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262" r:id="rId9"/>
    <p:sldId id="263" r:id="rId10"/>
    <p:sldId id="264" r:id="rId11"/>
    <p:sldId id="29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EAEAEA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75" d="100"/>
          <a:sy n="75" d="100"/>
        </p:scale>
        <p:origin x="-101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fr-CA"/>
              <a:t>Chapitre 1 - Le service de l'approvisionnement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2D060FB3-E283-4457-A259-A43A4163D8A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fr-CA"/>
              <a:t>Chapitre 1 - Le service de l'approvisionnement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EE1D8AF4-D22F-4B1A-BE91-E87707256F0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CA"/>
              <a:t>Chapitre 1 - Le service de l'approvisionnement</a:t>
            </a: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955A8-F432-4457-977E-BDD9F896E48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BA68D-CCDB-4EF5-B74E-FD815BAF4F1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C214-35C3-49E0-B990-38A3FAA675B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7D3D39-8E98-40C1-B3A8-F5738CAB6A0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437A9-B6F8-4853-971C-02B639E40B7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A767-21F4-4062-BD8A-31BF4316D20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2FCB-EE7E-4E3C-89F2-32473258700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4F69-40DD-436F-B77B-F2A39BE5B3A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EA1E-4ADE-41EE-9B42-F39019B46C1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63E79-294F-4C9A-B150-0D48A9D5D9F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63A14-9F6E-41A9-9612-BAD2320A171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3F2A-40D3-4D79-90FA-D8DC77C7902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r>
              <a:rPr lang="fr-CA" smtClean="0"/>
              <a:t>Chabot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6275995D-E0D8-4869-9555-7BC48276797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2420938"/>
            <a:ext cx="8027987" cy="1470025"/>
          </a:xfrm>
        </p:spPr>
        <p:txBody>
          <a:bodyPr/>
          <a:lstStyle/>
          <a:p>
            <a:pPr eaLnBrk="1" hangingPunct="1"/>
            <a:r>
              <a:rPr lang="fr-CA" dirty="0" smtClean="0"/>
              <a:t>Chapitre 1</a:t>
            </a:r>
            <a:br>
              <a:rPr lang="fr-CA" dirty="0" smtClean="0"/>
            </a:br>
            <a:r>
              <a:rPr lang="fr-CA" sz="3200" dirty="0" smtClean="0"/>
              <a:t>Le service de l’approvisionnement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CA" sz="3200" smtClean="0"/>
              <a:t>Les droits du service de l’approvisionnement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084638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fr-CA" sz="2400" smtClean="0"/>
              <a:t>S’informer au sujet des demandes d’achat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Quand les spécifications sont imprécises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Quand la demande contrevient aux lois, à la déontologie ou aux modes de fonctionnement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Garder la mainmise sur les fournisseurs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Choisir le fournisseur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Déterminer le coût de l’échange commercial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Coordonner les communications avec les fournisseurs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116013" y="1677988"/>
            <a:ext cx="8027987" cy="374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fr-CA" sz="2400"/>
              <a:t> But de la politique</a:t>
            </a:r>
          </a:p>
          <a:p>
            <a:pPr>
              <a:buFontTx/>
              <a:buChar char="•"/>
            </a:pPr>
            <a:r>
              <a:rPr lang="fr-CA" sz="2400"/>
              <a:t> Emplacement concerné</a:t>
            </a:r>
          </a:p>
          <a:p>
            <a:pPr>
              <a:buFontTx/>
              <a:buChar char="•"/>
            </a:pPr>
            <a:r>
              <a:rPr lang="fr-CA" sz="2400"/>
              <a:t> Définitions</a:t>
            </a:r>
          </a:p>
          <a:p>
            <a:pPr>
              <a:buFontTx/>
              <a:buChar char="•"/>
            </a:pPr>
            <a:r>
              <a:rPr lang="fr-CA" sz="2400"/>
              <a:t> Contribution à la stratégie de l’entreprise</a:t>
            </a:r>
          </a:p>
          <a:p>
            <a:pPr>
              <a:buFontTx/>
              <a:buChar char="•"/>
            </a:pPr>
            <a:r>
              <a:rPr lang="fr-CA" sz="2400"/>
              <a:t> Droits des acheteurs</a:t>
            </a:r>
          </a:p>
          <a:p>
            <a:pPr>
              <a:buFontTx/>
              <a:buChar char="•"/>
            </a:pPr>
            <a:r>
              <a:rPr lang="fr-CA" sz="2400"/>
              <a:t> Limite d’autorisation</a:t>
            </a:r>
          </a:p>
          <a:p>
            <a:pPr>
              <a:buFontTx/>
              <a:buChar char="•"/>
            </a:pPr>
            <a:r>
              <a:rPr lang="fr-CA" sz="2400"/>
              <a:t> Fonctionnement lors de l’acquisition</a:t>
            </a:r>
          </a:p>
        </p:txBody>
      </p:sp>
      <p:sp>
        <p:nvSpPr>
          <p:cNvPr id="7176" name="Rectangle 9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/>
          <a:lstStyle/>
          <a:p>
            <a:pPr eaLnBrk="1" hangingPunct="1"/>
            <a:r>
              <a:rPr lang="fr-CA" sz="3200" smtClean="0"/>
              <a:t>La politique d’achat</a:t>
            </a:r>
            <a:br>
              <a:rPr lang="fr-CA" sz="3200" smtClean="0"/>
            </a:br>
            <a:endParaRPr lang="fr-CA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8066087" cy="1143000"/>
          </a:xfrm>
        </p:spPr>
        <p:txBody>
          <a:bodyPr/>
          <a:lstStyle/>
          <a:p>
            <a:pPr eaLnBrk="1" hangingPunct="1"/>
            <a:r>
              <a:rPr lang="fr-CA" sz="3200" smtClean="0"/>
              <a:t>L’éthique et la déontologie</a:t>
            </a:r>
            <a:r>
              <a:rPr lang="fr-CA" sz="3200" u="sng" smtClean="0"/>
              <a:t> </a:t>
            </a:r>
            <a:br>
              <a:rPr lang="fr-CA" sz="3200" u="sng" smtClean="0"/>
            </a:br>
            <a:endParaRPr lang="fr-FR" sz="32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8027987" cy="4318000"/>
          </a:xfrm>
        </p:spPr>
        <p:txBody>
          <a:bodyPr/>
          <a:lstStyle/>
          <a:p>
            <a:pPr eaLnBrk="1" hangingPunct="1"/>
            <a:r>
              <a:rPr lang="fr-CA" sz="2400" smtClean="0"/>
              <a:t>Les valeurs</a:t>
            </a:r>
          </a:p>
          <a:p>
            <a:pPr lvl="1" eaLnBrk="1" hangingPunct="1"/>
            <a:r>
              <a:rPr lang="fr-CA" sz="2400" smtClean="0"/>
              <a:t>Honnêteté</a:t>
            </a:r>
          </a:p>
          <a:p>
            <a:pPr lvl="1" eaLnBrk="1" hangingPunct="1"/>
            <a:r>
              <a:rPr lang="fr-CA" sz="2400" smtClean="0"/>
              <a:t>Intégrité</a:t>
            </a:r>
          </a:p>
          <a:p>
            <a:pPr lvl="1" eaLnBrk="1" hangingPunct="1"/>
            <a:r>
              <a:rPr lang="fr-CA" sz="2400" smtClean="0"/>
              <a:t>Professionnalisme</a:t>
            </a:r>
          </a:p>
          <a:p>
            <a:pPr lvl="1" eaLnBrk="1" hangingPunct="1"/>
            <a:r>
              <a:rPr lang="fr-CA" sz="2400" smtClean="0"/>
              <a:t>Gestion responsable</a:t>
            </a:r>
          </a:p>
          <a:p>
            <a:pPr lvl="1" eaLnBrk="1" hangingPunct="1"/>
            <a:r>
              <a:rPr lang="fr-CA" sz="2400" smtClean="0"/>
              <a:t>Intérêts du public</a:t>
            </a:r>
          </a:p>
          <a:p>
            <a:pPr lvl="1" eaLnBrk="1" hangingPunct="1"/>
            <a:r>
              <a:rPr lang="fr-CA" sz="2400" smtClean="0"/>
              <a:t>Conformité aux lois d’ordre public</a:t>
            </a:r>
            <a:endParaRPr lang="fr-FR" sz="2400" smtClean="0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BD2129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993062" cy="1143000"/>
          </a:xfrm>
        </p:spPr>
        <p:txBody>
          <a:bodyPr/>
          <a:lstStyle/>
          <a:p>
            <a:pPr eaLnBrk="1" hangingPunct="1"/>
            <a:r>
              <a:rPr lang="fr-CA" sz="3200" smtClean="0"/>
              <a:t>L’éthique et la déontologie</a:t>
            </a:r>
            <a:r>
              <a:rPr lang="fr-CA" sz="3200" u="sng" smtClean="0"/>
              <a:t> </a:t>
            </a:r>
            <a:br>
              <a:rPr lang="fr-CA" sz="3200" u="sng" smtClean="0"/>
            </a:br>
            <a:r>
              <a:rPr lang="fr-CA" sz="3200" smtClean="0"/>
              <a:t>(</a:t>
            </a:r>
            <a:r>
              <a:rPr lang="fr-CA" sz="3200" i="1" smtClean="0"/>
              <a:t>suite</a:t>
            </a:r>
            <a:r>
              <a:rPr lang="fr-CA" sz="3200" smtClean="0"/>
              <a:t>)</a:t>
            </a:r>
            <a:endParaRPr lang="fr-FR" sz="32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124325"/>
          </a:xfrm>
        </p:spPr>
        <p:txBody>
          <a:bodyPr/>
          <a:lstStyle/>
          <a:p>
            <a:pPr eaLnBrk="1" hangingPunct="1"/>
            <a:r>
              <a:rPr lang="fr-CA" sz="2400" smtClean="0"/>
              <a:t>Le comportement</a:t>
            </a:r>
          </a:p>
          <a:p>
            <a:pPr lvl="1" eaLnBrk="1" hangingPunct="1"/>
            <a:r>
              <a:rPr lang="fr-CA" sz="2400" smtClean="0"/>
              <a:t>Garder bien en vue les intérêts de l’employeur</a:t>
            </a:r>
          </a:p>
          <a:p>
            <a:pPr lvl="1" eaLnBrk="1" hangingPunct="1"/>
            <a:r>
              <a:rPr lang="fr-CA" sz="2400" smtClean="0"/>
              <a:t>Être réceptif aux conseils</a:t>
            </a:r>
          </a:p>
          <a:p>
            <a:pPr lvl="1" eaLnBrk="1" hangingPunct="1"/>
            <a:r>
              <a:rPr lang="fr-CA" sz="2400" smtClean="0"/>
              <a:t>Éviter les préjugés et commentaires négatifs</a:t>
            </a:r>
          </a:p>
          <a:p>
            <a:pPr lvl="1" eaLnBrk="1" hangingPunct="1"/>
            <a:r>
              <a:rPr lang="fr-CA" sz="2400" smtClean="0"/>
              <a:t>Se tenir à la fine pointe du progrès</a:t>
            </a:r>
          </a:p>
          <a:p>
            <a:pPr lvl="1" eaLnBrk="1" hangingPunct="1"/>
            <a:r>
              <a:rPr lang="fr-CA" sz="2400" smtClean="0"/>
              <a:t>Participer aux programmes de perfectionnement</a:t>
            </a:r>
          </a:p>
          <a:p>
            <a:pPr lvl="1" eaLnBrk="1" hangingPunct="1"/>
            <a:r>
              <a:rPr lang="fr-CA" sz="2400" smtClean="0"/>
              <a:t>Être honnête et sincère dans les relations avec les autres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8" descr="BD2129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084638"/>
          </a:xfrm>
        </p:spPr>
        <p:txBody>
          <a:bodyPr/>
          <a:lstStyle/>
          <a:p>
            <a:pPr eaLnBrk="1" hangingPunct="1"/>
            <a:r>
              <a:rPr lang="fr-CA" sz="2400" smtClean="0"/>
              <a:t>Les règles de conduite</a:t>
            </a:r>
          </a:p>
          <a:p>
            <a:pPr lvl="1" eaLnBrk="1" hangingPunct="1"/>
            <a:r>
              <a:rPr lang="fr-CA" sz="2400" smtClean="0"/>
              <a:t>Divulgation d’intérêts</a:t>
            </a:r>
          </a:p>
          <a:p>
            <a:pPr lvl="1" eaLnBrk="1" hangingPunct="1"/>
            <a:r>
              <a:rPr lang="fr-CA" sz="2400" smtClean="0"/>
              <a:t>Confidentialité et exactitude des renseignements</a:t>
            </a:r>
          </a:p>
          <a:p>
            <a:pPr lvl="1" eaLnBrk="1" hangingPunct="1"/>
            <a:r>
              <a:rPr lang="fr-CA" sz="2400" smtClean="0"/>
              <a:t>Concurrence</a:t>
            </a:r>
          </a:p>
          <a:p>
            <a:pPr lvl="1" eaLnBrk="1" hangingPunct="1"/>
            <a:r>
              <a:rPr lang="fr-CA" sz="2400" smtClean="0"/>
              <a:t>Cadeaux d’affaires</a:t>
            </a:r>
          </a:p>
          <a:p>
            <a:pPr lvl="1" eaLnBrk="1" hangingPunct="1"/>
            <a:r>
              <a:rPr lang="fr-CA" sz="2400" smtClean="0"/>
              <a:t>Discrimination et harcèlement</a:t>
            </a:r>
          </a:p>
          <a:p>
            <a:pPr lvl="1" eaLnBrk="1" hangingPunct="1"/>
            <a:r>
              <a:rPr lang="fr-CA" sz="2400" smtClean="0"/>
              <a:t>Environnement</a:t>
            </a:r>
          </a:p>
          <a:p>
            <a:pPr lvl="1" eaLnBrk="1" hangingPunct="1"/>
            <a:r>
              <a:rPr lang="fr-CA" sz="2400" smtClean="0"/>
              <a:t>Interprétation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116013" y="274638"/>
            <a:ext cx="799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fr-CA" sz="3200">
                <a:solidFill>
                  <a:schemeClr val="tx2"/>
                </a:solidFill>
              </a:rPr>
              <a:t>L’éthique et la déontologie</a:t>
            </a:r>
            <a:r>
              <a:rPr lang="fr-CA" sz="3200" u="sng">
                <a:solidFill>
                  <a:schemeClr val="tx2"/>
                </a:solidFill>
              </a:rPr>
              <a:t> </a:t>
            </a:r>
            <a:br>
              <a:rPr lang="fr-CA" sz="3200" u="sng">
                <a:solidFill>
                  <a:schemeClr val="tx2"/>
                </a:solidFill>
              </a:rPr>
            </a:br>
            <a:r>
              <a:rPr lang="fr-CA" sz="3200">
                <a:solidFill>
                  <a:schemeClr val="tx2"/>
                </a:solidFill>
              </a:rPr>
              <a:t>(</a:t>
            </a:r>
            <a:r>
              <a:rPr lang="fr-CA" sz="3200" i="1">
                <a:solidFill>
                  <a:schemeClr val="tx2"/>
                </a:solidFill>
              </a:rPr>
              <a:t>suite</a:t>
            </a:r>
            <a:r>
              <a:rPr lang="fr-CA" sz="3200">
                <a:solidFill>
                  <a:schemeClr val="tx2"/>
                </a:solidFill>
              </a:rPr>
              <a:t>)</a:t>
            </a:r>
            <a:endParaRPr lang="fr-FR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0"/>
          <p:cNvSpPr txBox="1">
            <a:spLocks noChangeArrowheads="1"/>
          </p:cNvSpPr>
          <p:nvPr/>
        </p:nvSpPr>
        <p:spPr bwMode="auto">
          <a:xfrm>
            <a:off x="533400" y="5181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cs typeface="Arial" charset="0"/>
            </a:endParaRPr>
          </a:p>
        </p:txBody>
      </p:sp>
      <p:sp>
        <p:nvSpPr>
          <p:cNvPr id="11269" name="Rectangle 59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1270" name="Picture 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69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700962" cy="490066"/>
          </a:xfrm>
        </p:spPr>
        <p:txBody>
          <a:bodyPr/>
          <a:lstStyle/>
          <a:p>
            <a:pPr eaLnBrk="1" hangingPunct="1"/>
            <a:r>
              <a:rPr lang="fr-CA" sz="3200" dirty="0" smtClean="0"/>
              <a:t>Le processus d’analyse de cas</a:t>
            </a:r>
            <a:br>
              <a:rPr lang="fr-CA" sz="3200" dirty="0" smtClean="0"/>
            </a:br>
            <a:endParaRPr lang="fr-CA" sz="3200" dirty="0" smtClean="0"/>
          </a:p>
        </p:txBody>
      </p:sp>
      <p:pic>
        <p:nvPicPr>
          <p:cNvPr id="11274" name="Picture 71" descr="chap1-diapo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77430"/>
            <a:ext cx="7632848" cy="648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993062" cy="1143000"/>
          </a:xfrm>
        </p:spPr>
        <p:txBody>
          <a:bodyPr/>
          <a:lstStyle/>
          <a:p>
            <a:pPr eaLnBrk="1" hangingPunct="1"/>
            <a:r>
              <a:rPr lang="fr-CA" sz="3200" smtClean="0"/>
              <a:t>Le processus d’analyse de cas</a:t>
            </a:r>
            <a:br>
              <a:rPr lang="fr-CA" sz="3200" smtClean="0"/>
            </a:br>
            <a:r>
              <a:rPr lang="fr-CA" sz="3200" smtClean="0"/>
              <a:t>(</a:t>
            </a:r>
            <a:r>
              <a:rPr lang="fr-CA" sz="3200" i="1" smtClean="0"/>
              <a:t>suite</a:t>
            </a:r>
            <a:r>
              <a:rPr lang="fr-CA" sz="3200" smtClean="0"/>
              <a:t>)</a:t>
            </a:r>
            <a:endParaRPr lang="en-US" sz="320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8027987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200" smtClean="0"/>
              <a:t>La description du problème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Présentation du problème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Priorités des problèmes</a:t>
            </a:r>
          </a:p>
          <a:p>
            <a:pPr eaLnBrk="1" hangingPunct="1">
              <a:lnSpc>
                <a:spcPct val="90000"/>
              </a:lnSpc>
            </a:pPr>
            <a:r>
              <a:rPr lang="fr-CA" sz="2200" smtClean="0"/>
              <a:t>L’analyse des causes et des conséquences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Points essentiels de l’analyse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Causes des problèmes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Emploi des données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Hypothèses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Emploi de la théorie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Relation entre la théorie, les données et les nouvelles technologies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Structure analytique</a:t>
            </a:r>
            <a:endParaRPr lang="en-US" sz="2200" smtClean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BD2129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993062" cy="1143000"/>
          </a:xfrm>
        </p:spPr>
        <p:txBody>
          <a:bodyPr/>
          <a:lstStyle/>
          <a:p>
            <a:pPr eaLnBrk="1" hangingPunct="1"/>
            <a:r>
              <a:rPr lang="fr-CA" sz="3200" smtClean="0"/>
              <a:t>Le processus d’analyse de cas</a:t>
            </a:r>
            <a:br>
              <a:rPr lang="fr-CA" sz="3200" smtClean="0"/>
            </a:br>
            <a:r>
              <a:rPr lang="fr-CA" sz="3200" smtClean="0"/>
              <a:t>(</a:t>
            </a:r>
            <a:r>
              <a:rPr lang="fr-CA" sz="3200" i="1" smtClean="0"/>
              <a:t>suite</a:t>
            </a:r>
            <a:r>
              <a:rPr lang="fr-CA" sz="3200" smtClean="0"/>
              <a:t>)</a:t>
            </a:r>
            <a:endParaRPr lang="en-US" sz="320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80137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200" smtClean="0"/>
              <a:t>La formulation des objectifs visés et l’évaluation de l’option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Précision des critères et des priorités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Cohérence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Pertinence des critères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Comparaison des options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Relation entre les problèmes et les solutions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Clarté de la conclusion</a:t>
            </a:r>
          </a:p>
          <a:p>
            <a:pPr eaLnBrk="1" hangingPunct="1">
              <a:lnSpc>
                <a:spcPct val="90000"/>
              </a:lnSpc>
            </a:pPr>
            <a:r>
              <a:rPr lang="fr-CA" sz="2200" smtClean="0"/>
              <a:t>La planification et l’implantation de l’option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Étapes de réalisation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Distribution à court et à long terme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Contrôle et évaluation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Minimisation des coûts et des désavantages (risques)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BD2129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738" y="592931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993062" cy="1143000"/>
          </a:xfrm>
        </p:spPr>
        <p:txBody>
          <a:bodyPr/>
          <a:lstStyle/>
          <a:p>
            <a:pPr eaLnBrk="1" hangingPunct="1"/>
            <a:r>
              <a:rPr lang="fr-CA" sz="3200" smtClean="0"/>
              <a:t>Le processus d’analyse de cas</a:t>
            </a:r>
            <a:br>
              <a:rPr lang="fr-CA" sz="3200" smtClean="0"/>
            </a:br>
            <a:r>
              <a:rPr lang="fr-CA" sz="3200" smtClean="0"/>
              <a:t>(</a:t>
            </a:r>
            <a:r>
              <a:rPr lang="fr-CA" sz="3200" i="1" smtClean="0"/>
              <a:t>suite</a:t>
            </a:r>
            <a:r>
              <a:rPr lang="fr-CA" sz="3200" smtClean="0"/>
              <a:t>)</a:t>
            </a:r>
            <a:endParaRPr lang="en-US" sz="320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57338"/>
            <a:ext cx="8027987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200" smtClean="0"/>
              <a:t>L’interprétation et le développement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Relation entre la description du problème et l’analyse des causes et des conséquences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Relation entre l’analyse et les options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Relation entre les options et le choix des options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Relation entre le choix des options et l’implantation de l’option choisie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Intégration et développement global</a:t>
            </a:r>
          </a:p>
          <a:p>
            <a:pPr eaLnBrk="1" hangingPunct="1">
              <a:lnSpc>
                <a:spcPct val="90000"/>
              </a:lnSpc>
            </a:pPr>
            <a:r>
              <a:rPr lang="fr-CA" sz="2200" smtClean="0"/>
              <a:t>La présentation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Organisation et style global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Grammaire, structure des phrases et orthographe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200" smtClean="0"/>
              <a:t>Intégration et logique globale</a:t>
            </a:r>
            <a:endParaRPr lang="en-US" sz="2200" smtClean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993062" cy="11430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fr-CA" sz="3200" smtClean="0"/>
              <a:t>Les structures organisationnelles</a:t>
            </a:r>
            <a:br>
              <a:rPr lang="fr-CA" sz="3200" smtClean="0"/>
            </a:br>
            <a:endParaRPr lang="fr-CA" sz="320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600200"/>
            <a:ext cx="8048625" cy="4525963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fr-CA" sz="2400" smtClean="0"/>
              <a:t>L’organigramme formel</a:t>
            </a:r>
          </a:p>
          <a:p>
            <a:pPr lvl="1" defTabSz="762000" eaLnBrk="1" hangingPunct="1"/>
            <a:r>
              <a:rPr lang="fr-CA" sz="2400" smtClean="0"/>
              <a:t>Structuré par fonction</a:t>
            </a:r>
          </a:p>
          <a:p>
            <a:pPr lvl="1" defTabSz="762000" eaLnBrk="1" hangingPunct="1"/>
            <a:r>
              <a:rPr lang="fr-CA" sz="2400" smtClean="0"/>
              <a:t>Structuré par produit</a:t>
            </a:r>
          </a:p>
          <a:p>
            <a:pPr lvl="1" defTabSz="762000" eaLnBrk="1" hangingPunct="1"/>
            <a:r>
              <a:rPr lang="fr-CA" sz="2400" smtClean="0"/>
              <a:t>Structuré par zone géographique</a:t>
            </a:r>
          </a:p>
          <a:p>
            <a:pPr lvl="1" defTabSz="762000" eaLnBrk="1" hangingPunct="1"/>
            <a:r>
              <a:rPr lang="fr-CA" sz="2400" smtClean="0"/>
              <a:t>Autres (par procédé industriel, etc.)</a:t>
            </a:r>
          </a:p>
          <a:p>
            <a:pPr defTabSz="762000" eaLnBrk="1" hangingPunct="1"/>
            <a:r>
              <a:rPr lang="fr-CA" sz="2400" smtClean="0"/>
              <a:t>L’organigramme matriciel</a:t>
            </a:r>
          </a:p>
          <a:p>
            <a:pPr defTabSz="762000" eaLnBrk="1" hangingPunct="1"/>
            <a:r>
              <a:rPr lang="fr-CA" sz="2400" smtClean="0"/>
              <a:t>L’organigramme étoilé</a:t>
            </a:r>
            <a:endParaRPr lang="fr-CA" sz="2400" smtClean="0">
              <a:solidFill>
                <a:schemeClr val="folHlink"/>
              </a:solidFill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Objectifs de la Séance 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sz="2800" dirty="0"/>
              <a:t>Comprendre ce qu'est la GAS</a:t>
            </a:r>
          </a:p>
          <a:p>
            <a:r>
              <a:rPr lang="fr-CA" sz="2800" dirty="0"/>
              <a:t>Réaliser l'importance au sein d'une entreprise de la GAS</a:t>
            </a:r>
          </a:p>
          <a:p>
            <a:r>
              <a:rPr lang="fr-CA" sz="2800" dirty="0"/>
              <a:t>Connaître différents types d'Approvisionnements</a:t>
            </a:r>
          </a:p>
        </p:txBody>
      </p:sp>
      <p:pic>
        <p:nvPicPr>
          <p:cNvPr id="2055" name="Picture 7" descr="CI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698750"/>
            <a:ext cx="4038600" cy="24511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fr-CA" sz="3200" smtClean="0"/>
              <a:t>L’organigramme formel</a:t>
            </a:r>
            <a:br>
              <a:rPr lang="fr-CA" sz="3200" smtClean="0"/>
            </a:br>
            <a:r>
              <a:rPr lang="fr-CA" sz="3200" smtClean="0"/>
              <a:t>par fonction</a:t>
            </a:r>
            <a:endParaRPr lang="fr-CA" sz="2400" smtClean="0">
              <a:solidFill>
                <a:schemeClr val="tx1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chap1-diapo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628775"/>
            <a:ext cx="6624638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fr-CA" sz="3200" smtClean="0"/>
              <a:t>L’organigramme formel</a:t>
            </a:r>
            <a:br>
              <a:rPr lang="fr-CA" sz="3200" smtClean="0"/>
            </a:br>
            <a:r>
              <a:rPr lang="fr-CA" sz="3200" smtClean="0"/>
              <a:t>par produit</a:t>
            </a:r>
            <a:endParaRPr lang="fr-CA" sz="2400" smtClean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chap1-diapo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484313"/>
            <a:ext cx="7561262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8101012" cy="11430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fr-CA" sz="3200" smtClean="0"/>
              <a:t>L’organigramme formel</a:t>
            </a:r>
            <a:br>
              <a:rPr lang="fr-CA" sz="3200" smtClean="0"/>
            </a:br>
            <a:r>
              <a:rPr lang="fr-CA" sz="3200" smtClean="0"/>
              <a:t>par zone géographique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chap1-diapo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628775"/>
            <a:ext cx="756126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8101012" cy="11430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fr-CA" sz="3200" smtClean="0"/>
              <a:t>L’organigramme matriciel</a:t>
            </a:r>
            <a:br>
              <a:rPr lang="fr-CA" sz="3200" smtClean="0"/>
            </a:br>
            <a:endParaRPr lang="fr-CA" sz="3200" smtClean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chap1-diapo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1989138"/>
            <a:ext cx="7747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8101012" cy="11430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fr-CA" sz="3200" smtClean="0"/>
              <a:t>L’organigramme étoilé</a:t>
            </a:r>
            <a:br>
              <a:rPr lang="fr-CA" sz="3200" smtClean="0"/>
            </a:br>
            <a:endParaRPr lang="fr-CA" sz="3200" smtClean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57200" y="3208338"/>
            <a:ext cx="0" cy="189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20486" name="Rectangle 21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20487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1" descr="chap1-diapo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412875"/>
            <a:ext cx="63373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993062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CA" sz="3200" smtClean="0"/>
              <a:t>La centralisation et la décentralisation</a:t>
            </a:r>
            <a:r>
              <a:rPr lang="fr-CA" sz="3200" u="sng" smtClean="0"/>
              <a:t> </a:t>
            </a:r>
            <a:br>
              <a:rPr lang="fr-CA" sz="3200" u="sng" smtClean="0"/>
            </a:br>
            <a:endParaRPr lang="fr-CA" sz="320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52596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CA" sz="2400" smtClean="0"/>
              <a:t>Sans modifier la culture et les valeurs de l’entreprise, il est préférable d’avoir un système à deux niveaux :</a:t>
            </a:r>
          </a:p>
          <a:p>
            <a:pPr lvl="1" eaLnBrk="1" hangingPunct="1"/>
            <a:r>
              <a:rPr lang="fr-CA" sz="2400" smtClean="0"/>
              <a:t>centralisation de l’organisation de la relation avec les fournisseurs</a:t>
            </a:r>
          </a:p>
          <a:p>
            <a:pPr lvl="1" eaLnBrk="1" hangingPunct="1"/>
            <a:r>
              <a:rPr lang="fr-CA" sz="2400" smtClean="0"/>
              <a:t>décentralisation de l’opération de l’approvisionnement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993062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CA" sz="3200" smtClean="0"/>
              <a:t>La centralisation et la décentralisation</a:t>
            </a:r>
            <a:br>
              <a:rPr lang="fr-CA" sz="3200" smtClean="0"/>
            </a:br>
            <a:r>
              <a:rPr lang="fr-CA" sz="3200" smtClean="0"/>
              <a:t>(</a:t>
            </a:r>
            <a:r>
              <a:rPr lang="fr-CA" sz="3200" i="1" smtClean="0"/>
              <a:t>suite</a:t>
            </a:r>
            <a:r>
              <a:rPr lang="fr-CA" sz="3200" smtClean="0"/>
              <a:t>)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33538"/>
            <a:ext cx="8027987" cy="4144962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fr-CA" sz="2400" smtClean="0"/>
              <a:t>Par contre, une structure centralisée est nécessaire quand :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2400" smtClean="0"/>
              <a:t>un partage des ressources communes est requis ;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2400" smtClean="0"/>
              <a:t>un secteur en concurrence un autre dans un même créneau ;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2400" smtClean="0"/>
              <a:t>un secteur négocie à son propre avantage ;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2400" smtClean="0"/>
              <a:t>un secteur change les règles de fonctionnement ;</a:t>
            </a:r>
          </a:p>
          <a:p>
            <a:pPr lvl="1" eaLnBrk="1" hangingPunct="1">
              <a:lnSpc>
                <a:spcPct val="80000"/>
              </a:lnSpc>
            </a:pPr>
            <a:r>
              <a:rPr lang="fr-CA" sz="2400" smtClean="0"/>
              <a:t>un secteur refuse d’aider les autres.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7993062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CA" sz="3200" smtClean="0"/>
              <a:t>Les compétences de l’acheteur</a:t>
            </a:r>
            <a:r>
              <a:rPr lang="fr-CA" sz="4000" u="sng" smtClean="0"/>
              <a:t/>
            </a:r>
            <a:br>
              <a:rPr lang="fr-CA" sz="4000" u="sng" smtClean="0"/>
            </a:br>
            <a:endParaRPr lang="fr-CA" sz="32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8027987" cy="4454525"/>
          </a:xfrm>
          <a:noFill/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</a:pPr>
            <a:r>
              <a:rPr lang="fr-CA" sz="2400" smtClean="0"/>
              <a:t>Définition du besoin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fr-CA" sz="2400" smtClean="0"/>
              <a:t>Exploration du marché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fr-CA" sz="2400" smtClean="0"/>
              <a:t>Gestion des stocks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fr-CA" sz="2400" smtClean="0"/>
              <a:t>Négociation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fr-CA" sz="2400" smtClean="0"/>
              <a:t>Analyse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fr-CA" sz="2400" smtClean="0"/>
              <a:t>Connaissance et respect des lois, des politiques, des valeurs et du mode de fonctionnement de l’entreprise</a:t>
            </a:r>
          </a:p>
          <a:p>
            <a:pPr defTabSz="762000" eaLnBrk="1" hangingPunct="1">
              <a:lnSpc>
                <a:spcPct val="90000"/>
              </a:lnSpc>
            </a:pPr>
            <a:r>
              <a:rPr lang="fr-CA" sz="2400" smtClean="0"/>
              <a:t>Utilisation des outils technologiques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8027987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CA" sz="3200" smtClean="0"/>
              <a:t> Les compétences de l’acheteur</a:t>
            </a:r>
            <a:r>
              <a:rPr lang="fr-CA" sz="3200" u="sng" smtClean="0"/>
              <a:t/>
            </a:r>
            <a:br>
              <a:rPr lang="fr-CA" sz="3200" u="sng" smtClean="0"/>
            </a:br>
            <a:r>
              <a:rPr lang="fr-CA" sz="3200" smtClean="0"/>
              <a:t> (</a:t>
            </a:r>
            <a:r>
              <a:rPr lang="fr-CA" sz="3200" i="1" smtClean="0"/>
              <a:t>suite</a:t>
            </a:r>
            <a:r>
              <a:rPr lang="fr-CA" sz="3200" smtClean="0"/>
              <a:t>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8027987" cy="4327525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fr-CA" sz="2400" smtClean="0"/>
              <a:t>Capacité de travailler en équipe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Capacité de communiquer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smtClean="0"/>
              <a:t>Manifestation des compétences personnelles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Esprit d’initiative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Créativité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Diplomatie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Autonomie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Intégrité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Gestion du temps et des priorités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smtClean="0"/>
              <a:t>Autres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u="sng"/>
              <a:t>Qu'est ce que la GAS ?</a:t>
            </a:r>
            <a:endParaRPr lang="en-US" b="1" i="1" u="sng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CA" sz="2800" dirty="0"/>
              <a:t>Combien coûte une </a:t>
            </a:r>
            <a:r>
              <a:rPr lang="fr-CA" sz="2800" dirty="0" smtClean="0"/>
              <a:t>bière en fût?</a:t>
            </a:r>
            <a:endParaRPr lang="fr-CA" sz="2800" dirty="0"/>
          </a:p>
          <a:p>
            <a:r>
              <a:rPr lang="fr-CA" sz="2800" dirty="0"/>
              <a:t>Sur le </a:t>
            </a:r>
            <a:r>
              <a:rPr lang="fr-CA" sz="2800" dirty="0" smtClean="0"/>
              <a:t>3,50$, </a:t>
            </a:r>
            <a:r>
              <a:rPr lang="fr-CA" sz="2800" dirty="0"/>
              <a:t>combien coûte la production?</a:t>
            </a:r>
          </a:p>
          <a:p>
            <a:r>
              <a:rPr lang="fr-CA" sz="2800" dirty="0" smtClean="0"/>
              <a:t>Comment </a:t>
            </a:r>
            <a:r>
              <a:rPr lang="fr-CA" sz="2800" dirty="0"/>
              <a:t>expliquer le reste?</a:t>
            </a:r>
          </a:p>
          <a:p>
            <a:endParaRPr lang="en-US" sz="2800" dirty="0"/>
          </a:p>
        </p:txBody>
      </p:sp>
      <p:pic>
        <p:nvPicPr>
          <p:cNvPr id="5" name="Image 4" descr="biè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132856"/>
            <a:ext cx="2664296" cy="35569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u="sng"/>
              <a:t>Qu'est ce que la GAS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fr-CA" sz="2000" b="1"/>
              <a:t>Achat</a:t>
            </a:r>
            <a:r>
              <a:rPr lang="fr-CA" sz="200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fr-CA" sz="2000" b="1"/>
              <a:t>Acquisition</a:t>
            </a:r>
          </a:p>
          <a:p>
            <a:pPr marL="533400" indent="-533400">
              <a:lnSpc>
                <a:spcPct val="90000"/>
              </a:lnSpc>
            </a:pPr>
            <a:r>
              <a:rPr lang="fr-CA" sz="2000" b="1"/>
              <a:t> </a:t>
            </a:r>
            <a:r>
              <a:rPr lang="fr-CA" sz="2000"/>
              <a:t>Acquisition, manutention, conservation, conditionnement et transport des matières et des services nécessaires à l’entreprise, de même que la liquidation rationnelle des surplus d’actifs. </a:t>
            </a:r>
            <a:endParaRPr lang="fr-CA" sz="2000" b="1"/>
          </a:p>
          <a:p>
            <a:pPr marL="533400" indent="-533400">
              <a:lnSpc>
                <a:spcPct val="90000"/>
              </a:lnSpc>
            </a:pPr>
            <a:endParaRPr lang="fr-CA" sz="2000" b="1"/>
          </a:p>
        </p:txBody>
      </p:sp>
      <p:pic>
        <p:nvPicPr>
          <p:cNvPr id="4103" name="Picture 7" descr="mowing44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003425"/>
            <a:ext cx="4427537" cy="32258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Pourquoi ce cours 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3886200"/>
          </a:xfrm>
        </p:spPr>
        <p:txBody>
          <a:bodyPr/>
          <a:lstStyle/>
          <a:p>
            <a:r>
              <a:rPr lang="fr-CA" sz="2800"/>
              <a:t>Importance de la GAS</a:t>
            </a:r>
          </a:p>
          <a:p>
            <a:r>
              <a:rPr lang="fr-CA" sz="2800"/>
              <a:t>Assurer l'approvisionnement et continuité des opérations</a:t>
            </a:r>
          </a:p>
          <a:p>
            <a:r>
              <a:rPr lang="fr-CA" sz="2800"/>
              <a:t>Influence coûts de production et qualité des PF.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492375"/>
            <a:ext cx="3732212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r>
              <a:rPr lang="fr-CA" sz="4000"/>
              <a:t>Sur le plan économique: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052513"/>
            <a:ext cx="4429125" cy="5545137"/>
          </a:xfrm>
        </p:spPr>
        <p:txBody>
          <a:bodyPr/>
          <a:lstStyle/>
          <a:p>
            <a:r>
              <a:rPr lang="fr-CA" sz="2800"/>
              <a:t>Répartition des revenus d'une entreprise:</a:t>
            </a:r>
          </a:p>
          <a:p>
            <a:pPr lvl="1"/>
            <a:r>
              <a:rPr lang="fr-CA" sz="2400"/>
              <a:t>58% achats</a:t>
            </a:r>
          </a:p>
          <a:p>
            <a:pPr lvl="1"/>
            <a:r>
              <a:rPr lang="fr-CA" sz="2400"/>
              <a:t>14% Main-d'oeuvre</a:t>
            </a:r>
          </a:p>
          <a:p>
            <a:pPr lvl="1"/>
            <a:r>
              <a:rPr lang="fr-CA" sz="2400"/>
              <a:t>20% frais généraux</a:t>
            </a:r>
          </a:p>
          <a:p>
            <a:pPr lvl="1"/>
            <a:r>
              <a:rPr lang="fr-CA" sz="2400"/>
              <a:t>8% profit brut</a:t>
            </a:r>
          </a:p>
        </p:txBody>
      </p:sp>
      <p:pic>
        <p:nvPicPr>
          <p:cNvPr id="13317" name="Picture 5" descr="spending_spre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10188" y="1981200"/>
            <a:ext cx="2717800" cy="3886200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 rev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en-CA" sz="4000"/>
              <a:t>Qu’est-ce qu’un acheteur fait?</a:t>
            </a:r>
            <a:endParaRPr lang="fr-CA" sz="4000"/>
          </a:p>
        </p:txBody>
      </p:sp>
      <p:pic>
        <p:nvPicPr>
          <p:cNvPr id="14341" name="Picture 5" descr="twiddling_thumb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08700" y="3476625"/>
            <a:ext cx="2039938" cy="1628775"/>
          </a:xfr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8027987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CA" sz="3600" smtClean="0"/>
              <a:t>  </a:t>
            </a:r>
            <a:r>
              <a:rPr lang="fr-CA" sz="3200" smtClean="0"/>
              <a:t>Le rôle de l’acheteur</a:t>
            </a:r>
            <a:br>
              <a:rPr lang="fr-CA" sz="3200" smtClean="0"/>
            </a:br>
            <a:endParaRPr lang="fr-CA" sz="32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084638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CA" sz="2400" smtClean="0"/>
              <a:t>Répondre à la mission de l’entreprise, notamment en ce qui concerne le prix à payer lors des opérations d’achat avec les fournisseurs</a:t>
            </a:r>
          </a:p>
          <a:p>
            <a:pPr eaLnBrk="1" hangingPunct="1"/>
            <a:r>
              <a:rPr lang="fr-CA" sz="2400" smtClean="0"/>
              <a:t>Anticiper les risques extérieurs provenant des sources d’approvisionnement de l’entreprise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3" y="274638"/>
            <a:ext cx="8043862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CA" sz="3200" smtClean="0"/>
              <a:t>Les règles à suivre</a:t>
            </a:r>
            <a:br>
              <a:rPr lang="fr-CA" sz="3200" smtClean="0"/>
            </a:br>
            <a:endParaRPr lang="fr-CA" sz="320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1243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CA" sz="2400" smtClean="0"/>
              <a:t>Prendre des risques calculés</a:t>
            </a:r>
          </a:p>
          <a:p>
            <a:pPr eaLnBrk="1" hangingPunct="1"/>
            <a:r>
              <a:rPr lang="fr-CA" sz="2400" smtClean="0"/>
              <a:t>Analyser et décider des manières de gérer une relation avec les fournisseurs</a:t>
            </a:r>
          </a:p>
          <a:p>
            <a:pPr eaLnBrk="1" hangingPunct="1"/>
            <a:r>
              <a:rPr lang="fr-CA" sz="2400" smtClean="0"/>
              <a:t>Faire participer les différents services concernés aux décisions relatives à l’organisation de l’approvisionnement avec des sources externes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/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72_acétate_exemple">
  <a:themeElements>
    <a:clrScheme name="2172_acétate_exe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72_acétate_exe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CA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CA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172_acétate_exe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2172_acétate_exemple</Template>
  <TotalTime>1010</TotalTime>
  <Words>877</Words>
  <Application>Microsoft Office PowerPoint</Application>
  <PresentationFormat>Affichage à l'écran (4:3)</PresentationFormat>
  <Paragraphs>166</Paragraphs>
  <Slides>28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2172_acétate_exemple</vt:lpstr>
      <vt:lpstr>Chapitre 1 Le service de l’approvisionnement</vt:lpstr>
      <vt:lpstr>Objectifs de la Séance  </vt:lpstr>
      <vt:lpstr>Qu'est ce que la GAS ?</vt:lpstr>
      <vt:lpstr>Qu'est ce que la GAS ?</vt:lpstr>
      <vt:lpstr>Pourquoi ce cours ?</vt:lpstr>
      <vt:lpstr>Sur le plan économique:</vt:lpstr>
      <vt:lpstr>Qu’est-ce qu’un acheteur fait?</vt:lpstr>
      <vt:lpstr>  Le rôle de l’acheteur </vt:lpstr>
      <vt:lpstr>Les règles à suivre </vt:lpstr>
      <vt:lpstr>Les droits du service de l’approvisionnement</vt:lpstr>
      <vt:lpstr>La politique d’achat </vt:lpstr>
      <vt:lpstr>L’éthique et la déontologie  </vt:lpstr>
      <vt:lpstr>L’éthique et la déontologie  (suite)</vt:lpstr>
      <vt:lpstr>Diapositive 14</vt:lpstr>
      <vt:lpstr>Le processus d’analyse de cas </vt:lpstr>
      <vt:lpstr>Le processus d’analyse de cas (suite)</vt:lpstr>
      <vt:lpstr>Le processus d’analyse de cas (suite)</vt:lpstr>
      <vt:lpstr>Le processus d’analyse de cas (suite)</vt:lpstr>
      <vt:lpstr>Les structures organisationnelles </vt:lpstr>
      <vt:lpstr>L’organigramme formel par fonction</vt:lpstr>
      <vt:lpstr>L’organigramme formel par produit</vt:lpstr>
      <vt:lpstr>L’organigramme formel par zone géographique</vt:lpstr>
      <vt:lpstr>L’organigramme matriciel </vt:lpstr>
      <vt:lpstr>L’organigramme étoilé </vt:lpstr>
      <vt:lpstr>La centralisation et la décentralisation  </vt:lpstr>
      <vt:lpstr>La centralisation et la décentralisation (suite)</vt:lpstr>
      <vt:lpstr>Les compétences de l’acheteur </vt:lpstr>
      <vt:lpstr> Les compétences de l’acheteur  (suite)</vt:lpstr>
    </vt:vector>
  </TitlesOfParts>
  <Company>CHENELIERE-EDUCATION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l’approvisionnement et des stocks 3e édition</dc:title>
  <dc:creator>Gauthier Langevin</dc:creator>
  <cp:lastModifiedBy>Michel Chabot</cp:lastModifiedBy>
  <cp:revision>149</cp:revision>
  <dcterms:created xsi:type="dcterms:W3CDTF">2009-04-28T15:29:16Z</dcterms:created>
  <dcterms:modified xsi:type="dcterms:W3CDTF">2011-02-04T15:45:38Z</dcterms:modified>
</cp:coreProperties>
</file>