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7" r:id="rId3"/>
    <p:sldId id="263" r:id="rId4"/>
    <p:sldId id="257" r:id="rId5"/>
    <p:sldId id="258" r:id="rId6"/>
    <p:sldId id="259" r:id="rId7"/>
    <p:sldId id="266" r:id="rId8"/>
    <p:sldId id="260" r:id="rId9"/>
    <p:sldId id="261" r:id="rId10"/>
    <p:sldId id="264" r:id="rId11"/>
    <p:sldId id="262" r:id="rId12"/>
    <p:sldId id="265" r:id="rId13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0"/>
              <a:chOff x="0" y="3"/>
              <a:chExt cx="5533" cy="4338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3"/>
                <a:ext cx="5470" cy="4338"/>
                <a:chOff x="0" y="3"/>
                <a:chExt cx="5470" cy="4338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8"/>
                  <a:chOff x="1265" y="816"/>
                  <a:chExt cx="2919" cy="2148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4"/>
                    <a:ext cx="578" cy="40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3"/>
                  <a:ext cx="5470" cy="4338"/>
                  <a:chOff x="0" y="3"/>
                  <a:chExt cx="5470" cy="4338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3"/>
                    <a:chOff x="3470" y="1532"/>
                    <a:chExt cx="1259" cy="232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1"/>
                    <a:chOff x="2864" y="2019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6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5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1"/>
                      <a:ext cx="1544" cy="3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2"/>
                    <a:ext cx="2150" cy="341"/>
                    <a:chOff x="2983" y="1270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3"/>
                      <a:ext cx="754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5"/>
                    <a:chOff x="637" y="1653"/>
                    <a:chExt cx="1257" cy="2325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0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0"/>
                    <a:ext cx="2477" cy="1063"/>
                    <a:chOff x="-52" y="2008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8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5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5"/>
                    <a:chOff x="189" y="1445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5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2"/>
                      <a:ext cx="754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8"/>
                      <a:ext cx="1233" cy="2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3"/>
                    <a:chOff x="616" y="901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7"/>
                      <a:ext cx="123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4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1"/>
                    <a:ext cx="1693" cy="892"/>
                    <a:chOff x="1120" y="301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6"/>
                      <a:ext cx="1251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3"/>
                    <a:ext cx="779" cy="1516"/>
                    <a:chOff x="1633" y="101"/>
                    <a:chExt cx="779" cy="1516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4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3"/>
                    <a:ext cx="635" cy="1534"/>
                    <a:chOff x="1935" y="31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9" y="929"/>
                      <a:ext cx="106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9"/>
                      <a:ext cx="569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8"/>
                    <a:chOff x="2822" y="671"/>
                    <a:chExt cx="1846" cy="568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2"/>
                      <a:ext cx="123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8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51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5" y="14"/>
                    <a:ext cx="637" cy="1518"/>
                    <a:chOff x="2801" y="42"/>
                    <a:chExt cx="637" cy="1518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6" y="938"/>
                      <a:ext cx="1061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4"/>
                      <a:ext cx="569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3"/>
                    <a:ext cx="1014" cy="1464"/>
                    <a:chOff x="2937" y="161"/>
                    <a:chExt cx="1014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0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5"/>
                    <a:ext cx="241" cy="1448"/>
                    <a:chOff x="2731" y="33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8" y="959"/>
                      <a:ext cx="951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1" y="223"/>
                      <a:ext cx="508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6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3"/>
                    <a:chOff x="1455" y="1936"/>
                    <a:chExt cx="765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6"/>
                      <a:ext cx="1595" cy="3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59"/>
                    <a:ext cx="460" cy="2331"/>
                    <a:chOff x="1951" y="1986"/>
                    <a:chExt cx="493" cy="2606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5" y="2689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6" y="3894"/>
                      <a:ext cx="917" cy="47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4" y="2541"/>
                      <a:ext cx="1650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22" cy="2386"/>
                    <a:chOff x="3006" y="1983"/>
                    <a:chExt cx="622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58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2"/>
                    <a:chOff x="2819" y="2099"/>
                    <a:chExt cx="404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8" y="2714"/>
                      <a:ext cx="146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6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3" y="2106"/>
                    <a:ext cx="428" cy="2184"/>
                    <a:chOff x="2288" y="2134"/>
                    <a:chExt cx="428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9"/>
                      <a:ext cx="1438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2" y="3783"/>
                      <a:ext cx="770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8"/>
                <a:chOff x="73" y="313"/>
                <a:chExt cx="5460" cy="3668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8"/>
                  <a:chOff x="73" y="313"/>
                  <a:chExt cx="5460" cy="3668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3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30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8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1242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fr-CA"/>
              <a:t>Cliquez pour modifier le style du titre</a:t>
            </a:r>
          </a:p>
        </p:txBody>
      </p:sp>
      <p:sp>
        <p:nvSpPr>
          <p:cNvPr id="1242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4E4C5-2058-41AB-A043-788F0AFBE64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A865-E341-4946-A101-0F35A8DFD11A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D60A8-D067-4BD4-B716-F92E2C00C15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EDCA9-0F2E-466B-A339-B2BA2F91DC0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15F5A-2132-4853-8206-EC25A78406A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9746B-8D73-4CEB-B7ED-EFA0E7E94499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0C4EB-22B7-43D5-8F7D-2B6B1C9AE27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A0367-83CD-4DAD-A2AC-7ED1610D5402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AC8CD-3E86-467A-ACEB-AD74FBC76188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4FD03-4813-4177-9CF2-862FF61C52F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4E558-7C2F-42AC-91ED-0B19F8618FA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3A190-C6DB-41C3-BD52-89F5317E0AC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26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27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27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27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27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28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7" y="2235"/>
                    <a:ext cx="1702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8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8" y="3140"/>
                    <a:ext cx="907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28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8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28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8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29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9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29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9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29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29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30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17" y="1128"/>
                    <a:ext cx="125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0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30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2" y="2345"/>
                    <a:ext cx="1726" cy="30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0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30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0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0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1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1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1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1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1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1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1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2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2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32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2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32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2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33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3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33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3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33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3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33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4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34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4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1134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1134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34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4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35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5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35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5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35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5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8" y="3494"/>
                    <a:ext cx="919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35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6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21"/>
                    <a:ext cx="84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36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18" y="2672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6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08" y="3879"/>
                    <a:ext cx="920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36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6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36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8" y="2522"/>
                    <a:ext cx="1646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6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94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137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7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27"/>
                    <a:ext cx="857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137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8" y="2701"/>
                    <a:ext cx="1451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7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11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137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137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69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</p:grpSp>
          <p:sp>
            <p:nvSpPr>
              <p:cNvPr id="1137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0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6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7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8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1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3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39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400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1140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140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140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140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140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DDB534-940C-4CC8-B81C-E147BB2EF5DF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01" grpId="0"/>
      <p:bldP spid="114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4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4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4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4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4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4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4000" smtClean="0"/>
              <a:t>Les sondages et les techniques d’échantillonnage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1800" smtClean="0"/>
              <a:t>Objectif du sondage?</a:t>
            </a:r>
          </a:p>
          <a:p>
            <a:pPr eaLnBrk="1" hangingPunct="1">
              <a:lnSpc>
                <a:spcPct val="80000"/>
              </a:lnSpc>
            </a:pPr>
            <a:r>
              <a:rPr lang="en-CA" sz="1800" smtClean="0"/>
              <a:t>Ex: gouter à une sauce</a:t>
            </a:r>
          </a:p>
          <a:p>
            <a:pPr eaLnBrk="1" hangingPunct="1">
              <a:lnSpc>
                <a:spcPct val="80000"/>
              </a:lnSpc>
            </a:pPr>
            <a:r>
              <a:rPr lang="en-CA" sz="1800" smtClean="0"/>
              <a:t>Homogène? Taille de l’échantillon?</a:t>
            </a:r>
            <a:endParaRPr lang="fr-CA" sz="1800" smtClean="0"/>
          </a:p>
          <a:p>
            <a:pPr eaLnBrk="1" hangingPunct="1">
              <a:lnSpc>
                <a:spcPct val="80000"/>
              </a:lnSpc>
            </a:pPr>
            <a:r>
              <a:rPr lang="fr-CA" sz="1800" smtClean="0"/>
              <a:t>Donc, l’échantillon devrait être…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CA" smtClean="0"/>
              <a:t>Faire questions 11 et 12 en classe.</a:t>
            </a: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Estimation de paramètres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sz="2800" smtClean="0"/>
              <a:t>Paramètre: pg 55</a:t>
            </a:r>
          </a:p>
          <a:p>
            <a:pPr eaLnBrk="1" hangingPunct="1"/>
            <a:r>
              <a:rPr lang="en-US" sz="2800" smtClean="0"/>
              <a:t>µ,</a:t>
            </a:r>
            <a:r>
              <a:rPr lang="el-GR" sz="2800" smtClean="0"/>
              <a:t>π</a:t>
            </a:r>
            <a:r>
              <a:rPr lang="en-US" sz="2800" smtClean="0"/>
              <a:t>, </a:t>
            </a:r>
            <a:r>
              <a:rPr lang="ru-RU" sz="2800" smtClean="0"/>
              <a:t>р</a:t>
            </a:r>
            <a:r>
              <a:rPr lang="fr-CA" sz="2800" smtClean="0"/>
              <a:t>, </a:t>
            </a:r>
            <a:endParaRPr lang="en-US" sz="2800" smtClean="0"/>
          </a:p>
          <a:p>
            <a:pPr eaLnBrk="1" hangingPunct="1"/>
            <a:r>
              <a:rPr lang="fr-CA" sz="2800" smtClean="0"/>
              <a:t>Statistique</a:t>
            </a:r>
          </a:p>
          <a:p>
            <a:pPr eaLnBrk="1" hangingPunct="1"/>
            <a:r>
              <a:rPr lang="fr-CA" sz="2800" smtClean="0"/>
              <a:t>Estimation ponctuelle</a:t>
            </a:r>
          </a:p>
          <a:p>
            <a:pPr eaLnBrk="1" hangingPunct="1"/>
            <a:r>
              <a:rPr lang="fr-CA" sz="2800" smtClean="0"/>
              <a:t>Estimation par intervalle de confiance</a:t>
            </a:r>
          </a:p>
          <a:p>
            <a:pPr eaLnBrk="1" hangingPunct="1"/>
            <a:r>
              <a:rPr lang="fr-CA" sz="2800" smtClean="0"/>
              <a:t>Niveau de confiance</a:t>
            </a:r>
          </a:p>
          <a:p>
            <a:pPr eaLnBrk="1" hangingPunct="1"/>
            <a:r>
              <a:rPr lang="fr-CA" sz="2800" smtClean="0"/>
              <a:t>Marge d’erreur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13316" name="Image 3" descr="x-bar-mean-i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256540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Devoir:</a:t>
            </a:r>
            <a:endParaRPr lang="fr-FR" smtClean="0"/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 Black" pitchFamily="34" charset="0"/>
              <a:buAutoNum type="arabicPeriod"/>
            </a:pPr>
            <a:r>
              <a:rPr lang="fr-CA" sz="2000" dirty="0" smtClean="0"/>
              <a:t>Répondre </a:t>
            </a:r>
            <a:r>
              <a:rPr lang="fr-CA" sz="2000" dirty="0" smtClean="0"/>
              <a:t>à la question  </a:t>
            </a:r>
            <a:r>
              <a:rPr lang="fr-CA" sz="2000" dirty="0" smtClean="0"/>
              <a:t>#2  </a:t>
            </a:r>
            <a:r>
              <a:rPr lang="fr-CA" sz="2000" dirty="0" smtClean="0"/>
              <a:t>sur document mis sur site internet </a:t>
            </a:r>
            <a:r>
              <a:rPr lang="fr-CA" sz="2000" smtClean="0"/>
              <a:t>(devoir partie 1)</a:t>
            </a:r>
            <a:endParaRPr lang="fr-CA" sz="2000" dirty="0" smtClean="0"/>
          </a:p>
          <a:p>
            <a:pPr marL="457200" indent="-457200" eaLnBrk="1" hangingPunct="1">
              <a:buFont typeface="Arial Black" pitchFamily="34" charset="0"/>
              <a:buAutoNum type="arabicPeriod"/>
            </a:pPr>
            <a:r>
              <a:rPr lang="fr-CA" sz="2000" dirty="0" smtClean="0"/>
              <a:t>Choisir un échantillon de 9 personnes selon la méthode aléatoire </a:t>
            </a:r>
            <a:r>
              <a:rPr lang="fr-CA" sz="2000" dirty="0" smtClean="0"/>
              <a:t>systématique </a:t>
            </a:r>
            <a:r>
              <a:rPr lang="fr-CA" sz="2000" dirty="0" smtClean="0"/>
              <a:t>(la liste est sur le fichier Excel </a:t>
            </a:r>
            <a:r>
              <a:rPr lang="fr-CA" sz="2000" dirty="0" smtClean="0"/>
              <a:t>sur mon site internet). </a:t>
            </a:r>
            <a:endParaRPr lang="fr-CA" sz="2000" dirty="0" smtClean="0"/>
          </a:p>
          <a:p>
            <a:pPr marL="457200" indent="-457200" eaLnBrk="1" hangingPunct="1">
              <a:buFont typeface="Arial Black" pitchFamily="34" charset="0"/>
              <a:buAutoNum type="arabicPeriod"/>
            </a:pPr>
            <a:r>
              <a:rPr lang="fr-CA" sz="2000" dirty="0" smtClean="0"/>
              <a:t>Choisir un échantillon de 15 personnes selon la méthode stratifié (gars/filles). (la liste est sur le fichier </a:t>
            </a:r>
            <a:r>
              <a:rPr lang="fr-CA" sz="2000" dirty="0" smtClean="0"/>
              <a:t>Excel). </a:t>
            </a:r>
            <a:r>
              <a:rPr lang="fr-CA" sz="2000" dirty="0" smtClean="0"/>
              <a:t>Utilisez la même liste de noms que la question précédente.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 population hétérogène...</a:t>
            </a:r>
            <a:endParaRPr lang="fr-CA" smtClean="0"/>
          </a:p>
        </p:txBody>
      </p:sp>
      <p:sp>
        <p:nvSpPr>
          <p:cNvPr id="4099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sz="2400" smtClean="0"/>
              <a:t>Question: Quel est le salaire moyen au Québec? </a:t>
            </a:r>
          </a:p>
          <a:p>
            <a:pPr eaLnBrk="1" hangingPunct="1">
              <a:lnSpc>
                <a:spcPct val="80000"/>
              </a:lnSpc>
            </a:pPr>
            <a:r>
              <a:rPr lang="en-CA" sz="2400" smtClean="0"/>
              <a:t>Échantillon plus grand.</a:t>
            </a:r>
            <a:endParaRPr lang="fr-CA" sz="2400" smtClean="0"/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Échantillonnage aléatoire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Base de sondage 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Liste complète de la population</a:t>
            </a:r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Taux de sondage (n/N) proportion de la pop qui fait partie du sondage</a:t>
            </a:r>
          </a:p>
          <a:p>
            <a:endParaRPr lang="fr-CA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Échantillonnage aléatoire simple</a:t>
            </a:r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fr-CA" smtClean="0"/>
              <a:t>Étapes: page 45</a:t>
            </a:r>
          </a:p>
          <a:p>
            <a:pPr eaLnBrk="1" hangingPunct="1">
              <a:buFontTx/>
              <a:buChar char="•"/>
            </a:pPr>
            <a:r>
              <a:rPr lang="fr-CA" smtClean="0"/>
              <a:t>Faire exercice 2.1 page 46</a:t>
            </a:r>
          </a:p>
          <a:p>
            <a:pPr eaLnBrk="1" hangingPunct="1">
              <a:buFontTx/>
              <a:buChar char="•"/>
            </a:pPr>
            <a:r>
              <a:rPr lang="fr-CA" smtClean="0"/>
              <a:t>Avantages: Simplicité</a:t>
            </a:r>
          </a:p>
          <a:p>
            <a:pPr eaLnBrk="1" hangingPunct="1">
              <a:buFontTx/>
              <a:buChar char="•"/>
            </a:pPr>
            <a:r>
              <a:rPr lang="fr-CA" smtClean="0"/>
              <a:t>Désavantages: Long et fastidieux, possibilité que l’échantillon ne soit pas représentatif de la population</a:t>
            </a:r>
          </a:p>
          <a:p>
            <a:pPr eaLnBrk="1" hangingPunct="1"/>
            <a:endParaRPr lang="en-US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Échantillonnage aléatoire systématique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16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fr-CA" sz="2400" smtClean="0"/>
              <a:t>Individus pris à un intervalle fixe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fr-CA" sz="2400" smtClean="0"/>
              <a:t>Numéroter les éléments de la base de sondage de 0 à N-1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fr-CA" sz="2400" smtClean="0"/>
              <a:t>Calculer le pas du sondage d= N/n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fr-CA" sz="2400" smtClean="0"/>
              <a:t>Trouver un nombre entre 0 et d-1 dans la liste de nombres aléatoires. Ceci sera le point de départ (a)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fr-CA" sz="2400" smtClean="0"/>
              <a:t>Ajouter le « pas » à « a » puis ajouter le « pas » à ce dernier chiffre, puis ajouter le « pas » à ce dernier chiffre, etc…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CA" sz="2400" smtClean="0"/>
              <a:t>Faire 3.2 page 75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fr-CA" sz="2400" smtClean="0"/>
              <a:t>Avantages: Très rapide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fr-CA" sz="2400" smtClean="0"/>
          </a:p>
          <a:p>
            <a:pPr marL="609600" indent="-609600" eaLnBrk="1" hangingPunct="1">
              <a:lnSpc>
                <a:spcPct val="90000"/>
              </a:lnSpc>
            </a:pPr>
            <a:endParaRPr lang="fr-CA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Échantillonnage stratifié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31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1600" smtClean="0"/>
              <a:t>La population doit être divisée en groupes distinctes (des groupes  homogènes).</a:t>
            </a:r>
          </a:p>
          <a:p>
            <a:pPr eaLnBrk="1" hangingPunct="1">
              <a:lnSpc>
                <a:spcPct val="80000"/>
              </a:lnSpc>
            </a:pPr>
            <a:r>
              <a:rPr lang="fr-CA" sz="1600" smtClean="0"/>
              <a:t>Ce genre d’échantillonnage consiste à prélever un échantillon ayant la même composition que la population</a:t>
            </a:r>
          </a:p>
          <a:p>
            <a:pPr eaLnBrk="1" hangingPunct="1">
              <a:lnSpc>
                <a:spcPct val="80000"/>
              </a:lnSpc>
            </a:pPr>
            <a:r>
              <a:rPr lang="fr-CA" sz="1600" smtClean="0"/>
              <a:t>Ex: Si la population d’un concert est composé de 2000 jeunes de 18 à 19 ans et que 20 personnes ont plus de 75 ans, </a:t>
            </a:r>
          </a:p>
          <a:p>
            <a:pPr eaLnBrk="1" hangingPunct="1">
              <a:lnSpc>
                <a:spcPct val="80000"/>
              </a:lnSpc>
            </a:pPr>
            <a:r>
              <a:rPr lang="fr-CA" sz="1600" smtClean="0"/>
              <a:t>Pour un échantillon de 10 personnes, on ne veut pas 9 vieux et 1 jeune.</a:t>
            </a:r>
          </a:p>
          <a:p>
            <a:pPr eaLnBrk="1" hangingPunct="1">
              <a:lnSpc>
                <a:spcPct val="80000"/>
              </a:lnSpc>
            </a:pPr>
            <a:r>
              <a:rPr lang="fr-CA" sz="1600" smtClean="0"/>
              <a:t>Ça ne représente pas la réalité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Étapes pour stratifié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fr-CA" sz="2400" smtClean="0"/>
              <a:t>Compter le nb de personnes dans chaque strate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fr-CA" sz="2400" smtClean="0"/>
              <a:t>Trouver la proportion (%) de personnes dans chaque strate (nb personnes dans une strate/popul.)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fr-CA" sz="2400" smtClean="0"/>
              <a:t>Pour chaque strate, Multiplier le % par la taille de l’échantillon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fr-CA" sz="2400" smtClean="0"/>
              <a:t>Numéroter les personnes dans la liste pour chaque strate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fr-CA" sz="2400" smtClean="0"/>
              <a:t>Utiliser la table des nombres aléatoires pour choisir l’échantillon pour chaque strate.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Stratifié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mtClean="0"/>
              <a:t>Avantages: modèle réduit de la population</a:t>
            </a:r>
          </a:p>
          <a:p>
            <a:r>
              <a:rPr lang="fr-CA" smtClean="0"/>
              <a:t>Désavantages: Coûteux, nécessité d’une connaissance de la population selon critères de stratification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Échantillonnage par grappes</a:t>
            </a:r>
            <a:endParaRPr lang="en-US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471988"/>
          </a:xfrm>
        </p:spPr>
        <p:txBody>
          <a:bodyPr/>
          <a:lstStyle/>
          <a:p>
            <a:pPr>
              <a:defRPr/>
            </a:pPr>
            <a:r>
              <a:rPr lang="en-CA" sz="2400" dirty="0" err="1" smtClean="0"/>
              <a:t>Étapes</a:t>
            </a:r>
            <a:endParaRPr lang="en-CA" sz="2400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CA" sz="2400" dirty="0" err="1" smtClean="0"/>
              <a:t>Calculer</a:t>
            </a:r>
            <a:r>
              <a:rPr lang="en-CA" sz="2400" dirty="0" smtClean="0"/>
              <a:t> le </a:t>
            </a:r>
            <a:r>
              <a:rPr lang="en-CA" sz="2400" dirty="0" err="1" smtClean="0"/>
              <a:t>nb</a:t>
            </a:r>
            <a:r>
              <a:rPr lang="en-CA" sz="2400" dirty="0" smtClean="0"/>
              <a:t> de </a:t>
            </a:r>
            <a:r>
              <a:rPr lang="en-CA" sz="2400" dirty="0" err="1" smtClean="0"/>
              <a:t>grappes</a:t>
            </a:r>
            <a:r>
              <a:rPr lang="en-CA" sz="2400" dirty="0" smtClean="0"/>
              <a:t> à </a:t>
            </a:r>
            <a:r>
              <a:rPr lang="en-CA" sz="2400" dirty="0" err="1" smtClean="0"/>
              <a:t>choisir</a:t>
            </a:r>
            <a:r>
              <a:rPr lang="en-CA" sz="2400" dirty="0" smtClean="0"/>
              <a:t> (n/</a:t>
            </a:r>
            <a:r>
              <a:rPr lang="en-CA" sz="2400" dirty="0" err="1" smtClean="0"/>
              <a:t>nb</a:t>
            </a:r>
            <a:r>
              <a:rPr lang="en-CA" sz="2400" dirty="0" smtClean="0"/>
              <a:t> de </a:t>
            </a:r>
            <a:r>
              <a:rPr lang="en-CA" sz="2400" dirty="0" err="1" smtClean="0"/>
              <a:t>personnes</a:t>
            </a:r>
            <a:r>
              <a:rPr lang="en-CA" sz="2400" dirty="0" smtClean="0"/>
              <a:t> par </a:t>
            </a:r>
            <a:r>
              <a:rPr lang="en-CA" sz="2400" dirty="0" err="1" smtClean="0"/>
              <a:t>grappe</a:t>
            </a:r>
            <a:r>
              <a:rPr lang="en-CA" sz="2400" dirty="0" smtClean="0"/>
              <a:t>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CA" sz="2400" dirty="0" err="1" smtClean="0"/>
              <a:t>Numéroter</a:t>
            </a:r>
            <a:r>
              <a:rPr lang="en-CA" sz="2400" dirty="0" smtClean="0"/>
              <a:t> les </a:t>
            </a:r>
            <a:r>
              <a:rPr lang="en-CA" sz="2400" dirty="0" err="1" smtClean="0"/>
              <a:t>grappes</a:t>
            </a:r>
            <a:r>
              <a:rPr lang="en-CA" sz="2400" dirty="0" smtClean="0"/>
              <a:t>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CA" sz="2400" dirty="0" err="1" smtClean="0"/>
              <a:t>Choisir</a:t>
            </a:r>
            <a:r>
              <a:rPr lang="en-CA" sz="2400" dirty="0" smtClean="0"/>
              <a:t> les </a:t>
            </a:r>
            <a:r>
              <a:rPr lang="en-CA" sz="2400" dirty="0" err="1" smtClean="0"/>
              <a:t>chiffres</a:t>
            </a:r>
            <a:r>
              <a:rPr lang="en-CA" sz="2400" dirty="0" smtClean="0"/>
              <a:t> (</a:t>
            </a:r>
            <a:r>
              <a:rPr lang="en-CA" sz="2400" dirty="0" err="1" smtClean="0"/>
              <a:t>nb</a:t>
            </a:r>
            <a:r>
              <a:rPr lang="en-CA" sz="2400" dirty="0" smtClean="0"/>
              <a:t> de </a:t>
            </a:r>
            <a:r>
              <a:rPr lang="en-CA" sz="2400" dirty="0" err="1" smtClean="0"/>
              <a:t>grappes</a:t>
            </a:r>
            <a:r>
              <a:rPr lang="en-CA" sz="2400" dirty="0" smtClean="0"/>
              <a:t>) </a:t>
            </a:r>
            <a:r>
              <a:rPr lang="en-CA" sz="2400" dirty="0" err="1" smtClean="0"/>
              <a:t>aléatoirement</a:t>
            </a:r>
            <a:endParaRPr lang="fr-CA" sz="24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Échantillonnage non-aléatoire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smtClean="0"/>
              <a:t>À l’aveuglette</a:t>
            </a:r>
          </a:p>
          <a:p>
            <a:pPr eaLnBrk="1" hangingPunct="1"/>
            <a:r>
              <a:rPr lang="fr-CA" smtClean="0"/>
              <a:t>Systématique non-aléatoire</a:t>
            </a:r>
          </a:p>
          <a:p>
            <a:pPr eaLnBrk="1" hangingPunct="1"/>
            <a:r>
              <a:rPr lang="fr-CA" smtClean="0"/>
              <a:t>Par quotas</a:t>
            </a:r>
          </a:p>
          <a:p>
            <a:pPr eaLnBrk="1" hangingPunct="1"/>
            <a:r>
              <a:rPr lang="fr-CA" smtClean="0"/>
              <a:t>Au jugé</a:t>
            </a:r>
          </a:p>
          <a:p>
            <a:pPr eaLnBrk="1" hangingPunct="1"/>
            <a:r>
              <a:rPr lang="fr-CA" smtClean="0"/>
              <a:t>De volontaires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ux d'artifice">
  <a:themeElements>
    <a:clrScheme name="Feux d'artifice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eux d'artific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eux d'artifice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ux d'artifice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ux d'artifice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ux d'artifice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ux d'artifice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eux d'artifice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343</TotalTime>
  <Words>471</Words>
  <Application>Microsoft Office PowerPoint</Application>
  <PresentationFormat>Affichage à l'écran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 Black</vt:lpstr>
      <vt:lpstr>Arial</vt:lpstr>
      <vt:lpstr>Times New Roman</vt:lpstr>
      <vt:lpstr>Calibri</vt:lpstr>
      <vt:lpstr>Feux d'artifice</vt:lpstr>
      <vt:lpstr>Les sondages et les techniques d’échantillonnage</vt:lpstr>
      <vt:lpstr>Si population hétérogène...</vt:lpstr>
      <vt:lpstr>Échantillonnage aléatoire simple</vt:lpstr>
      <vt:lpstr>Échantillonnage aléatoire systématique</vt:lpstr>
      <vt:lpstr>Échantillonnage stratifié</vt:lpstr>
      <vt:lpstr>Étapes pour stratifié</vt:lpstr>
      <vt:lpstr>Stratifié</vt:lpstr>
      <vt:lpstr>Échantillonnage par grappes</vt:lpstr>
      <vt:lpstr>Échantillonnage non-aléatoire</vt:lpstr>
      <vt:lpstr>Diapositive 10</vt:lpstr>
      <vt:lpstr>Estimation de paramètres</vt:lpstr>
      <vt:lpstr>Devoir:</vt:lpstr>
    </vt:vector>
  </TitlesOfParts>
  <Company>CLG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sondages et les techniques d’échantillonnage</dc:title>
  <dc:creator>SI</dc:creator>
  <cp:lastModifiedBy>Eric</cp:lastModifiedBy>
  <cp:revision>26</cp:revision>
  <dcterms:created xsi:type="dcterms:W3CDTF">2007-05-29T20:56:55Z</dcterms:created>
  <dcterms:modified xsi:type="dcterms:W3CDTF">2013-03-03T18:34:11Z</dcterms:modified>
</cp:coreProperties>
</file>