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60" r:id="rId8"/>
    <p:sldId id="261" r:id="rId9"/>
    <p:sldId id="262" r:id="rId10"/>
    <p:sldId id="263" r:id="rId11"/>
    <p:sldId id="271" r:id="rId12"/>
    <p:sldId id="264" r:id="rId13"/>
    <p:sldId id="265" r:id="rId14"/>
    <p:sldId id="266" r:id="rId15"/>
    <p:sldId id="275" r:id="rId16"/>
    <p:sldId id="276" r:id="rId17"/>
    <p:sldId id="277" r:id="rId18"/>
    <p:sldId id="278" r:id="rId19"/>
    <p:sldId id="279" r:id="rId20"/>
    <p:sldId id="267" r:id="rId21"/>
    <p:sldId id="272" r:id="rId22"/>
    <p:sldId id="268" r:id="rId23"/>
    <p:sldId id="27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8325" autoAdjust="0"/>
    <p:restoredTop sz="94660"/>
  </p:normalViewPr>
  <p:slideViewPr>
    <p:cSldViewPr>
      <p:cViewPr>
        <p:scale>
          <a:sx n="70" d="100"/>
          <a:sy n="70" d="100"/>
        </p:scale>
        <p:origin x="-89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fr-CA"/>
              <a:t>Cliquez pour modifier le style du titre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C04E4-DB07-4912-B1C9-CA64E035DBC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86C24-CC2D-4B22-A6EE-7C22F836CDC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DD48-406A-4CA5-8040-30BD9E047F6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8A95-EBFF-476D-B1F2-124A1D78774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B2640-C116-46D3-A96D-518548A580C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04954-CE8F-439C-A016-DD99024B792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2883-2653-4945-8B2D-957E0A908BD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26FF9-2D2E-4A3A-A99B-73C4972D290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E4864-92A1-41FC-9C3C-B206D0E0054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B7347-222B-455D-BAFF-208D5AF0A43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AE81-D5AE-4A09-859F-357FDBE03E0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0F5B-FECE-47CC-96F5-9F60A05CFFE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06E2-1632-4D71-99CA-AFD2279F011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10F65-325A-4FE4-9A7E-D8E100A5CF4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163DB-6AAF-4C6B-9DDE-266C43D76297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24C51CE-A877-4F6F-B309-085F7BFA111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Chapitre : Les Variables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Variables qualitatives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Ex: sexe, religion, langue maternelle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Comment est-ce qu’on appelle les choix qui s’offrent à la personne qui répond au sondage avec ce type de variables?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Modalités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Ex: masculin ou féminin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Modalités doivent être: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Exhaustives (ex:)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dirty="0" smtClean="0"/>
              <a:t>Mutuellement exclusives (ex:)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Échelle de rapports</a:t>
            </a:r>
            <a:endParaRPr lang="en-US" smtClean="0"/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fr-CA" sz="2400" smtClean="0"/>
              <a:t>La plus puissante (plus précise) des échelles de mesure</a:t>
            </a:r>
          </a:p>
          <a:p>
            <a:pPr eaLnBrk="1" hangingPunct="1">
              <a:defRPr/>
            </a:pPr>
            <a:r>
              <a:rPr lang="fr-CA" sz="2400" smtClean="0"/>
              <a:t>Ex: nb d’enfant dans une famille</a:t>
            </a:r>
          </a:p>
          <a:p>
            <a:pPr eaLnBrk="1" hangingPunct="1">
              <a:defRPr/>
            </a:pPr>
            <a:r>
              <a:rPr lang="fr-CA" sz="2400" smtClean="0"/>
              <a:t>Zéro absolue (absence totale de la caractéristique mesurée)</a:t>
            </a:r>
          </a:p>
          <a:p>
            <a:pPr eaLnBrk="1" hangingPunct="1">
              <a:defRPr/>
            </a:pPr>
            <a:r>
              <a:rPr lang="fr-CA" sz="2400" smtClean="0"/>
              <a:t>On peut effectuer opérations math( +,-,x,/)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smtClean="0"/>
              <a:t>Dites quelle échelle de mesure a été utilisée</a:t>
            </a:r>
            <a:endParaRPr lang="en-US" sz="4000" smtClean="0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3200400"/>
            <a:ext cx="8689975" cy="2898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fr-CA" sz="2400" smtClean="0"/>
          </a:p>
          <a:p>
            <a:pPr eaLnBrk="1" hangingPunct="1">
              <a:lnSpc>
                <a:spcPct val="90000"/>
              </a:lnSpc>
              <a:defRPr/>
            </a:pPr>
            <a:endParaRPr lang="fr-CA" sz="2400" smtClean="0"/>
          </a:p>
          <a:p>
            <a:pPr eaLnBrk="1" hangingPunct="1">
              <a:lnSpc>
                <a:spcPct val="90000"/>
              </a:lnSpc>
              <a:defRPr/>
            </a:pPr>
            <a:endParaRPr lang="fr-CA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smtClean="0"/>
              <a:t>Johnny boy est né en 1980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smtClean="0"/>
              <a:t>L’an dernier, Mtl a reçu 85.6mm de pluie en juillet.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smtClean="0"/>
              <a:t>Le sommet du Mont LOGAN est à 5959m au-dessus du niveau de la mer.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Choix échelle de mesure</a:t>
            </a:r>
            <a:endParaRPr lang="en-US" smtClean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smtClean="0"/>
              <a:t>Dépend de l’objectif, la nature de la variable, degré de précision, etc…</a:t>
            </a:r>
          </a:p>
          <a:p>
            <a:pPr eaLnBrk="1" hangingPunct="1">
              <a:defRPr/>
            </a:pPr>
            <a:r>
              <a:rPr lang="fr-CA" sz="2800" smtClean="0"/>
              <a:t>Ex: Combien d’enfants mineurs avez-vous?</a:t>
            </a:r>
          </a:p>
          <a:p>
            <a:pPr eaLnBrk="1" hangingPunct="1">
              <a:defRPr/>
            </a:pPr>
            <a:r>
              <a:rPr lang="fr-CA" sz="2800" smtClean="0"/>
              <a:t>0-1</a:t>
            </a:r>
          </a:p>
          <a:p>
            <a:pPr eaLnBrk="1" hangingPunct="1">
              <a:defRPr/>
            </a:pPr>
            <a:r>
              <a:rPr lang="fr-CA" sz="2800" smtClean="0"/>
              <a:t>2 et plus</a:t>
            </a:r>
          </a:p>
          <a:p>
            <a:pPr eaLnBrk="1" hangingPunct="1">
              <a:defRPr/>
            </a:pPr>
            <a:r>
              <a:rPr lang="fr-CA" sz="2800" smtClean="0"/>
              <a:t>Pas la meilleure échelle (ordinale)</a:t>
            </a:r>
          </a:p>
          <a:p>
            <a:pPr eaLnBrk="1" hangingPunct="1">
              <a:defRPr/>
            </a:pPr>
            <a:r>
              <a:rPr lang="fr-CA" sz="2800" smtClean="0"/>
              <a:t>Question à courte réponse c’est mieux dans ce cas et puis on pourra utiliser une échelle de rapport.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Choix échelle de mesure (suite)</a:t>
            </a:r>
            <a:endParaRPr lang="en-US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Si question très personnelle comme quelle est votre salaire?</a:t>
            </a:r>
          </a:p>
          <a:p>
            <a:pPr eaLnBrk="1" hangingPunct="1">
              <a:defRPr/>
            </a:pPr>
            <a:r>
              <a:rPr lang="fr-CA" dirty="0" smtClean="0"/>
              <a:t>Vaut mieux utiliser une échelle ordinale sinon les gens ne voudront pas répondre.</a:t>
            </a:r>
          </a:p>
          <a:p>
            <a:pPr eaLnBrk="1" hangingPunct="1">
              <a:defRPr/>
            </a:pPr>
            <a:r>
              <a:rPr lang="fr-CA" dirty="0" smtClean="0"/>
              <a:t>Faire exercice 1.4 </a:t>
            </a:r>
            <a:r>
              <a:rPr lang="fr-CA" dirty="0" err="1" smtClean="0"/>
              <a:t>pg</a:t>
            </a:r>
            <a:r>
              <a:rPr lang="fr-CA" dirty="0" smtClean="0"/>
              <a:t> 26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609600"/>
          </a:xfrm>
        </p:spPr>
        <p:txBody>
          <a:bodyPr/>
          <a:lstStyle/>
          <a:p>
            <a:pPr eaLnBrk="1" hangingPunct="1">
              <a:defRPr/>
            </a:pPr>
            <a:r>
              <a:rPr lang="fr-CA" sz="4000" smtClean="0"/>
              <a:t>Règles de formulation des questions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Les Pop-Tarts sont dégeulasse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Vrai ou faux ?</a:t>
            </a:r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endParaRPr lang="fr-CA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On dit que les couples les plus heureux font l’amour au moins 4 fois par semaine. Combien de fois faites-vous l’amour par semaine?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Clarté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Pertinence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000" smtClean="0"/>
              <a:t>Neutralité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2071688"/>
            <a:ext cx="7848600" cy="5029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CA" sz="2400" b="1" dirty="0">
                <a:solidFill>
                  <a:srgbClr val="FFFF00"/>
                </a:solidFill>
              </a:rPr>
              <a:t>Précision</a:t>
            </a:r>
          </a:p>
          <a:p>
            <a:pPr algn="just">
              <a:lnSpc>
                <a:spcPct val="80000"/>
              </a:lnSpc>
              <a:defRPr/>
            </a:pPr>
            <a:endParaRPr lang="fr-CA" sz="1000" dirty="0">
              <a:solidFill>
                <a:srgbClr val="FFFF00"/>
              </a:solidFill>
            </a:endParaRPr>
          </a:p>
          <a:p>
            <a:pPr algn="just">
              <a:lnSpc>
                <a:spcPct val="80000"/>
              </a:lnSpc>
              <a:buClr>
                <a:srgbClr val="FFFF00"/>
              </a:buClr>
              <a:defRPr/>
            </a:pPr>
            <a:r>
              <a:rPr lang="fr-CH" sz="2000" b="1" dirty="0" smtClean="0">
                <a:solidFill>
                  <a:srgbClr val="FFFF00"/>
                </a:solidFill>
              </a:rPr>
              <a:t>Est-ce que cette question est bien posé?</a:t>
            </a:r>
            <a:r>
              <a:rPr lang="fr-CH" sz="2000" dirty="0">
                <a:solidFill>
                  <a:srgbClr val="FFFFCC"/>
                </a:solidFill>
              </a:rPr>
              <a:t> : « Utilisez-vous habituellement Internet ? </a:t>
            </a:r>
          </a:p>
          <a:p>
            <a:pPr algn="just">
              <a:lnSpc>
                <a:spcPct val="80000"/>
              </a:lnSpc>
              <a:buClr>
                <a:srgbClr val="FFFF00"/>
              </a:buClr>
              <a:defRPr/>
            </a:pPr>
            <a:endParaRPr lang="fr-CH" sz="2000" b="1" dirty="0">
              <a:solidFill>
                <a:srgbClr val="FFFF00"/>
              </a:solidFill>
            </a:endParaRPr>
          </a:p>
          <a:p>
            <a:pPr algn="just">
              <a:lnSpc>
                <a:spcPct val="80000"/>
              </a:lnSpc>
              <a:buClr>
                <a:srgbClr val="FFFF00"/>
              </a:buClr>
              <a:defRPr/>
            </a:pPr>
            <a:r>
              <a:rPr lang="fr-CH" sz="2000" b="1" dirty="0">
                <a:solidFill>
                  <a:srgbClr val="FFFF00"/>
                </a:solidFill>
              </a:rPr>
              <a:t>Bon</a:t>
            </a:r>
            <a:r>
              <a:rPr lang="fr-CH" sz="2000" dirty="0">
                <a:solidFill>
                  <a:srgbClr val="FFFFCC"/>
                </a:solidFill>
              </a:rPr>
              <a:t> : «  Avez-vous utilisé Internet au moins une fois au cours de la dernière semaine, que ce soit à la maison, au travail, à l’école ou ailleurs ?  »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fr-CA" sz="2000" dirty="0">
              <a:solidFill>
                <a:srgbClr val="FFFFCC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CA" sz="2400" b="1" dirty="0">
                <a:solidFill>
                  <a:srgbClr val="FFFF00"/>
                </a:solidFill>
              </a:rPr>
              <a:t>Concision</a:t>
            </a:r>
          </a:p>
          <a:p>
            <a:pPr algn="just">
              <a:lnSpc>
                <a:spcPct val="80000"/>
              </a:lnSpc>
              <a:defRPr/>
            </a:pPr>
            <a:endParaRPr lang="fr-CA" sz="1000" dirty="0">
              <a:solidFill>
                <a:srgbClr val="FFFF00"/>
              </a:solidFill>
            </a:endParaRPr>
          </a:p>
          <a:p>
            <a:pPr algn="just">
              <a:lnSpc>
                <a:spcPct val="80000"/>
              </a:lnSpc>
              <a:buClr>
                <a:srgbClr val="FFFF00"/>
              </a:buClr>
              <a:defRPr/>
            </a:pPr>
            <a:r>
              <a:rPr lang="fr-CA" sz="2000" b="1" dirty="0">
                <a:solidFill>
                  <a:srgbClr val="FFFF00"/>
                </a:solidFill>
              </a:rPr>
              <a:t>Mauvais</a:t>
            </a:r>
            <a:r>
              <a:rPr lang="fr-CA" sz="2000" dirty="0">
                <a:solidFill>
                  <a:srgbClr val="FFFFCC"/>
                </a:solidFill>
              </a:rPr>
              <a:t> : « Vous personnellement, quand fut la dernière fois, en termes de semaines ou de mois, que vous vous êtes présenté à un hôpital ou à une clinique pour effectuer des analyses de sang et des radiographies pour vous rassurer sur votre état de santé physique ?  »</a:t>
            </a:r>
          </a:p>
          <a:p>
            <a:pPr algn="just">
              <a:lnSpc>
                <a:spcPct val="80000"/>
              </a:lnSpc>
              <a:buClr>
                <a:srgbClr val="FFFF00"/>
              </a:buClr>
              <a:defRPr/>
            </a:pPr>
            <a:r>
              <a:rPr lang="fr-CA" sz="2000" b="1" dirty="0">
                <a:solidFill>
                  <a:srgbClr val="FFFF00"/>
                </a:solidFill>
              </a:rPr>
              <a:t>Bon</a:t>
            </a:r>
            <a:r>
              <a:rPr lang="fr-CA" sz="2000" dirty="0">
                <a:solidFill>
                  <a:srgbClr val="FFFFCC"/>
                </a:solidFill>
              </a:rPr>
              <a:t> : «  À quand remonte votre dernier bilan de santé ? »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CA" sz="2000" dirty="0">
                <a:solidFill>
                  <a:srgbClr val="FFFFCC"/>
                </a:solidFill>
              </a:rPr>
              <a:t>              </a:t>
            </a:r>
            <a:endParaRPr lang="en-GB" sz="2000" dirty="0">
              <a:solidFill>
                <a:srgbClr val="FFFFCC"/>
              </a:solidFill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798513" y="69215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2200" b="1" i="1">
                <a:solidFill>
                  <a:srgbClr val="FF9900"/>
                </a:solidFill>
              </a:rPr>
              <a:t>L’ART DE POSER DES QUESTIONS (suite)</a:t>
            </a:r>
            <a:endParaRPr lang="fr-CA" sz="220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1870075"/>
            <a:ext cx="8197850" cy="5013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2400" b="1">
                <a:solidFill>
                  <a:srgbClr val="FFFF00"/>
                </a:solidFill>
              </a:rPr>
              <a:t>Questions à double emploi</a:t>
            </a:r>
            <a:endParaRPr lang="fr-FR" sz="2400">
              <a:solidFill>
                <a:srgbClr val="FFFF00"/>
              </a:solidFill>
            </a:endParaRPr>
          </a:p>
          <a:p>
            <a:pPr lvl="2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  <a:defRPr/>
            </a:pPr>
            <a:endParaRPr lang="fr-FR" sz="16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15000"/>
              <a:defRPr/>
            </a:pPr>
            <a:r>
              <a:rPr lang="fr-CA" sz="2000" b="1">
                <a:solidFill>
                  <a:srgbClr val="FFFF00"/>
                </a:solidFill>
              </a:rPr>
              <a:t>Mauvais:</a:t>
            </a:r>
            <a:r>
              <a:rPr lang="fr-CA" sz="2000" b="1"/>
              <a:t> </a:t>
            </a:r>
            <a:r>
              <a:rPr lang="fr-CA" sz="2000">
                <a:solidFill>
                  <a:srgbClr val="FFFFCC"/>
                </a:solidFill>
              </a:rPr>
              <a:t>« </a:t>
            </a:r>
            <a:r>
              <a:rPr lang="fr-CA" sz="2000" b="1">
                <a:solidFill>
                  <a:srgbClr val="FFFFCC"/>
                </a:solidFill>
              </a:rPr>
              <a:t> </a:t>
            </a:r>
            <a:r>
              <a:rPr lang="fr-CA" sz="2000">
                <a:solidFill>
                  <a:srgbClr val="FFFFCC"/>
                </a:solidFill>
              </a:rPr>
              <a:t>Êtes-vous d’accord avec l’énoncé suivant : La fraîcheur des produits et les bas prix sont les principaux avantages des supermarchés IGA. »</a:t>
            </a:r>
            <a:endParaRPr lang="fr-CA" sz="2000"/>
          </a:p>
          <a:p>
            <a:pPr>
              <a:lnSpc>
                <a:spcPct val="80000"/>
              </a:lnSpc>
              <a:buClr>
                <a:schemeClr val="tx1"/>
              </a:buClr>
              <a:buSzPct val="115000"/>
              <a:defRPr/>
            </a:pPr>
            <a:endParaRPr lang="fr-CA" sz="14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15000"/>
              <a:defRPr/>
            </a:pPr>
            <a:r>
              <a:rPr lang="fr-FR" sz="2000" b="1">
                <a:solidFill>
                  <a:srgbClr val="FFFF00"/>
                </a:solidFill>
              </a:rPr>
              <a:t>Bon:</a:t>
            </a:r>
            <a:r>
              <a:rPr lang="fr-FR" sz="2000"/>
              <a:t> </a:t>
            </a:r>
            <a:r>
              <a:rPr lang="fr-FR" sz="2000">
                <a:solidFill>
                  <a:srgbClr val="FFFFCC"/>
                </a:solidFill>
              </a:rPr>
              <a:t>«  Selon vous, quel est le principal avantage des supermarchés IGA, la qualité des produits, les bas prix ou les deux? »  </a:t>
            </a:r>
            <a:r>
              <a:rPr lang="fr-FR" sz="2000"/>
              <a:t> </a:t>
            </a:r>
          </a:p>
          <a:p>
            <a:pPr>
              <a:lnSpc>
                <a:spcPct val="80000"/>
              </a:lnSpc>
              <a:buSzPct val="115000"/>
              <a:defRPr/>
            </a:pPr>
            <a:endParaRPr lang="fr-FR" sz="1400"/>
          </a:p>
          <a:p>
            <a:pPr>
              <a:lnSpc>
                <a:spcPct val="80000"/>
              </a:lnSpc>
              <a:buSzPct val="115000"/>
              <a:defRPr/>
            </a:pPr>
            <a:r>
              <a:rPr lang="fr-FR" sz="2000" b="1">
                <a:solidFill>
                  <a:srgbClr val="FFFF00"/>
                </a:solidFill>
              </a:rPr>
              <a:t>Mauvais:</a:t>
            </a:r>
            <a:r>
              <a:rPr lang="fr-FR" sz="2000"/>
              <a:t>  </a:t>
            </a:r>
            <a:r>
              <a:rPr lang="fr-FR" sz="2000">
                <a:solidFill>
                  <a:srgbClr val="FFFFCC"/>
                </a:solidFill>
              </a:rPr>
              <a:t>« Sur une échelle de 1 à 10, où 1 signifie très insatisfait et 10 très satisfait, quel est votre degré de satisfaction à l’égard du design et de la qualité d’image de votre nouveau téléviseur ? »</a:t>
            </a:r>
            <a:endParaRPr lang="fr-FR" sz="2000"/>
          </a:p>
          <a:p>
            <a:pPr>
              <a:lnSpc>
                <a:spcPct val="80000"/>
              </a:lnSpc>
              <a:buSzPct val="115000"/>
              <a:defRPr/>
            </a:pPr>
            <a:endParaRPr lang="fr-FR" sz="14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Pct val="115000"/>
              <a:defRPr/>
            </a:pPr>
            <a:r>
              <a:rPr lang="fr-FR" sz="2000" b="1">
                <a:solidFill>
                  <a:srgbClr val="FFFF00"/>
                </a:solidFill>
              </a:rPr>
              <a:t>Bon:</a:t>
            </a:r>
            <a:r>
              <a:rPr lang="fr-FR" sz="2000"/>
              <a:t> </a:t>
            </a:r>
            <a:r>
              <a:rPr lang="fr-FR" sz="2000">
                <a:solidFill>
                  <a:srgbClr val="FFFFCC"/>
                </a:solidFill>
              </a:rPr>
              <a:t>« Sur une échelle de 1 à 10, où 1 signifie très insatisfait et 10 très satisfait, quel est votre degré de satisfaction à l’égard du design de votre nouveau téléviseur ? » (répéter la question pour la qualité d’image)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654050" y="668338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2200" b="1" i="1">
                <a:solidFill>
                  <a:srgbClr val="FF9900"/>
                </a:solidFill>
              </a:rPr>
              <a:t>L’ART DE POSER DES QUESTIONS (suite)</a:t>
            </a:r>
            <a:endParaRPr lang="fr-CA" sz="220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052638"/>
            <a:ext cx="7993062" cy="3392487"/>
          </a:xfrm>
        </p:spPr>
        <p:txBody>
          <a:bodyPr/>
          <a:lstStyle/>
          <a:p>
            <a:pPr>
              <a:lnSpc>
                <a:spcPct val="130000"/>
              </a:lnSpc>
              <a:buClr>
                <a:srgbClr val="FFFF00"/>
              </a:buClr>
              <a:buSzPct val="90000"/>
              <a:buFont typeface="Wingdings 3" pitchFamily="18" charset="2"/>
              <a:buChar char="g"/>
              <a:defRPr/>
            </a:pPr>
            <a:r>
              <a:rPr lang="fr-BE" sz="2800"/>
              <a:t> </a:t>
            </a:r>
            <a:r>
              <a:rPr lang="fr-BE" sz="2200"/>
              <a:t>Débuter avec des questions d’</a:t>
            </a:r>
            <a:r>
              <a:rPr lang="fr-BE" sz="2200">
                <a:solidFill>
                  <a:srgbClr val="FFFF00"/>
                </a:solidFill>
              </a:rPr>
              <a:t>ordre général</a:t>
            </a:r>
            <a:endParaRPr lang="fr-BE" sz="2200"/>
          </a:p>
          <a:p>
            <a:pPr>
              <a:lnSpc>
                <a:spcPct val="130000"/>
              </a:lnSpc>
              <a:buClr>
                <a:srgbClr val="FFFF00"/>
              </a:buClr>
              <a:buSzPct val="90000"/>
              <a:buFont typeface="Wingdings 3" pitchFamily="18" charset="2"/>
              <a:buNone/>
              <a:defRPr/>
            </a:pPr>
            <a:endParaRPr lang="fr-BE" sz="2200"/>
          </a:p>
          <a:p>
            <a:pPr>
              <a:lnSpc>
                <a:spcPct val="130000"/>
              </a:lnSpc>
              <a:buClr>
                <a:srgbClr val="FFFF00"/>
              </a:buClr>
              <a:buSzPct val="90000"/>
              <a:buFont typeface="Wingdings 3" pitchFamily="18" charset="2"/>
              <a:buChar char="g"/>
              <a:defRPr/>
            </a:pPr>
            <a:r>
              <a:rPr lang="fr-BE" sz="2200"/>
              <a:t> Éviter de </a:t>
            </a:r>
            <a:r>
              <a:rPr lang="fr-BE" sz="2200">
                <a:solidFill>
                  <a:srgbClr val="FFFF00"/>
                </a:solidFill>
              </a:rPr>
              <a:t>débuter</a:t>
            </a:r>
            <a:r>
              <a:rPr lang="fr-BE" sz="2200"/>
              <a:t> avec les </a:t>
            </a:r>
            <a:r>
              <a:rPr lang="fr-BE" sz="2200">
                <a:solidFill>
                  <a:srgbClr val="FFFF00"/>
                </a:solidFill>
              </a:rPr>
              <a:t>questions</a:t>
            </a:r>
            <a:r>
              <a:rPr lang="fr-BE" sz="2200"/>
              <a:t> </a:t>
            </a:r>
            <a:r>
              <a:rPr lang="fr-BE" sz="2200">
                <a:solidFill>
                  <a:srgbClr val="FFFF00"/>
                </a:solidFill>
              </a:rPr>
              <a:t>sociodémographiques</a:t>
            </a:r>
            <a:r>
              <a:rPr lang="fr-BE" sz="2200"/>
              <a:t> 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90000"/>
              <a:buFont typeface="Wingdings 3" pitchFamily="18" charset="2"/>
              <a:buChar char="g"/>
              <a:defRPr/>
            </a:pPr>
            <a:endParaRPr lang="fr-BE" sz="2200"/>
          </a:p>
          <a:p>
            <a:pPr>
              <a:lnSpc>
                <a:spcPct val="130000"/>
              </a:lnSpc>
              <a:buClr>
                <a:srgbClr val="FFFF00"/>
              </a:buClr>
              <a:buSzPct val="90000"/>
              <a:buFont typeface="Wingdings 3" pitchFamily="18" charset="2"/>
              <a:buChar char="g"/>
              <a:defRPr/>
            </a:pPr>
            <a:r>
              <a:rPr lang="fr-BE" sz="2200"/>
              <a:t> Règle d’or : principe de l ’</a:t>
            </a:r>
            <a:r>
              <a:rPr lang="fr-BE" sz="2200">
                <a:solidFill>
                  <a:srgbClr val="FFFF00"/>
                </a:solidFill>
              </a:rPr>
              <a:t>entonnoir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511175" y="4572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2200" b="1" i="1">
                <a:solidFill>
                  <a:srgbClr val="FF9900"/>
                </a:solidFill>
              </a:rPr>
              <a:t>SÉQUENCE DES QUESTIONS</a:t>
            </a:r>
            <a:endParaRPr lang="fr-CA" sz="2200" b="1" i="1">
              <a:solidFill>
                <a:srgbClr val="FF99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La séquence des questions </a:t>
            </a:r>
            <a:r>
              <a:rPr lang="fr-FR" i="1" smtClean="0"/>
              <a:t>(suite et fin)</a:t>
            </a:r>
          </a:p>
        </p:txBody>
      </p:sp>
      <p:sp>
        <p:nvSpPr>
          <p:cNvPr id="21507" name="Rectangle 1040"/>
          <p:cNvSpPr txBox="1">
            <a:spLocks noGrp="1" noChangeArrowheads="1"/>
          </p:cNvSpPr>
          <p:nvPr/>
        </p:nvSpPr>
        <p:spPr bwMode="auto">
          <a:xfrm>
            <a:off x="6781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423E8E2B-2484-4B02-B24A-300DE212A839}" type="slidenum">
              <a:rPr lang="fr-CA" sz="900"/>
              <a:pPr algn="r"/>
              <a:t>18</a:t>
            </a:fld>
            <a:r>
              <a:rPr lang="fr-CA" sz="900"/>
              <a:t>/19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479550" y="1444625"/>
            <a:ext cx="70866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90000"/>
              </a:lnSpc>
              <a:spcBef>
                <a:spcPct val="30000"/>
              </a:spcBef>
              <a:buFontTx/>
              <a:buChar char="•"/>
              <a:tabLst>
                <a:tab pos="3736975" algn="l"/>
              </a:tabLst>
            </a:pPr>
            <a:r>
              <a:rPr lang="fr-FR" sz="2800">
                <a:sym typeface="Webdings" pitchFamily="18" charset="2"/>
              </a:rPr>
              <a:t>L’interrogation</a:t>
            </a:r>
            <a:r>
              <a:rPr lang="fr-FR" sz="700">
                <a:sym typeface="Webdings" pitchFamily="18" charset="2"/>
              </a:rPr>
              <a:t> </a:t>
            </a:r>
            <a:r>
              <a:rPr lang="fr-FR" sz="2800">
                <a:sym typeface="Webdings" pitchFamily="18" charset="2"/>
              </a:rPr>
              <a:t>:</a:t>
            </a:r>
          </a:p>
          <a:p>
            <a:pPr marL="742950" lvl="1" indent="-285750">
              <a:lnSpc>
                <a:spcPct val="90000"/>
              </a:lnSpc>
              <a:spcBef>
                <a:spcPct val="30000"/>
              </a:spcBef>
              <a:buFontTx/>
              <a:buChar char="–"/>
              <a:tabLst>
                <a:tab pos="3736975" algn="l"/>
              </a:tabLst>
            </a:pPr>
            <a:r>
              <a:rPr lang="fr-FR">
                <a:sym typeface="Webdings" pitchFamily="18" charset="2"/>
              </a:rPr>
              <a:t>Commencer par des questions faciles, intéressantes.</a:t>
            </a:r>
          </a:p>
          <a:p>
            <a:pPr marL="742950" lvl="1" indent="-285750">
              <a:lnSpc>
                <a:spcPct val="90000"/>
              </a:lnSpc>
              <a:spcBef>
                <a:spcPct val="30000"/>
              </a:spcBef>
              <a:buFontTx/>
              <a:buChar char="–"/>
              <a:tabLst>
                <a:tab pos="3736975" algn="l"/>
              </a:tabLst>
            </a:pPr>
            <a:r>
              <a:rPr lang="fr-FR">
                <a:sym typeface="Webdings" pitchFamily="18" charset="2"/>
              </a:rPr>
              <a:t>Intégrer ensuite les questions qui concernent les informations recherchées.</a:t>
            </a:r>
          </a:p>
          <a:p>
            <a:pPr marL="742950" lvl="1" indent="-285750">
              <a:lnSpc>
                <a:spcPct val="90000"/>
              </a:lnSpc>
              <a:spcBef>
                <a:spcPct val="30000"/>
              </a:spcBef>
              <a:buFontTx/>
              <a:buChar char="–"/>
              <a:tabLst>
                <a:tab pos="3736975" algn="l"/>
              </a:tabLst>
            </a:pPr>
            <a:r>
              <a:rPr lang="fr-FR">
                <a:sym typeface="Webdings" pitchFamily="18" charset="2"/>
              </a:rPr>
              <a:t>Indiquer clairement les changements</a:t>
            </a:r>
            <a:br>
              <a:rPr lang="fr-FR">
                <a:sym typeface="Webdings" pitchFamily="18" charset="2"/>
              </a:rPr>
            </a:br>
            <a:r>
              <a:rPr lang="fr-FR">
                <a:sym typeface="Webdings" pitchFamily="18" charset="2"/>
              </a:rPr>
              <a:t>de thèmes.</a:t>
            </a:r>
          </a:p>
          <a:p>
            <a:pPr marL="742950" lvl="1" indent="-285750">
              <a:lnSpc>
                <a:spcPct val="90000"/>
              </a:lnSpc>
              <a:spcBef>
                <a:spcPct val="30000"/>
              </a:spcBef>
              <a:buFontTx/>
              <a:buChar char="–"/>
              <a:tabLst>
                <a:tab pos="3736975" algn="l"/>
              </a:tabLst>
            </a:pPr>
            <a:r>
              <a:rPr lang="fr-FR">
                <a:sym typeface="Webdings" pitchFamily="18" charset="2"/>
              </a:rPr>
              <a:t>Éviter les embranchements lorsque</a:t>
            </a:r>
            <a:br>
              <a:rPr lang="fr-FR">
                <a:sym typeface="Webdings" pitchFamily="18" charset="2"/>
              </a:rPr>
            </a:br>
            <a:r>
              <a:rPr lang="fr-FR">
                <a:sym typeface="Webdings" pitchFamily="18" charset="2"/>
              </a:rPr>
              <a:t>c’est possible.</a:t>
            </a:r>
          </a:p>
          <a:p>
            <a:pPr marL="742950" lvl="1" indent="-285750">
              <a:lnSpc>
                <a:spcPct val="90000"/>
              </a:lnSpc>
              <a:spcBef>
                <a:spcPct val="30000"/>
              </a:spcBef>
              <a:buFontTx/>
              <a:buChar char="–"/>
              <a:tabLst>
                <a:tab pos="3736975" algn="l"/>
              </a:tabLst>
            </a:pPr>
            <a:r>
              <a:rPr lang="fr-FR">
                <a:sym typeface="Webdings" pitchFamily="18" charset="2"/>
              </a:rPr>
              <a:t>Terminer par les questions d’ordre 		     démographique et socioéconomique, </a:t>
            </a:r>
            <a:br>
              <a:rPr lang="fr-FR">
                <a:sym typeface="Webdings" pitchFamily="18" charset="2"/>
              </a:rPr>
            </a:br>
            <a:r>
              <a:rPr lang="fr-FR">
                <a:sym typeface="Webdings" pitchFamily="18" charset="2"/>
              </a:rPr>
              <a:t>et les remerciements.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90600" y="2033588"/>
            <a:ext cx="8153400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BE" sz="2400" b="1">
                <a:solidFill>
                  <a:srgbClr val="FFFF00"/>
                </a:solidFill>
              </a:rPr>
              <a:t>Les données sociodémographiques :</a:t>
            </a:r>
            <a:endParaRPr lang="fr-BE" sz="2400">
              <a:solidFill>
                <a:srgbClr val="FFFF00"/>
              </a:solidFill>
            </a:endParaRPr>
          </a:p>
          <a:p>
            <a:pPr lvl="4" algn="just" eaLnBrk="0" hangingPunct="0">
              <a:spcBef>
                <a:spcPct val="50000"/>
              </a:spcBef>
              <a:buClr>
                <a:srgbClr val="FFFF00"/>
              </a:buClr>
              <a:buFont typeface="Wingdings 3" pitchFamily="18" charset="2"/>
              <a:buChar char="g"/>
            </a:pPr>
            <a:r>
              <a:rPr lang="fr-BE" sz="2400">
                <a:solidFill>
                  <a:schemeClr val="bg1"/>
                </a:solidFill>
              </a:rPr>
              <a:t>  </a:t>
            </a:r>
            <a:r>
              <a:rPr lang="fr-BE" sz="2400"/>
              <a:t>Sexe</a:t>
            </a:r>
          </a:p>
          <a:p>
            <a:pPr lvl="4" algn="just" eaLnBrk="0" hangingPunct="0">
              <a:spcBef>
                <a:spcPct val="50000"/>
              </a:spcBef>
              <a:buClr>
                <a:srgbClr val="FFFF00"/>
              </a:buClr>
              <a:buFont typeface="Wingdings 3" pitchFamily="18" charset="2"/>
              <a:buChar char="g"/>
            </a:pPr>
            <a:r>
              <a:rPr lang="fr-BE" sz="2400"/>
              <a:t>  Revenu</a:t>
            </a:r>
          </a:p>
          <a:p>
            <a:pPr lvl="4" algn="just" eaLnBrk="0" hangingPunct="0">
              <a:spcBef>
                <a:spcPct val="50000"/>
              </a:spcBef>
              <a:buClr>
                <a:srgbClr val="FFFF00"/>
              </a:buClr>
              <a:buFont typeface="Wingdings 3" pitchFamily="18" charset="2"/>
              <a:buChar char="g"/>
            </a:pPr>
            <a:r>
              <a:rPr lang="fr-BE" sz="2400"/>
              <a:t>  Niveau de scolarité</a:t>
            </a:r>
          </a:p>
          <a:p>
            <a:pPr lvl="4" algn="just" eaLnBrk="0" hangingPunct="0">
              <a:spcBef>
                <a:spcPct val="50000"/>
              </a:spcBef>
              <a:buClr>
                <a:srgbClr val="FFFF00"/>
              </a:buClr>
              <a:buFont typeface="Wingdings 3" pitchFamily="18" charset="2"/>
              <a:buChar char="g"/>
            </a:pPr>
            <a:r>
              <a:rPr lang="fr-BE" sz="2400"/>
              <a:t>  Profession</a:t>
            </a:r>
          </a:p>
          <a:p>
            <a:pPr lvl="4" algn="just" eaLnBrk="0" hangingPunct="0">
              <a:spcBef>
                <a:spcPct val="50000"/>
              </a:spcBef>
              <a:buClr>
                <a:srgbClr val="FFFF00"/>
              </a:buClr>
              <a:buFont typeface="Wingdings 3" pitchFamily="18" charset="2"/>
              <a:buChar char="g"/>
            </a:pPr>
            <a:r>
              <a:rPr lang="fr-BE" sz="2400"/>
              <a:t>  Groupes d’âge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68313" y="434975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2200" b="1" i="1">
                <a:solidFill>
                  <a:srgbClr val="FF9900"/>
                </a:solidFill>
              </a:rPr>
              <a:t>SECTION DE CLASSIFICATION </a:t>
            </a:r>
            <a:endParaRPr lang="fr-CA" sz="2200" b="1" i="1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Variables qualitatives</a:t>
            </a:r>
            <a:endParaRPr lang="en-US" smtClean="0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smtClean="0"/>
              <a:t>Nominales</a:t>
            </a:r>
          </a:p>
          <a:p>
            <a:pPr eaLnBrk="1" hangingPunct="1">
              <a:defRPr/>
            </a:pPr>
            <a:r>
              <a:rPr lang="fr-CA" sz="2800" smtClean="0"/>
              <a:t>Pas de relation d’ordre entre les modalités Ex:</a:t>
            </a:r>
          </a:p>
          <a:p>
            <a:pPr eaLnBrk="1" hangingPunct="1">
              <a:defRPr/>
            </a:pPr>
            <a:r>
              <a:rPr lang="fr-CA" sz="2800" smtClean="0"/>
              <a:t>Variable qualitative ordinale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38200"/>
          </a:xfrm>
        </p:spPr>
        <p:txBody>
          <a:bodyPr/>
          <a:lstStyle/>
          <a:p>
            <a:pPr eaLnBrk="1" hangingPunct="1">
              <a:defRPr/>
            </a:pPr>
            <a:r>
              <a:rPr lang="fr-CA" dirty="0" smtClean="0"/>
              <a:t>Types de questions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43000"/>
            <a:ext cx="854075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Questions ouvertes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800" dirty="0" smtClean="0"/>
              <a:t>Fermées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Dichotomiques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fr-CA" sz="2000" dirty="0" smtClean="0"/>
              <a:t>Vrai ou Faux: Vous aimez Justin </a:t>
            </a:r>
            <a:r>
              <a:rPr lang="fr-CA" sz="2000" dirty="0" err="1" smtClean="0"/>
              <a:t>Beiber</a:t>
            </a:r>
            <a:endParaRPr lang="fr-CA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À réponse brève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fr-CA" sz="2000" dirty="0" smtClean="0"/>
              <a:t>Quelle est votre couleur favorite?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Choix multiple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Cafétéria (fourre-tout) (sélectionner parmi ensemble)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Hiérarchiques (classer par ordre d’importance)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CA" sz="2400" dirty="0" smtClean="0"/>
              <a:t>Bipolaires (se situer p/r 2 attitudes ou comportements opposés)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fr-CA" sz="2000" dirty="0" smtClean="0"/>
              <a:t>J’haïs le sushi 1 2 3 4 5 6 7 J’adore le sushi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fr-CA" sz="2400" dirty="0" smtClean="0"/>
              <a:t>Analyse plus facile des résultats. Pas beaucoup de nuances.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smtClean="0"/>
              <a:t>Les règles d’élaboration et d’utilisation d’un questionnaire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Doit être soumis de la même façon à tout le monde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Pas être trop long (40 questions c’est long!)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Doit être varié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Facile à traiter réponses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On peut utiliser question filtre pour avoir meilleur qualité de réponse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r-CA" sz="2000" dirty="0" smtClean="0"/>
              <a:t>Poser questions délicates à la 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smtClean="0"/>
              <a:t>Modes d’utilisation questionnaire</a:t>
            </a:r>
            <a:endParaRPr lang="en-US" sz="4000" smtClean="0"/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Envoyés par la poste (taux réponse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10 à 20%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Entrevue face à face (taux de réponse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70%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Risque de contamination des réponses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Entrevue téléphonique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Délais très courts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Types d’Erreurs (sondage) :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1"/>
          </p:nvPr>
        </p:nvSpPr>
        <p:spPr>
          <a:xfrm>
            <a:off x="301625" y="990600"/>
            <a:ext cx="5184775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erreur de couverture (oublie des unités stat ou on les compte 2 fois)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d’échantillonnage,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 de réponse (comprend mal question, répond mauvaise place)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 de non-réponse (seulement les personnes intéressées ont répondu!)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De traitement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fr-CA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fr-CA" dirty="0" smtClean="0"/>
              <a:t>Devoir facultatif: </a:t>
            </a:r>
            <a:r>
              <a:rPr lang="fr-CA" dirty="0" err="1" smtClean="0"/>
              <a:t>pg</a:t>
            </a:r>
            <a:r>
              <a:rPr lang="fr-CA" dirty="0" smtClean="0"/>
              <a:t> 37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Variables quantitatives</a:t>
            </a:r>
            <a:endParaRPr lang="en-US" smtClean="0"/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Continues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peuvent couvrir toutes les valeurs d’un intervalle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Ex: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âge, masse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Variables quantitatives discrètes (non-continues)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Ex: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000" smtClean="0"/>
              <a:t>nb de frères, nb de cigarettes fumées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Différence entre une valeur et une donnée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Ex: calculer l’étendue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De </a:t>
            </a:r>
            <a:r>
              <a:rPr lang="en-US" sz="4000" dirty="0" err="1" smtClean="0"/>
              <a:t>quelle</a:t>
            </a:r>
            <a:r>
              <a:rPr lang="en-US" sz="4000" dirty="0" smtClean="0"/>
              <a:t> nature </a:t>
            </a:r>
            <a:r>
              <a:rPr lang="en-US" sz="4000" dirty="0" err="1" smtClean="0"/>
              <a:t>sont</a:t>
            </a:r>
            <a:r>
              <a:rPr lang="en-US" sz="4000" dirty="0" smtClean="0"/>
              <a:t> les variables </a:t>
            </a:r>
            <a:r>
              <a:rPr lang="en-US" sz="4000" dirty="0" err="1" smtClean="0"/>
              <a:t>suivantes</a:t>
            </a:r>
            <a:r>
              <a:rPr lang="en-US" sz="4000" dirty="0" smtClean="0"/>
              <a:t>? </a:t>
            </a:r>
            <a:r>
              <a:rPr lang="en-US" sz="2000" dirty="0" smtClean="0"/>
              <a:t>Qualitative </a:t>
            </a:r>
            <a:r>
              <a:rPr lang="en-US" sz="2000" dirty="0" err="1" smtClean="0"/>
              <a:t>nominale</a:t>
            </a:r>
            <a:r>
              <a:rPr lang="en-US" sz="2000" dirty="0" smtClean="0"/>
              <a:t>, etc…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Nb d’heures de sommeil d’un individu dans 1 nuit.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Nb de tv dans une maison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Rendement scolaire étudiants: Excellent(A), Très bien (B), Bien (C), Passable (D), Insuffisant(E)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Nb langues parlées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Origine ethnique d’un individu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Température de l’eau d’une piscine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lphaLcParenR"/>
              <a:defRPr/>
            </a:pPr>
            <a:r>
              <a:rPr lang="fr-CA" sz="2800" dirty="0" smtClean="0"/>
              <a:t>Degré d’approbation à l’égard mesure sociale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3600" smtClean="0"/>
              <a:t>Déterminez l’unité statistique, la variable et sa nature, ses valeurs et les données</a:t>
            </a:r>
            <a:endParaRPr lang="en-US" sz="3600" smtClean="0"/>
          </a:p>
        </p:txBody>
      </p:sp>
      <p:sp>
        <p:nvSpPr>
          <p:cNvPr id="8195" name="Text Box 100"/>
          <p:cNvSpPr txBox="1">
            <a:spLocks noChangeArrowheads="1"/>
          </p:cNvSpPr>
          <p:nvPr/>
        </p:nvSpPr>
        <p:spPr bwMode="auto">
          <a:xfrm>
            <a:off x="593725" y="1560513"/>
            <a:ext cx="778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CA"/>
          </a:p>
        </p:txBody>
      </p:sp>
      <p:graphicFrame>
        <p:nvGraphicFramePr>
          <p:cNvPr id="27855" name="Group 207"/>
          <p:cNvGraphicFramePr>
            <a:graphicFrameLocks noGrp="1"/>
          </p:cNvGraphicFramePr>
          <p:nvPr>
            <p:ph idx="1"/>
          </p:nvPr>
        </p:nvGraphicFramePr>
        <p:xfrm>
          <a:off x="301625" y="1676400"/>
          <a:ext cx="8540750" cy="4422776"/>
        </p:xfrm>
        <a:graphic>
          <a:graphicData uri="http://schemas.openxmlformats.org/drawingml/2006/table">
            <a:tbl>
              <a:tblPr/>
              <a:tblGrid>
                <a:gridCol w="4197350"/>
                <a:gridCol w="43434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Nb d'échecs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Nb étudiants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Échelles de mesure</a:t>
            </a:r>
            <a:endParaRPr lang="en-US" smtClean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Mesurer: attribuer valeur numérique pour…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But: Classer par catégories, ordonner selon différents degrés, évaluer.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On fait ceci pour pouvoir analyser et puis prendre une décision ou une action.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dirty="0" smtClean="0"/>
              <a:t>Ex: nb de policiers qui veulent se suicider. On peut les mettre par catégories d’âge, de sexe, de taille, de race, </a:t>
            </a:r>
            <a:r>
              <a:rPr lang="fr-CA" sz="2400" dirty="0" err="1" smtClean="0"/>
              <a:t>etc</a:t>
            </a:r>
            <a:r>
              <a:rPr lang="fr-CA" sz="2400" dirty="0" smtClean="0"/>
              <a:t>…</a:t>
            </a:r>
            <a:endParaRPr lang="en-US" sz="2400" dirty="0" smtClean="0"/>
          </a:p>
        </p:txBody>
      </p:sp>
      <p:graphicFrame>
        <p:nvGraphicFramePr>
          <p:cNvPr id="5202" name="Group 82"/>
          <p:cNvGraphicFramePr>
            <a:graphicFrameLocks noGrp="1"/>
          </p:cNvGraphicFramePr>
          <p:nvPr>
            <p:ph sz="quarter" idx="3"/>
          </p:nvPr>
        </p:nvGraphicFramePr>
        <p:xfrm>
          <a:off x="4724400" y="2438400"/>
          <a:ext cx="4194175" cy="2351088"/>
        </p:xfrm>
        <a:graphic>
          <a:graphicData uri="http://schemas.openxmlformats.org/drawingml/2006/table">
            <a:tbl>
              <a:tblPr/>
              <a:tblGrid>
                <a:gridCol w="2814638"/>
                <a:gridCol w="1379537"/>
              </a:tblGrid>
              <a:tr h="522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Langue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maternelle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Français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Anglais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Italien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Espagnol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Autre langue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Échelle nominale</a:t>
            </a:r>
            <a:endParaRPr lang="en-US" smtClean="0"/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CA" sz="2400" smtClean="0"/>
              <a:t>Modalités ne présentent pas d’hiérarchie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A" sz="2400" smtClean="0"/>
              <a:t>Ex: Sexe, langue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fr-CA" sz="2000" smtClean="0"/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CA" sz="2000" smtClean="0"/>
              <a:t>L’échelle de mesure la plus faible (on ne peut pas effectuer d’opérations arithmétiques ni les comparer)</a:t>
            </a:r>
            <a:endParaRPr lang="en-US" sz="2000" smtClean="0"/>
          </a:p>
        </p:txBody>
      </p:sp>
      <p:graphicFrame>
        <p:nvGraphicFramePr>
          <p:cNvPr id="6188" name="Group 44"/>
          <p:cNvGraphicFramePr>
            <a:graphicFrameLocks noGrp="1"/>
          </p:cNvGraphicFramePr>
          <p:nvPr>
            <p:ph sz="quarter" idx="3"/>
          </p:nvPr>
        </p:nvGraphicFramePr>
        <p:xfrm>
          <a:off x="4648200" y="3963988"/>
          <a:ext cx="4194175" cy="2135189"/>
        </p:xfrm>
        <a:graphic>
          <a:graphicData uri="http://schemas.openxmlformats.org/drawingml/2006/table">
            <a:tbl>
              <a:tblPr/>
              <a:tblGrid>
                <a:gridCol w="1974850"/>
                <a:gridCol w="2219325"/>
              </a:tblGrid>
              <a:tr h="76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Sexe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Fréquence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Filles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Garçons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Échelle ordinale</a:t>
            </a:r>
            <a:endParaRPr lang="en-US" smtClean="0"/>
          </a:p>
        </p:txBody>
      </p:sp>
      <p:graphicFrame>
        <p:nvGraphicFramePr>
          <p:cNvPr id="7233" name="Group 65"/>
          <p:cNvGraphicFramePr>
            <a:graphicFrameLocks noGrp="1"/>
          </p:cNvGraphicFramePr>
          <p:nvPr>
            <p:ph type="clipArt" sz="half" idx="1"/>
          </p:nvPr>
        </p:nvGraphicFramePr>
        <p:xfrm>
          <a:off x="301625" y="1676400"/>
          <a:ext cx="4191000" cy="1787526"/>
        </p:xfrm>
        <a:graphic>
          <a:graphicData uri="http://schemas.openxmlformats.org/drawingml/2006/table">
            <a:tbl>
              <a:tblPr/>
              <a:tblGrid>
                <a:gridCol w="2925763"/>
                <a:gridCol w="1265237"/>
              </a:tblGrid>
              <a:tr h="565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Tout à fait en désaccord</a:t>
                      </a:r>
                      <a:endParaRPr kumimoji="0" lang="fr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En désaccord</a:t>
                      </a:r>
                      <a:endParaRPr kumimoji="0" lang="fr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fr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D'accord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fr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Tout à fait d'accord</a:t>
                      </a:r>
                      <a:endParaRPr kumimoji="0" lang="fr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fr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4" name="Rectangle 6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51375" y="1676400"/>
            <a:ext cx="4191000" cy="4422775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dirty="0" smtClean="0"/>
              <a:t>Le cours d’Éric est super cool!</a:t>
            </a:r>
          </a:p>
          <a:p>
            <a:pPr eaLnBrk="1" hangingPunct="1">
              <a:defRPr/>
            </a:pPr>
            <a:r>
              <a:rPr lang="fr-CA" sz="2800" dirty="0" smtClean="0"/>
              <a:t>On ne peut pas interpréter les écarts</a:t>
            </a:r>
          </a:p>
          <a:p>
            <a:pPr eaLnBrk="1" hangingPunct="1">
              <a:defRPr/>
            </a:pPr>
            <a:r>
              <a:rPr lang="fr-CA" sz="2800" dirty="0" smtClean="0"/>
              <a:t>On peut calculer le % des unités statistiques appartenant à chaque modalité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762000"/>
          </a:xfrm>
        </p:spPr>
        <p:txBody>
          <a:bodyPr/>
          <a:lstStyle/>
          <a:p>
            <a:pPr eaLnBrk="1" hangingPunct="1">
              <a:defRPr/>
            </a:pPr>
            <a:r>
              <a:rPr lang="fr-CA" smtClean="0"/>
              <a:t>Échelle d’intervalles</a:t>
            </a:r>
            <a:endParaRPr lang="en-US" smtClean="0"/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sz="2400" smtClean="0"/>
              <a:t>Ex: température pour chaque lundi des mois de janvier et février.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smtClean="0"/>
              <a:t>L’unité de mesure est normalisée (il y a un zéro relatif)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smtClean="0"/>
              <a:t>Ex: année, température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smtClean="0"/>
              <a:t>Ex: L’écart entre 1990 et 1991 est le même qu’entre l’an 6 et l’an 7. la période correspondant à une année est une unité de mesure normalisée.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400" smtClean="0"/>
              <a:t>1000m vs 800m et 700m vs 500m (altitude)</a:t>
            </a:r>
            <a:endParaRPr lang="en-US" sz="2400" smtClean="0"/>
          </a:p>
        </p:txBody>
      </p:sp>
      <p:graphicFrame>
        <p:nvGraphicFramePr>
          <p:cNvPr id="12394" name="Group 106"/>
          <p:cNvGraphicFramePr>
            <a:graphicFrameLocks noGrp="1"/>
          </p:cNvGraphicFramePr>
          <p:nvPr>
            <p:ph sz="quarter" idx="3"/>
          </p:nvPr>
        </p:nvGraphicFramePr>
        <p:xfrm>
          <a:off x="4648200" y="3276600"/>
          <a:ext cx="4194175" cy="3200400"/>
        </p:xfrm>
        <a:graphic>
          <a:graphicData uri="http://schemas.openxmlformats.org/drawingml/2006/table">
            <a:tbl>
              <a:tblPr/>
              <a:tblGrid>
                <a:gridCol w="3048000"/>
                <a:gridCol w="1146175"/>
              </a:tblGrid>
              <a:tr h="366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Température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degrés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Celcius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Fréquence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"-50 à -40"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"-40 à -30"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"-30 à -20"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"-20 à -10"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"-10 à 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"0 à 10"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"10 à 20"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ages">
  <a:themeElements>
    <a:clrScheme name="Nuage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Nu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age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age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age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432</TotalTime>
  <Words>1046</Words>
  <Application>Microsoft Office PowerPoint</Application>
  <PresentationFormat>Affichage à l'écran (4:3)</PresentationFormat>
  <Paragraphs>227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Wingdings</vt:lpstr>
      <vt:lpstr>Calibri</vt:lpstr>
      <vt:lpstr>Wingdings 3</vt:lpstr>
      <vt:lpstr>Webdings</vt:lpstr>
      <vt:lpstr>Nuages</vt:lpstr>
      <vt:lpstr>Chapitre : Les Variables</vt:lpstr>
      <vt:lpstr>Variables qualitatives</vt:lpstr>
      <vt:lpstr>Variables quantitatives</vt:lpstr>
      <vt:lpstr>De quelle nature sont les variables suivantes? Qualitative nominale, etc…</vt:lpstr>
      <vt:lpstr>Déterminez l’unité statistique, la variable et sa nature, ses valeurs et les données</vt:lpstr>
      <vt:lpstr>Échelles de mesure</vt:lpstr>
      <vt:lpstr>Échelle nominale</vt:lpstr>
      <vt:lpstr>Échelle ordinale</vt:lpstr>
      <vt:lpstr>Échelle d’intervalles</vt:lpstr>
      <vt:lpstr>Échelle de rapports</vt:lpstr>
      <vt:lpstr>Dites quelle échelle de mesure a été utilisée</vt:lpstr>
      <vt:lpstr>Choix échelle de mesure</vt:lpstr>
      <vt:lpstr>Choix échelle de mesure (suite)</vt:lpstr>
      <vt:lpstr>Règles de formulation des questions</vt:lpstr>
      <vt:lpstr>Diapositive 15</vt:lpstr>
      <vt:lpstr>Diapositive 16</vt:lpstr>
      <vt:lpstr>Diapositive 17</vt:lpstr>
      <vt:lpstr>La séquence des questions (suite et fin)</vt:lpstr>
      <vt:lpstr>Diapositive 19</vt:lpstr>
      <vt:lpstr>Types de questions</vt:lpstr>
      <vt:lpstr>Les règles d’élaboration et d’utilisation d’un questionnaire</vt:lpstr>
      <vt:lpstr>Modes d’utilisation questionnaire</vt:lpstr>
      <vt:lpstr>Types d’Erreurs (sondage) : </vt:lpstr>
    </vt:vector>
  </TitlesOfParts>
  <Company>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2: Les Variables</dc:title>
  <dc:creator>erickelada</dc:creator>
  <cp:lastModifiedBy>Eric</cp:lastModifiedBy>
  <cp:revision>57</cp:revision>
  <dcterms:created xsi:type="dcterms:W3CDTF">2007-02-04T22:17:02Z</dcterms:created>
  <dcterms:modified xsi:type="dcterms:W3CDTF">2013-03-01T13:53:58Z</dcterms:modified>
</cp:coreProperties>
</file>