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74" r:id="rId4"/>
    <p:sldId id="275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D6F779F-DC05-4A63-A207-19361D898DD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023F8-D1E7-4771-93C1-10D80D291B74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fr-BE" smtClean="0"/>
              <a:t>A permis à l’homme de survivre</a:t>
            </a: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6A5F3-7635-446A-9629-94E4766C5B0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C962-31D1-48AE-AA31-38F00FA01AC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BD25C-E2D5-43AE-B606-E51D5FBC0B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988BC-FC87-4BCD-B0C1-990C62D4D69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A9BE3-BD9E-422A-BC7C-6E557F238E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774C-96EE-45B9-9292-2C2D02D95E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25770-D97E-4C47-AA45-4000ABF7D62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F140-CBB0-436A-B032-6E0014FDF4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A6A9-4B1F-4326-AB95-E777BDBD631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77BFB-D526-43E1-A2CD-B531D9691A7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C9B1E-D97B-437B-B96B-B479A2543E9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98D12-3C73-4FC6-8621-495C45A935E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F525B-02C8-4041-A7A4-17439627984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5C74F75-4562-424E-8C46-FE8600AC87B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Nombr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Bienvenue au cours de Méthodes Quantitatives</a:t>
            </a:r>
            <a:endParaRPr lang="en-US" sz="400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musicale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BE" sz="2000" b="1" smtClean="0">
                <a:latin typeface="Comic Sans MS" pitchFamily="66" charset="0"/>
              </a:rPr>
              <a:t>Définition</a:t>
            </a:r>
          </a:p>
          <a:p>
            <a:pPr eaLnBrk="1" hangingPunct="1">
              <a:buFontTx/>
              <a:buNone/>
            </a:pPr>
            <a:r>
              <a:rPr lang="fr-BE" sz="2000" b="1" smtClean="0">
                <a:latin typeface="Comic Sans MS" pitchFamily="66" charset="0"/>
              </a:rPr>
              <a:t>Aptitude à percevoir, transformer et exprimer les formes musicales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Professions associées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Musicien, parolier, ingénieur du son, chef d’orchestre, disc jockey, critique musical</a:t>
            </a:r>
            <a:endParaRPr lang="fr-CA" sz="2000" b="1" smtClean="0">
              <a:latin typeface="Comic Sans MS" pitchFamily="66" charset="0"/>
            </a:endParaRPr>
          </a:p>
        </p:txBody>
      </p:sp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5638800" y="1905000"/>
          <a:ext cx="2778125" cy="3429000"/>
        </p:xfrm>
        <a:graphic>
          <a:graphicData uri="http://schemas.openxmlformats.org/presentationml/2006/ole">
            <p:oleObj spid="_x0000_s6146" name="Photo Editor Photo" r:id="rId3" imgW="3809524" imgH="6477904" progId="">
              <p:embed/>
            </p:oleObj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1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3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interpersonnelle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5257800" cy="5486400"/>
          </a:xfrm>
        </p:spPr>
        <p:txBody>
          <a:bodyPr/>
          <a:lstStyle/>
          <a:p>
            <a:pPr eaLnBrk="1" hangingPunct="1"/>
            <a:r>
              <a:rPr lang="fr-BE" sz="2000" b="1" smtClean="0">
                <a:latin typeface="Comic Sans MS" pitchFamily="66" charset="0"/>
              </a:rPr>
              <a:t>Définition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Aptitude à percevoir l’humeur, l’intention, la motivation et les sentiments des autres personnes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Caract.Associées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Fait appel à une sensibilité aux expressions faciales, aux voix, aux gestes et à la possibilité de distinguer différents types de signaux interpersonnels, et à y répondre de façon pragmatique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Professions associées</a:t>
            </a:r>
            <a:endParaRPr lang="fr-FR" sz="2800" smtClean="0"/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Négociation, administrateur, psychologue, infirmier, sociologue, médiateur, vendeur</a:t>
            </a:r>
            <a:endParaRPr lang="fr-FR" sz="20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fr-FR" sz="20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fr-BE" sz="2000" b="1" smtClean="0">
              <a:latin typeface="Comic Sans MS" pitchFamily="66" charset="0"/>
            </a:endParaRPr>
          </a:p>
          <a:p>
            <a:pPr eaLnBrk="1" hangingPunct="1"/>
            <a:endParaRPr lang="fr-CA" sz="2000" b="1" smtClean="0">
              <a:latin typeface="Comic Sans MS" pitchFamily="66" charset="0"/>
            </a:endParaRPr>
          </a:p>
        </p:txBody>
      </p:sp>
      <p:graphicFrame>
        <p:nvGraphicFramePr>
          <p:cNvPr id="13335" name="Object 23"/>
          <p:cNvGraphicFramePr>
            <a:graphicFrameLocks noChangeAspect="1"/>
          </p:cNvGraphicFramePr>
          <p:nvPr/>
        </p:nvGraphicFramePr>
        <p:xfrm>
          <a:off x="6019800" y="2057400"/>
          <a:ext cx="2713038" cy="2743200"/>
        </p:xfrm>
        <a:graphic>
          <a:graphicData uri="http://schemas.openxmlformats.org/presentationml/2006/ole">
            <p:oleObj spid="_x0000_s7170" name="Photo Editor Photo" r:id="rId3" imgW="2857899" imgH="3419952" progId="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3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86600" cy="563562"/>
          </a:xfrm>
        </p:spPr>
        <p:txBody>
          <a:bodyPr/>
          <a:lstStyle/>
          <a:p>
            <a:pPr eaLnBrk="1" hangingPunct="1"/>
            <a:r>
              <a:rPr lang="fr-BE" sz="3200" b="1" smtClean="0">
                <a:latin typeface="Comic Sans MS" pitchFamily="66" charset="0"/>
              </a:rPr>
              <a:t>Intelligence intra-personnelle</a:t>
            </a:r>
            <a:r>
              <a:rPr lang="fr-FR" sz="3200" b="1" smtClean="0">
                <a:latin typeface="Comic Sans MS" pitchFamily="66" charset="0"/>
              </a:rPr>
              <a:t/>
            </a:r>
            <a:br>
              <a:rPr lang="fr-FR" sz="3200" b="1" smtClean="0">
                <a:latin typeface="Comic Sans MS" pitchFamily="66" charset="0"/>
              </a:rPr>
            </a:br>
            <a:endParaRPr lang="fr-FR" sz="3200" b="1" smtClean="0">
              <a:latin typeface="Comic Sans MS" pitchFamily="66" charset="0"/>
            </a:endParaRPr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BE" sz="2000" b="1" smtClean="0">
                <a:latin typeface="Comic Sans MS" pitchFamily="66" charset="0"/>
              </a:rPr>
              <a:t>Définition</a:t>
            </a:r>
          </a:p>
          <a:p>
            <a:pPr eaLnBrk="1" hangingPunct="1">
              <a:buFontTx/>
              <a:buNone/>
            </a:pPr>
            <a:r>
              <a:rPr lang="fr-BE" sz="2000" b="1" smtClean="0">
                <a:latin typeface="Comic Sans MS" pitchFamily="66" charset="0"/>
              </a:rPr>
              <a:t>Aptitude à agir en fonction d’une conscience de soi bien développée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Domaine d’application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Travail en individuel, introspection, réflexion philosophique, spiritualité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Professions associées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Théologien, psychologue, planificateur, entrepreneur</a:t>
            </a:r>
            <a:endParaRPr lang="fr-CA" sz="20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6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naturaliste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BE" sz="2000" b="1" smtClean="0">
                <a:latin typeface="Comic Sans MS" pitchFamily="66" charset="0"/>
              </a:rPr>
              <a:t>Définition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Aptitude à discerner l’organisation du vivant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Professions associées:</a:t>
            </a:r>
          </a:p>
          <a:p>
            <a:pPr eaLnBrk="1" hangingPunct="1">
              <a:buFontTx/>
              <a:buNone/>
            </a:pPr>
            <a:r>
              <a:rPr lang="fr-BE" sz="2000" b="1" smtClean="0">
                <a:latin typeface="Comic Sans MS" pitchFamily="66" charset="0"/>
              </a:rPr>
              <a:t>Biologiste, explorateur, vétérinaire, météorologue, minéralogiste, zoologiste</a:t>
            </a:r>
            <a:endParaRPr lang="fr-FR" sz="2000" b="1" smtClean="0">
              <a:latin typeface="Comic Sans MS" pitchFamily="66" charset="0"/>
            </a:endParaRPr>
          </a:p>
          <a:p>
            <a:pPr eaLnBrk="1" hangingPunct="1"/>
            <a:endParaRPr lang="fr-BE" sz="20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fr-BE" sz="2000" b="1" smtClean="0">
              <a:latin typeface="Comic Sans MS" pitchFamily="66" charset="0"/>
            </a:endParaRPr>
          </a:p>
          <a:p>
            <a:pPr eaLnBrk="1" hangingPunct="1"/>
            <a:endParaRPr lang="fr-CA" sz="20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8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Est-ce que les filles réussissent mieux au cégep?</a:t>
            </a:r>
            <a:endParaRPr lang="en-US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000" smtClean="0"/>
              <a:t>Que veut dire réussir?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Finir le programme en moins de temps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Meilleurs résultats (moyenne générale)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Tableau 1.2 (page11)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Qu’est-ce qui pourrait expliquer les résultats?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Créer tableau dans Excel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Créer graphique (figure 1.1) dans Excel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Lien entre taux d’abandon au cégep et la moyenne au secondaire?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Figure 1.2 page 12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C’est quoi les Méthodes Quantitatives?</a:t>
            </a:r>
            <a:endParaRPr lang="en-US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000" smtClean="0"/>
              <a:t>Ce sont des méthodes de recherche à partir de </a:t>
            </a:r>
            <a:r>
              <a:rPr lang="fr-CA" sz="2000" smtClean="0">
                <a:hlinkClick r:id="rId2" tooltip="Nombre"/>
              </a:rPr>
              <a:t>nombres</a:t>
            </a:r>
            <a:r>
              <a:rPr lang="fr-CA" sz="2000" smtClean="0"/>
              <a:t> ou de ce qui est quantifiable</a:t>
            </a:r>
            <a:r>
              <a:rPr lang="en-US" sz="20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Ex: Est-ce qu’un produit va bien se vendre?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Amende de 30,000$ pour Excès de vitesse (Finlande)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Power of 10 – Question sur les sous-vêtements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Est-ce qu’on devrait ramener les soldats qui sont en Irak? (faire sondage)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Le gouvernement est supposé représenter notre peuple. Comment savent-ils ce qu’on veut?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Recensement?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Échantillon (pg4)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Population (pg4)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On a besoin d’une méthode scientifique pour répondre à ce genre de question.</a:t>
            </a:r>
            <a:endParaRPr lang="en-US" sz="20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Sciences humaines vs Sciences de la nature</a:t>
            </a: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400" smtClean="0"/>
              <a:t>Sciences humaines ne peuvent pas être aussi précis que Sciences de la nature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Pourquoi?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Être humain imprévisible, créatif, spontané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Méthode scientifique: ensemble d’opérations cherche à obtenir résultats valides et reproductibles: donne de la crédibilité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Étapes de la démarche scientifique</a:t>
            </a:r>
            <a:endParaRPr lang="en-US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0292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1. La formulation d’une problématique et d’une ou de plusieurs questions de recherche;</a:t>
            </a:r>
          </a:p>
          <a:p>
            <a:pPr lvl="1" eaLnBrk="1" hangingPunct="1">
              <a:lnSpc>
                <a:spcPct val="80000"/>
              </a:lnSpc>
            </a:pPr>
            <a:r>
              <a:rPr lang="fr-CA" sz="1800" smtClean="0"/>
              <a:t>Mon hypothèse est que les filles se lavent les mains plus souvent que les gars après avoir été à la salle de bain.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2. Le choix d’une méthode d’investigation et l’élaboration d’un instrument de mesure;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Ex: Enquête, Expérience, etc…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3. La collecte des données;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4. L’organisation et le traitement des données;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5. L’analyse et l’interprétation des résultats;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6. La diffusion des résultats.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Méthodes d’investigation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smtClean="0"/>
              <a:t>Tableau 1.1</a:t>
            </a:r>
          </a:p>
          <a:p>
            <a:pPr eaLnBrk="1" hangingPunct="1"/>
            <a:r>
              <a:rPr lang="fr-CA" smtClean="0"/>
              <a:t>Pour le prochain cours: Allez chercher le livre et lire le chapitre 1</a:t>
            </a:r>
          </a:p>
          <a:p>
            <a:pPr eaLnBrk="1" hangingPunct="1"/>
            <a:r>
              <a:rPr lang="fr-CA" smtClean="0"/>
              <a:t>Trouver 2 sujets intéressants qui nécessiteraient les MQ. </a:t>
            </a:r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792162"/>
          </a:xfrm>
        </p:spPr>
        <p:txBody>
          <a:bodyPr/>
          <a:lstStyle/>
          <a:p>
            <a:pPr eaLnBrk="1" hangingPunct="1"/>
            <a:r>
              <a:rPr lang="fr-CA" sz="2400" smtClean="0"/>
              <a:t>Que feriez-vous?</a:t>
            </a:r>
            <a:endParaRPr lang="fr-FR" sz="2400" smtClean="0"/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457200" y="990600"/>
            <a:ext cx="5943600" cy="5562600"/>
          </a:xfrm>
        </p:spPr>
        <p:txBody>
          <a:bodyPr/>
          <a:lstStyle/>
          <a:p>
            <a:pPr eaLnBrk="1" hangingPunct="1"/>
            <a:r>
              <a:rPr lang="fr-CA" sz="2400" smtClean="0"/>
              <a:t>Vous voyez un client mal traité à cause de sa race.</a:t>
            </a:r>
          </a:p>
          <a:p>
            <a:pPr eaLnBrk="1" hangingPunct="1"/>
            <a:endParaRPr lang="fr-FR" sz="240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953000"/>
          </a:xfrm>
        </p:spPr>
        <p:txBody>
          <a:bodyPr/>
          <a:lstStyle/>
          <a:p>
            <a:pPr eaLnBrk="1" hangingPunct="1"/>
            <a:r>
              <a:rPr lang="fr-CA" smtClean="0"/>
              <a:t>Est-ce que vous aideriez un couple gai?</a:t>
            </a:r>
          </a:p>
          <a:p>
            <a:pPr eaLnBrk="1" hangingPunct="1"/>
            <a:r>
              <a:rPr lang="fr-CA" smtClean="0"/>
              <a:t>Comment est-ce que je devrais poser la question pour chercher l’information?</a:t>
            </a:r>
          </a:p>
          <a:p>
            <a:pPr eaLnBrk="1" hangingPunct="1"/>
            <a:r>
              <a:rPr lang="fr-CA" smtClean="0"/>
              <a:t>Vote à main levée?</a:t>
            </a:r>
          </a:p>
          <a:p>
            <a:pPr eaLnBrk="1" hangingPunct="1"/>
            <a:r>
              <a:rPr lang="fr-CA" smtClean="0"/>
              <a:t>Vote secret?</a:t>
            </a:r>
          </a:p>
          <a:p>
            <a:pPr eaLnBrk="1" hangingPunct="1"/>
            <a:r>
              <a:rPr lang="fr-CA" smtClean="0"/>
              <a:t>Observer avec caméra?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pPr eaLnBrk="1" hangingPunct="1"/>
            <a:r>
              <a:rPr lang="fr-CA" smtClean="0"/>
              <a:t>Un bébé laissé dans une voiture lors d’une journée extrêmement chaude.</a:t>
            </a:r>
          </a:p>
          <a:p>
            <a:pPr eaLnBrk="1" hangingPunct="1"/>
            <a:r>
              <a:rPr lang="fr-CA" smtClean="0"/>
              <a:t>Un chien laissé dans une voiture lors d’une journée</a:t>
            </a:r>
            <a:endParaRPr lang="fr-FR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Est-ce que les filles sont plus intelligentes que les gars?</a:t>
            </a:r>
            <a:endParaRPr lang="en-US" sz="4000" smtClean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CA" sz="2800" smtClean="0"/>
              <a:t>La question est trop vague.</a:t>
            </a:r>
          </a:p>
          <a:p>
            <a:pPr eaLnBrk="1" hangingPunct="1"/>
            <a:r>
              <a:rPr lang="fr-CA" sz="2800" smtClean="0"/>
              <a:t>Plusieurs types d’intelligences (selon Gardner)</a:t>
            </a:r>
            <a:endParaRPr lang="en-US" sz="280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linguistique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BE" sz="2400" b="1" smtClean="0">
                <a:latin typeface="Comic Sans MS" pitchFamily="66" charset="0"/>
              </a:rPr>
              <a:t>Définition</a:t>
            </a:r>
            <a:endParaRPr lang="fr-FR" sz="2400" b="1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BE" sz="2400" b="1" smtClean="0">
                <a:latin typeface="Comic Sans MS" pitchFamily="66" charset="0"/>
              </a:rPr>
              <a:t>Aptitude à utiliser efficacement les mots oralement ou par écrit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400" b="1" smtClean="0">
                <a:latin typeface="Comic Sans MS" pitchFamily="66" charset="0"/>
              </a:rPr>
              <a:t>Professions associées: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400" b="1" smtClean="0">
                <a:latin typeface="Comic Sans MS" pitchFamily="66" charset="0"/>
              </a:rPr>
              <a:t>Ecrivain, avocat, secrétaire, comédien, interprète</a:t>
            </a:r>
            <a:endParaRPr lang="fr-FR" sz="24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fr-CA" sz="2400" b="1" smtClean="0">
              <a:latin typeface="Comic Sans MS" pitchFamily="66" charset="0"/>
            </a:endParaRPr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5486400" y="2182813"/>
          <a:ext cx="2743200" cy="2608262"/>
        </p:xfrm>
        <a:graphic>
          <a:graphicData uri="http://schemas.openxmlformats.org/presentationml/2006/ole">
            <p:oleObj spid="_x0000_s2050" name="Photo Editor Photo" r:id="rId3" imgW="3315163" imgH="3153215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logico-mathématique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r-BE" sz="2000" b="1" smtClean="0">
                <a:latin typeface="Comic Sans MS" pitchFamily="66" charset="0"/>
              </a:rPr>
              <a:t>Définition: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Aptitude à utiliser efficacement les nombres et à bien raisonner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Professions associées</a:t>
            </a:r>
          </a:p>
          <a:p>
            <a:pPr eaLnBrk="1" hangingPunct="1"/>
            <a:r>
              <a:rPr lang="fr-BE" sz="2000" b="1" smtClean="0">
                <a:latin typeface="Comic Sans MS" pitchFamily="66" charset="0"/>
              </a:rPr>
              <a:t>Comptable, économiste, informaticien, scientifique, ingénieur</a:t>
            </a:r>
            <a:endParaRPr lang="fr-FR" sz="2000" b="1" smtClean="0">
              <a:latin typeface="Comic Sans MS" pitchFamily="66" charset="0"/>
            </a:endParaRPr>
          </a:p>
          <a:p>
            <a:pPr eaLnBrk="1" hangingPunct="1"/>
            <a:endParaRPr lang="fr-BE" sz="2000" b="1" smtClean="0">
              <a:latin typeface="Comic Sans MS" pitchFamily="66" charset="0"/>
            </a:endParaRPr>
          </a:p>
          <a:p>
            <a:pPr eaLnBrk="1" hangingPunct="1"/>
            <a:endParaRPr lang="fr-CA" sz="2000" b="1" smtClean="0">
              <a:latin typeface="Comic Sans MS" pitchFamily="66" charset="0"/>
            </a:endParaRPr>
          </a:p>
        </p:txBody>
      </p:sp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141913" y="1752600"/>
          <a:ext cx="3416300" cy="3505200"/>
        </p:xfrm>
        <a:graphic>
          <a:graphicData uri="http://schemas.openxmlformats.org/presentationml/2006/ole">
            <p:oleObj spid="_x0000_s3074" name="Photo Editor Photo" r:id="rId3" imgW="3809524" imgH="3905795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600" b="1" smtClean="0">
                <a:latin typeface="Comic Sans MS" pitchFamily="66" charset="0"/>
              </a:rPr>
              <a:t>Intelligence spatiale</a:t>
            </a:r>
            <a:endParaRPr lang="fr-FR" sz="3600" b="1" smtClean="0">
              <a:latin typeface="Comic Sans MS" pitchFamily="66" charset="0"/>
            </a:endParaRPr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5562600" cy="5638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Définition: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Aptitude à percevoir correctement le monde spatio-visuel et à apporter des transformations à ces perceptions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Caract associées: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Fait appel à la sensibilité aux couleurs, aux lignes, aux formes, aux figures, à l’espace et aux relations qui existent entre ces éléments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Professions associées: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Architecte,pilote,urbaniste, cartographe, graphiste, artiste</a:t>
            </a:r>
            <a:endParaRPr lang="fr-FR" sz="2800" smtClean="0"/>
          </a:p>
          <a:p>
            <a:pPr eaLnBrk="1" hangingPunct="1">
              <a:buFontTx/>
              <a:buNone/>
            </a:pPr>
            <a:endParaRPr lang="fr-FR" sz="20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fr-FR" sz="2000" b="1" smtClean="0">
              <a:latin typeface="Comic Sans MS" pitchFamily="66" charset="0"/>
            </a:endParaRPr>
          </a:p>
          <a:p>
            <a:pPr eaLnBrk="1" hangingPunct="1"/>
            <a:endParaRPr lang="fr-CA" sz="2000" b="1" smtClean="0">
              <a:latin typeface="Comic Sans MS" pitchFamily="66" charset="0"/>
            </a:endParaRPr>
          </a:p>
        </p:txBody>
      </p:sp>
      <p:graphicFrame>
        <p:nvGraphicFramePr>
          <p:cNvPr id="10263" name="Object 23"/>
          <p:cNvGraphicFramePr>
            <a:graphicFrameLocks noChangeAspect="1"/>
          </p:cNvGraphicFramePr>
          <p:nvPr/>
        </p:nvGraphicFramePr>
        <p:xfrm>
          <a:off x="5943600" y="2012950"/>
          <a:ext cx="3048000" cy="2833688"/>
        </p:xfrm>
        <a:graphic>
          <a:graphicData uri="http://schemas.openxmlformats.org/presentationml/2006/ole">
            <p:oleObj spid="_x0000_s4098" name="Photo Editor Photo" r:id="rId3" imgW="2857899" imgH="2657846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0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0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6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fr-BE" sz="3200" b="1" smtClean="0">
                <a:latin typeface="Comic Sans MS" pitchFamily="66" charset="0"/>
              </a:rPr>
              <a:t>Intelligence kinesthésique</a:t>
            </a:r>
            <a:r>
              <a:rPr lang="fr-FR" sz="3200" b="1" smtClean="0">
                <a:latin typeface="Comic Sans MS" pitchFamily="66" charset="0"/>
              </a:rPr>
              <a:t/>
            </a:r>
            <a:br>
              <a:rPr lang="fr-FR" sz="3200" b="1" smtClean="0">
                <a:latin typeface="Comic Sans MS" pitchFamily="66" charset="0"/>
              </a:rPr>
            </a:br>
            <a:endParaRPr lang="fr-FR" sz="3200" b="1" smtClean="0">
              <a:latin typeface="Comic Sans MS" pitchFamily="66" charset="0"/>
            </a:endParaRPr>
          </a:p>
        </p:txBody>
      </p:sp>
      <p:sp>
        <p:nvSpPr>
          <p:cNvPr id="11288" name="Rectangle 2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Définition</a:t>
            </a:r>
            <a:endParaRPr lang="fr-FR" sz="2000" b="1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Aptitude à utiliser son corps pour exprimer une idée ou un sentiment et à utiliser ses mains pour créer ou transformer les objets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Professions associées: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fr-BE" sz="2000" b="1" smtClean="0">
                <a:latin typeface="Comic Sans MS" pitchFamily="66" charset="0"/>
              </a:rPr>
              <a:t>Mécanicien, chorégraphe, masseur, bijoutier, entraîneur, chirurgien</a:t>
            </a:r>
            <a:endParaRPr lang="fr-FR" sz="2000" b="1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fr-CA" sz="2000" b="1" smtClean="0">
              <a:latin typeface="Comic Sans MS" pitchFamily="66" charset="0"/>
            </a:endParaRPr>
          </a:p>
        </p:txBody>
      </p:sp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4495800" y="2090738"/>
          <a:ext cx="3962400" cy="2824162"/>
        </p:xfrm>
        <a:graphic>
          <a:graphicData uri="http://schemas.openxmlformats.org/presentationml/2006/ole">
            <p:oleObj spid="_x0000_s5122" name="Photo Editor Photo" r:id="rId3" imgW="3809524" imgH="2142857" progId="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88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752</Words>
  <Application>Microsoft Office PowerPoint</Application>
  <PresentationFormat>Affichage à l'écran (4:3)</PresentationFormat>
  <Paragraphs>104</Paragraphs>
  <Slides>18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Default Design</vt:lpstr>
      <vt:lpstr>Photo Editor Photo</vt:lpstr>
      <vt:lpstr>Bienvenue au cours de Méthodes Quantitatives</vt:lpstr>
      <vt:lpstr>Que feriez-vous?</vt:lpstr>
      <vt:lpstr>Diapositive 3</vt:lpstr>
      <vt:lpstr>Diapositive 4</vt:lpstr>
      <vt:lpstr>Est-ce que les filles sont plus intelligentes que les gars?</vt:lpstr>
      <vt:lpstr>Intelligence linguistique</vt:lpstr>
      <vt:lpstr>Intelligence logico-mathématique</vt:lpstr>
      <vt:lpstr>Intelligence spatiale</vt:lpstr>
      <vt:lpstr>Intelligence kinesthésique </vt:lpstr>
      <vt:lpstr>Intelligence musicale</vt:lpstr>
      <vt:lpstr>Intelligence interpersonnelle</vt:lpstr>
      <vt:lpstr>Intelligence intra-personnelle </vt:lpstr>
      <vt:lpstr>Intelligence naturaliste</vt:lpstr>
      <vt:lpstr>Est-ce que les filles réussissent mieux au cégep?</vt:lpstr>
      <vt:lpstr>C’est quoi les Méthodes Quantitatives?</vt:lpstr>
      <vt:lpstr>Sciences humaines vs Sciences de la nature</vt:lpstr>
      <vt:lpstr>Étapes de la démarche scientifique</vt:lpstr>
      <vt:lpstr>Méthodes d’investigation </vt:lpstr>
    </vt:vector>
  </TitlesOfParts>
  <Company>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au cours de Méthodes Quantitatives</dc:title>
  <dc:creator>erickelada</dc:creator>
  <cp:lastModifiedBy>Eric</cp:lastModifiedBy>
  <cp:revision>27</cp:revision>
  <dcterms:created xsi:type="dcterms:W3CDTF">2007-01-29T04:19:39Z</dcterms:created>
  <dcterms:modified xsi:type="dcterms:W3CDTF">2010-08-24T03:03:20Z</dcterms:modified>
</cp:coreProperties>
</file>