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65" r:id="rId4"/>
    <p:sldId id="266" r:id="rId5"/>
    <p:sldId id="268" r:id="rId6"/>
    <p:sldId id="258" r:id="rId7"/>
    <p:sldId id="259" r:id="rId8"/>
    <p:sldId id="261" r:id="rId9"/>
    <p:sldId id="260" r:id="rId10"/>
    <p:sldId id="267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54" autoAdjust="0"/>
    <p:restoredTop sz="94660"/>
  </p:normalViewPr>
  <p:slideViewPr>
    <p:cSldViewPr>
      <p:cViewPr varScale="1">
        <p:scale>
          <a:sx n="103" d="100"/>
          <a:sy n="103" d="100"/>
        </p:scale>
        <p:origin x="-3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5"/>
              <a:ext cx="4299" cy="3369"/>
              <a:chOff x="0" y="5"/>
              <a:chExt cx="5533" cy="4336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5"/>
                <a:ext cx="5470" cy="4336"/>
                <a:chOff x="0" y="5"/>
                <a:chExt cx="5470" cy="4336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5"/>
                  <a:ext cx="5470" cy="4336"/>
                  <a:chOff x="0" y="5"/>
                  <a:chExt cx="5470" cy="4336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3"/>
                    <a:chOff x="3470" y="1532"/>
                    <a:chExt cx="1259" cy="2323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7" y="2238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32"/>
                    <a:chOff x="2864" y="2018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5"/>
                      <a:ext cx="974" cy="5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2"/>
                    <a:ext cx="2478" cy="1065"/>
                    <a:chOff x="2896" y="1830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0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9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9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5"/>
                    <a:ext cx="2341" cy="657"/>
                    <a:chOff x="2958" y="1413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3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1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2"/>
                    <a:ext cx="2150" cy="341"/>
                    <a:chOff x="2983" y="1270"/>
                    <a:chExt cx="2150" cy="341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0"/>
                      <a:ext cx="754" cy="34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6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0" y="1627"/>
                    <a:ext cx="1257" cy="2321"/>
                    <a:chOff x="636" y="1655"/>
                    <a:chExt cx="1257" cy="2321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3" y="2359"/>
                      <a:ext cx="1722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2"/>
                      <a:ext cx="925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9"/>
                    <a:ext cx="2461" cy="1333"/>
                    <a:chOff x="-5" y="2197"/>
                    <a:chExt cx="2461" cy="1333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4"/>
                      <a:ext cx="1812" cy="3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9"/>
                    <a:ext cx="2477" cy="1063"/>
                    <a:chOff x="-52" y="2007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7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4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4"/>
                    <a:ext cx="2472" cy="928"/>
                    <a:chOff x="-74" y="1812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2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3"/>
                      <a:ext cx="901" cy="52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2"/>
                    <a:ext cx="2339" cy="657"/>
                    <a:chOff x="23" y="1590"/>
                    <a:chExt cx="2339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0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6"/>
                    <a:ext cx="2150" cy="345"/>
                    <a:chOff x="189" y="1444"/>
                    <a:chExt cx="2150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4"/>
                      <a:ext cx="754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1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8"/>
                      <a:ext cx="662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1"/>
                    <a:chOff x="911" y="590"/>
                    <a:chExt cx="1767" cy="741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3"/>
                      <a:ext cx="662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3"/>
                    <a:ext cx="1693" cy="889"/>
                    <a:chOff x="1120" y="303"/>
                    <a:chExt cx="1693" cy="889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6"/>
                      <a:ext cx="672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9" y="70"/>
                    <a:ext cx="777" cy="1521"/>
                    <a:chOff x="1635" y="98"/>
                    <a:chExt cx="777" cy="1521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60"/>
                      <a:ext cx="1102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5"/>
                      <a:ext cx="591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5"/>
                    <a:ext cx="635" cy="1534"/>
                    <a:chOff x="1935" y="33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9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9"/>
                      <a:ext cx="570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69"/>
                      <a:ext cx="663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17"/>
                    <a:chOff x="2683" y="444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8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5"/>
                    <a:ext cx="551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6"/>
                    <a:ext cx="635" cy="1514"/>
                    <a:chOff x="2803" y="44"/>
                    <a:chExt cx="635" cy="1514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6" y="936"/>
                      <a:ext cx="1058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7"/>
                      <a:ext cx="569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31"/>
                    <a:ext cx="1014" cy="1465"/>
                    <a:chOff x="2937" y="159"/>
                    <a:chExt cx="1014" cy="1465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08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59"/>
                      <a:ext cx="622" cy="42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1" cy="1445"/>
                    <a:chOff x="2731" y="35"/>
                    <a:chExt cx="241" cy="1445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3" cy="2449"/>
                    <a:chOff x="943" y="1769"/>
                    <a:chExt cx="1083" cy="2449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6"/>
                      <a:ext cx="1726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6"/>
                    <a:ext cx="765" cy="2375"/>
                    <a:chOff x="1455" y="1934"/>
                    <a:chExt cx="765" cy="2375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6" y="2574"/>
                      <a:ext cx="1596" cy="31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9" y="1956"/>
                    <a:ext cx="459" cy="2333"/>
                    <a:chOff x="1948" y="1983"/>
                    <a:chExt cx="492" cy="2608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5" y="2688"/>
                      <a:ext cx="1716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2" y="3897"/>
                      <a:ext cx="918" cy="47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10" y="1688"/>
                    <a:ext cx="1123" cy="2426"/>
                    <a:chOff x="3336" y="1716"/>
                    <a:chExt cx="1123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9" y="2423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8"/>
                    <a:ext cx="882" cy="2424"/>
                    <a:chOff x="3180" y="1866"/>
                    <a:chExt cx="882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1"/>
                      <a:ext cx="1650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9" y="3615"/>
                      <a:ext cx="883" cy="46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4"/>
                    <a:ext cx="622" cy="2387"/>
                    <a:chOff x="3006" y="1982"/>
                    <a:chExt cx="622" cy="2387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9"/>
                      <a:ext cx="160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6"/>
                      <a:ext cx="86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2"/>
                    <a:ext cx="404" cy="2222"/>
                    <a:chOff x="2819" y="2100"/>
                    <a:chExt cx="404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2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4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4" y="2105"/>
                    <a:ext cx="427" cy="2185"/>
                    <a:chOff x="2289" y="2133"/>
                    <a:chExt cx="427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2" y="2759"/>
                      <a:ext cx="1439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5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fr-FR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8"/>
                <a:chOff x="73" y="313"/>
                <a:chExt cx="5460" cy="3668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8"/>
                  <a:chOff x="73" y="313"/>
                  <a:chExt cx="5460" cy="3668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4"/>
                    <a:ext cx="2568" cy="2049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6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1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2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79"/>
                    <a:ext cx="763" cy="2305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6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30"/>
                  <a:ext cx="443" cy="838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6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3904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04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D8892-8E11-4BC1-9607-EE0034FE0B1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706F0-390E-496E-A6CA-10A4FD174B1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4992C-A526-4813-BA1B-BFB7C7A2658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4FE2B-3F6D-46C1-9B77-C4C25E24181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EDC3C-D815-45C3-B805-F0CE8426BA0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78571-4BA4-4951-9AED-CE60CB2651E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E532-24EC-487F-AA3F-E2534E423D6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21B3B-339E-4B75-9908-46232AA6581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3D581-AD0F-471D-93FA-838E2298F71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DF00-AD70-4ABC-8A64-F54E750810A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7B04D-38AD-4DE6-91BB-DBA2154CE44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E8314-9044-43A9-A7AA-458DE99A98C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>
    <p:push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3789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789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3789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789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3789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789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3790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3790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3790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0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33" y="3135"/>
                    <a:ext cx="897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3790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1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3791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1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3791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1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3791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1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6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3792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2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3792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08" y="1128"/>
                    <a:ext cx="1252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2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3792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7" y="2350"/>
                    <a:ext cx="1726" cy="30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2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3793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3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3793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3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379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3793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4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3794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4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3794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4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3794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4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3795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5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3795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5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3795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5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3796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6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3796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6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3796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6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sp>
              <p:nvSpPr>
                <p:cNvPr id="3796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  <p:sp>
              <p:nvSpPr>
                <p:cNvPr id="3796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3797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7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3797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7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3797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7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3798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8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1" y="3487"/>
                    <a:ext cx="913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3798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8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80" y="3613"/>
                    <a:ext cx="842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3798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04" y="2665"/>
                    <a:ext cx="1719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8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93" y="3874"/>
                    <a:ext cx="923" cy="46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3798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9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3799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514"/>
                    <a:ext cx="1643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9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8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3799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9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18"/>
                    <a:ext cx="857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3799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8" y="2692"/>
                    <a:ext cx="1451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799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02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3800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  <p:sp>
                <p:nvSpPr>
                  <p:cNvPr id="3800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59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fr-FR"/>
                  </a:p>
                </p:txBody>
              </p:sp>
            </p:grpSp>
          </p:grpSp>
          <p:sp>
            <p:nvSpPr>
              <p:cNvPr id="3800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0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0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0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0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0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0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1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2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2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2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2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  <p:sp>
            <p:nvSpPr>
              <p:cNvPr id="3802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fr-FR"/>
              </a:p>
            </p:txBody>
          </p:sp>
        </p:grpSp>
      </p:grpSp>
      <p:sp>
        <p:nvSpPr>
          <p:cNvPr id="3802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02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02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02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02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DC204C-874F-4D15-9840-321EB9EDFBC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9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8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8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5" grpId="0"/>
      <p:bldP spid="38026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0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0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0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0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0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02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02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Les donn</a:t>
            </a:r>
            <a:r>
              <a:rPr lang="fr-CA" smtClean="0"/>
              <a:t>ées construites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eaLnBrk="1" hangingPunct="1"/>
            <a:r>
              <a:rPr lang="fr-CA" sz="2800" dirty="0" smtClean="0"/>
              <a:t>Nombre absolu</a:t>
            </a:r>
          </a:p>
          <a:p>
            <a:pPr eaLnBrk="1" hangingPunct="1"/>
            <a:r>
              <a:rPr lang="fr-CA" sz="2800" dirty="0" smtClean="0"/>
              <a:t>Ex: 18 personnes n’ont pas aimé le </a:t>
            </a:r>
            <a:r>
              <a:rPr lang="fr-CA" sz="2800" dirty="0" smtClean="0"/>
              <a:t>concert.</a:t>
            </a:r>
            <a:endParaRPr lang="fr-CA" sz="2800" dirty="0" smtClean="0"/>
          </a:p>
          <a:p>
            <a:pPr eaLnBrk="1" hangingPunct="1"/>
            <a:r>
              <a:rPr lang="fr-CA" sz="2800" dirty="0" smtClean="0"/>
              <a:t>Est-ce que c’est 18 sur 20 ou 18 sur 20,000 ? </a:t>
            </a:r>
            <a:endParaRPr lang="en-US" sz="2800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féminisation de la main-d'oeuvre </a:t>
            </a:r>
          </a:p>
        </p:txBody>
      </p:sp>
      <p:sp>
        <p:nvSpPr>
          <p:cNvPr id="1536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250825" y="1981200"/>
            <a:ext cx="5834063" cy="4471988"/>
          </a:xfrm>
        </p:spPr>
        <p:txBody>
          <a:bodyPr/>
          <a:lstStyle/>
          <a:p>
            <a:r>
              <a:rPr lang="fr-FR" sz="2400" smtClean="0"/>
              <a:t>décembre 2010, 65% des médecins étaient des femmes chez les moins de 35 ans au Québec en 2009. </a:t>
            </a:r>
          </a:p>
          <a:p>
            <a:r>
              <a:rPr lang="fr-FR" sz="2400" smtClean="0"/>
              <a:t>Dans le groupe des 35 à 54 ans, cette proportion était de 50%, alors qu'elle était 20% chez les 55 ans et plus.</a:t>
            </a:r>
          </a:p>
          <a:p>
            <a:r>
              <a:rPr lang="fr-FR" sz="2400" smtClean="0"/>
              <a:t> Ce phénomène n'est appelé qu'à augmenter, étant donné le grand pourcentage de filles dans les facultés de médecine. </a:t>
            </a:r>
            <a:endParaRPr lang="en-US" sz="240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Les indices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000" smtClean="0"/>
              <a:t>Indice à base: comparaison entre valeur d’une variable à une période donné et la valeur de cette même variable à une période de référence appelé base.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Ex: Population cégep: 1600 étudiants en 1990 (ça sera notre base)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En 2000, il y avait 2400 étudiants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Indice(2000)= V(2000)/V(1990) x100= 2400/1600 x 100=150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Ce chiffre veut dire qu’il y a eu augmentation de 50% (variation relative = (nouveau-ancien)/ancien 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Ou bien, on peut dire que la population en 2000 était de 1.5 fois plus grande qu’en 1990</a:t>
            </a:r>
          </a:p>
          <a:p>
            <a:pPr eaLnBrk="1" hangingPunct="1">
              <a:lnSpc>
                <a:spcPct val="80000"/>
              </a:lnSpc>
            </a:pPr>
            <a:r>
              <a:rPr lang="fr-CA" sz="2000" smtClean="0"/>
              <a:t>Faire exercice 4.4 pg 166</a:t>
            </a:r>
            <a:endParaRPr lang="en-US" sz="2000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Mesure de l’emploi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000" smtClean="0"/>
              <a:t>Définition d’un chômeur (pg 176)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Population active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Inactifs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Taux de chômage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Taux d’activité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Taux d’emploi</a:t>
            </a:r>
          </a:p>
          <a:p>
            <a:pPr eaLnBrk="1" hangingPunct="1">
              <a:lnSpc>
                <a:spcPct val="90000"/>
              </a:lnSpc>
            </a:pPr>
            <a:r>
              <a:rPr lang="fr-CA" sz="2000" smtClean="0"/>
              <a:t>Faire exercice 4.10 (pg 177)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La population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606425"/>
          </a:xfrm>
        </p:spPr>
        <p:txBody>
          <a:bodyPr/>
          <a:lstStyle/>
          <a:p>
            <a:pPr eaLnBrk="1" hangingPunct="1"/>
            <a:r>
              <a:rPr lang="fr-CA" sz="4000" smtClean="0"/>
              <a:t>La proportion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4824412" cy="5876925"/>
          </a:xfrm>
        </p:spPr>
        <p:txBody>
          <a:bodyPr/>
          <a:lstStyle/>
          <a:p>
            <a:pPr eaLnBrk="1" hangingPunct="1"/>
            <a:r>
              <a:rPr lang="fr-CA" sz="2800" smtClean="0"/>
              <a:t>Comparer la taille d’un sous-ensemble avec l’ensemble</a:t>
            </a:r>
          </a:p>
          <a:p>
            <a:pPr eaLnBrk="1" hangingPunct="1"/>
            <a:r>
              <a:rPr lang="fr-CA" sz="2800" smtClean="0"/>
              <a:t>Ex: 1,170,111 personnes âgées sur 7,400,000 personnes</a:t>
            </a:r>
          </a:p>
          <a:p>
            <a:pPr eaLnBrk="1" hangingPunct="1"/>
            <a:r>
              <a:rPr lang="fr-CA" sz="2800" smtClean="0"/>
              <a:t>Donc , proportion de ?%</a:t>
            </a:r>
          </a:p>
          <a:p>
            <a:pPr eaLnBrk="1" hangingPunct="1"/>
            <a:r>
              <a:rPr lang="fr-CA" sz="2800" smtClean="0"/>
              <a:t>Symboles utilisés pour la proportion.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616450"/>
          </a:xfrm>
        </p:spPr>
        <p:txBody>
          <a:bodyPr/>
          <a:lstStyle/>
          <a:p>
            <a:r>
              <a:rPr lang="fr-CA" sz="2000" dirty="0" smtClean="0"/>
              <a:t>Population Canada</a:t>
            </a:r>
          </a:p>
          <a:p>
            <a:r>
              <a:rPr lang="fr-CA" sz="2000" dirty="0" smtClean="0"/>
              <a:t>Nb de médecins</a:t>
            </a:r>
            <a:r>
              <a:rPr lang="fr-CA" sz="2000" dirty="0" smtClean="0"/>
              <a:t>?</a:t>
            </a:r>
            <a:endParaRPr lang="fr-CA" sz="2000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taux</a:t>
            </a:r>
          </a:p>
        </p:txBody>
      </p:sp>
      <p:sp>
        <p:nvSpPr>
          <p:cNvPr id="6147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250825" y="1341438"/>
            <a:ext cx="4244975" cy="5040312"/>
          </a:xfrm>
        </p:spPr>
        <p:txBody>
          <a:bodyPr/>
          <a:lstStyle/>
          <a:p>
            <a:r>
              <a:rPr lang="fr-CA" dirty="0" smtClean="0"/>
              <a:t>Le nombre de médecins par 100 000 habitants </a:t>
            </a:r>
            <a:r>
              <a:rPr lang="fr-CA" dirty="0" smtClean="0"/>
              <a:t>est</a:t>
            </a:r>
            <a:endParaRPr lang="fr-CA" dirty="0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250825" y="0"/>
            <a:ext cx="4244975" cy="6524625"/>
          </a:xfrm>
        </p:spPr>
        <p:txBody>
          <a:bodyPr/>
          <a:lstStyle/>
          <a:p>
            <a:r>
              <a:rPr lang="fr-CA" sz="2000" dirty="0" smtClean="0"/>
              <a:t>vapeurs de </a:t>
            </a:r>
            <a:r>
              <a:rPr lang="fr-CA" sz="2000" dirty="0" err="1" smtClean="0"/>
              <a:t>trichloroéthylène</a:t>
            </a:r>
            <a:r>
              <a:rPr lang="fr-CA" sz="2000" dirty="0" smtClean="0"/>
              <a:t> (TCE) dans les résidences de Shannon</a:t>
            </a:r>
          </a:p>
          <a:p>
            <a:r>
              <a:rPr lang="fr-CA" sz="2000" dirty="0" smtClean="0"/>
              <a:t>Pour chaque </a:t>
            </a:r>
            <a:r>
              <a:rPr lang="fr-CA" sz="2000" dirty="0" err="1" smtClean="0"/>
              <a:t>particle</a:t>
            </a:r>
            <a:r>
              <a:rPr lang="fr-CA" sz="2000" dirty="0" smtClean="0"/>
              <a:t> d’air, il y a 0,000006 </a:t>
            </a:r>
            <a:r>
              <a:rPr lang="fr-CA" sz="2000" dirty="0" err="1" smtClean="0"/>
              <a:t>particles</a:t>
            </a:r>
            <a:r>
              <a:rPr lang="fr-CA" sz="2000" dirty="0" smtClean="0"/>
              <a:t> de TCE</a:t>
            </a:r>
          </a:p>
          <a:p>
            <a:r>
              <a:rPr lang="fr-CA" sz="2000" dirty="0" smtClean="0"/>
              <a:t>C’est pas beaucoup n’est pas?</a:t>
            </a:r>
          </a:p>
          <a:p>
            <a:r>
              <a:rPr lang="fr-CA" sz="2000" dirty="0" smtClean="0"/>
              <a:t>Est-ce que ce chiffre est facile à conceptualiser?</a:t>
            </a:r>
          </a:p>
          <a:p>
            <a:r>
              <a:rPr lang="fr-CA" sz="2000" dirty="0" smtClean="0"/>
              <a:t>Et si on le mettait en PPM (parties par million) </a:t>
            </a:r>
            <a:r>
              <a:rPr lang="fr-CA" sz="2000" dirty="0" smtClean="0"/>
              <a:t>?</a:t>
            </a:r>
            <a:endParaRPr lang="fr-CA" sz="2000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809625"/>
          </a:xfrm>
        </p:spPr>
        <p:txBody>
          <a:bodyPr/>
          <a:lstStyle/>
          <a:p>
            <a:pPr eaLnBrk="1" hangingPunct="1"/>
            <a:r>
              <a:rPr lang="fr-CA" sz="4000" smtClean="0"/>
              <a:t>Le taux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413"/>
            <a:ext cx="54356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1800" dirty="0" smtClean="0"/>
              <a:t>Valeur relative d’une quantité en fonction d’une autre.</a:t>
            </a:r>
          </a:p>
          <a:p>
            <a:pPr eaLnBrk="1" hangingPunct="1">
              <a:lnSpc>
                <a:spcPct val="80000"/>
              </a:lnSpc>
            </a:pPr>
            <a:r>
              <a:rPr lang="fr-CA" sz="1800" dirty="0" smtClean="0"/>
              <a:t>S’exprime en %, pour 1000, pour 10 000, pour 1 000 </a:t>
            </a:r>
            <a:r>
              <a:rPr lang="fr-CA" sz="1800" dirty="0" err="1" smtClean="0"/>
              <a:t>000</a:t>
            </a:r>
            <a:r>
              <a:rPr lang="fr-CA" sz="18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fr-CA" sz="1800" dirty="0" smtClean="0"/>
              <a:t>Depuis la révolution industrielle, la concentration de gaz à effet de serre dans l'atmosphère a augmenté de plus de 50 %, passant de 280 à 360 ppm pour le seul CO2</a:t>
            </a:r>
          </a:p>
          <a:p>
            <a:pPr eaLnBrk="1" hangingPunct="1">
              <a:lnSpc>
                <a:spcPct val="80000"/>
              </a:lnSpc>
            </a:pPr>
            <a:r>
              <a:rPr lang="fr-CA" sz="1800" dirty="0" smtClean="0"/>
              <a:t>Il faut y ajouter l'augmentation des autres gaz à effet de serre, exprimés en équivalents CO2 , pour atteindre le niveau actuel de 425 </a:t>
            </a:r>
            <a:r>
              <a:rPr lang="fr-CA" sz="1800" b="1" dirty="0" smtClean="0"/>
              <a:t>parties</a:t>
            </a:r>
            <a:r>
              <a:rPr lang="fr-CA" sz="1800" dirty="0" smtClean="0"/>
              <a:t> par </a:t>
            </a:r>
            <a:r>
              <a:rPr lang="fr-CA" sz="1800" b="1" dirty="0" smtClean="0"/>
              <a:t>million</a:t>
            </a:r>
            <a:r>
              <a:rPr lang="fr-CA" sz="1800" dirty="0" smtClean="0"/>
              <a:t> d'équivalent CO2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CA" sz="18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fr-CA" sz="1800" dirty="0" smtClean="0"/>
              <a:t>Pourquoi ne pas le laisser en % ?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Exemples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800" smtClean="0"/>
              <a:t>Taux de médecins/province pg 203</a:t>
            </a:r>
          </a:p>
          <a:p>
            <a:pPr eaLnBrk="1" hangingPunct="1">
              <a:lnSpc>
                <a:spcPct val="80000"/>
              </a:lnSpc>
            </a:pPr>
            <a:r>
              <a:rPr lang="fr-CA" sz="2800" smtClean="0"/>
              <a:t>En transformant le nb de médecins par province en taux (0/0000) on peut comparer la situation</a:t>
            </a:r>
          </a:p>
          <a:p>
            <a:pPr eaLnBrk="1" hangingPunct="1">
              <a:lnSpc>
                <a:spcPct val="80000"/>
              </a:lnSpc>
            </a:pPr>
            <a:endParaRPr lang="fr-CA" sz="2800" smtClean="0"/>
          </a:p>
          <a:p>
            <a:pPr eaLnBrk="1" hangingPunct="1">
              <a:lnSpc>
                <a:spcPct val="80000"/>
              </a:lnSpc>
            </a:pPr>
            <a:r>
              <a:rPr lang="fr-CA" sz="2800" smtClean="0"/>
              <a:t>Faire l’exercice 4.2 (page 164)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z="2800" smtClean="0"/>
              <a:t>Taux d’incidence (standardisé au monde) du cancer du poumon pour 100 000</a:t>
            </a:r>
            <a:r>
              <a:rPr lang="fr-CA" sz="4000" smtClean="0"/>
              <a:t>  </a:t>
            </a:r>
            <a:br>
              <a:rPr lang="fr-CA" sz="4000" smtClean="0"/>
            </a:br>
            <a:endParaRPr lang="fr-CA" sz="4000" smtClean="0"/>
          </a:p>
        </p:txBody>
      </p:sp>
      <p:graphicFrame>
        <p:nvGraphicFramePr>
          <p:cNvPr id="10376" name="Group 136"/>
          <p:cNvGraphicFramePr>
            <a:graphicFrameLocks noGrp="1"/>
          </p:cNvGraphicFramePr>
          <p:nvPr>
            <p:ph sz="half" idx="2"/>
          </p:nvPr>
        </p:nvGraphicFramePr>
        <p:xfrm>
          <a:off x="4643438" y="1981200"/>
          <a:ext cx="3814762" cy="4228466"/>
        </p:xfrm>
        <a:graphic>
          <a:graphicData uri="http://schemas.openxmlformats.org/drawingml/2006/table">
            <a:tbl>
              <a:tblPr/>
              <a:tblGrid>
                <a:gridCol w="1271587"/>
                <a:gridCol w="1271588"/>
                <a:gridCol w="1271587"/>
              </a:tblGrid>
              <a:tr h="58737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cs typeface="Arial" charset="0"/>
                        </a:rPr>
                        <a:t> 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Hommes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Femmes 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1997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41,3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7,3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1998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41,5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7,7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1999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40,4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7,9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2000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40,8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8,6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2001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40,9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9,1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2002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40,1</a:t>
                      </a:r>
                      <a:endParaRPr kumimoji="0" lang="en-US" sz="4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9,6 </a:t>
                      </a: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smtClean="0"/>
              <a:t>Le rapport (ou ratio)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81200"/>
            <a:ext cx="4105275" cy="4687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CA" sz="2400" smtClean="0"/>
              <a:t>Exemple: le rapport de femmes médecins p/r aux hommes est de 2:1</a:t>
            </a:r>
          </a:p>
          <a:p>
            <a:pPr eaLnBrk="1" hangingPunct="1">
              <a:lnSpc>
                <a:spcPct val="80000"/>
              </a:lnSpc>
            </a:pPr>
            <a:r>
              <a:rPr lang="en-CA" sz="2400" smtClean="0"/>
              <a:t>Rapport profs: élèves 1:25</a:t>
            </a:r>
            <a:endParaRPr lang="fr-CA" sz="2400" smtClean="0"/>
          </a:p>
          <a:p>
            <a:pPr eaLnBrk="1" hangingPunct="1">
              <a:lnSpc>
                <a:spcPct val="80000"/>
              </a:lnSpc>
            </a:pPr>
            <a:r>
              <a:rPr lang="fr-CA" sz="2400" smtClean="0"/>
              <a:t>Définition page 164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580</TotalTime>
  <Words>521</Words>
  <Application>Microsoft Office PowerPoint</Application>
  <PresentationFormat>Affichage à l'écran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 Black</vt:lpstr>
      <vt:lpstr>Arial</vt:lpstr>
      <vt:lpstr>Times New Roman</vt:lpstr>
      <vt:lpstr>Calibri</vt:lpstr>
      <vt:lpstr>Verdana</vt:lpstr>
      <vt:lpstr>Fireworks</vt:lpstr>
      <vt:lpstr>Les données construites</vt:lpstr>
      <vt:lpstr>La proportion</vt:lpstr>
      <vt:lpstr>Diapositive 3</vt:lpstr>
      <vt:lpstr>taux</vt:lpstr>
      <vt:lpstr>Diapositive 5</vt:lpstr>
      <vt:lpstr>Le taux</vt:lpstr>
      <vt:lpstr>Exemples</vt:lpstr>
      <vt:lpstr>Taux d’incidence (standardisé au monde) du cancer du poumon pour 100 000   </vt:lpstr>
      <vt:lpstr>Le rapport (ou ratio)</vt:lpstr>
      <vt:lpstr>féminisation de la main-d'oeuvre </vt:lpstr>
      <vt:lpstr>Les indices</vt:lpstr>
      <vt:lpstr>Mesure de l’emploi</vt:lpstr>
      <vt:lpstr>La population</vt:lpstr>
    </vt:vector>
  </TitlesOfParts>
  <Company>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données construites</dc:title>
  <dc:creator>EK</dc:creator>
  <cp:lastModifiedBy>Eric</cp:lastModifiedBy>
  <cp:revision>51</cp:revision>
  <dcterms:created xsi:type="dcterms:W3CDTF">2007-03-12T18:43:29Z</dcterms:created>
  <dcterms:modified xsi:type="dcterms:W3CDTF">2013-11-28T05:59:22Z</dcterms:modified>
</cp:coreProperties>
</file>