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99" autoAdjust="0"/>
  </p:normalViewPr>
  <p:slideViewPr>
    <p:cSldViewPr>
      <p:cViewPr varScale="1">
        <p:scale>
          <a:sx n="93" d="100"/>
          <a:sy n="93" d="100"/>
        </p:scale>
        <p:origin x="-2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</p:grpSp>
      <p:sp>
        <p:nvSpPr>
          <p:cNvPr id="491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fr-CA"/>
              <a:t>Cliquez pour modifier le style du titre</a:t>
            </a: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BF0DD-E023-464F-B01F-3A304E3D13D2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547E1-387B-4E84-A390-27D75733A8D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9735A-A4C3-4D26-810B-366832CE597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37F8B-A03C-46AB-82B0-CB1351115C18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102BC-F16C-4311-85B4-4F1B03A4014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CA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C5E07-3407-44FA-AEB4-521AAEDE8DC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8F93-47E3-4A26-8051-34C3EB058450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EEB6D-2673-4548-B9B6-E05DAAFD8DC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308CF-B5A6-41A5-9FFA-F303B99E3B9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AE37B-0DE8-4CBF-91D3-3F74657EE70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8DB92-EBED-4AE0-AAD4-6A5EEDF2182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B732-25D4-478C-AEED-94531041A03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441B7-8D23-4E79-94E3-C338C5D253E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C428-4EB7-42EF-9ADD-B2F83CA2E76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8131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2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3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4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5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</p:grp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C931C7A-F0C3-4405-933E-B358CA70565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813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813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813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813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81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8140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pPr eaLnBrk="1" hangingPunct="1"/>
            <a:r>
              <a:rPr lang="fr-CA" sz="3400" smtClean="0"/>
              <a:t>Les mesures de dispersion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836613"/>
            <a:ext cx="4316412" cy="5688012"/>
          </a:xfrm>
        </p:spPr>
        <p:txBody>
          <a:bodyPr/>
          <a:lstStyle/>
          <a:p>
            <a:pPr eaLnBrk="1" hangingPunct="1"/>
            <a:r>
              <a:rPr lang="fr-CA" sz="2400" smtClean="0"/>
              <a:t>Camp de jour</a:t>
            </a:r>
          </a:p>
          <a:p>
            <a:pPr eaLnBrk="1" hangingPunct="1"/>
            <a:r>
              <a:rPr lang="fr-CA" sz="2400" smtClean="0"/>
              <a:t>Âges Groupe 1: 7,8,9,10,11,12,13</a:t>
            </a:r>
          </a:p>
          <a:p>
            <a:pPr eaLnBrk="1" hangingPunct="1"/>
            <a:r>
              <a:rPr lang="fr-CA" sz="2400" smtClean="0"/>
              <a:t>Âges Groupe 2: 10,10,10,10,10,10,10</a:t>
            </a:r>
          </a:p>
          <a:p>
            <a:pPr eaLnBrk="1" hangingPunct="1"/>
            <a:r>
              <a:rPr lang="fr-CA" sz="2400" smtClean="0"/>
              <a:t>Caractériser ces groupes par 1 seule mesure (moyenne) ne relève rien de leur composition.</a:t>
            </a:r>
          </a:p>
          <a:p>
            <a:pPr eaLnBrk="1" hangingPunct="1"/>
            <a:r>
              <a:rPr lang="fr-CA" sz="2400" smtClean="0"/>
              <a:t>Les mesures de dispersion améliorent la description des séries statistiques (l’étalement, la variabilité, degré d’homogénéité)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Devoir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Page 274 #7a,b,c</a:t>
            </a:r>
          </a:p>
          <a:p>
            <a:r>
              <a:rPr lang="fr-CA" smtClean="0"/>
              <a:t>#9 page 277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L’intérêt des mesures de dispersion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2400" smtClean="0"/>
              <a:t>Bon test vs mauvais test.</a:t>
            </a:r>
          </a:p>
          <a:p>
            <a:pPr eaLnBrk="1" hangingPunct="1">
              <a:lnSpc>
                <a:spcPct val="90000"/>
              </a:lnSpc>
            </a:pPr>
            <a:r>
              <a:rPr lang="fr-CA" sz="2400" smtClean="0"/>
              <a:t>Exemple manufacturier d’ampoules</a:t>
            </a:r>
          </a:p>
          <a:p>
            <a:pPr eaLnBrk="1" hangingPunct="1">
              <a:lnSpc>
                <a:spcPct val="90000"/>
              </a:lnSpc>
            </a:pPr>
            <a:r>
              <a:rPr lang="fr-CA" sz="2400" smtClean="0"/>
              <a:t>Série 1 (durée vie): 800,900,1000,1100,1200,1300,1400,1500,1600</a:t>
            </a:r>
          </a:p>
          <a:p>
            <a:pPr eaLnBrk="1" hangingPunct="1">
              <a:lnSpc>
                <a:spcPct val="90000"/>
              </a:lnSpc>
            </a:pPr>
            <a:r>
              <a:rPr lang="fr-CA" sz="2400" smtClean="0"/>
              <a:t>Série 2: 1160,1170,1180,1190,1200,1210,1220,1230,1240</a:t>
            </a:r>
          </a:p>
          <a:p>
            <a:pPr eaLnBrk="1" hangingPunct="1">
              <a:lnSpc>
                <a:spcPct val="90000"/>
              </a:lnSpc>
            </a:pPr>
            <a:r>
              <a:rPr lang="fr-CA" sz="2400" smtClean="0"/>
              <a:t>Pour un directeur de production, quelle série a un problème de qualité?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Létendue</a:t>
            </a:r>
          </a:p>
        </p:txBody>
      </p:sp>
      <p:graphicFrame>
        <p:nvGraphicFramePr>
          <p:cNvPr id="6266" name="Group 122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4283075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625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Ancienneté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nb employés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à 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à 10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à 15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à 20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à 25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à 30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à 35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 à 40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Limites d’utilisation de l’étendue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smtClean="0"/>
              <a:t>Pourquoi l’étendue ne constitue pas une mesure très fiable de la dispersion des données?</a:t>
            </a:r>
          </a:p>
          <a:p>
            <a:pPr eaLnBrk="1" hangingPunct="1"/>
            <a:r>
              <a:rPr lang="fr-CA" smtClean="0"/>
              <a:t>Ex: notes de l’examen de philo</a:t>
            </a:r>
          </a:p>
          <a:p>
            <a:pPr eaLnBrk="1" hangingPunct="1"/>
            <a:r>
              <a:rPr lang="fr-CA" smtClean="0"/>
              <a:t>20,72,72,75,73,74,75,74,99</a:t>
            </a:r>
          </a:p>
          <a:p>
            <a:pPr eaLnBrk="1" hangingPunct="1"/>
            <a:r>
              <a:rPr lang="fr-CA" smtClean="0"/>
              <a:t>Quelle est l’étendue?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fr-CA" smtClean="0"/>
              <a:t>La variance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28688"/>
            <a:ext cx="8229600" cy="5595937"/>
          </a:xfrm>
        </p:spPr>
        <p:txBody>
          <a:bodyPr/>
          <a:lstStyle/>
          <a:p>
            <a:pPr eaLnBrk="1" hangingPunct="1"/>
            <a:r>
              <a:rPr lang="fr-CA" sz="2800" smtClean="0"/>
              <a:t>L’écart entre les valeurs de données et la moyenne.</a:t>
            </a:r>
          </a:p>
          <a:p>
            <a:pPr eaLnBrk="1" hangingPunct="1"/>
            <a:r>
              <a:rPr lang="fr-CA" sz="2800" smtClean="0"/>
              <a:t>Nb de bières/mois: 55,56,57,58,59,60,61,62,63,64,65</a:t>
            </a:r>
          </a:p>
          <a:p>
            <a:pPr eaLnBrk="1" hangingPunct="1"/>
            <a:r>
              <a:rPr lang="fr-CA" sz="2800" smtClean="0"/>
              <a:t>Données non-groupées</a:t>
            </a:r>
          </a:p>
          <a:p>
            <a:pPr eaLnBrk="1" hangingPunct="1"/>
            <a:r>
              <a:rPr lang="fr-CA" sz="2800" smtClean="0"/>
              <a:t>Quelle est la moyenne?</a:t>
            </a:r>
          </a:p>
          <a:p>
            <a:pPr eaLnBrk="1" hangingPunct="1"/>
            <a:r>
              <a:rPr lang="fr-CA" sz="2800" smtClean="0"/>
              <a:t>Pourquoi ne pas faire la moyenne des écarts?</a:t>
            </a:r>
          </a:p>
          <a:p>
            <a:pPr eaLnBrk="1" hangingPunct="1"/>
            <a:r>
              <a:rPr lang="fr-CA" sz="2800" smtClean="0"/>
              <a:t>Calculez la variance</a:t>
            </a:r>
          </a:p>
          <a:p>
            <a:pPr eaLnBrk="1" hangingPunct="1"/>
            <a:r>
              <a:rPr lang="fr-CA" sz="2800" smtClean="0"/>
              <a:t>Ex: 25,35,45,55,65,72,85,95</a:t>
            </a:r>
          </a:p>
          <a:p>
            <a:pPr eaLnBrk="1" hangingPunct="1"/>
            <a:r>
              <a:rPr lang="fr-CA" sz="2800" smtClean="0"/>
              <a:t>Calculez la variance de la 2</a:t>
            </a:r>
            <a:r>
              <a:rPr lang="fr-CA" sz="2800" baseline="30000" smtClean="0"/>
              <a:t>e</a:t>
            </a:r>
            <a:r>
              <a:rPr lang="fr-CA" sz="2800" smtClean="0"/>
              <a:t> série et comparez avec la variance de la série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Calculez la variance</a:t>
            </a:r>
          </a:p>
        </p:txBody>
      </p:sp>
      <p:graphicFrame>
        <p:nvGraphicFramePr>
          <p:cNvPr id="10330" name="Group 9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7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962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Nb échecs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Nb d'élèves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fr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Calculez la variance</a:t>
            </a:r>
          </a:p>
        </p:txBody>
      </p:sp>
      <p:graphicFrame>
        <p:nvGraphicFramePr>
          <p:cNvPr id="12412" name="Group 12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0569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760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Ancienneté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nb employés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à 5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à 10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à 15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à 20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à 25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à 30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à 35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 à 40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fr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035300" cy="993775"/>
          </a:xfrm>
        </p:spPr>
        <p:txBody>
          <a:bodyPr/>
          <a:lstStyle/>
          <a:p>
            <a:pPr eaLnBrk="1" hangingPunct="1"/>
            <a:r>
              <a:rPr lang="fr-CA" sz="2400" smtClean="0"/>
              <a:t>L’écart type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2200" smtClean="0"/>
              <a:t>Racine carrée de la variance</a:t>
            </a:r>
          </a:p>
          <a:p>
            <a:pPr eaLnBrk="1" hangingPunct="1">
              <a:lnSpc>
                <a:spcPct val="90000"/>
              </a:lnSpc>
            </a:pPr>
            <a:r>
              <a:rPr lang="fr-CA" sz="2200" smtClean="0"/>
              <a:t>S’exprime dans les mêmes unités que la variable</a:t>
            </a:r>
          </a:p>
          <a:p>
            <a:pPr eaLnBrk="1" hangingPunct="1">
              <a:lnSpc>
                <a:spcPct val="90000"/>
              </a:lnSpc>
            </a:pPr>
            <a:r>
              <a:rPr lang="fr-CA" sz="2200" smtClean="0"/>
              <a:t>Ex: Variance = 25cm</a:t>
            </a:r>
            <a:r>
              <a:rPr lang="fr-CA" sz="2200" baseline="30000" smtClean="0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fr-CA" sz="2200" smtClean="0"/>
              <a:t>Écart type= 5cm</a:t>
            </a:r>
          </a:p>
          <a:p>
            <a:pPr eaLnBrk="1" hangingPunct="1">
              <a:lnSpc>
                <a:spcPct val="90000"/>
              </a:lnSpc>
            </a:pPr>
            <a:r>
              <a:rPr lang="fr-CA" sz="2200" smtClean="0"/>
              <a:t>Exemple: Figure 8.2 page 307</a:t>
            </a:r>
          </a:p>
          <a:p>
            <a:pPr eaLnBrk="1" hangingPunct="1">
              <a:lnSpc>
                <a:spcPct val="90000"/>
              </a:lnSpc>
            </a:pPr>
            <a:r>
              <a:rPr lang="fr-CA" sz="2200" smtClean="0"/>
              <a:t>Si même moyenne, on peut comparer les écarts type</a:t>
            </a:r>
          </a:p>
          <a:p>
            <a:pPr eaLnBrk="1" hangingPunct="1">
              <a:lnSpc>
                <a:spcPct val="90000"/>
              </a:lnSpc>
            </a:pPr>
            <a:r>
              <a:rPr lang="fr-CA" sz="2200" smtClean="0"/>
              <a:t>Ex: Poids souris: écart type 100g très grand</a:t>
            </a:r>
          </a:p>
          <a:p>
            <a:pPr eaLnBrk="1" hangingPunct="1">
              <a:lnSpc>
                <a:spcPct val="90000"/>
              </a:lnSpc>
            </a:pPr>
            <a:r>
              <a:rPr lang="fr-CA" sz="2200" smtClean="0"/>
              <a:t>Poids éléphants: écart type de 100g veut dire qu’ils sont tous pareils.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3400" smtClean="0"/>
              <a:t>Comment faire pour comparer les écarts type si la moyenne est différente?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mtClean="0"/>
              <a:t>Le coefficient de variation transforme l’écart type en % (mesure relative) et alors on pourra comparer les % ensemble.</a:t>
            </a:r>
          </a:p>
          <a:p>
            <a:pPr eaLnBrk="1" hangingPunct="1">
              <a:lnSpc>
                <a:spcPct val="90000"/>
              </a:lnSpc>
            </a:pPr>
            <a:r>
              <a:rPr lang="fr-CA" smtClean="0"/>
              <a:t>C.V= s/moy x 100</a:t>
            </a:r>
          </a:p>
          <a:p>
            <a:pPr eaLnBrk="1" hangingPunct="1">
              <a:lnSpc>
                <a:spcPct val="90000"/>
              </a:lnSpc>
            </a:pPr>
            <a:r>
              <a:rPr lang="fr-CA" smtClean="0"/>
              <a:t>Plus le % est petit, plus la série est homogène</a:t>
            </a:r>
          </a:p>
          <a:p>
            <a:pPr eaLnBrk="1" hangingPunct="1">
              <a:lnSpc>
                <a:spcPct val="90000"/>
              </a:lnSpc>
            </a:pPr>
            <a:r>
              <a:rPr lang="fr-CA" smtClean="0"/>
              <a:t>Exercice 8.3 page 309</a:t>
            </a:r>
          </a:p>
          <a:p>
            <a:pPr eaLnBrk="1" hangingPunct="1">
              <a:lnSpc>
                <a:spcPct val="90000"/>
              </a:lnSpc>
            </a:pPr>
            <a:r>
              <a:rPr lang="fr-CA" smtClean="0"/>
              <a:t>Pour calculer le coefficient de variation, ça nous prend une échelle de rapports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theme/theme1.xml><?xml version="1.0" encoding="utf-8"?>
<a:theme xmlns:a="http://schemas.openxmlformats.org/drawingml/2006/main" name="Filigrane">
  <a:themeElements>
    <a:clrScheme name="Filigra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ligra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e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e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e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e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e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e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e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e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145</TotalTime>
  <Words>414</Words>
  <Application>Microsoft Office PowerPoint</Application>
  <PresentationFormat>Affichage à l'écran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Wingdings</vt:lpstr>
      <vt:lpstr>Calibri</vt:lpstr>
      <vt:lpstr>Times New Roman</vt:lpstr>
      <vt:lpstr>Filigrane</vt:lpstr>
      <vt:lpstr>Les mesures de dispersion</vt:lpstr>
      <vt:lpstr>L’intérêt des mesures de dispersion</vt:lpstr>
      <vt:lpstr>Létendue</vt:lpstr>
      <vt:lpstr>Limites d’utilisation de l’étendue</vt:lpstr>
      <vt:lpstr>La variance</vt:lpstr>
      <vt:lpstr>Calculez la variance</vt:lpstr>
      <vt:lpstr>Calculez la variance</vt:lpstr>
      <vt:lpstr>L’écart type</vt:lpstr>
      <vt:lpstr>Comment faire pour comparer les écarts type si la moyenne est différente?</vt:lpstr>
      <vt:lpstr>Devoir</vt:lpstr>
    </vt:vector>
  </TitlesOfParts>
  <Company>CLG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mesures de dispersion</dc:title>
  <dc:creator>SI</dc:creator>
  <cp:lastModifiedBy>Eric</cp:lastModifiedBy>
  <cp:revision>16</cp:revision>
  <dcterms:created xsi:type="dcterms:W3CDTF">2007-04-02T17:49:06Z</dcterms:created>
  <dcterms:modified xsi:type="dcterms:W3CDTF">2013-11-28T06:02:07Z</dcterms:modified>
</cp:coreProperties>
</file>