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6" r:id="rId6"/>
    <p:sldId id="260" r:id="rId7"/>
    <p:sldId id="261" r:id="rId8"/>
    <p:sldId id="265" r:id="rId9"/>
    <p:sldId id="262" r:id="rId10"/>
    <p:sldId id="263" r:id="rId11"/>
    <p:sldId id="264" r:id="rId12"/>
  </p:sldIdLst>
  <p:sldSz cx="9144000" cy="6858000" type="screen4x3"/>
  <p:notesSz cx="6858000" cy="9144000"/>
  <p:defaultTextStyle>
    <a:defPPr>
      <a:defRPr lang="fr-C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615" autoAdjust="0"/>
    <p:restoredTop sz="86496" autoAdjust="0"/>
  </p:normalViewPr>
  <p:slideViewPr>
    <p:cSldViewPr>
      <p:cViewPr varScale="1">
        <p:scale>
          <a:sx n="93" d="100"/>
          <a:sy n="93" d="100"/>
        </p:scale>
        <p:origin x="-23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3" y="7325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19088" y="1752600"/>
            <a:ext cx="8824912" cy="5129213"/>
            <a:chOff x="201" y="1104"/>
            <a:chExt cx="5559" cy="3231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210" y="1104"/>
              <a:ext cx="5550" cy="3216"/>
            </a:xfrm>
            <a:custGeom>
              <a:avLst/>
              <a:gdLst/>
              <a:ahLst/>
              <a:cxnLst>
                <a:cxn ang="0">
                  <a:pos x="335" y="0"/>
                </a:cxn>
                <a:cxn ang="0">
                  <a:pos x="333" y="1290"/>
                </a:cxn>
                <a:cxn ang="0">
                  <a:pos x="0" y="1290"/>
                </a:cxn>
                <a:cxn ang="0">
                  <a:pos x="6" y="3210"/>
                </a:cxn>
                <a:cxn ang="0">
                  <a:pos x="5550" y="3216"/>
                </a:cxn>
                <a:cxn ang="0">
                  <a:pos x="5550" y="0"/>
                </a:cxn>
                <a:cxn ang="0">
                  <a:pos x="335" y="0"/>
                </a:cxn>
                <a:cxn ang="0">
                  <a:pos x="335" y="0"/>
                </a:cxn>
              </a:cxnLst>
              <a:rect l="0" t="0" r="r" b="b"/>
              <a:pathLst>
                <a:path w="5550" h="3216">
                  <a:moveTo>
                    <a:pt x="335" y="0"/>
                  </a:moveTo>
                  <a:lnTo>
                    <a:pt x="333" y="1290"/>
                  </a:lnTo>
                  <a:lnTo>
                    <a:pt x="0" y="1290"/>
                  </a:lnTo>
                  <a:lnTo>
                    <a:pt x="6" y="3210"/>
                  </a:lnTo>
                  <a:lnTo>
                    <a:pt x="5550" y="3216"/>
                  </a:lnTo>
                  <a:lnTo>
                    <a:pt x="5550" y="0"/>
                  </a:lnTo>
                  <a:lnTo>
                    <a:pt x="335" y="0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ltGray">
            <a:xfrm>
              <a:off x="528" y="2400"/>
              <a:ext cx="5232" cy="19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201" y="2377"/>
              <a:ext cx="3455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528" y="1104"/>
              <a:ext cx="4894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ltGray">
            <a:xfrm>
              <a:off x="201" y="2377"/>
              <a:ext cx="30" cy="195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ltGray">
            <a:xfrm>
              <a:off x="528" y="1104"/>
              <a:ext cx="29" cy="32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</p:grpSp>
      <p:sp>
        <p:nvSpPr>
          <p:cNvPr id="18441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905000"/>
            <a:ext cx="7772400" cy="1736725"/>
          </a:xfrm>
        </p:spPr>
        <p:txBody>
          <a:bodyPr anchor="t"/>
          <a:lstStyle>
            <a:lvl1pPr>
              <a:defRPr sz="5400"/>
            </a:lvl1pPr>
          </a:lstStyle>
          <a:p>
            <a:r>
              <a:rPr lang="fr-CA"/>
              <a:t>Cliquez pour modifier le style du titre</a:t>
            </a:r>
          </a:p>
        </p:txBody>
      </p:sp>
      <p:sp>
        <p:nvSpPr>
          <p:cNvPr id="18442" name="Rectangle 1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962400"/>
            <a:ext cx="6781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fr-CA"/>
              <a:t>Cliquez pour modifier le style des sous-titres du masque</a:t>
            </a:r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dt" sz="quarter" idx="10"/>
          </p:nvPr>
        </p:nvSpPr>
        <p:spPr>
          <a:xfrm>
            <a:off x="990600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468688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4BDF7E-30B4-4D6E-850E-5A7AE00C9303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416D10-D154-4E5B-9443-2D3D933F3EA0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48463" y="244475"/>
            <a:ext cx="2097087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44475"/>
            <a:ext cx="6138863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EAB48F-6E9A-4291-B4F6-0197C8282B51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re. Texte et 2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44475"/>
            <a:ext cx="8385175" cy="14319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838200" y="1905000"/>
            <a:ext cx="3927475" cy="41910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4918075" y="1905000"/>
            <a:ext cx="3927475" cy="20193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4918075" y="4076700"/>
            <a:ext cx="3927475" cy="20193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E1CABD-2A80-44E9-807A-6180AEA3C72A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44475"/>
            <a:ext cx="8385175" cy="14319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838200" y="1905000"/>
            <a:ext cx="3927475" cy="41910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18075" y="1905000"/>
            <a:ext cx="3927475" cy="41910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7502B9-EB85-47D2-B0C7-6F57FC6D1144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0B20F3-17F0-4EF0-9578-68B0480175C8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AD8EA1-F241-40C2-A816-24A30705FD53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18075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AC36C7-95A7-4FEA-8798-64C5B1A14C8A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9B87BE-C38E-4385-933B-421E558C81E3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C29CBE-67B7-4908-BE5A-7AD48FC8AD7E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D2D5D0-786E-4051-ADE3-12B0A485FA40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DC77A0-41B6-48E9-B912-C5C709A64307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CA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137F60-40C5-4467-8301-1CED3D826140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319088" y="1828800"/>
            <a:ext cx="8824912" cy="5029200"/>
            <a:chOff x="201" y="1152"/>
            <a:chExt cx="5559" cy="3168"/>
          </a:xfrm>
        </p:grpSpPr>
        <p:sp>
          <p:nvSpPr>
            <p:cNvPr id="17411" name="Freeform 3"/>
            <p:cNvSpPr>
              <a:spLocks/>
            </p:cNvSpPr>
            <p:nvPr/>
          </p:nvSpPr>
          <p:spPr bwMode="ltGray">
            <a:xfrm>
              <a:off x="528" y="2909"/>
              <a:ext cx="5232" cy="14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17412" name="Freeform 4"/>
            <p:cNvSpPr>
              <a:spLocks/>
            </p:cNvSpPr>
            <p:nvPr/>
          </p:nvSpPr>
          <p:spPr bwMode="ltGray">
            <a:xfrm>
              <a:off x="210" y="1152"/>
              <a:ext cx="5550" cy="3168"/>
            </a:xfrm>
            <a:custGeom>
              <a:avLst/>
              <a:gdLst/>
              <a:ahLst/>
              <a:cxnLst>
                <a:cxn ang="0">
                  <a:pos x="330" y="1764"/>
                </a:cxn>
                <a:cxn ang="0">
                  <a:pos x="0" y="1764"/>
                </a:cxn>
                <a:cxn ang="0">
                  <a:pos x="0" y="3168"/>
                </a:cxn>
                <a:cxn ang="0">
                  <a:pos x="5550" y="3168"/>
                </a:cxn>
                <a:cxn ang="0">
                  <a:pos x="5550" y="0"/>
                </a:cxn>
                <a:cxn ang="0">
                  <a:pos x="330" y="0"/>
                </a:cxn>
                <a:cxn ang="0">
                  <a:pos x="330" y="1764"/>
                </a:cxn>
              </a:cxnLst>
              <a:rect l="0" t="0" r="r" b="b"/>
              <a:pathLst>
                <a:path w="5550" h="3168">
                  <a:moveTo>
                    <a:pt x="330" y="1764"/>
                  </a:moveTo>
                  <a:lnTo>
                    <a:pt x="0" y="1764"/>
                  </a:lnTo>
                  <a:lnTo>
                    <a:pt x="0" y="3168"/>
                  </a:lnTo>
                  <a:lnTo>
                    <a:pt x="5550" y="3168"/>
                  </a:lnTo>
                  <a:lnTo>
                    <a:pt x="5550" y="0"/>
                  </a:lnTo>
                  <a:lnTo>
                    <a:pt x="330" y="0"/>
                  </a:lnTo>
                  <a:lnTo>
                    <a:pt x="330" y="1764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17413" name="Freeform 5"/>
            <p:cNvSpPr>
              <a:spLocks/>
            </p:cNvSpPr>
            <p:nvPr/>
          </p:nvSpPr>
          <p:spPr bwMode="ltGray">
            <a:xfrm>
              <a:off x="528" y="2932"/>
              <a:ext cx="5232" cy="13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alpha val="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17414" name="Freeform 6"/>
            <p:cNvSpPr>
              <a:spLocks/>
            </p:cNvSpPr>
            <p:nvPr/>
          </p:nvSpPr>
          <p:spPr bwMode="ltGray">
            <a:xfrm>
              <a:off x="528" y="1152"/>
              <a:ext cx="4607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17415" name="Freeform 7"/>
            <p:cNvSpPr>
              <a:spLocks/>
            </p:cNvSpPr>
            <p:nvPr/>
          </p:nvSpPr>
          <p:spPr bwMode="ltGray">
            <a:xfrm>
              <a:off x="528" y="1152"/>
              <a:ext cx="29" cy="178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17416" name="Freeform 8"/>
            <p:cNvSpPr>
              <a:spLocks/>
            </p:cNvSpPr>
            <p:nvPr/>
          </p:nvSpPr>
          <p:spPr bwMode="ltGray">
            <a:xfrm>
              <a:off x="527" y="2904"/>
              <a:ext cx="29" cy="1416"/>
            </a:xfrm>
            <a:custGeom>
              <a:avLst/>
              <a:gdLst/>
              <a:ahLst/>
              <a:cxnLst>
                <a:cxn ang="0">
                  <a:pos x="0" y="1416"/>
                </a:cxn>
                <a:cxn ang="0">
                  <a:pos x="29" y="1416"/>
                </a:cxn>
                <a:cxn ang="0">
                  <a:pos x="28" y="24"/>
                </a:cxn>
                <a:cxn ang="0">
                  <a:pos x="0" y="0"/>
                </a:cxn>
                <a:cxn ang="0">
                  <a:pos x="0" y="1416"/>
                </a:cxn>
              </a:cxnLst>
              <a:rect l="0" t="0" r="r" b="b"/>
              <a:pathLst>
                <a:path w="29" h="1416">
                  <a:moveTo>
                    <a:pt x="0" y="1416"/>
                  </a:moveTo>
                  <a:lnTo>
                    <a:pt x="29" y="1416"/>
                  </a:lnTo>
                  <a:lnTo>
                    <a:pt x="28" y="24"/>
                  </a:lnTo>
                  <a:lnTo>
                    <a:pt x="0" y="0"/>
                  </a:lnTo>
                  <a:lnTo>
                    <a:pt x="0" y="1416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17417" name="Freeform 9"/>
            <p:cNvSpPr>
              <a:spLocks/>
            </p:cNvSpPr>
            <p:nvPr/>
          </p:nvSpPr>
          <p:spPr bwMode="ltGray">
            <a:xfrm>
              <a:off x="201" y="2904"/>
              <a:ext cx="2879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17418" name="Freeform 10"/>
            <p:cNvSpPr>
              <a:spLocks/>
            </p:cNvSpPr>
            <p:nvPr/>
          </p:nvSpPr>
          <p:spPr bwMode="ltGray">
            <a:xfrm>
              <a:off x="201" y="2904"/>
              <a:ext cx="30" cy="141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10001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</p:grpSp>
      <p:sp>
        <p:nvSpPr>
          <p:cNvPr id="17419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245225"/>
            <a:ext cx="1901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1742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1742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7375" y="6245225"/>
            <a:ext cx="1901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0EE1BC95-14B7-4626-8F80-5CE2BDB2D77C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  <p:sp>
        <p:nvSpPr>
          <p:cNvPr id="17422" name="Rectangle 14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44475"/>
            <a:ext cx="8385175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CA" smtClean="0"/>
              <a:t>Cliquez pour modifier le style du titre</a:t>
            </a:r>
          </a:p>
        </p:txBody>
      </p:sp>
      <p:sp>
        <p:nvSpPr>
          <p:cNvPr id="17423" name="Rectangle 15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838200" y="1905000"/>
            <a:ext cx="800735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32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  <p:sldLayoutId id="2147483730" r:id="rId12"/>
    <p:sldLayoutId id="2147483731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CA" dirty="0" smtClean="0"/>
              <a:t>Tendance centrale</a:t>
            </a:r>
          </a:p>
        </p:txBody>
      </p:sp>
      <p:sp>
        <p:nvSpPr>
          <p:cNvPr id="2051" name="Rectangle 3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838200" y="1905000"/>
            <a:ext cx="3929063" cy="4191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fr-CA" sz="2800" dirty="0" smtClean="0"/>
              <a:t>Ex</a:t>
            </a:r>
            <a:r>
              <a:rPr lang="fr-CA" sz="2800" dirty="0" smtClean="0"/>
              <a:t>: Examen de philo.</a:t>
            </a:r>
            <a:endParaRPr lang="fr-CA" sz="28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fr-CA" sz="2800" dirty="0" smtClean="0"/>
              <a:t>La moyenne était de 34%.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fr-CA" sz="2800" dirty="0" smtClean="0"/>
              <a:t>Permet de caractériser une série statistique au moyen d’une valeur ou modalité typique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contenu 6"/>
          <p:cNvSpPr>
            <a:spLocks noGrp="1"/>
          </p:cNvSpPr>
          <p:nvPr>
            <p:ph sz="quarter" idx="3"/>
          </p:nvPr>
        </p:nvSpPr>
        <p:spPr/>
        <p:txBody>
          <a:bodyPr/>
          <a:lstStyle/>
          <a:p>
            <a:endParaRPr lang="fr-C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 tmFilter="0,0; .5, 1; 1, 1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CA" dirty="0" smtClean="0"/>
              <a:t>Données groupées par classe</a:t>
            </a:r>
            <a:endParaRPr lang="en-US" dirty="0" smtClean="0"/>
          </a:p>
        </p:txBody>
      </p:sp>
      <p:sp>
        <p:nvSpPr>
          <p:cNvPr id="11267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CA" dirty="0" smtClean="0"/>
              <a:t>Méthode graphique (figure 5.6 page 214)</a:t>
            </a:r>
          </a:p>
          <a:p>
            <a:pPr eaLnBrk="1" hangingPunct="1">
              <a:defRPr/>
            </a:pPr>
            <a:r>
              <a:rPr lang="fr-CA" dirty="0" smtClean="0"/>
              <a:t>Méthode analytique (tableau 5.15 page 213)</a:t>
            </a:r>
          </a:p>
          <a:p>
            <a:pPr eaLnBrk="1" hangingPunct="1">
              <a:defRPr/>
            </a:pPr>
            <a:r>
              <a:rPr lang="fr-CA" dirty="0" smtClean="0"/>
              <a:t>Faire exercice 5.5 (page 215)</a:t>
            </a:r>
          </a:p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126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CA" dirty="0" smtClean="0"/>
              <a:t>La moyenne</a:t>
            </a:r>
            <a:endParaRPr lang="en-US" dirty="0" smtClean="0"/>
          </a:p>
        </p:txBody>
      </p:sp>
      <p:sp>
        <p:nvSpPr>
          <p:cNvPr id="12291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endParaRPr lang="fr-CA" sz="20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fr-CA" sz="2000" dirty="0" smtClean="0"/>
              <a:t>Asymétrie nulle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fr-CA" sz="2000" dirty="0" smtClean="0"/>
              <a:t>Asymétrie positive: Quelques valeurs nettement supérieures aux autres. Déplacent la moyenne vers droite de la médiane.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fr-CA" sz="2000" dirty="0" smtClean="0"/>
              <a:t>Devoir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fr-CA" sz="2000" dirty="0" smtClean="0"/>
              <a:t>page 231, numéro 4,5 (faire mode, médiane et moyenne),7</a:t>
            </a: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  <p:bldP spid="1229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CA" dirty="0" smtClean="0"/>
              <a:t>Le mode</a:t>
            </a:r>
          </a:p>
        </p:txBody>
      </p:sp>
      <p:sp>
        <p:nvSpPr>
          <p:cNvPr id="5123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fr-CA" sz="2400" dirty="0" smtClean="0"/>
              <a:t>La valeur ou la modalité la plus fréquente.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fr-CA" sz="2400" dirty="0" smtClean="0"/>
              <a:t>Ex: Examen de Méthodes quantitatives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fr-CA" sz="2400" dirty="0" smtClean="0"/>
              <a:t>Notes: 9,8,9,10,7,7,2,8,5,5,7,9,7,7,6,6,3,7,7,9,10,3,6,7,6,3,7,8,4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fr-CA" sz="2400" dirty="0" smtClean="0"/>
              <a:t>Mo=? (Utilisez Excel pour vous aider)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fr-CA" sz="2400" dirty="0" smtClean="0"/>
              <a:t>Ouvrir fichier Excel « Exemple1mode »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fr-CA" sz="2400" dirty="0" smtClean="0"/>
              <a:t>Faire un tableau de fréquences d’abord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fr-CA" sz="2400" dirty="0" smtClean="0"/>
              <a:t>Si lettres ?: A,B,C,C,D,B,C,C,D,C,B,B,A,D,C,C,C,B,A,C,C,B,D,C,B,C,B,C,B,C,C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fr-CA" sz="2400" dirty="0" smtClean="0"/>
              <a:t>Mo=?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CA" dirty="0" smtClean="0"/>
              <a:t>La médiane</a:t>
            </a:r>
          </a:p>
        </p:txBody>
      </p:sp>
      <p:sp>
        <p:nvSpPr>
          <p:cNvPr id="6147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fr-CA" sz="2400" dirty="0" smtClean="0"/>
              <a:t>Divise une série statistique ordonnée en 2 groupes comptant environ 50% des données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fr-CA" sz="2400" dirty="0" smtClean="0"/>
              <a:t>C’est le centre de position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fr-CA" sz="2400" dirty="0" smtClean="0"/>
              <a:t>On essaie d’avoir le même nb d’individus à gauche et à droite du centre de position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fr-CA" sz="2400" dirty="0" smtClean="0"/>
              <a:t>Notes: 9,8,9,10,7,7,2,8,5,5,7,9,7,7,6,6,3,7,7,9,10,3,6,7,6,3,7,8,4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fr-CA" sz="2400" dirty="0" smtClean="0"/>
              <a:t>Md=?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fr-CA" sz="2400" dirty="0" smtClean="0"/>
              <a:t>Ouvrir fichier Excel « Exemple1mode »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fr-CA" sz="2400" dirty="0" smtClean="0"/>
              <a:t>Langue parlée: A,F,F,E,R,R,A,A,</a:t>
            </a:r>
            <a:r>
              <a:rPr lang="fr-CA" sz="2400" dirty="0" err="1" smtClean="0"/>
              <a:t>E,i,A,E,E,A,i,F</a:t>
            </a:r>
            <a:endParaRPr lang="fr-CA" sz="24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fr-CA" sz="2400" dirty="0" smtClean="0"/>
              <a:t>Md=?</a:t>
            </a:r>
          </a:p>
          <a:p>
            <a:pPr eaLnBrk="1" hangingPunct="1">
              <a:lnSpc>
                <a:spcPct val="90000"/>
              </a:lnSpc>
              <a:defRPr/>
            </a:pPr>
            <a:endParaRPr lang="fr-CA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44475"/>
            <a:ext cx="8385175" cy="684213"/>
          </a:xfrm>
        </p:spPr>
        <p:txBody>
          <a:bodyPr/>
          <a:lstStyle/>
          <a:p>
            <a:pPr eaLnBrk="1" hangingPunct="1">
              <a:defRPr/>
            </a:pPr>
            <a:r>
              <a:rPr lang="fr-CA" dirty="0" smtClean="0"/>
              <a:t>La moyenne</a:t>
            </a:r>
            <a:endParaRPr lang="en-US" dirty="0" smtClean="0"/>
          </a:p>
        </p:txBody>
      </p:sp>
      <p:sp>
        <p:nvSpPr>
          <p:cNvPr id="7171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285750" y="857250"/>
            <a:ext cx="8559800" cy="5786438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fr-CA" b="1" u="sng" dirty="0" smtClean="0"/>
              <a:t>Somme</a:t>
            </a:r>
            <a:r>
              <a:rPr lang="fr-CA" dirty="0" smtClean="0"/>
              <a:t> des données</a:t>
            </a:r>
            <a:r>
              <a:rPr lang="en-US" dirty="0" smtClean="0"/>
              <a:t>/</a:t>
            </a:r>
            <a:r>
              <a:rPr lang="fr-CA" dirty="0" smtClean="0"/>
              <a:t>nb de données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fr-CA" dirty="0" smtClean="0"/>
              <a:t>Exemple facile: Combien de bières buvez-vous par semaine: 1,1,2,3,3,3,4,4,4,4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fr-CA" dirty="0" smtClean="0"/>
              <a:t>Créer un tableau de fréquences et refaire le calcul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fr-CA" dirty="0" smtClean="0"/>
              <a:t>Valeur x </a:t>
            </a:r>
            <a:r>
              <a:rPr lang="fr-CA" dirty="0" err="1" smtClean="0"/>
              <a:t>fréq</a:t>
            </a:r>
            <a:r>
              <a:rPr lang="fr-CA" dirty="0" smtClean="0"/>
              <a:t> + Valeur x </a:t>
            </a:r>
            <a:r>
              <a:rPr lang="fr-CA" dirty="0" err="1" smtClean="0"/>
              <a:t>fréq</a:t>
            </a:r>
            <a:r>
              <a:rPr lang="fr-CA" dirty="0" smtClean="0"/>
              <a:t> + Valeur x </a:t>
            </a:r>
            <a:r>
              <a:rPr lang="fr-CA" dirty="0" err="1" smtClean="0"/>
              <a:t>fréq</a:t>
            </a:r>
            <a:r>
              <a:rPr lang="fr-CA" dirty="0" smtClean="0"/>
              <a:t> + Valeur x </a:t>
            </a:r>
            <a:r>
              <a:rPr lang="fr-CA" dirty="0" err="1" smtClean="0"/>
              <a:t>fréq</a:t>
            </a:r>
            <a:r>
              <a:rPr lang="fr-CA" dirty="0" smtClean="0"/>
              <a:t> +</a:t>
            </a:r>
            <a:r>
              <a:rPr lang="fr-CA" dirty="0" err="1" smtClean="0"/>
              <a:t>etc</a:t>
            </a:r>
            <a:r>
              <a:rPr lang="en-CA" dirty="0" smtClean="0"/>
              <a:t>/</a:t>
            </a:r>
            <a:r>
              <a:rPr lang="en-CA" dirty="0" err="1" smtClean="0"/>
              <a:t>nb</a:t>
            </a:r>
            <a:r>
              <a:rPr lang="en-CA" dirty="0" smtClean="0"/>
              <a:t> </a:t>
            </a:r>
            <a:r>
              <a:rPr lang="en-CA" dirty="0" err="1" smtClean="0"/>
              <a:t>donn</a:t>
            </a:r>
            <a:r>
              <a:rPr lang="fr-CA" dirty="0" err="1" smtClean="0"/>
              <a:t>ées</a:t>
            </a:r>
            <a:endParaRPr lang="fr-CA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fr-CA" dirty="0" smtClean="0"/>
              <a:t>Notes: 9,8,9,10,7,7,2,8,5,5,7,9,7,7,6,6,3,7,7,9,10,3,6,7,6,3,7,8,4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fr-CA" dirty="0" smtClean="0"/>
              <a:t>Trouvez la moyenne de la classe à partir du tableau des fréquences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 smtClean="0"/>
              <a:t>Pourquoi</a:t>
            </a:r>
            <a:r>
              <a:rPr lang="en-US" dirty="0" smtClean="0"/>
              <a:t> ne pas </a:t>
            </a:r>
            <a:r>
              <a:rPr lang="en-US" dirty="0" err="1" smtClean="0"/>
              <a:t>toujours</a:t>
            </a:r>
            <a:r>
              <a:rPr lang="en-US" dirty="0" smtClean="0"/>
              <a:t> </a:t>
            </a:r>
            <a:r>
              <a:rPr lang="en-US" dirty="0" err="1" smtClean="0"/>
              <a:t>prendre</a:t>
            </a:r>
            <a:r>
              <a:rPr lang="en-US" dirty="0" smtClean="0"/>
              <a:t> la </a:t>
            </a:r>
            <a:r>
              <a:rPr lang="en-US" dirty="0" err="1" smtClean="0"/>
              <a:t>moyenne</a:t>
            </a:r>
            <a:r>
              <a:rPr lang="en-US" dirty="0" smtClean="0"/>
              <a:t>?</a:t>
            </a:r>
          </a:p>
        </p:txBody>
      </p:sp>
      <p:sp>
        <p:nvSpPr>
          <p:cNvPr id="15363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Ex: Le g</a:t>
            </a:r>
            <a:r>
              <a:rPr lang="fr-CA" dirty="0" err="1" smtClean="0"/>
              <a:t>érant</a:t>
            </a:r>
            <a:r>
              <a:rPr lang="fr-CA" dirty="0" smtClean="0"/>
              <a:t> du magasin GAP veut commander des pantalons.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fr-CA" dirty="0" smtClean="0"/>
              <a:t>Tailles des clients du sondage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fr-CA" dirty="0" smtClean="0"/>
              <a:t>30,40,32,30,40,30,30,32,42,40,40,30,30,40,40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fr-CA" dirty="0" smtClean="0"/>
              <a:t>Quelle est la moyenne?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fr-CA" dirty="0" smtClean="0"/>
              <a:t>Quel est le mode?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fr-CA" dirty="0" smtClean="0"/>
              <a:t>S’il placer le nb. Minimum de commandes, devrait-il commander la taille moyenne?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6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CA" sz="4000" dirty="0" smtClean="0"/>
              <a:t>Détermination du mode de données groupées par classes</a:t>
            </a:r>
            <a:endParaRPr lang="en-US" sz="4000" dirty="0" smtClean="0"/>
          </a:p>
        </p:txBody>
      </p:sp>
      <p:sp>
        <p:nvSpPr>
          <p:cNvPr id="8195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CA" dirty="0" smtClean="0"/>
              <a:t>Au lieu de calculer le mode on détermine la classe modale.</a:t>
            </a:r>
          </a:p>
          <a:p>
            <a:pPr eaLnBrk="1" hangingPunct="1">
              <a:defRPr/>
            </a:pPr>
            <a:r>
              <a:rPr lang="fr-CA" dirty="0" smtClean="0"/>
              <a:t>Exemple: tableau 5.2 page 203</a:t>
            </a:r>
          </a:p>
          <a:p>
            <a:pPr eaLnBrk="1" hangingPunct="1">
              <a:defRPr/>
            </a:pPr>
            <a:r>
              <a:rPr lang="fr-CA" dirty="0" smtClean="0"/>
              <a:t>Si on désire disposer d’une seule valeur, le milieu de classe modale peut servir de mode.</a:t>
            </a:r>
          </a:p>
          <a:p>
            <a:pPr eaLnBrk="1" hangingPunct="1">
              <a:defRPr/>
            </a:pPr>
            <a:r>
              <a:rPr lang="fr-CA" dirty="0" smtClean="0"/>
              <a:t>Faire exercice 5.1 (page 203) 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8313" y="0"/>
            <a:ext cx="8229600" cy="561975"/>
          </a:xfrm>
        </p:spPr>
        <p:txBody>
          <a:bodyPr/>
          <a:lstStyle/>
          <a:p>
            <a:pPr eaLnBrk="1" hangingPunct="1">
              <a:defRPr/>
            </a:pPr>
            <a:r>
              <a:rPr lang="fr-CA" sz="4000" dirty="0" smtClean="0"/>
              <a:t>Mode (suite)</a:t>
            </a:r>
            <a:endParaRPr lang="en-US" sz="4000" dirty="0" smtClean="0"/>
          </a:p>
        </p:txBody>
      </p:sp>
      <p:sp>
        <p:nvSpPr>
          <p:cNvPr id="9219" name="Rectangle 3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179388" y="1557338"/>
            <a:ext cx="4038600" cy="4525962"/>
          </a:xfrm>
        </p:spPr>
        <p:txBody>
          <a:bodyPr/>
          <a:lstStyle/>
          <a:p>
            <a:pPr eaLnBrk="1" hangingPunct="1">
              <a:defRPr/>
            </a:pPr>
            <a:r>
              <a:rPr lang="fr-CA" sz="2800" dirty="0" smtClean="0"/>
              <a:t>Localisation du mode dans un graphique</a:t>
            </a:r>
          </a:p>
          <a:p>
            <a:pPr eaLnBrk="1" hangingPunct="1">
              <a:defRPr/>
            </a:pPr>
            <a:r>
              <a:rPr lang="fr-CA" sz="2800" dirty="0" smtClean="0"/>
              <a:t>Faire l’exercice 5.2 (page 204)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fr-CA" sz="2800" dirty="0" smtClean="0"/>
          </a:p>
          <a:p>
            <a:pPr eaLnBrk="1" hangingPunct="1">
              <a:defRPr/>
            </a:pPr>
            <a:endParaRPr lang="fr-CA" sz="2800" dirty="0" smtClean="0"/>
          </a:p>
          <a:p>
            <a:pPr eaLnBrk="1" hangingPunct="1">
              <a:defRPr/>
            </a:pPr>
            <a:endParaRPr lang="en-US" sz="2800" dirty="0" smtClean="0"/>
          </a:p>
        </p:txBody>
      </p:sp>
      <p:graphicFrame>
        <p:nvGraphicFramePr>
          <p:cNvPr id="9298" name="Group 82"/>
          <p:cNvGraphicFramePr>
            <a:graphicFrameLocks noGrp="1"/>
          </p:cNvGraphicFramePr>
          <p:nvPr>
            <p:ph sz="half" idx="2"/>
          </p:nvPr>
        </p:nvGraphicFramePr>
        <p:xfrm>
          <a:off x="4462463" y="1412875"/>
          <a:ext cx="4681537" cy="4631692"/>
        </p:xfrm>
        <a:graphic>
          <a:graphicData uri="http://schemas.openxmlformats.org/drawingml/2006/table">
            <a:tbl>
              <a:tblPr/>
              <a:tblGrid>
                <a:gridCol w="882650"/>
                <a:gridCol w="3798887"/>
              </a:tblGrid>
              <a:tr h="776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Répartition selon la marque préféré</a:t>
                      </a:r>
                      <a:endParaRPr kumimoji="0" lang="fr-C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531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Marque</a:t>
                      </a:r>
                      <a:endParaRPr kumimoji="0" lang="fr-C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% des consommateurs</a:t>
                      </a:r>
                      <a:endParaRPr kumimoji="0" lang="fr-C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531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Pepsi</a:t>
                      </a:r>
                      <a:endParaRPr kumimoji="0" lang="fr-C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19%</a:t>
                      </a:r>
                      <a:endParaRPr kumimoji="0" lang="fr-C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531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Coke</a:t>
                      </a:r>
                      <a:endParaRPr kumimoji="0" lang="fr-C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21%</a:t>
                      </a:r>
                      <a:endParaRPr kumimoji="0" lang="fr-C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372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Sprite</a:t>
                      </a:r>
                      <a:endParaRPr kumimoji="0" lang="fr-C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22%</a:t>
                      </a:r>
                      <a:endParaRPr kumimoji="0" lang="fr-C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531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7Up</a:t>
                      </a:r>
                      <a:endParaRPr kumimoji="0" lang="fr-C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18%</a:t>
                      </a:r>
                      <a:endParaRPr kumimoji="0" lang="fr-C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9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CA" sz="4000" dirty="0" smtClean="0"/>
              <a:t>Mode?</a:t>
            </a:r>
            <a:br>
              <a:rPr lang="fr-CA" sz="4000" dirty="0" smtClean="0"/>
            </a:br>
            <a:endParaRPr lang="en-US" sz="4000" dirty="0" smtClean="0"/>
          </a:p>
        </p:txBody>
      </p:sp>
      <p:sp>
        <p:nvSpPr>
          <p:cNvPr id="13315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fr-CA" dirty="0" smtClean="0"/>
          </a:p>
          <a:p>
            <a:pPr eaLnBrk="1" hangingPunct="1">
              <a:defRPr/>
            </a:pPr>
            <a:r>
              <a:rPr lang="fr-CA" dirty="0" smtClean="0"/>
              <a:t>Exemple: tableau 5.8 (page 207)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CA" dirty="0" smtClean="0"/>
              <a:t>La médiane</a:t>
            </a:r>
            <a:endParaRPr lang="en-US" dirty="0" smtClean="0"/>
          </a:p>
        </p:txBody>
      </p:sp>
      <p:sp>
        <p:nvSpPr>
          <p:cNvPr id="10243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fr-CA" sz="2800" dirty="0" smtClean="0"/>
              <a:t>Si on a un nb pair de données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fr-CA" sz="2800" dirty="0" smtClean="0"/>
              <a:t>Ex: 1,4,3,4,5,3,2,2,3,1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fr-CA" sz="2800" dirty="0" smtClean="0"/>
              <a:t>La médiane correspond à la moyenne de n</a:t>
            </a:r>
            <a:r>
              <a:rPr lang="en-US" sz="2800" dirty="0" smtClean="0"/>
              <a:t>/2 et (n/2)+1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err="1" smtClean="0"/>
              <a:t>Que</a:t>
            </a:r>
            <a:r>
              <a:rPr lang="en-US" sz="2800" dirty="0" smtClean="0"/>
              <a:t> faire </a:t>
            </a:r>
            <a:r>
              <a:rPr lang="en-US" sz="2800" dirty="0" err="1" smtClean="0"/>
              <a:t>quand</a:t>
            </a:r>
            <a:r>
              <a:rPr lang="en-US" sz="2800" dirty="0" smtClean="0"/>
              <a:t> on a un tableau de </a:t>
            </a:r>
            <a:r>
              <a:rPr lang="en-US" sz="2800" dirty="0" err="1" smtClean="0"/>
              <a:t>fr</a:t>
            </a:r>
            <a:r>
              <a:rPr lang="fr-CA" sz="2800" dirty="0" err="1" smtClean="0"/>
              <a:t>équence</a:t>
            </a:r>
            <a:r>
              <a:rPr lang="fr-CA" sz="2800" dirty="0" smtClean="0"/>
              <a:t>?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fr-CA" sz="2800" dirty="0" smtClean="0"/>
              <a:t>Faire exercice 5.4 (page 213)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10243" grpId="0" build="p"/>
    </p:bldLst>
  </p:timing>
</p:sld>
</file>

<file path=ppt/theme/theme1.xml><?xml version="1.0" encoding="utf-8"?>
<a:theme xmlns:a="http://schemas.openxmlformats.org/drawingml/2006/main" name="Couches de verre">
  <a:themeElements>
    <a:clrScheme name="Couches de verre 4">
      <a:dk1>
        <a:srgbClr val="006600"/>
      </a:dk1>
      <a:lt1>
        <a:srgbClr val="FFFFFF"/>
      </a:lt1>
      <a:dk2>
        <a:srgbClr val="008000"/>
      </a:dk2>
      <a:lt2>
        <a:srgbClr val="FFFFB7"/>
      </a:lt2>
      <a:accent1>
        <a:srgbClr val="99CC00"/>
      </a:accent1>
      <a:accent2>
        <a:srgbClr val="00CC00"/>
      </a:accent2>
      <a:accent3>
        <a:srgbClr val="AAC0AA"/>
      </a:accent3>
      <a:accent4>
        <a:srgbClr val="DADADA"/>
      </a:accent4>
      <a:accent5>
        <a:srgbClr val="CAE2AA"/>
      </a:accent5>
      <a:accent6>
        <a:srgbClr val="00B900"/>
      </a:accent6>
      <a:hlink>
        <a:srgbClr val="99FF66"/>
      </a:hlink>
      <a:folHlink>
        <a:srgbClr val="FFFF66"/>
      </a:folHlink>
    </a:clrScheme>
    <a:fontScheme name="Couches de verre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uches de verre 1">
        <a:dk1>
          <a:srgbClr val="FF9900"/>
        </a:dk1>
        <a:lt1>
          <a:srgbClr val="FFFFFF"/>
        </a:lt1>
        <a:dk2>
          <a:srgbClr val="FFCC66"/>
        </a:dk2>
        <a:lt2>
          <a:srgbClr val="CC6600"/>
        </a:lt2>
        <a:accent1>
          <a:srgbClr val="F05000"/>
        </a:accent1>
        <a:accent2>
          <a:srgbClr val="B28300"/>
        </a:accent2>
        <a:accent3>
          <a:srgbClr val="FFE2B8"/>
        </a:accent3>
        <a:accent4>
          <a:srgbClr val="DADADA"/>
        </a:accent4>
        <a:accent5>
          <a:srgbClr val="F6B3AA"/>
        </a:accent5>
        <a:accent6>
          <a:srgbClr val="A17600"/>
        </a:accent6>
        <a:hlink>
          <a:srgbClr val="99CC00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uches de verre 2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uches de verre 3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DDFFB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uches de verre 4">
        <a:dk1>
          <a:srgbClr val="006600"/>
        </a:dk1>
        <a:lt1>
          <a:srgbClr val="FFFFFF"/>
        </a:lt1>
        <a:dk2>
          <a:srgbClr val="008000"/>
        </a:dk2>
        <a:lt2>
          <a:srgbClr val="FFFFB7"/>
        </a:lt2>
        <a:accent1>
          <a:srgbClr val="99CC00"/>
        </a:accent1>
        <a:accent2>
          <a:srgbClr val="00CC00"/>
        </a:accent2>
        <a:accent3>
          <a:srgbClr val="AAC0AA"/>
        </a:accent3>
        <a:accent4>
          <a:srgbClr val="DADADA"/>
        </a:accent4>
        <a:accent5>
          <a:srgbClr val="CAE2AA"/>
        </a:accent5>
        <a:accent6>
          <a:srgbClr val="00B900"/>
        </a:accent6>
        <a:hlink>
          <a:srgbClr val="99FF66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uches de verre 5">
        <a:dk1>
          <a:srgbClr val="000000"/>
        </a:dk1>
        <a:lt1>
          <a:srgbClr val="CCECFF"/>
        </a:lt1>
        <a:dk2>
          <a:srgbClr val="000000"/>
        </a:dk2>
        <a:lt2>
          <a:srgbClr val="D6EDEE"/>
        </a:lt2>
        <a:accent1>
          <a:srgbClr val="E8F0F4"/>
        </a:accent1>
        <a:accent2>
          <a:srgbClr val="8EAAFA"/>
        </a:accent2>
        <a:accent3>
          <a:srgbClr val="E2F4FF"/>
        </a:accent3>
        <a:accent4>
          <a:srgbClr val="000000"/>
        </a:accent4>
        <a:accent5>
          <a:srgbClr val="F2F6F8"/>
        </a:accent5>
        <a:accent6>
          <a:srgbClr val="809AE3"/>
        </a:accent6>
        <a:hlink>
          <a:srgbClr val="0066FF"/>
        </a:hlink>
        <a:folHlink>
          <a:srgbClr val="9947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uches de verre 6">
        <a:dk1>
          <a:srgbClr val="48486A"/>
        </a:dk1>
        <a:lt1>
          <a:srgbClr val="FFFFFF"/>
        </a:lt1>
        <a:dk2>
          <a:srgbClr val="000099"/>
        </a:dk2>
        <a:lt2>
          <a:srgbClr val="F8F8F8"/>
        </a:lt2>
        <a:accent1>
          <a:srgbClr val="6699FF"/>
        </a:accent1>
        <a:accent2>
          <a:srgbClr val="0000FF"/>
        </a:accent2>
        <a:accent3>
          <a:srgbClr val="AAAACA"/>
        </a:accent3>
        <a:accent4>
          <a:srgbClr val="DADADA"/>
        </a:accent4>
        <a:accent5>
          <a:srgbClr val="B8CAFF"/>
        </a:accent5>
        <a:accent6>
          <a:srgbClr val="0000E7"/>
        </a:accent6>
        <a:hlink>
          <a:srgbClr val="3DCC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uches de verre 7">
        <a:dk1>
          <a:srgbClr val="573F8B"/>
        </a:dk1>
        <a:lt1>
          <a:srgbClr val="FFFFFF"/>
        </a:lt1>
        <a:dk2>
          <a:srgbClr val="666699"/>
        </a:dk2>
        <a:lt2>
          <a:srgbClr val="D9D9FF"/>
        </a:lt2>
        <a:accent1>
          <a:srgbClr val="CC99FF"/>
        </a:accent1>
        <a:accent2>
          <a:srgbClr val="9933FF"/>
        </a:accent2>
        <a:accent3>
          <a:srgbClr val="B8B8CA"/>
        </a:accent3>
        <a:accent4>
          <a:srgbClr val="DADADA"/>
        </a:accent4>
        <a:accent5>
          <a:srgbClr val="E2CAFF"/>
        </a:accent5>
        <a:accent6>
          <a:srgbClr val="8A2DE7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uches de verre 8">
        <a:dk1>
          <a:srgbClr val="000000"/>
        </a:dk1>
        <a:lt1>
          <a:srgbClr val="EAEAEA"/>
        </a:lt1>
        <a:dk2>
          <a:srgbClr val="000000"/>
        </a:dk2>
        <a:lt2>
          <a:srgbClr val="C1C2CB"/>
        </a:lt2>
        <a:accent1>
          <a:srgbClr val="F1F1F7"/>
        </a:accent1>
        <a:accent2>
          <a:srgbClr val="8C8CB4"/>
        </a:accent2>
        <a:accent3>
          <a:srgbClr val="F3F3F3"/>
        </a:accent3>
        <a:accent4>
          <a:srgbClr val="000000"/>
        </a:accent4>
        <a:accent5>
          <a:srgbClr val="F7F7FA"/>
        </a:accent5>
        <a:accent6>
          <a:srgbClr val="7E7EA3"/>
        </a:accent6>
        <a:hlink>
          <a:srgbClr val="A3FFFF"/>
        </a:hlink>
        <a:folHlink>
          <a:srgbClr val="9E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Glass Layers</Template>
  <TotalTime>543</TotalTime>
  <Words>431</Words>
  <Application>Microsoft Office PowerPoint</Application>
  <PresentationFormat>Affichage à l'écran (4:3)</PresentationFormat>
  <Paragraphs>75</Paragraphs>
  <Slides>11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6" baseType="lpstr">
      <vt:lpstr>Arial</vt:lpstr>
      <vt:lpstr>Arial Black</vt:lpstr>
      <vt:lpstr>Wingdings</vt:lpstr>
      <vt:lpstr>Calibri</vt:lpstr>
      <vt:lpstr>Couches de verre</vt:lpstr>
      <vt:lpstr>Tendance centrale</vt:lpstr>
      <vt:lpstr>Le mode</vt:lpstr>
      <vt:lpstr>La médiane</vt:lpstr>
      <vt:lpstr>La moyenne</vt:lpstr>
      <vt:lpstr>Pourquoi ne pas toujours prendre la moyenne?</vt:lpstr>
      <vt:lpstr>Détermination du mode de données groupées par classes</vt:lpstr>
      <vt:lpstr>Mode (suite)</vt:lpstr>
      <vt:lpstr>Mode? </vt:lpstr>
      <vt:lpstr>La médiane</vt:lpstr>
      <vt:lpstr>Données groupées par classe</vt:lpstr>
      <vt:lpstr>La moyenne</vt:lpstr>
    </vt:vector>
  </TitlesOfParts>
  <Company>CLG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Tendance centrale</dc:title>
  <dc:creator>SI</dc:creator>
  <cp:lastModifiedBy>Eric</cp:lastModifiedBy>
  <cp:revision>46</cp:revision>
  <dcterms:created xsi:type="dcterms:W3CDTF">2007-03-19T19:46:57Z</dcterms:created>
  <dcterms:modified xsi:type="dcterms:W3CDTF">2013-11-28T06:01:17Z</dcterms:modified>
</cp:coreProperties>
</file>