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96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732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</p:grpSp>
      <p:sp>
        <p:nvSpPr>
          <p:cNvPr id="184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DF7E-30B4-4D6E-850E-5A7AE00C930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6D10-D154-4E5B-9443-2D3D933F3EA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B48F-6E9A-4291-B4F6-0197C8282B5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1CABD-2A80-44E9-807A-6180AEA3C72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02B9-EB85-47D2-B0C7-6F57FC6D114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B20F3-17F0-4EF0-9578-68B0480175C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D8EA1-F241-40C2-A816-24A30705FD5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36C7-95A7-4FEA-8798-64C5B1A14C8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87BE-C38E-4385-933B-421E558C81E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29CBE-67B7-4908-BE5A-7AD48FC8AD7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D5D0-786E-4051-ADE3-12B0A485FA4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77A0-41B6-48E9-B912-C5C709A6430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37F60-40C5-4467-8301-1CED3D82614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EE1BC95-14B7-4626-8F80-5CE2BDB2D77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742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742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Tendance centrale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Ex</a:t>
            </a:r>
            <a:r>
              <a:rPr lang="fr-CA" sz="2800" dirty="0" smtClean="0"/>
              <a:t>: Examen de philo.</a:t>
            </a:r>
            <a:endParaRPr lang="fr-CA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La moyenne était de 34%.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Permet de caractériser une série statistique au moyen d’une valeur ou modalité typique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Données groupées par classe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Méthode graphique (figure 5.6 page 214)</a:t>
            </a:r>
          </a:p>
          <a:p>
            <a:pPr eaLnBrk="1" hangingPunct="1">
              <a:defRPr/>
            </a:pPr>
            <a:r>
              <a:rPr lang="fr-CA" dirty="0" smtClean="0"/>
              <a:t>Méthode analytique (tableau 5.15 page 213)</a:t>
            </a:r>
          </a:p>
          <a:p>
            <a:pPr eaLnBrk="1" hangingPunct="1">
              <a:defRPr/>
            </a:pPr>
            <a:r>
              <a:rPr lang="fr-CA" dirty="0" smtClean="0"/>
              <a:t>Faire exercice 5.5 (page 215)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La moyenne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fr-CA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/>
              <a:t>Asymétrie nulle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/>
              <a:t>Asymétrie positive: Quelques valeurs nettement supérieures aux autres. Déplacent la moyenne vers droite de la médiane.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/>
              <a:t>Devoir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000" dirty="0" smtClean="0"/>
              <a:t>page 231, numéro 4,5 (faire mode, médiane et moyenne),7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Le mode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La valeur ou la modalité la plus fréquente.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Ex: Examen de Méthodes quantitatives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Notes: 9,8,9,10,7,7,2,8,5,5,7,9,7,7,6,6,3,7,7,9,10,3,6,7,6,3,7,8,4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Mo=? (Utilisez Excel pour vous aider)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Ouvrir fichier Excel « Exemple1mode 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Faire un tableau de fréquences d’abord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Si lettres ?: A,B,C,C,D,B,C,C,D,C,B,B,A,D,C,C,C,B,A,C,C,B,D,C,B,C,B,C,B,C,C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Mo=?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La médiane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Divise une série statistique ordonnée en 2 groupes comptant environ 50% des données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C’est le centre de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On essaie d’avoir le même nb d’individus à gauche et à droite du centre de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Notes: 9,8,9,10,7,7,2,8,5,5,7,9,7,7,6,6,3,7,7,9,10,3,6,7,6,3,7,8,4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Md=?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Ouvrir fichier Excel « Exemple1mode 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Langue parlée: A,F,F,E,R,R,A,A,</a:t>
            </a:r>
            <a:r>
              <a:rPr lang="fr-CA" sz="2400" dirty="0" err="1" smtClean="0"/>
              <a:t>E,i,A,E,E,A,i,F</a:t>
            </a:r>
            <a:endParaRPr lang="fr-CA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Md=?</a:t>
            </a:r>
          </a:p>
          <a:p>
            <a:pPr eaLnBrk="1" hangingPunct="1">
              <a:lnSpc>
                <a:spcPct val="90000"/>
              </a:lnSpc>
              <a:defRPr/>
            </a:pP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84213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La moyenne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85750" y="857250"/>
            <a:ext cx="8559800" cy="5786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b="1" u="sng" dirty="0" smtClean="0"/>
              <a:t>Somme</a:t>
            </a:r>
            <a:r>
              <a:rPr lang="fr-CA" dirty="0" smtClean="0"/>
              <a:t> des données</a:t>
            </a:r>
            <a:r>
              <a:rPr lang="en-US" dirty="0" smtClean="0"/>
              <a:t>/</a:t>
            </a:r>
            <a:r>
              <a:rPr lang="fr-CA" dirty="0" smtClean="0"/>
              <a:t>nb de données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Exemple facile: Combien de bières buvez-vous par semaine: 1,1,2,3,3,3,4,4,4,4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Créer un tableau de fréquences et refaire le calcul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Valeur x </a:t>
            </a:r>
            <a:r>
              <a:rPr lang="fr-CA" dirty="0" err="1" smtClean="0"/>
              <a:t>fréq</a:t>
            </a:r>
            <a:r>
              <a:rPr lang="fr-CA" dirty="0" smtClean="0"/>
              <a:t> + Valeur x </a:t>
            </a:r>
            <a:r>
              <a:rPr lang="fr-CA" dirty="0" err="1" smtClean="0"/>
              <a:t>fréq</a:t>
            </a:r>
            <a:r>
              <a:rPr lang="fr-CA" dirty="0" smtClean="0"/>
              <a:t> + Valeur x </a:t>
            </a:r>
            <a:r>
              <a:rPr lang="fr-CA" dirty="0" err="1" smtClean="0"/>
              <a:t>fréq</a:t>
            </a:r>
            <a:r>
              <a:rPr lang="fr-CA" dirty="0" smtClean="0"/>
              <a:t> + Valeur x </a:t>
            </a:r>
            <a:r>
              <a:rPr lang="fr-CA" dirty="0" err="1" smtClean="0"/>
              <a:t>fréq</a:t>
            </a:r>
            <a:r>
              <a:rPr lang="fr-CA" dirty="0" smtClean="0"/>
              <a:t> +</a:t>
            </a:r>
            <a:r>
              <a:rPr lang="fr-CA" dirty="0" err="1" smtClean="0"/>
              <a:t>etc</a:t>
            </a:r>
            <a:r>
              <a:rPr lang="en-CA" dirty="0" smtClean="0"/>
              <a:t>/</a:t>
            </a:r>
            <a:r>
              <a:rPr lang="en-CA" dirty="0" err="1" smtClean="0"/>
              <a:t>nb</a:t>
            </a:r>
            <a:r>
              <a:rPr lang="en-CA" dirty="0" smtClean="0"/>
              <a:t> </a:t>
            </a:r>
            <a:r>
              <a:rPr lang="en-CA" dirty="0" err="1" smtClean="0"/>
              <a:t>donn</a:t>
            </a:r>
            <a:r>
              <a:rPr lang="fr-CA" dirty="0" err="1" smtClean="0"/>
              <a:t>ées</a:t>
            </a:r>
            <a:endParaRPr lang="fr-CA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Notes: 9,8,9,10,7,7,2,8,5,5,7,9,7,7,6,6,3,7,7,9,10,3,6,7,6,3,7,8,4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Trouvez la moyenne de la classe à partir du tableau des fréquences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Pourquoi</a:t>
            </a:r>
            <a:r>
              <a:rPr lang="en-US" dirty="0" smtClean="0"/>
              <a:t> ne pas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prendre</a:t>
            </a:r>
            <a:r>
              <a:rPr lang="en-US" dirty="0" smtClean="0"/>
              <a:t> la </a:t>
            </a:r>
            <a:r>
              <a:rPr lang="en-US" dirty="0" err="1" smtClean="0"/>
              <a:t>moyenne</a:t>
            </a:r>
            <a:r>
              <a:rPr lang="en-US" dirty="0" smtClean="0"/>
              <a:t>?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Ex: Le g</a:t>
            </a:r>
            <a:r>
              <a:rPr lang="fr-CA" dirty="0" err="1" smtClean="0"/>
              <a:t>érant</a:t>
            </a:r>
            <a:r>
              <a:rPr lang="fr-CA" dirty="0" smtClean="0"/>
              <a:t> du magasin GAP veut commander des pantalons.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Tailles des clients du sondage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30,40,32,30,40,30,30,32,42,40,40,30,30,40,40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Quelle est la moyenne?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Quel est le mode?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dirty="0" smtClean="0"/>
              <a:t>S’il placer le nb. Minimum de commandes, devrait-il commander la taille moyenne?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Détermination du mode de données groupées par classes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Au lieu de calculer le mode on détermine la classe modale.</a:t>
            </a:r>
          </a:p>
          <a:p>
            <a:pPr eaLnBrk="1" hangingPunct="1">
              <a:defRPr/>
            </a:pPr>
            <a:r>
              <a:rPr lang="fr-CA" dirty="0" smtClean="0"/>
              <a:t>Exemple: tableau 5.2 page 203</a:t>
            </a:r>
          </a:p>
          <a:p>
            <a:pPr eaLnBrk="1" hangingPunct="1">
              <a:defRPr/>
            </a:pPr>
            <a:r>
              <a:rPr lang="fr-CA" dirty="0" smtClean="0"/>
              <a:t>Si on désire disposer d’une seule valeur, le milieu de classe modale peut servir de mode.</a:t>
            </a:r>
          </a:p>
          <a:p>
            <a:pPr eaLnBrk="1" hangingPunct="1">
              <a:defRPr/>
            </a:pPr>
            <a:r>
              <a:rPr lang="fr-CA" dirty="0" smtClean="0"/>
              <a:t>Faire exercice 5.1 (page 203)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Mode (suite)</a:t>
            </a:r>
            <a:endParaRPr lang="en-US" sz="4000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1557338"/>
            <a:ext cx="403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fr-CA" sz="2800" dirty="0" smtClean="0"/>
              <a:t>Localisation du mode dans un graphique</a:t>
            </a:r>
          </a:p>
          <a:p>
            <a:pPr eaLnBrk="1" hangingPunct="1">
              <a:defRPr/>
            </a:pPr>
            <a:r>
              <a:rPr lang="fr-CA" sz="2800" dirty="0" smtClean="0"/>
              <a:t>Faire l’exercice 5.2 (page 204)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CA" sz="2800" dirty="0" smtClean="0"/>
          </a:p>
          <a:p>
            <a:pPr eaLnBrk="1" hangingPunct="1">
              <a:defRPr/>
            </a:pPr>
            <a:endParaRPr lang="fr-CA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9298" name="Group 82"/>
          <p:cNvGraphicFramePr>
            <a:graphicFrameLocks noGrp="1"/>
          </p:cNvGraphicFramePr>
          <p:nvPr>
            <p:ph sz="half" idx="2"/>
          </p:nvPr>
        </p:nvGraphicFramePr>
        <p:xfrm>
          <a:off x="4462463" y="1412875"/>
          <a:ext cx="4681537" cy="4631692"/>
        </p:xfrm>
        <a:graphic>
          <a:graphicData uri="http://schemas.openxmlformats.org/drawingml/2006/table">
            <a:tbl>
              <a:tblPr/>
              <a:tblGrid>
                <a:gridCol w="882650"/>
                <a:gridCol w="3798887"/>
              </a:tblGrid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Répartition selon la marque préféré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Marque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% des consommateurs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Pepsi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19%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Coke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21%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Sprite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22%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7Up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18%</a:t>
                      </a:r>
                      <a:endParaRPr kumimoji="0" lang="fr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Mode?</a:t>
            </a:r>
            <a:br>
              <a:rPr lang="fr-CA" sz="4000" dirty="0" smtClean="0"/>
            </a:br>
            <a:endParaRPr lang="en-US" sz="4000" dirty="0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CA" dirty="0" smtClean="0"/>
          </a:p>
          <a:p>
            <a:pPr eaLnBrk="1" hangingPunct="1">
              <a:defRPr/>
            </a:pPr>
            <a:r>
              <a:rPr lang="fr-CA" dirty="0" smtClean="0"/>
              <a:t>Exemple: tableau 5.8 (page 207)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La médiane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Si on a un nb pair de données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Ex: 1,4,3,4,5,3,2,2,3,1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La médiane correspond à la moyenne de n</a:t>
            </a:r>
            <a:r>
              <a:rPr lang="en-US" sz="2800" dirty="0" smtClean="0"/>
              <a:t>/2 et (n/2)+1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Que</a:t>
            </a:r>
            <a:r>
              <a:rPr lang="en-US" sz="2800" dirty="0" smtClean="0"/>
              <a:t> faire </a:t>
            </a:r>
            <a:r>
              <a:rPr lang="en-US" sz="2800" dirty="0" err="1" smtClean="0"/>
              <a:t>quand</a:t>
            </a:r>
            <a:r>
              <a:rPr lang="en-US" sz="2800" dirty="0" smtClean="0"/>
              <a:t> on a un tableau de </a:t>
            </a:r>
            <a:r>
              <a:rPr lang="en-US" sz="2800" dirty="0" err="1" smtClean="0"/>
              <a:t>fr</a:t>
            </a:r>
            <a:r>
              <a:rPr lang="fr-CA" sz="2800" dirty="0" err="1" smtClean="0"/>
              <a:t>équence</a:t>
            </a:r>
            <a:r>
              <a:rPr lang="fr-CA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A" sz="2800" dirty="0" smtClean="0"/>
              <a:t>Faire exercice 5.4 (page 213)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Couches de verre">
  <a:themeElements>
    <a:clrScheme name="Couches de verre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ouches de verr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de verre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de verre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543</TotalTime>
  <Words>431</Words>
  <Application>Microsoft Office PowerPoint</Application>
  <PresentationFormat>Affichage à l'écran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Wingdings</vt:lpstr>
      <vt:lpstr>Calibri</vt:lpstr>
      <vt:lpstr>Couches de verre</vt:lpstr>
      <vt:lpstr>Tendance centrale</vt:lpstr>
      <vt:lpstr>Le mode</vt:lpstr>
      <vt:lpstr>La médiane</vt:lpstr>
      <vt:lpstr>La moyenne</vt:lpstr>
      <vt:lpstr>Pourquoi ne pas toujours prendre la moyenne?</vt:lpstr>
      <vt:lpstr>Détermination du mode de données groupées par classes</vt:lpstr>
      <vt:lpstr>Mode (suite)</vt:lpstr>
      <vt:lpstr>Mode? </vt:lpstr>
      <vt:lpstr>La médiane</vt:lpstr>
      <vt:lpstr>Données groupées par classe</vt:lpstr>
      <vt:lpstr>La moyenne</vt:lpstr>
    </vt:vector>
  </TitlesOfParts>
  <Company>CLG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Tendance centrale</dc:title>
  <dc:creator>SI</dc:creator>
  <cp:lastModifiedBy>Eric</cp:lastModifiedBy>
  <cp:revision>46</cp:revision>
  <dcterms:created xsi:type="dcterms:W3CDTF">2007-03-19T19:46:57Z</dcterms:created>
  <dcterms:modified xsi:type="dcterms:W3CDTF">2013-11-28T06:01:17Z</dcterms:modified>
</cp:coreProperties>
</file>