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sldIdLst>
    <p:sldId id="256" r:id="rId2"/>
    <p:sldId id="303" r:id="rId3"/>
    <p:sldId id="271" r:id="rId4"/>
    <p:sldId id="304" r:id="rId5"/>
    <p:sldId id="301" r:id="rId6"/>
    <p:sldId id="257" r:id="rId7"/>
    <p:sldId id="298" r:id="rId8"/>
    <p:sldId id="291" r:id="rId9"/>
    <p:sldId id="292" r:id="rId10"/>
    <p:sldId id="290" r:id="rId11"/>
    <p:sldId id="281" r:id="rId12"/>
    <p:sldId id="289" r:id="rId13"/>
    <p:sldId id="305" r:id="rId14"/>
    <p:sldId id="274" r:id="rId15"/>
    <p:sldId id="275" r:id="rId16"/>
    <p:sldId id="293" r:id="rId17"/>
    <p:sldId id="294" r:id="rId18"/>
    <p:sldId id="295" r:id="rId19"/>
    <p:sldId id="296" r:id="rId20"/>
    <p:sldId id="297" r:id="rId21"/>
    <p:sldId id="278" r:id="rId22"/>
    <p:sldId id="276" r:id="rId23"/>
    <p:sldId id="284" r:id="rId24"/>
    <p:sldId id="261" r:id="rId25"/>
    <p:sldId id="280" r:id="rId26"/>
    <p:sldId id="262" r:id="rId27"/>
    <p:sldId id="264" r:id="rId28"/>
    <p:sldId id="269" r:id="rId29"/>
    <p:sldId id="270" r:id="rId30"/>
    <p:sldId id="286" r:id="rId31"/>
  </p:sldIdLst>
  <p:sldSz cx="9144000" cy="6858000" type="screen4x3"/>
  <p:notesSz cx="6858000" cy="9144000"/>
  <p:defaultTextStyle>
    <a:defPPr>
      <a:defRPr lang="fr-C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CA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CA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CA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9010AD5-2C6D-4042-9268-7687F8BBD5E1}" type="slidenum">
              <a:rPr lang="en-CA"/>
              <a:pPr/>
              <a:t>‹N°›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FB386-CA96-4053-9899-2C68B539557C}" type="slidenum">
              <a:rPr lang="en-CA"/>
              <a:pPr/>
              <a:t>22</a:t>
            </a:fld>
            <a:endParaRPr lang="en-CA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72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072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072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072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072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072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073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073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073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073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073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073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073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3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3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80DE3C-C6E5-4364-9A73-6E3CA8356B91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307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9" grpId="0"/>
      <p:bldP spid="30740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74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7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7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421D7A-765A-4D8E-BBFD-EF24D2B00BFC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F7BA78-DA60-4565-91D3-5ED19339A57A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3C0032B-D1D1-4625-B6FB-3434FB53CA51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01C5A88-F646-4AA5-B5FA-FBE610362DE7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2BAB5-0207-47B4-9E0C-F58FC4A6B192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DA8D6C-31AB-4F63-9B2D-F008F2C715FC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6226DB-4CE2-4D3C-BA56-5D31BA06AC58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96E569-8156-4ADF-88D6-3970D7E1994C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42AE64-896B-44D7-8F75-BFA75BC178F2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E1A91E-767D-4917-B324-FC0B8327A223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DED7AD-B06F-4338-9B99-B5DA2E047F0E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8CCF66-13FE-4692-B01C-8ED461BD3590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C048BC1E-3ADC-4F81-941A-83BA658A46A8}" type="slidenum">
              <a:rPr lang="en-US"/>
              <a:pPr/>
              <a:t>‹N°›</a:t>
            </a:fld>
            <a:endParaRPr lang="en-US"/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97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97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97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de la Séance #1 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sz="2400" dirty="0"/>
              <a:t>Apprendre des choses intéressantes p/r à votre prof!</a:t>
            </a:r>
          </a:p>
          <a:p>
            <a:pPr>
              <a:lnSpc>
                <a:spcPct val="90000"/>
              </a:lnSpc>
            </a:pPr>
            <a:r>
              <a:rPr lang="fr-CA" sz="2400" dirty="0"/>
              <a:t>Comprendre ce qu'est la GAS</a:t>
            </a:r>
          </a:p>
          <a:p>
            <a:pPr>
              <a:lnSpc>
                <a:spcPct val="90000"/>
              </a:lnSpc>
            </a:pPr>
            <a:r>
              <a:rPr lang="fr-CA" sz="2400" dirty="0"/>
              <a:t>Réaliser l'importance au sein d'une entreprise de la GAS</a:t>
            </a:r>
          </a:p>
          <a:p>
            <a:pPr>
              <a:lnSpc>
                <a:spcPct val="90000"/>
              </a:lnSpc>
            </a:pPr>
            <a:r>
              <a:rPr lang="fr-CA" sz="2400" dirty="0"/>
              <a:t>Connaître différents types d'Approvisionnements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Santé &amp; sécurité dans l’entrepôt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Soupe aphrodisiaque</a:t>
            </a:r>
            <a:endParaRPr lang="fr-CA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3838" cy="3886200"/>
          </a:xfrm>
        </p:spPr>
        <p:txBody>
          <a:bodyPr/>
          <a:lstStyle/>
          <a:p>
            <a:r>
              <a:rPr lang="en-CA" sz="2800"/>
              <a:t>Aux couilles de taureau dans la ville de La paz</a:t>
            </a:r>
            <a:endParaRPr lang="fr-CA" sz="280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Hotlips Pizza</a:t>
            </a:r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Portland, Oregon </a:t>
            </a:r>
          </a:p>
          <a:p>
            <a:pPr>
              <a:lnSpc>
                <a:spcPct val="90000"/>
              </a:lnSpc>
            </a:pPr>
            <a:r>
              <a:rPr lang="fr-CA" sz="2800"/>
              <a:t>Ingrédients locaux et bio</a:t>
            </a:r>
          </a:p>
          <a:p>
            <a:pPr>
              <a:lnSpc>
                <a:spcPct val="90000"/>
              </a:lnSpc>
            </a:pPr>
            <a:r>
              <a:rPr lang="fr-CA" sz="2800"/>
              <a:t>Utilisent la chaleur de leur four pour chauffer l’eau</a:t>
            </a:r>
          </a:p>
          <a:p>
            <a:pPr>
              <a:lnSpc>
                <a:spcPct val="90000"/>
              </a:lnSpc>
            </a:pPr>
            <a:r>
              <a:rPr lang="fr-CA" sz="2800"/>
              <a:t>Ont acheté des voitures électriques pour livrer la pizza</a:t>
            </a:r>
          </a:p>
          <a:p>
            <a:pPr>
              <a:lnSpc>
                <a:spcPct val="90000"/>
              </a:lnSpc>
            </a:pPr>
            <a:r>
              <a:rPr lang="fr-CA" sz="2800"/>
              <a:t>Approche client</a:t>
            </a:r>
            <a:endParaRPr lang="en-US" sz="280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Quel est le problème 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dirty="0" smtClean="0"/>
              <a:t>Machine s’est brisée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Employé se blesse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La production s’arrête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La commande arrive en retard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Le client </a:t>
            </a:r>
            <a:r>
              <a:rPr lang="fr-CA" smtClean="0"/>
              <a:t>se plaint</a:t>
            </a:r>
            <a:endParaRPr lang="fr-CA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/>
              <a:t>Quelle est l’objectif 1</a:t>
            </a:r>
            <a:r>
              <a:rPr lang="fr-CA" sz="4000" baseline="30000"/>
              <a:t>er</a:t>
            </a:r>
            <a:r>
              <a:rPr lang="fr-CA" sz="4000"/>
              <a:t> d’une entreprise?</a:t>
            </a:r>
            <a:endParaRPr lang="en-US" sz="40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3513138" cy="4530725"/>
          </a:xfrm>
        </p:spPr>
        <p:txBody>
          <a:bodyPr/>
          <a:lstStyle/>
          <a:p>
            <a:r>
              <a:rPr lang="fr-CA"/>
              <a:t>La satisfaction du client?</a:t>
            </a:r>
          </a:p>
          <a:p>
            <a:r>
              <a:rPr lang="fr-CA"/>
              <a:t>Est-ce qu’il est possible de satisfaire un client et de faire faillite?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b="1" i="1" u="sng"/>
              <a:t>Définition de la Qualité Totale</a:t>
            </a:r>
            <a:r>
              <a:rPr lang="fr-CA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3838" cy="3886200"/>
          </a:xfrm>
        </p:spPr>
        <p:txBody>
          <a:bodyPr/>
          <a:lstStyle/>
          <a:p>
            <a:r>
              <a:rPr lang="fr-CA" sz="2800" dirty="0"/>
              <a:t>Triade de la qualité totale </a:t>
            </a:r>
          </a:p>
          <a:p>
            <a:r>
              <a:rPr lang="fr-CA" sz="2800" dirty="0"/>
              <a:t>Comment satisfaire le client: Q.V.A.L.I.T.E. + DAC </a:t>
            </a:r>
            <a:endParaRPr lang="fr-CA" sz="2800" dirty="0" smtClean="0"/>
          </a:p>
          <a:p>
            <a:r>
              <a:rPr lang="fr-CA" sz="2800" dirty="0" smtClean="0"/>
              <a:t>Vidéo</a:t>
            </a:r>
          </a:p>
          <a:p>
            <a:r>
              <a:rPr lang="fr-CA" sz="2800" dirty="0" smtClean="0"/>
              <a:t>Produits qui n’ont pas réussi!</a:t>
            </a:r>
            <a:endParaRPr lang="fr-CA" sz="2800" dirty="0"/>
          </a:p>
        </p:txBody>
      </p:sp>
      <p:pic>
        <p:nvPicPr>
          <p:cNvPr id="41988" name="Picture 4" descr="tria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16113"/>
            <a:ext cx="4114800" cy="41148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 Besoin :Produits qui ont échoué!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the water came in such delicious flavors as Crispy Beef and Tangy Fish, it never seemed to catch on.</a:t>
            </a:r>
            <a:endParaRPr lang="en-US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Pourquoi</a:t>
            </a:r>
            <a:r>
              <a:rPr lang="en-CA" dirty="0" smtClean="0"/>
              <a:t> </a:t>
            </a:r>
            <a:r>
              <a:rPr lang="en-CA" dirty="0" err="1" smtClean="0"/>
              <a:t>ce</a:t>
            </a:r>
            <a:r>
              <a:rPr lang="en-CA" dirty="0" smtClean="0"/>
              <a:t> </a:t>
            </a:r>
            <a:r>
              <a:rPr lang="en-CA" dirty="0" err="1" smtClean="0"/>
              <a:t>cours</a:t>
            </a:r>
            <a:r>
              <a:rPr lang="en-CA" dirty="0" smtClean="0"/>
              <a:t>? Commerce de </a:t>
            </a:r>
            <a:r>
              <a:rPr lang="en-CA" dirty="0" err="1" smtClean="0"/>
              <a:t>détail</a:t>
            </a:r>
            <a:endParaRPr lang="fr-CA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On </a:t>
            </a:r>
            <a:r>
              <a:rPr lang="en-CA" dirty="0" err="1" smtClean="0"/>
              <a:t>achète</a:t>
            </a:r>
            <a:endParaRPr lang="fr-CA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 smtClean="0"/>
              <a:t>On vend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683568" y="609329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Ex: Un “Scalper” de billets</a:t>
            </a:r>
          </a:p>
          <a:p>
            <a:endParaRPr lang="fr-CA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Que veut dire le mot qualité?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42900" y="273050"/>
            <a:ext cx="8229600" cy="91440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>
            <a:outerShdw dist="53882" dir="2700000" algn="ctr" rotWithShape="0">
              <a:srgbClr val="FF3300"/>
            </a:outerShdw>
          </a:effectLst>
        </p:spPr>
        <p:txBody>
          <a:bodyPr anchor="ctr"/>
          <a:lstStyle/>
          <a:p>
            <a:pPr algn="ctr"/>
            <a:r>
              <a:rPr lang="fr-FR" sz="5000" b="1">
                <a:solidFill>
                  <a:srgbClr val="00FFFF"/>
                </a:solidFill>
              </a:rPr>
              <a:t>Satisfaction du client</a:t>
            </a:r>
            <a:endParaRPr lang="fr-FR" sz="5700" b="1">
              <a:solidFill>
                <a:srgbClr val="00FFFF"/>
              </a:solidFill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04800" y="1377950"/>
            <a:ext cx="8534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FF3300"/>
            </a:outerShdw>
          </a:effectLst>
        </p:spPr>
        <p:txBody>
          <a:bodyPr/>
          <a:lstStyle/>
          <a:p>
            <a:pPr>
              <a:lnSpc>
                <a:spcPct val="120000"/>
              </a:lnSpc>
            </a:pPr>
            <a:r>
              <a:rPr lang="fr-FR" sz="3900" b="1">
                <a:solidFill>
                  <a:schemeClr val="tx2"/>
                </a:solidFill>
              </a:rPr>
              <a:t>Q</a:t>
            </a:r>
            <a:r>
              <a:rPr lang="fr-FR" sz="3900" b="1">
                <a:solidFill>
                  <a:srgbClr val="FFFF00"/>
                </a:solidFill>
              </a:rPr>
              <a:t>ualité du produit</a:t>
            </a:r>
          </a:p>
          <a:p>
            <a:pPr>
              <a:lnSpc>
                <a:spcPct val="120000"/>
              </a:lnSpc>
            </a:pPr>
            <a:r>
              <a:rPr lang="fr-FR" sz="3900" b="1">
                <a:solidFill>
                  <a:schemeClr val="tx2"/>
                </a:solidFill>
              </a:rPr>
              <a:t>V</a:t>
            </a:r>
            <a:r>
              <a:rPr lang="fr-FR" sz="3900" b="1">
                <a:solidFill>
                  <a:srgbClr val="FFFF00"/>
                </a:solidFill>
              </a:rPr>
              <a:t>olume (quantité)</a:t>
            </a:r>
          </a:p>
          <a:p>
            <a:pPr>
              <a:lnSpc>
                <a:spcPct val="120000"/>
              </a:lnSpc>
            </a:pPr>
            <a:r>
              <a:rPr lang="fr-FR" sz="3900" b="1">
                <a:solidFill>
                  <a:schemeClr val="tx2"/>
                </a:solidFill>
              </a:rPr>
              <a:t>A</a:t>
            </a:r>
            <a:r>
              <a:rPr lang="fr-FR" sz="3900" b="1">
                <a:solidFill>
                  <a:srgbClr val="FFFF00"/>
                </a:solidFill>
              </a:rPr>
              <a:t>dministration</a:t>
            </a:r>
          </a:p>
          <a:p>
            <a:pPr>
              <a:lnSpc>
                <a:spcPct val="120000"/>
              </a:lnSpc>
            </a:pPr>
            <a:r>
              <a:rPr lang="fr-FR" sz="3900" b="1">
                <a:solidFill>
                  <a:schemeClr val="tx2"/>
                </a:solidFill>
              </a:rPr>
              <a:t>L</a:t>
            </a:r>
            <a:r>
              <a:rPr lang="fr-FR" sz="3900" b="1">
                <a:solidFill>
                  <a:srgbClr val="FFFF00"/>
                </a:solidFill>
              </a:rPr>
              <a:t>ieu</a:t>
            </a:r>
          </a:p>
          <a:p>
            <a:pPr>
              <a:lnSpc>
                <a:spcPct val="120000"/>
              </a:lnSpc>
            </a:pPr>
            <a:r>
              <a:rPr lang="fr-FR" sz="3900" b="1">
                <a:solidFill>
                  <a:schemeClr val="tx2"/>
                </a:solidFill>
              </a:rPr>
              <a:t>I</a:t>
            </a:r>
            <a:r>
              <a:rPr lang="fr-FR" sz="3900" b="1">
                <a:solidFill>
                  <a:srgbClr val="FFFF00"/>
                </a:solidFill>
              </a:rPr>
              <a:t>nterrelations</a:t>
            </a:r>
          </a:p>
          <a:p>
            <a:pPr>
              <a:lnSpc>
                <a:spcPct val="120000"/>
              </a:lnSpc>
            </a:pPr>
            <a:r>
              <a:rPr lang="fr-FR" sz="3900" b="1">
                <a:solidFill>
                  <a:schemeClr val="tx2"/>
                </a:solidFill>
              </a:rPr>
              <a:t>T</a:t>
            </a:r>
            <a:r>
              <a:rPr lang="fr-FR" sz="3900" b="1">
                <a:solidFill>
                  <a:srgbClr val="FFFF00"/>
                </a:solidFill>
              </a:rPr>
              <a:t>emps</a:t>
            </a:r>
          </a:p>
          <a:p>
            <a:pPr>
              <a:lnSpc>
                <a:spcPct val="120000"/>
              </a:lnSpc>
            </a:pPr>
            <a:r>
              <a:rPr lang="fr-FR" sz="3900" b="1">
                <a:solidFill>
                  <a:schemeClr val="tx2"/>
                </a:solidFill>
              </a:rPr>
              <a:t>É</a:t>
            </a:r>
            <a:r>
              <a:rPr lang="fr-FR" sz="3900" b="1">
                <a:solidFill>
                  <a:srgbClr val="FFFF00"/>
                </a:solidFill>
              </a:rPr>
              <a:t>conomie</a:t>
            </a:r>
            <a:endParaRPr lang="fr-FR" sz="2400"/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2438400" y="1374775"/>
            <a:ext cx="6108700" cy="5214938"/>
            <a:chOff x="1536" y="725"/>
            <a:chExt cx="3848" cy="3285"/>
          </a:xfrm>
        </p:grpSpPr>
        <p:sp>
          <p:nvSpPr>
            <p:cNvPr id="43013" name="Text Box 5"/>
            <p:cNvSpPr txBox="1">
              <a:spLocks noChangeArrowheads="1"/>
            </p:cNvSpPr>
            <p:nvPr/>
          </p:nvSpPr>
          <p:spPr bwMode="auto">
            <a:xfrm>
              <a:off x="4862" y="725"/>
              <a:ext cx="522" cy="3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53882" dir="2700000" algn="ctr" rotWithShape="0">
                <a:srgbClr val="FF3300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buFontTx/>
                <a:buChar char=" "/>
              </a:pPr>
              <a:r>
                <a:rPr lang="fr-FR" sz="4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Q</a:t>
              </a:r>
            </a:p>
            <a:p>
              <a:pPr algn="ctr">
                <a:buFontTx/>
                <a:buChar char=" "/>
              </a:pPr>
              <a:r>
                <a:rPr lang="fr-FR" sz="4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V</a:t>
              </a:r>
            </a:p>
            <a:p>
              <a:pPr algn="ctr">
                <a:buFontTx/>
                <a:buChar char=" "/>
              </a:pPr>
              <a:r>
                <a:rPr lang="fr-FR" sz="4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</a:p>
            <a:p>
              <a:pPr algn="ctr">
                <a:buFontTx/>
                <a:buChar char=" "/>
              </a:pPr>
              <a:r>
                <a:rPr lang="fr-FR" sz="4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</a:t>
              </a:r>
            </a:p>
            <a:p>
              <a:pPr algn="ctr">
                <a:buFontTx/>
                <a:buChar char=" "/>
              </a:pPr>
              <a:r>
                <a:rPr lang="fr-FR" sz="4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</a:t>
              </a:r>
            </a:p>
            <a:p>
              <a:pPr algn="ctr">
                <a:buFontTx/>
                <a:buChar char=" "/>
              </a:pPr>
              <a:r>
                <a:rPr lang="fr-FR" sz="4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</a:t>
              </a:r>
            </a:p>
            <a:p>
              <a:pPr algn="ctr">
                <a:buFontTx/>
                <a:buChar char=" "/>
              </a:pPr>
              <a:r>
                <a:rPr lang="fr-FR" sz="4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É</a:t>
              </a:r>
              <a:endParaRPr lang="fr-FR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3744" y="1008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5" name="Line 7"/>
            <p:cNvSpPr>
              <a:spLocks noChangeShapeType="1"/>
            </p:cNvSpPr>
            <p:nvPr/>
          </p:nvSpPr>
          <p:spPr bwMode="auto">
            <a:xfrm>
              <a:off x="3792" y="1488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6" name="Line 8"/>
            <p:cNvSpPr>
              <a:spLocks noChangeShapeType="1"/>
            </p:cNvSpPr>
            <p:nvPr/>
          </p:nvSpPr>
          <p:spPr bwMode="auto">
            <a:xfrm>
              <a:off x="3216" y="196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1536" y="2400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>
              <a:off x="2832" y="2880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>
              <a:off x="1824" y="3360"/>
              <a:ext cx="30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2304" y="3792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Question McDo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3838" cy="3886200"/>
          </a:xfrm>
        </p:spPr>
        <p:txBody>
          <a:bodyPr/>
          <a:lstStyle/>
          <a:p>
            <a:pPr>
              <a:buNone/>
            </a:pPr>
            <a:r>
              <a:rPr lang="fr-CA" sz="2800" dirty="0" smtClean="0"/>
              <a:t> </a:t>
            </a:r>
            <a:r>
              <a:rPr lang="fr-CA" sz="2800" dirty="0"/>
              <a:t>Est-ce que </a:t>
            </a:r>
            <a:r>
              <a:rPr lang="fr-CA" sz="2800" dirty="0" err="1"/>
              <a:t>McDo</a:t>
            </a:r>
            <a:r>
              <a:rPr lang="fr-CA" sz="2800" dirty="0"/>
              <a:t> fait de la Qualité Totale? Pourquoi? (Expliquer à l'aide de la triade</a:t>
            </a:r>
            <a:r>
              <a:rPr lang="fr-CA" sz="2800" dirty="0" smtClean="0"/>
              <a:t>)</a:t>
            </a:r>
            <a:endParaRPr lang="fr-CA" sz="2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Pourquoi ce cours 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3838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sz="2400"/>
              <a:t>Importance de la GAS</a:t>
            </a:r>
          </a:p>
          <a:p>
            <a:pPr>
              <a:lnSpc>
                <a:spcPct val="90000"/>
              </a:lnSpc>
            </a:pPr>
            <a:r>
              <a:rPr lang="fr-CA" sz="2400"/>
              <a:t>Assurer l'approvisionnement et continuité des opérations</a:t>
            </a:r>
          </a:p>
          <a:p>
            <a:pPr>
              <a:lnSpc>
                <a:spcPct val="90000"/>
              </a:lnSpc>
            </a:pPr>
            <a:r>
              <a:rPr lang="fr-CA" sz="2400"/>
              <a:t>Qu’est-ce qui arrive si l’usine de Monsanto ne reçoit pas ses MP à temps?</a:t>
            </a:r>
          </a:p>
          <a:p>
            <a:pPr>
              <a:lnSpc>
                <a:spcPct val="90000"/>
              </a:lnSpc>
            </a:pPr>
            <a:r>
              <a:rPr lang="fr-CA" sz="2400"/>
              <a:t>Quel est l’impact d’une erreur d’un employé?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2492375"/>
            <a:ext cx="3732212" cy="373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/>
              <a:t>Influence coûts de production et qualité des PF.</a:t>
            </a:r>
            <a:br>
              <a:rPr lang="fr-CA" sz="4000"/>
            </a:br>
            <a:endParaRPr lang="en-CA" sz="400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sz="2800"/>
              <a:t>Portables Dell qui explosaient</a:t>
            </a:r>
          </a:p>
          <a:p>
            <a:r>
              <a:rPr lang="fr-CA" sz="2800"/>
              <a:t>Pile défectueuse</a:t>
            </a:r>
            <a:endParaRPr lang="en-CA" sz="2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5313"/>
          </a:xfrm>
        </p:spPr>
        <p:txBody>
          <a:bodyPr/>
          <a:lstStyle/>
          <a:p>
            <a:r>
              <a:rPr lang="fr-CA" sz="4000"/>
              <a:t>Sur le plan économique: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052513"/>
            <a:ext cx="4429125" cy="5545137"/>
          </a:xfrm>
        </p:spPr>
        <p:txBody>
          <a:bodyPr/>
          <a:lstStyle/>
          <a:p>
            <a:r>
              <a:rPr lang="fr-CA" sz="2800" dirty="0"/>
              <a:t>Répartition des revenus d'une entreprise:</a:t>
            </a:r>
          </a:p>
          <a:p>
            <a:pPr lvl="1"/>
            <a:r>
              <a:rPr lang="fr-CA" sz="2400" dirty="0"/>
              <a:t>58% achats</a:t>
            </a:r>
          </a:p>
          <a:p>
            <a:pPr lvl="1"/>
            <a:r>
              <a:rPr lang="fr-CA" sz="2400" dirty="0"/>
              <a:t>14% </a:t>
            </a:r>
            <a:r>
              <a:rPr lang="fr-CA" sz="2400" dirty="0" err="1"/>
              <a:t>Main-d'oeuvre</a:t>
            </a:r>
            <a:endParaRPr lang="fr-CA" sz="2400" dirty="0"/>
          </a:p>
          <a:p>
            <a:pPr lvl="1"/>
            <a:r>
              <a:rPr lang="fr-CA" sz="2400" dirty="0"/>
              <a:t>20% frais généraux</a:t>
            </a:r>
          </a:p>
          <a:p>
            <a:pPr lvl="1"/>
            <a:r>
              <a:rPr lang="fr-CA" sz="2400" dirty="0"/>
              <a:t>8% profit brut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 rev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50850"/>
          </a:xfrm>
        </p:spPr>
        <p:txBody>
          <a:bodyPr/>
          <a:lstStyle/>
          <a:p>
            <a:r>
              <a:rPr lang="fr-FR" sz="4000"/>
              <a:t>Salaire</a:t>
            </a:r>
            <a:endParaRPr lang="fr-CA" sz="40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050"/>
            <a:ext cx="4495800" cy="5616575"/>
          </a:xfrm>
        </p:spPr>
        <p:txBody>
          <a:bodyPr/>
          <a:lstStyle/>
          <a:p>
            <a:r>
              <a:rPr lang="fr-FR" sz="2800" dirty="0"/>
              <a:t>Aux E-U le salaire moyen d’un directeur des approvisionnements est </a:t>
            </a:r>
            <a:r>
              <a:rPr lang="fr-FR" sz="2800" dirty="0" smtClean="0"/>
              <a:t>de</a:t>
            </a:r>
          </a:p>
          <a:p>
            <a:r>
              <a:rPr lang="fr-FR" sz="2800" dirty="0" smtClean="0"/>
              <a:t> </a:t>
            </a:r>
            <a:r>
              <a:rPr lang="fr-FR" sz="2800" b="1" dirty="0"/>
              <a:t>$79,371</a:t>
            </a:r>
            <a:r>
              <a:rPr lang="fr-FR" sz="2800" dirty="0"/>
              <a:t> </a:t>
            </a:r>
            <a:endParaRPr lang="fr-CA" sz="2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Calculs effet de levier</a:t>
            </a:r>
            <a:endParaRPr lang="fr-CA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Exercice #1 Compagnie ABC</a:t>
            </a:r>
          </a:p>
          <a:p>
            <a:r>
              <a:rPr lang="fr-CA"/>
              <a:t>Exercice #2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b="1" i="1" u="sng"/>
              <a:t>Types d'approvisionnement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="1" i="1" u="sng" dirty="0"/>
              <a:t>Secteurs: </a:t>
            </a:r>
            <a:endParaRPr lang="fr-CA" dirty="0"/>
          </a:p>
          <a:p>
            <a:r>
              <a:rPr lang="fr-CA" dirty="0"/>
              <a:t>Industriel</a:t>
            </a:r>
            <a:r>
              <a:rPr lang="fr-CA" dirty="0" smtClean="0"/>
              <a:t>:</a:t>
            </a:r>
            <a:endParaRPr lang="fr-CA" dirty="0"/>
          </a:p>
          <a:p>
            <a:r>
              <a:rPr lang="fr-CA" dirty="0"/>
              <a:t>Commercial</a:t>
            </a:r>
            <a:r>
              <a:rPr lang="fr-CA" dirty="0" smtClean="0"/>
              <a:t>:</a:t>
            </a:r>
            <a:endParaRPr lang="fr-CA" dirty="0"/>
          </a:p>
          <a:p>
            <a:r>
              <a:rPr lang="fr-CA" dirty="0"/>
              <a:t>Services</a:t>
            </a:r>
            <a:r>
              <a:rPr lang="fr-CA" dirty="0" smtClean="0"/>
              <a:t>:</a:t>
            </a:r>
            <a:endParaRPr lang="fr-C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739552"/>
          </a:xfrm>
        </p:spPr>
        <p:txBody>
          <a:bodyPr/>
          <a:lstStyle/>
          <a:p>
            <a:r>
              <a:rPr lang="fr-CA" b="1" i="1" u="sng" dirty="0"/>
              <a:t>Qu'est ce que la GAS ?</a:t>
            </a:r>
            <a:endParaRPr lang="en-US" b="1" i="1" u="sng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052736"/>
            <a:ext cx="4244280" cy="5688632"/>
          </a:xfrm>
        </p:spPr>
        <p:txBody>
          <a:bodyPr/>
          <a:lstStyle/>
          <a:p>
            <a:r>
              <a:rPr lang="fr-CA" sz="2800" dirty="0"/>
              <a:t>Combien coûte une cannette de Coke?</a:t>
            </a:r>
          </a:p>
          <a:p>
            <a:r>
              <a:rPr lang="fr-CA" sz="2800" dirty="0"/>
              <a:t>Sur le 1$, combien coûte la production</a:t>
            </a:r>
            <a:r>
              <a:rPr lang="fr-CA" sz="2800" dirty="0" smtClean="0"/>
              <a:t>?</a:t>
            </a:r>
          </a:p>
          <a:p>
            <a:r>
              <a:rPr lang="fr-CA" sz="2800" dirty="0" smtClean="0"/>
              <a:t>0.055$/canette + le Coke= 0.06$</a:t>
            </a:r>
            <a:endParaRPr lang="fr-CA" sz="2800" dirty="0"/>
          </a:p>
          <a:p>
            <a:r>
              <a:rPr lang="fr-CA" sz="2800" dirty="0"/>
              <a:t>Chandail Nike?</a:t>
            </a:r>
          </a:p>
          <a:p>
            <a:r>
              <a:rPr lang="fr-CA" sz="2800" dirty="0" smtClean="0"/>
              <a:t>85$ !!!Comment </a:t>
            </a:r>
            <a:r>
              <a:rPr lang="fr-CA" sz="2800" dirty="0"/>
              <a:t>expliquer le reste</a:t>
            </a:r>
            <a:r>
              <a:rPr lang="fr-CA" sz="2800" dirty="0" smtClean="0"/>
              <a:t>?</a:t>
            </a:r>
          </a:p>
          <a:p>
            <a:r>
              <a:rPr lang="en-CA" sz="2800" dirty="0" err="1" smtClean="0"/>
              <a:t>Chaîne</a:t>
            </a:r>
            <a:r>
              <a:rPr lang="en-CA" sz="2800" dirty="0" smtClean="0"/>
              <a:t> </a:t>
            </a:r>
            <a:r>
              <a:rPr lang="en-CA" sz="2800" dirty="0" err="1" smtClean="0"/>
              <a:t>d’approvisisonnement</a:t>
            </a:r>
            <a:endParaRPr lang="fr-CA" sz="2800" dirty="0"/>
          </a:p>
          <a:p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Devoirs</a:t>
            </a:r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1615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sz="2800" dirty="0" smtClean="0"/>
              <a:t>Trouver une offre d’emploi en GAS et résumer les responsabilités, le salaire</a:t>
            </a:r>
          </a:p>
          <a:p>
            <a:pPr>
              <a:lnSpc>
                <a:spcPct val="80000"/>
              </a:lnSpc>
            </a:pPr>
            <a:r>
              <a:rPr lang="fr-CA" sz="2800" dirty="0" smtClean="0"/>
              <a:t>Lire pages 26-27 </a:t>
            </a:r>
            <a:endParaRPr lang="fr-CA" sz="2800" dirty="0"/>
          </a:p>
          <a:p>
            <a:pPr>
              <a:lnSpc>
                <a:spcPct val="80000"/>
              </a:lnSpc>
            </a:pPr>
            <a:r>
              <a:rPr lang="fr-CA" sz="2800" dirty="0"/>
              <a:t>Lire le chapitre 2</a:t>
            </a:r>
          </a:p>
          <a:p>
            <a:pPr>
              <a:lnSpc>
                <a:spcPct val="80000"/>
              </a:lnSpc>
            </a:pPr>
            <a:r>
              <a:rPr lang="fr-CA" sz="2800" dirty="0"/>
              <a:t>Faire les questions </a:t>
            </a:r>
            <a:r>
              <a:rPr lang="fr-CA" sz="2800" dirty="0" smtClean="0"/>
              <a:t>7,15,16 (page 36), </a:t>
            </a:r>
            <a:r>
              <a:rPr lang="fr-CA" sz="2800" dirty="0" err="1" smtClean="0"/>
              <a:t>pg</a:t>
            </a:r>
            <a:r>
              <a:rPr lang="fr-CA" sz="2800" dirty="0" smtClean="0"/>
              <a:t> 75 #3,4 et le # 4 de la page 77</a:t>
            </a:r>
            <a:endParaRPr lang="fr-CA" sz="2800" dirty="0"/>
          </a:p>
          <a:p>
            <a:pPr>
              <a:lnSpc>
                <a:spcPct val="80000"/>
              </a:lnSpc>
            </a:pPr>
            <a:r>
              <a:rPr lang="fr-CA" sz="2800" dirty="0" smtClean="0"/>
              <a:t>Nommer 6 façons de décrire l’objet d’achat (</a:t>
            </a:r>
            <a:r>
              <a:rPr lang="fr-CA" sz="2800" dirty="0" err="1" smtClean="0"/>
              <a:t>pg</a:t>
            </a:r>
            <a:r>
              <a:rPr lang="fr-CA" sz="2800" dirty="0" smtClean="0"/>
              <a:t> 51)et donner un exemple de produit ou situation où on devrait utiliser ce moyen (1 exemple pour chaque moyen)</a:t>
            </a:r>
          </a:p>
          <a:p>
            <a:pPr>
              <a:lnSpc>
                <a:spcPct val="80000"/>
              </a:lnSpc>
              <a:buNone/>
            </a:pPr>
            <a:endParaRPr lang="en-CA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7" name="Espace réservé du contenu 6" descr="supply-chain-management_1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988840"/>
            <a:ext cx="7416824" cy="4392488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Ça</a:t>
            </a:r>
            <a:r>
              <a:rPr lang="en-CA" dirty="0" smtClean="0"/>
              <a:t> </a:t>
            </a:r>
            <a:r>
              <a:rPr lang="en-CA" dirty="0" err="1" smtClean="0"/>
              <a:t>vaut</a:t>
            </a:r>
            <a:r>
              <a:rPr lang="en-CA" dirty="0" smtClean="0"/>
              <a:t> la </a:t>
            </a:r>
            <a:r>
              <a:rPr lang="en-CA" dirty="0" err="1" smtClean="0"/>
              <a:t>peine</a:t>
            </a:r>
            <a:r>
              <a:rPr lang="en-CA" dirty="0" smtClean="0"/>
              <a:t> </a:t>
            </a:r>
            <a:r>
              <a:rPr lang="en-CA" dirty="0" err="1" smtClean="0"/>
              <a:t>d’acheter</a:t>
            </a:r>
            <a:r>
              <a:rPr lang="en-CA" dirty="0" smtClean="0"/>
              <a:t> en </a:t>
            </a:r>
            <a:r>
              <a:rPr lang="en-CA" dirty="0" err="1" smtClean="0"/>
              <a:t>gros</a:t>
            </a:r>
            <a:r>
              <a:rPr lang="en-CA" dirty="0" smtClean="0"/>
              <a:t>!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b="1" i="1" u="sng"/>
              <a:t>Qu'est ce que la GAS 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68816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fr-CA" sz="2000" b="1" dirty="0"/>
              <a:t>Définition de l’achat</a:t>
            </a:r>
            <a:r>
              <a:rPr lang="fr-CA" sz="2000" dirty="0"/>
              <a:t> ?</a:t>
            </a:r>
          </a:p>
          <a:p>
            <a:pPr marL="533400" indent="-533400">
              <a:lnSpc>
                <a:spcPct val="90000"/>
              </a:lnSpc>
            </a:pPr>
            <a:r>
              <a:rPr lang="fr-CA" sz="2000" b="1" dirty="0"/>
              <a:t>Définition de l’acquisition</a:t>
            </a:r>
          </a:p>
          <a:p>
            <a:pPr marL="533400" indent="-533400">
              <a:lnSpc>
                <a:spcPct val="90000"/>
              </a:lnSpc>
            </a:pPr>
            <a:r>
              <a:rPr lang="fr-CA" sz="2000" b="1" dirty="0"/>
              <a:t> </a:t>
            </a:r>
            <a:r>
              <a:rPr lang="fr-CA" sz="2000" dirty="0"/>
              <a:t>Acquisition, manutention, conservation, conditionnement et transport des matières et des services nécessaires à l’entreprise, de même que la liquidation rationnelle des surplus d’actifs. </a:t>
            </a:r>
          </a:p>
          <a:p>
            <a:pPr marL="533400" indent="-533400">
              <a:lnSpc>
                <a:spcPct val="90000"/>
              </a:lnSpc>
            </a:pPr>
            <a:r>
              <a:rPr lang="fr-CA" sz="2000" b="1" dirty="0"/>
              <a:t>Article rouge à lèvres humanitaire</a:t>
            </a:r>
          </a:p>
          <a:p>
            <a:pPr marL="533400" indent="-533400">
              <a:lnSpc>
                <a:spcPct val="90000"/>
              </a:lnSpc>
            </a:pPr>
            <a:endParaRPr lang="fr-CA" sz="20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dirty="0" smtClean="0"/>
              <a:t>Est-ce que c’est correct d’accepter un cadeau d’un fournisseur potentiel?</a:t>
            </a:r>
            <a:endParaRPr lang="en-US" sz="40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>
                <a:latin typeface="Algerian" pitchFamily="82" charset="0"/>
              </a:rPr>
              <a:t>Transport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r>
              <a:rPr lang="fr-CA" dirty="0" smtClean="0"/>
              <a:t>Contrôle de la qualité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124744"/>
            <a:ext cx="4762872" cy="5400600"/>
          </a:xfrm>
        </p:spPr>
        <p:txBody>
          <a:bodyPr/>
          <a:lstStyle/>
          <a:p>
            <a:r>
              <a:rPr lang="fr-CA" sz="2400" dirty="0" smtClean="0"/>
              <a:t>Six énormes escargots utilisés station d'épuration des eaux de Saint-Pétersbourg pour déterminer la pollution de l'air provoquée par l'usine.</a:t>
            </a:r>
          </a:p>
          <a:p>
            <a:r>
              <a:rPr lang="fr-CA" sz="2400" dirty="0" smtClean="0"/>
              <a:t>20 centimètres de long, choisis car ils respirent avec poumons -comme l'être humain</a:t>
            </a:r>
          </a:p>
          <a:p>
            <a:r>
              <a:rPr lang="fr-CA" sz="2400" dirty="0" smtClean="0"/>
              <a:t>Plus l'air est pollué, plus le cœur</a:t>
            </a:r>
          </a:p>
          <a:p>
            <a:r>
              <a:rPr lang="fr-CA" sz="2400" dirty="0" smtClean="0"/>
              <a:t> et la respiration des escargots s'accélèrent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1160</TotalTime>
  <Words>603</Words>
  <Application>Microsoft Office PowerPoint</Application>
  <PresentationFormat>Affichage à l'écran (4:3)</PresentationFormat>
  <Paragraphs>104</Paragraphs>
  <Slides>30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Pixel</vt:lpstr>
      <vt:lpstr>Objectifs de la Séance #1 </vt:lpstr>
      <vt:lpstr>Pourquoi ce cours? Commerce de détail</vt:lpstr>
      <vt:lpstr>Qu'est ce que la GAS ?</vt:lpstr>
      <vt:lpstr>Diapositive 4</vt:lpstr>
      <vt:lpstr>Ça vaut la peine d’acheter en gros!</vt:lpstr>
      <vt:lpstr>Qu'est ce que la GAS ?</vt:lpstr>
      <vt:lpstr>Est-ce que c’est correct d’accepter un cadeau d’un fournisseur potentiel?</vt:lpstr>
      <vt:lpstr>Transport</vt:lpstr>
      <vt:lpstr>Contrôle de la qualité</vt:lpstr>
      <vt:lpstr>Santé &amp; sécurité dans l’entrepôt</vt:lpstr>
      <vt:lpstr>Soupe aphrodisiaque</vt:lpstr>
      <vt:lpstr>Hotlips Pizza</vt:lpstr>
      <vt:lpstr>Quel est le problème ?</vt:lpstr>
      <vt:lpstr>Quelle est l’objectif 1er d’une entreprise?</vt:lpstr>
      <vt:lpstr>Définition de la Qualité Totale </vt:lpstr>
      <vt:lpstr>Le Besoin :Produits qui ont échoué!</vt:lpstr>
      <vt:lpstr>Diapositive 17</vt:lpstr>
      <vt:lpstr>Diapositive 18</vt:lpstr>
      <vt:lpstr>Diapositive 19</vt:lpstr>
      <vt:lpstr>Diapositive 20</vt:lpstr>
      <vt:lpstr>Que veut dire le mot qualité?</vt:lpstr>
      <vt:lpstr>Diapositive 22</vt:lpstr>
      <vt:lpstr>Question McDo </vt:lpstr>
      <vt:lpstr>Pourquoi ce cours ?</vt:lpstr>
      <vt:lpstr>Influence coûts de production et qualité des PF. </vt:lpstr>
      <vt:lpstr>Sur le plan économique:</vt:lpstr>
      <vt:lpstr>Salaire</vt:lpstr>
      <vt:lpstr>Calculs effet de levier</vt:lpstr>
      <vt:lpstr>Types d'approvisionnement</vt:lpstr>
      <vt:lpstr>Devoirs</vt:lpstr>
    </vt:vector>
  </TitlesOfParts>
  <Company>acme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Objectifs de la Séance #1</dc:title>
  <dc:creator>HP Authorized Customer</dc:creator>
  <cp:lastModifiedBy>SI</cp:lastModifiedBy>
  <cp:revision>103</cp:revision>
  <dcterms:created xsi:type="dcterms:W3CDTF">2007-10-09T21:46:15Z</dcterms:created>
  <dcterms:modified xsi:type="dcterms:W3CDTF">2012-10-25T17:01:30Z</dcterms:modified>
</cp:coreProperties>
</file>