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8" r:id="rId5"/>
    <p:sldId id="257" r:id="rId6"/>
    <p:sldId id="259" r:id="rId7"/>
    <p:sldId id="260" r:id="rId8"/>
    <p:sldId id="261" r:id="rId9"/>
    <p:sldId id="263" r:id="rId10"/>
    <p:sldId id="265" r:id="rId11"/>
    <p:sldId id="264" r:id="rId12"/>
    <p:sldId id="270" r:id="rId13"/>
    <p:sldId id="262" r:id="rId14"/>
    <p:sldId id="26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7352-4084-481F-8044-71C2F3BEF18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52802-3863-41F0-9680-8B98FD6E964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F0D5F-7D48-4FEB-B869-15D57C46718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1CFDF-163B-44D6-8CE9-5676A5E6AD7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BC5C4-4FFB-4EA8-939B-F4D471D1361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45E5E-EC3F-4D83-A76F-051D37B0439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2C29E-954F-4B4C-A425-1B7499ACA6F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02650-447E-4696-868C-51EF65E9652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89A6C-FBDD-4851-804B-74A3200DC03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3752D-AD16-45D3-9ADF-8CDE16D994D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1548A-26DC-41D4-B39B-449554BD5AF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EE8F2-A48C-4FC0-9C12-7873F2B17FF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2F7970-411E-4064-AD4F-F3199335736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mtClean="0"/>
              <a:t>Nommer 4 inconvénients d’avoir du stock?</a:t>
            </a:r>
          </a:p>
          <a:p>
            <a:r>
              <a:rPr lang="fr-CA" smtClean="0"/>
              <a:t>Nommer 4 raisons d’avoir du stock?</a:t>
            </a:r>
          </a:p>
          <a:p>
            <a:endParaRPr lang="fr-CA" smtClean="0"/>
          </a:p>
          <a:p>
            <a:endParaRPr lang="en-US" smtClean="0"/>
          </a:p>
        </p:txBody>
      </p:sp>
      <p:sp>
        <p:nvSpPr>
          <p:cNvPr id="2052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Le calcul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400" dirty="0" smtClean="0"/>
              <a:t>Ex: Valeur moyenne des stocks: 750,000$ 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dirty="0" smtClean="0"/>
              <a:t>Combien ça a coûté pour entreposer le stock pendant 1 an (Salaires et dépenses): 250,000$ </a:t>
            </a:r>
          </a:p>
          <a:p>
            <a:pPr eaLnBrk="1" hangingPunct="1">
              <a:lnSpc>
                <a:spcPct val="80000"/>
              </a:lnSpc>
            </a:pPr>
            <a:endParaRPr lang="fr-CA" sz="2400" dirty="0" smtClean="0"/>
          </a:p>
          <a:p>
            <a:pPr eaLnBrk="1" hangingPunct="1">
              <a:lnSpc>
                <a:spcPct val="80000"/>
              </a:lnSpc>
            </a:pPr>
            <a:r>
              <a:rPr lang="fr-CA" sz="2400" dirty="0" smtClean="0"/>
              <a:t>Donc t= 250k $/750k $ = 33.33333% (moyenne pour tous les produits dans l’entrepôt)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dirty="0" smtClean="0"/>
              <a:t>La moyenne du t dans l’industrie est entre 18% et 60% de la valeur des stocks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dirty="0" smtClean="0"/>
              <a:t>Si j’ai une pièce qui vaut 10$, combien est-ce que ça va coûter pour l’entreposer pendant 1 an ? (S)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dirty="0" smtClean="0"/>
              <a:t>Si j’ai acheté 12000 unités le 1</a:t>
            </a:r>
            <a:r>
              <a:rPr lang="fr-CA" sz="2400" baseline="30000" dirty="0" smtClean="0"/>
              <a:t>ier</a:t>
            </a:r>
            <a:r>
              <a:rPr lang="fr-CA" sz="2400" dirty="0" smtClean="0"/>
              <a:t> janvier et que j’en vend 1000/mois, comment calculer mon coût d’entreposage annuel pour cette pièce? (CS)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07413" cy="490537"/>
          </a:xfrm>
        </p:spPr>
        <p:txBody>
          <a:bodyPr/>
          <a:lstStyle/>
          <a:p>
            <a:pPr eaLnBrk="1" hangingPunct="1"/>
            <a:r>
              <a:rPr lang="fr-CA" sz="3200" smtClean="0"/>
              <a:t>Qu’est-ce qui coûte cher p/r au coût de commande annuel?</a:t>
            </a:r>
            <a:endParaRPr lang="en-US" sz="32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81075"/>
            <a:ext cx="4495800" cy="5145088"/>
          </a:xfrm>
        </p:spPr>
        <p:txBody>
          <a:bodyPr/>
          <a:lstStyle/>
          <a:p>
            <a:pPr eaLnBrk="1" hangingPunct="1"/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507412" cy="490537"/>
          </a:xfrm>
        </p:spPr>
        <p:txBody>
          <a:bodyPr/>
          <a:lstStyle/>
          <a:p>
            <a:pPr eaLnBrk="1" hangingPunct="1"/>
            <a:r>
              <a:rPr lang="fr-CA" sz="3200" smtClean="0"/>
              <a:t>Comment calculer le coût de commande annuel?</a:t>
            </a:r>
            <a:endParaRPr lang="en-US" sz="32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81075"/>
            <a:ext cx="4495800" cy="5145088"/>
          </a:xfrm>
        </p:spPr>
        <p:txBody>
          <a:bodyPr/>
          <a:lstStyle/>
          <a:p>
            <a:pPr eaLnBrk="1" hangingPunct="1"/>
            <a:r>
              <a:rPr lang="fr-CA" sz="2400" dirty="0" smtClean="0"/>
              <a:t>Salaires, bureaux, fournitures, communications, voyages, </a:t>
            </a:r>
            <a:r>
              <a:rPr lang="fr-CA" sz="2400" dirty="0" err="1" smtClean="0"/>
              <a:t>etc</a:t>
            </a:r>
            <a:r>
              <a:rPr lang="fr-CA" sz="2400" dirty="0" smtClean="0"/>
              <a:t>…</a:t>
            </a:r>
          </a:p>
          <a:p>
            <a:pPr eaLnBrk="1" hangingPunct="1"/>
            <a:r>
              <a:rPr lang="fr-CA" sz="2400" dirty="0" smtClean="0"/>
              <a:t>C (coût de commande unitaire) = somme des </a:t>
            </a:r>
            <a:r>
              <a:rPr lang="fr-CA" sz="2400" dirty="0" err="1" smtClean="0"/>
              <a:t>dépenes</a:t>
            </a:r>
            <a:r>
              <a:rPr lang="fr-CA" sz="2400" dirty="0" smtClean="0"/>
              <a:t> annuels/nb commandes par année</a:t>
            </a:r>
          </a:p>
          <a:p>
            <a:pPr eaLnBrk="1" hangingPunct="1"/>
            <a:r>
              <a:rPr lang="fr-CA" sz="2400" dirty="0" smtClean="0"/>
              <a:t>Ex: 175,000$</a:t>
            </a:r>
          </a:p>
          <a:p>
            <a:pPr eaLnBrk="1" hangingPunct="1"/>
            <a:r>
              <a:rPr lang="fr-CA" sz="2400" dirty="0" smtClean="0"/>
              <a:t>5000 commandes</a:t>
            </a:r>
          </a:p>
          <a:p>
            <a:pPr eaLnBrk="1" hangingPunct="1"/>
            <a:r>
              <a:rPr lang="fr-CA" sz="2400" dirty="0" smtClean="0"/>
              <a:t>« C » est une moyenne pour toutes les pièces dans l’entrepôt.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Combien coute-il d’avoir du stock?</a:t>
            </a:r>
            <a:endParaRPr lang="en-US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dirty="0" smtClean="0"/>
              <a:t>CA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/>
              <a:t>CS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/>
              <a:t>CC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/>
              <a:t>CR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/>
              <a:t>CA+CE+CC+CR= CTPS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/>
              <a:t>Objectif: essayer de minimiser le Coût Total de Possession de stocks (CTPS) pour augmenter les profits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/>
              <a:t>Exercice TV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Devoir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dirty="0" smtClean="0"/>
              <a:t>Page 188 </a:t>
            </a:r>
            <a:r>
              <a:rPr lang="fr-CA" dirty="0" smtClean="0"/>
              <a:t>#2,3,5,6,9</a:t>
            </a:r>
          </a:p>
          <a:p>
            <a:pPr eaLnBrk="1" hangingPunct="1"/>
            <a:endParaRPr lang="fr-CA" dirty="0" smtClean="0"/>
          </a:p>
          <a:p>
            <a:pPr eaLnBrk="1" hangingPunct="1"/>
            <a:r>
              <a:rPr lang="fr-CA" dirty="0" smtClean="0"/>
              <a:t>#6 </a:t>
            </a:r>
            <a:r>
              <a:rPr lang="fr-CA" dirty="0" smtClean="0"/>
              <a:t>et 7 (exercices d’apprentissage) </a:t>
            </a:r>
          </a:p>
          <a:p>
            <a:pPr eaLnBrk="1" hangingPunct="1"/>
            <a:r>
              <a:rPr lang="fr-CA" dirty="0" err="1" smtClean="0"/>
              <a:t>Pg</a:t>
            </a:r>
            <a:r>
              <a:rPr lang="fr-CA" dirty="0" smtClean="0"/>
              <a:t> 189 </a:t>
            </a:r>
            <a:r>
              <a:rPr lang="fr-CA" dirty="0" smtClean="0"/>
              <a:t>#</a:t>
            </a:r>
            <a:r>
              <a:rPr lang="fr-CA" dirty="0" smtClean="0"/>
              <a:t> </a:t>
            </a:r>
            <a:r>
              <a:rPr lang="fr-CA" dirty="0" smtClean="0"/>
              <a:t>2,6,9</a:t>
            </a:r>
          </a:p>
          <a:p>
            <a:pPr eaLnBrk="1" hangingPunct="1"/>
            <a:r>
              <a:rPr lang="en-CA" dirty="0" err="1" smtClean="0"/>
              <a:t>Exercice</a:t>
            </a:r>
            <a:r>
              <a:rPr lang="en-CA" smtClean="0"/>
              <a:t> Excel (#8)</a:t>
            </a:r>
            <a:endParaRPr lang="fr-C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mtClean="0"/>
              <a:t>Nommer les types de stocks et donner des exemples pour chaque type.</a:t>
            </a:r>
          </a:p>
          <a:p>
            <a:endParaRPr lang="en-US" smtClean="0"/>
          </a:p>
        </p:txBody>
      </p:sp>
      <p:sp>
        <p:nvSpPr>
          <p:cNvPr id="3076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Pourquoi avoir du stock</a:t>
            </a:r>
            <a:r>
              <a:rPr lang="fr-CA" smtClean="0"/>
              <a:t>?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600200"/>
            <a:ext cx="438785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2800" smtClean="0"/>
              <a:t>Inconvénients d’avoir du stock?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/>
              <a:t>C’est cher.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/>
              <a:t>Ça prend de la place.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/>
              <a:t>On peut voler notre stock.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/>
              <a:t>Il peut se briser.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/>
              <a:t>Il peut devenir désuet.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/>
              <a:t>Plus d’accidents de travail dans l’entrepôt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/>
              <a:t>Mais S’il nous en manque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Raisons pour garder du stock?</a:t>
            </a:r>
            <a:br>
              <a:rPr lang="fr-CA" sz="4000" smtClean="0"/>
            </a:br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fr-FR" sz="2000" smtClean="0"/>
              <a:t>pour </a:t>
            </a:r>
            <a:r>
              <a:rPr lang="fr-FR" sz="2000" b="1" smtClean="0"/>
              <a:t>assurer le délai de livraison</a:t>
            </a:r>
            <a:r>
              <a:rPr lang="fr-FR" sz="2000" smtClean="0"/>
              <a:t> du client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smtClean="0"/>
              <a:t>pour </a:t>
            </a:r>
            <a:r>
              <a:rPr lang="fr-FR" sz="2000" b="1" smtClean="0"/>
              <a:t>répondre à une exigence</a:t>
            </a:r>
            <a:r>
              <a:rPr lang="fr-FR" sz="2000" smtClean="0"/>
              <a:t> clients (stock de sécurité pour le client)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smtClean="0"/>
              <a:t>pour </a:t>
            </a:r>
            <a:r>
              <a:rPr lang="fr-FR" sz="2000" b="1" smtClean="0"/>
              <a:t>réaliser des économies d'échelle</a:t>
            </a:r>
            <a:r>
              <a:rPr lang="fr-FR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smtClean="0"/>
              <a:t>pour </a:t>
            </a:r>
            <a:r>
              <a:rPr lang="fr-FR" sz="2000" b="1" smtClean="0"/>
              <a:t>réguler des flux</a:t>
            </a:r>
            <a:r>
              <a:rPr lang="fr-FR" sz="2000" smtClean="0"/>
              <a:t> de production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smtClean="0"/>
              <a:t>pour </a:t>
            </a:r>
            <a:r>
              <a:rPr lang="fr-FR" sz="2000" b="1" smtClean="0"/>
              <a:t>prévenir</a:t>
            </a:r>
            <a:r>
              <a:rPr lang="fr-FR" sz="2000" smtClean="0"/>
              <a:t> un risque de pénurie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smtClean="0"/>
              <a:t>pour </a:t>
            </a:r>
            <a:r>
              <a:rPr lang="fr-FR" sz="2000" b="1" smtClean="0"/>
              <a:t>se protéger </a:t>
            </a:r>
            <a:r>
              <a:rPr lang="fr-FR" sz="2000" smtClean="0"/>
              <a:t>des variations de valeur des marchandises</a:t>
            </a:r>
            <a:endParaRPr lang="en-US" sz="200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Types de stock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r-CA" sz="2800" smtClean="0"/>
              <a:t>MP</a:t>
            </a:r>
          </a:p>
          <a:p>
            <a:pPr eaLnBrk="1" hangingPunct="1"/>
            <a:r>
              <a:rPr lang="fr-CA" sz="2800" smtClean="0"/>
              <a:t>PEC</a:t>
            </a:r>
          </a:p>
          <a:p>
            <a:pPr eaLnBrk="1" hangingPunct="1"/>
            <a:r>
              <a:rPr lang="fr-CA" sz="2800" smtClean="0"/>
              <a:t>PF</a:t>
            </a:r>
          </a:p>
          <a:p>
            <a:pPr eaLnBrk="1" hangingPunct="1"/>
            <a:r>
              <a:rPr lang="fr-CA" sz="2800" smtClean="0"/>
              <a:t>ERO</a:t>
            </a:r>
          </a:p>
          <a:p>
            <a:pPr eaLnBrk="1" hangingPunct="1"/>
            <a:r>
              <a:rPr lang="fr-CA" sz="2800" smtClean="0"/>
              <a:t>Composantes</a:t>
            </a:r>
          </a:p>
          <a:p>
            <a:pPr eaLnBrk="1" hangingPunct="1"/>
            <a:r>
              <a:rPr lang="fr-CA" sz="2800" smtClean="0"/>
              <a:t>Surplus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b="1" smtClean="0">
                <a:solidFill>
                  <a:schemeClr val="tx1"/>
                </a:solidFill>
              </a:rPr>
              <a:t>La classification A-B-C ou méthode Pareto ( 80 / 20 )</a:t>
            </a:r>
            <a:endParaRPr lang="en-US" sz="4000" b="1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2000" smtClean="0"/>
              <a:t>Exercice « prioriser activités »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Est-ce qu’on traiter tous les types de pièces de la même façon?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Ex: Contrôle de la qualité: est-ce qu’on doit tester chaque unité reçue pour les moteurs d’avion?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Est-ce qu’on doit tester chaque vis reçue?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Logique de cette classification 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(contrôle de la qualité, inventaire, comptage, choix fournisseur, choix emplacement dans entrepôt)</a:t>
            </a:r>
            <a:endParaRPr lang="en-US" sz="200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fr-FR" sz="2400" b="1" smtClean="0">
                <a:solidFill>
                  <a:schemeClr val="tx1"/>
                </a:solidFill>
              </a:rPr>
              <a:t>Méthode Pareto ( 80 / 20 )</a:t>
            </a:r>
            <a:endParaRPr lang="en-US" sz="2400" b="1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08050"/>
            <a:ext cx="4316412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000" smtClean="0"/>
              <a:t>Qui a crée cette méthode?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Wilfredo Pareto ( socio-économiste né en 1848 et mort en 1923)</a:t>
            </a:r>
            <a:br>
              <a:rPr lang="en-US" sz="2000" smtClean="0"/>
            </a:b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On a remarqué que :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- 20% des conducteurs ont 80% des accidents .</a:t>
            </a:r>
            <a:br>
              <a:rPr lang="en-US" sz="2000" smtClean="0"/>
            </a:br>
            <a:r>
              <a:rPr lang="en-US" sz="2000" smtClean="0"/>
              <a:t>- 20% des produits vendus dans un magasin génèrent 80 % des revenus.</a:t>
            </a:r>
            <a:br>
              <a:rPr lang="en-US" sz="2000" smtClean="0"/>
            </a:br>
            <a:r>
              <a:rPr lang="en-US" sz="2000" smtClean="0"/>
              <a:t>- 20 % des pièces stockées représentent 80% de la valeur du stock.</a:t>
            </a:r>
            <a:br>
              <a:rPr lang="en-US" sz="2000" smtClean="0"/>
            </a:br>
            <a:r>
              <a:rPr lang="en-US" sz="2000" smtClean="0"/>
              <a:t>- 15% des contribuables payent 85% des impôts. </a:t>
            </a:r>
            <a:br>
              <a:rPr lang="en-US" sz="2000" smtClean="0"/>
            </a:b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Application dans le contrôle de la qualité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Exemple Excel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fr-CA" sz="4000" smtClean="0"/>
              <a:t>Comment classer les produits</a:t>
            </a:r>
            <a:endParaRPr lang="en-US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81075"/>
            <a:ext cx="5292725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Par consommation annuelle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Coût unitaire d’achat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Délai de livraison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Impact d’arrêt de la production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Rareté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Ainsi les résultats de l’étude donnent :</a:t>
            </a:r>
            <a:br>
              <a:rPr lang="en-US" sz="1800" smtClean="0"/>
            </a:b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10% des produits représente 65% de la consommation, le second groupe: 25% et 10% de la consommation c’est le 3</a:t>
            </a:r>
            <a:r>
              <a:rPr lang="en-US" sz="1800" baseline="30000" smtClean="0"/>
              <a:t>ième</a:t>
            </a:r>
            <a:r>
              <a:rPr lang="en-US" sz="1800" smtClean="0"/>
              <a:t> groupe</a:t>
            </a:r>
            <a:br>
              <a:rPr lang="en-US" sz="1800" smtClean="0"/>
            </a:b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Le groupe A sera constitué des premiers 10% </a:t>
            </a:r>
            <a:br>
              <a:rPr lang="en-US" sz="1800" smtClean="0"/>
            </a:br>
            <a:r>
              <a:rPr lang="en-US" sz="1800" smtClean="0"/>
              <a:t>Le groupe B sera constitué des 25% suivants</a:t>
            </a:r>
            <a:br>
              <a:rPr lang="en-US" sz="1800" smtClean="0"/>
            </a:br>
            <a:r>
              <a:rPr lang="en-US" sz="1800" smtClean="0"/>
              <a:t>Le groupe C sera constitué des 65% restants </a:t>
            </a:r>
            <a:br>
              <a:rPr lang="en-US" sz="1800" smtClean="0"/>
            </a:b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fr-CA" sz="1800" smtClean="0"/>
              <a:t>Faire exemple </a:t>
            </a:r>
            <a:endParaRPr lang="en-US" sz="180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Qu’est-ce qui coûte cher p/r à  l’entreposage?</a:t>
            </a:r>
            <a:endParaRPr 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r-CA" sz="2800" smtClean="0"/>
              <a:t>Il y a 5 catégories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438</Words>
  <Application>Microsoft Office PowerPoint</Application>
  <PresentationFormat>Affichage à l'écran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Default Design</vt:lpstr>
      <vt:lpstr>Diapositive 1</vt:lpstr>
      <vt:lpstr>Diapositive 2</vt:lpstr>
      <vt:lpstr>Pourquoi avoir du stock?</vt:lpstr>
      <vt:lpstr>Raisons pour garder du stock? </vt:lpstr>
      <vt:lpstr>Types de stock</vt:lpstr>
      <vt:lpstr>La classification A-B-C ou méthode Pareto ( 80 / 20 )</vt:lpstr>
      <vt:lpstr>Méthode Pareto ( 80 / 20 )</vt:lpstr>
      <vt:lpstr>Comment classer les produits</vt:lpstr>
      <vt:lpstr>Qu’est-ce qui coûte cher p/r à  l’entreposage?</vt:lpstr>
      <vt:lpstr>Le calcul</vt:lpstr>
      <vt:lpstr>Qu’est-ce qui coûte cher p/r au coût de commande annuel?</vt:lpstr>
      <vt:lpstr>Comment calculer le coût de commande annuel?</vt:lpstr>
      <vt:lpstr>Combien coute-il d’avoir du stock?</vt:lpstr>
      <vt:lpstr>Devoir</vt:lpstr>
    </vt:vector>
  </TitlesOfParts>
  <Company>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Pourquoi avoir du stock?</dc:title>
  <dc:creator>EK</dc:creator>
  <cp:lastModifiedBy>Eric</cp:lastModifiedBy>
  <cp:revision>44</cp:revision>
  <dcterms:created xsi:type="dcterms:W3CDTF">2007-02-12T20:38:37Z</dcterms:created>
  <dcterms:modified xsi:type="dcterms:W3CDTF">2012-11-13T19:59:55Z</dcterms:modified>
</cp:coreProperties>
</file>