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sldIdLst>
    <p:sldId id="256" r:id="rId2"/>
    <p:sldId id="290" r:id="rId3"/>
    <p:sldId id="257" r:id="rId4"/>
    <p:sldId id="261" r:id="rId5"/>
    <p:sldId id="279" r:id="rId6"/>
    <p:sldId id="280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64" r:id="rId24"/>
    <p:sldId id="260" r:id="rId25"/>
    <p:sldId id="291" r:id="rId26"/>
    <p:sldId id="292" r:id="rId27"/>
    <p:sldId id="258" r:id="rId28"/>
    <p:sldId id="259" r:id="rId29"/>
    <p:sldId id="283" r:id="rId30"/>
    <p:sldId id="282" r:id="rId31"/>
    <p:sldId id="287" r:id="rId32"/>
    <p:sldId id="288" r:id="rId33"/>
    <p:sldId id="289" r:id="rId34"/>
  </p:sldIdLst>
  <p:sldSz cx="6858000" cy="9144000" type="screen4x3"/>
  <p:notesSz cx="6858000" cy="9144000"/>
  <p:defaultTextStyle>
    <a:defPPr>
      <a:defRPr lang="fr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1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CB22294-F7AC-4F89-A101-92F6664B94B6}" type="datetimeFigureOut">
              <a:rPr lang="en-US"/>
              <a:pPr>
                <a:defRPr/>
              </a:pPr>
              <a:t>9/9/2013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US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E151021-3CDF-4947-AD99-5ECDCABB05E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A809ED-2C0A-410B-A510-69A594247C82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7B266-DA8A-43A9-91BB-441454577EF6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3DFE7-A3CB-4AC0-8F28-91212153FE55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09F71-B604-4899-A0E4-1DE124252002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0" y="812800"/>
            <a:ext cx="5829300" cy="1524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7C10C-E11D-4AD4-8B97-AFCC81266C81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0" y="812800"/>
            <a:ext cx="5829300" cy="1524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BB6F5-448F-47A9-9B9F-F4FFF11366B8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0" y="812800"/>
            <a:ext cx="5829300" cy="1524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640F3-0E93-4E6C-BB15-06F19ECC354D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0" y="812800"/>
            <a:ext cx="5829300" cy="1524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3505200" y="2641600"/>
            <a:ext cx="2838450" cy="2667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3505200" y="5461000"/>
            <a:ext cx="2838450" cy="2667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D7FE8-3F9C-4D1D-8112-ACEB3451CAFE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674D8-42A6-4BC1-81F8-2612B709B291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61C74-187B-4025-B122-E1F40048FEA9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D618E-170F-46B3-ABC3-680A9D6C010E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144B6-7D53-48B2-80F3-C83C30F28CFB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EDC0B-A8EF-41C8-8159-AC0CC5628F0B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A6B52-F7DB-4D75-9A8E-344A97944F79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5CBFD-0B36-4A12-B2FE-3D59A4B95434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A6D21-0512-4610-B7E4-514DD94BF1A5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16D8FEE-48F7-43C6-88D0-B366EC8BE509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5829300" cy="635000"/>
          </a:xfrm>
        </p:spPr>
        <p:txBody>
          <a:bodyPr/>
          <a:lstStyle/>
          <a:p>
            <a:r>
              <a:rPr lang="fr-CA" smtClean="0"/>
              <a:t>Les Prévisions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838200"/>
            <a:ext cx="3505200" cy="7315200"/>
          </a:xfrm>
        </p:spPr>
        <p:txBody>
          <a:bodyPr/>
          <a:lstStyle/>
          <a:p>
            <a:pPr>
              <a:defRPr/>
            </a:pPr>
            <a:r>
              <a:rPr lang="fr-CA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Prévoir demandes futures</a:t>
            </a:r>
            <a:r>
              <a:rPr lang="fr-CA" sz="2400" smtClean="0"/>
              <a:t> :</a:t>
            </a:r>
          </a:p>
          <a:p>
            <a:pPr>
              <a:defRPr/>
            </a:pPr>
            <a:endParaRPr lang="fr-CA" sz="2400" smtClean="0"/>
          </a:p>
          <a:p>
            <a:pPr>
              <a:defRPr/>
            </a:pPr>
            <a:r>
              <a:rPr lang="fr-CA" sz="2400" smtClean="0"/>
              <a:t>Qté produits à fab.</a:t>
            </a:r>
          </a:p>
          <a:p>
            <a:pPr>
              <a:defRPr/>
            </a:pPr>
            <a:r>
              <a:rPr lang="fr-CA" sz="2400" smtClean="0"/>
              <a:t>Empl affecter chaîne mont.</a:t>
            </a:r>
          </a:p>
          <a:p>
            <a:pPr>
              <a:defRPr/>
            </a:pPr>
            <a:r>
              <a:rPr lang="fr-CA" sz="2400" smtClean="0"/>
              <a:t>Qté MP ou PF à acheter</a:t>
            </a:r>
          </a:p>
          <a:p>
            <a:pPr>
              <a:defRPr/>
            </a:pPr>
            <a:r>
              <a:rPr lang="fr-CA" sz="2400" smtClean="0"/>
              <a:t>$ nécess payer salaires</a:t>
            </a:r>
          </a:p>
          <a:p>
            <a:pPr>
              <a:defRPr/>
            </a:pPr>
            <a:r>
              <a:rPr lang="fr-CA" sz="2400" smtClean="0"/>
              <a:t>Finance, RH, Mktg</a:t>
            </a:r>
          </a:p>
          <a:p>
            <a:pPr>
              <a:defRPr/>
            </a:pPr>
            <a:endParaRPr lang="fr-CA" sz="2400" smtClean="0"/>
          </a:p>
          <a:p>
            <a:pPr>
              <a:defRPr/>
            </a:pPr>
            <a:endParaRPr lang="fr-CA" sz="2400" smtClean="0"/>
          </a:p>
          <a:p>
            <a:pPr>
              <a:defRPr/>
            </a:pPr>
            <a:endParaRPr lang="fr-CA" sz="2400" smtClean="0"/>
          </a:p>
          <a:p>
            <a:pPr>
              <a:defRPr/>
            </a:pPr>
            <a:r>
              <a:rPr lang="fr-CA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Types de Prévisions</a:t>
            </a:r>
            <a:endParaRPr lang="fr-CA" sz="2400" b="1" smtClean="0"/>
          </a:p>
          <a:p>
            <a:pPr lvl="1">
              <a:defRPr/>
            </a:pPr>
            <a:r>
              <a:rPr lang="fr-CA" sz="2000" smtClean="0"/>
              <a:t>Court Terme (moins 1 an)</a:t>
            </a:r>
          </a:p>
          <a:p>
            <a:pPr lvl="1">
              <a:defRPr/>
            </a:pPr>
            <a:r>
              <a:rPr lang="fr-CA" sz="2000" smtClean="0"/>
              <a:t>Moyen (1-2 ans)</a:t>
            </a:r>
          </a:p>
          <a:p>
            <a:pPr lvl="1">
              <a:defRPr/>
            </a:pPr>
            <a:r>
              <a:rPr lang="fr-CA" sz="2000" smtClean="0"/>
              <a:t>Long (3-5 ans)</a:t>
            </a:r>
          </a:p>
          <a:p>
            <a:pPr>
              <a:defRPr/>
            </a:pPr>
            <a:endParaRPr lang="fr-CA" sz="2400" smtClean="0"/>
          </a:p>
        </p:txBody>
      </p:sp>
      <p:sp>
        <p:nvSpPr>
          <p:cNvPr id="5" name="Espace réservé de l'image de la bibliothèque 4"/>
          <p:cNvSpPr>
            <a:spLocks noGrp="1"/>
          </p:cNvSpPr>
          <p:nvPr>
            <p:ph type="clipArt" sz="half" idx="2"/>
          </p:nvPr>
        </p:nvSpPr>
        <p:spPr/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250825"/>
            <a:ext cx="5829300" cy="879475"/>
          </a:xfrm>
        </p:spPr>
        <p:txBody>
          <a:bodyPr/>
          <a:lstStyle/>
          <a:p>
            <a:r>
              <a:rPr lang="fr-CA" smtClean="0"/>
              <a:t>Plaisir-revanche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187450"/>
            <a:ext cx="3352800" cy="6940550"/>
          </a:xfrm>
        </p:spPr>
        <p:txBody>
          <a:bodyPr/>
          <a:lstStyle/>
          <a:p>
            <a:r>
              <a:rPr lang="fr-CA" sz="2800" smtClean="0"/>
              <a:t>Prendre un gros steak</a:t>
            </a:r>
          </a:p>
          <a:p>
            <a:r>
              <a:rPr lang="fr-CA" sz="2800" smtClean="0"/>
              <a:t>Fumer un gros cigare</a:t>
            </a:r>
          </a:p>
          <a:p>
            <a:r>
              <a:rPr lang="fr-CA" sz="2800" smtClean="0"/>
              <a:t>Prendre beaucoup d’alcool</a:t>
            </a:r>
            <a:endParaRPr lang="en-US" sz="28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323850"/>
            <a:ext cx="5829300" cy="590550"/>
          </a:xfrm>
        </p:spPr>
        <p:txBody>
          <a:bodyPr/>
          <a:lstStyle/>
          <a:p>
            <a:r>
              <a:rPr lang="fr-CA" sz="4000" smtClean="0"/>
              <a:t>Future-tension</a:t>
            </a:r>
            <a:endParaRPr lang="en-US" sz="40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92275"/>
            <a:ext cx="2838450" cy="5486400"/>
          </a:xfrm>
        </p:spPr>
        <p:txBody>
          <a:bodyPr/>
          <a:lstStyle/>
          <a:p>
            <a:r>
              <a:rPr lang="fr-CA" sz="2800" smtClean="0"/>
              <a:t>Inondations, pollution, technologie avancée (mettre puces dans notre cerveau), menace des glaciers</a:t>
            </a:r>
            <a:endParaRPr lang="en-US" sz="28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0"/>
            <a:ext cx="5829300" cy="806450"/>
          </a:xfrm>
        </p:spPr>
        <p:txBody>
          <a:bodyPr/>
          <a:lstStyle/>
          <a:p>
            <a:r>
              <a:rPr lang="fr-CA" smtClean="0"/>
              <a:t>Ève-olution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827088"/>
            <a:ext cx="6343650" cy="1584325"/>
          </a:xfrm>
        </p:spPr>
        <p:txBody>
          <a:bodyPr/>
          <a:lstStyle/>
          <a:p>
            <a:r>
              <a:rPr lang="fr-CA" sz="2800" smtClean="0"/>
              <a:t>L’attitude des femmes de nos jours change la façon de gérer les entreprises et les clients.</a:t>
            </a:r>
          </a:p>
          <a:p>
            <a:r>
              <a:rPr lang="fr-CA" sz="2800" smtClean="0"/>
              <a:t>Produits pour femmes :  </a:t>
            </a:r>
            <a:endParaRPr lang="en-US" sz="28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Fantaisie-Aventure</a:t>
            </a:r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Ego-nomie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mtClean="0"/>
              <a:t>Société dépersonnalisée</a:t>
            </a:r>
          </a:p>
          <a:p>
            <a:r>
              <a:rPr lang="fr-CA" smtClean="0"/>
              <a:t>Consommateurs veulent que leur individualité soit reconnue.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Down-aging</a:t>
            </a:r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Cocooning</a:t>
            </a:r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Clanning (Former des Clans)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2641600"/>
            <a:ext cx="5829300" cy="11382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smtClean="0"/>
              <a:t>Religion?</a:t>
            </a:r>
          </a:p>
          <a:p>
            <a:pPr>
              <a:lnSpc>
                <a:spcPct val="90000"/>
              </a:lnSpc>
            </a:pPr>
            <a:r>
              <a:rPr lang="fr-CA" smtClean="0"/>
              <a:t>Facebook (groupes)</a:t>
            </a:r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Cashing out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2641600"/>
            <a:ext cx="5829300" cy="922338"/>
          </a:xfrm>
        </p:spPr>
        <p:txBody>
          <a:bodyPr/>
          <a:lstStyle/>
          <a:p>
            <a:r>
              <a:rPr lang="en-US" smtClean="0"/>
              <a:t>Vivre plus simplement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2513" y="4643438"/>
            <a:ext cx="476250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Being alive ( Être vivant)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2641600"/>
            <a:ext cx="5829300" cy="2435225"/>
          </a:xfrm>
        </p:spPr>
        <p:txBody>
          <a:bodyPr/>
          <a:lstStyle/>
          <a:p>
            <a:r>
              <a:rPr lang="fr-CA" smtClean="0"/>
              <a:t>Vivre jusqu’à 180 ans?</a:t>
            </a:r>
          </a:p>
          <a:p>
            <a:r>
              <a:rPr lang="fr-CA" smtClean="0"/>
              <a:t>Remplacer hanches, un genou, un œil, les poumons, la vessie</a:t>
            </a:r>
          </a:p>
          <a:p>
            <a:r>
              <a:rPr lang="fr-CA" smtClean="0"/>
              <a:t>40 ans…un bébé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4800" b="1" smtClean="0">
                <a:solidFill>
                  <a:schemeClr val="tx1"/>
                </a:solidFill>
              </a:rPr>
              <a:t>La durée des prévisions : </a:t>
            </a:r>
            <a:r>
              <a:rPr lang="en-US" sz="6000" smtClean="0">
                <a:solidFill>
                  <a:schemeClr val="tx1"/>
                </a:solidFill>
              </a:rPr>
              <a:t/>
            </a:r>
            <a:br>
              <a:rPr lang="en-US" sz="6000" smtClean="0">
                <a:solidFill>
                  <a:schemeClr val="tx1"/>
                </a:solidFill>
              </a:rPr>
            </a:br>
            <a:endParaRPr lang="en-US" smtClean="0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342900" y="1979712"/>
            <a:ext cx="6172200" cy="6592788"/>
          </a:xfrm>
        </p:spPr>
        <p:txBody>
          <a:bodyPr/>
          <a:lstStyle/>
          <a:p>
            <a:pPr eaLnBrk="1" hangingPunct="1"/>
            <a:r>
              <a:rPr lang="fr-CA" dirty="0" smtClean="0"/>
              <a:t>Court Terme (moins de 1 an)</a:t>
            </a:r>
            <a:endParaRPr lang="en-US" dirty="0" smtClean="0"/>
          </a:p>
          <a:p>
            <a:pPr lvl="1" eaLnBrk="1" hangingPunct="1"/>
            <a:r>
              <a:rPr lang="fr-CA" dirty="0" smtClean="0"/>
              <a:t>Achats;</a:t>
            </a:r>
            <a:endParaRPr lang="en-US" dirty="0" smtClean="0"/>
          </a:p>
          <a:p>
            <a:pPr lvl="1" eaLnBrk="1" hangingPunct="1"/>
            <a:r>
              <a:rPr lang="fr-CA" dirty="0" smtClean="0"/>
              <a:t>Main d’œuvre;</a:t>
            </a:r>
            <a:endParaRPr lang="en-US" dirty="0" smtClean="0"/>
          </a:p>
          <a:p>
            <a:pPr lvl="1" eaLnBrk="1" hangingPunct="1"/>
            <a:r>
              <a:rPr lang="fr-CA" dirty="0" smtClean="0"/>
              <a:t>Entretien de l’équipement;</a:t>
            </a:r>
            <a:endParaRPr lang="en-US" dirty="0" smtClean="0"/>
          </a:p>
          <a:p>
            <a:pPr lvl="1" eaLnBrk="1" hangingPunct="1"/>
            <a:r>
              <a:rPr lang="fr-CA" dirty="0" smtClean="0"/>
              <a:t>Etc.</a:t>
            </a:r>
            <a:endParaRPr lang="en-US" dirty="0" smtClean="0"/>
          </a:p>
          <a:p>
            <a:pPr eaLnBrk="1" hangingPunct="1"/>
            <a:r>
              <a:rPr lang="fr-CA" dirty="0" smtClean="0"/>
              <a:t>Moyen (1-2 ans)</a:t>
            </a:r>
            <a:endParaRPr lang="en-US" dirty="0" smtClean="0"/>
          </a:p>
          <a:p>
            <a:pPr lvl="1" eaLnBrk="1" hangingPunct="1"/>
            <a:r>
              <a:rPr lang="fr-CA" dirty="0" smtClean="0"/>
              <a:t>Budget de fonctionnement et dépenses.</a:t>
            </a:r>
            <a:endParaRPr lang="en-US" dirty="0" smtClean="0"/>
          </a:p>
          <a:p>
            <a:pPr eaLnBrk="1" hangingPunct="1"/>
            <a:r>
              <a:rPr lang="fr-CA" dirty="0" smtClean="0"/>
              <a:t>Long (3-5 ans)</a:t>
            </a:r>
            <a:endParaRPr lang="en-US" dirty="0" smtClean="0"/>
          </a:p>
          <a:p>
            <a:pPr lvl="1" eaLnBrk="1" hangingPunct="1"/>
            <a:r>
              <a:rPr lang="fr-CA" dirty="0" smtClean="0"/>
              <a:t>Agrandissement;</a:t>
            </a:r>
            <a:endParaRPr lang="en-US" dirty="0" smtClean="0"/>
          </a:p>
          <a:p>
            <a:pPr lvl="1" eaLnBrk="1" hangingPunct="1"/>
            <a:r>
              <a:rPr lang="fr-CA" dirty="0" smtClean="0"/>
              <a:t>Déménagement de l’entreprise; etc.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Atmos_peur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Spiritualité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CA" sz="2800" smtClean="0"/>
              <a:t>Yoga</a:t>
            </a:r>
          </a:p>
          <a:p>
            <a:r>
              <a:rPr lang="fr-CA" sz="2800" smtClean="0"/>
              <a:t>Méditation</a:t>
            </a:r>
          </a:p>
          <a:p>
            <a:r>
              <a:rPr lang="fr-CA" sz="2800" smtClean="0"/>
              <a:t>Religion?</a:t>
            </a:r>
          </a:p>
          <a:p>
            <a:r>
              <a:rPr lang="fr-CA" sz="2800" smtClean="0"/>
              <a:t>Reiki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812800"/>
            <a:ext cx="5829300" cy="663575"/>
          </a:xfrm>
        </p:spPr>
        <p:txBody>
          <a:bodyPr/>
          <a:lstStyle/>
          <a:p>
            <a:r>
              <a:rPr lang="fr-CA" sz="4000" smtClean="0"/>
              <a:t>99 vies</a:t>
            </a:r>
            <a:endParaRPr lang="en-US" sz="40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1763713"/>
            <a:ext cx="5829300" cy="1354137"/>
          </a:xfrm>
        </p:spPr>
        <p:txBody>
          <a:bodyPr/>
          <a:lstStyle/>
          <a:p>
            <a:r>
              <a:rPr lang="en-US" smtClean="0"/>
              <a:t>Peu de temps, rôles multiples à jouer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Vigilante consumer (Prendre les choses en main soi-même)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(Ex: OLF)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>
          <a:xfrm>
            <a:off x="642938" y="0"/>
            <a:ext cx="5829300" cy="857250"/>
          </a:xfrm>
        </p:spPr>
        <p:txBody>
          <a:bodyPr/>
          <a:lstStyle/>
          <a:p>
            <a:r>
              <a:rPr lang="fr-CA" smtClean="0"/>
              <a:t>Techniques qualitatives</a:t>
            </a:r>
            <a:endParaRPr lang="en-US" smtClean="0"/>
          </a:p>
        </p:txBody>
      </p:sp>
      <p:sp>
        <p:nvSpPr>
          <p:cNvPr id="2560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785813"/>
            <a:ext cx="3138487" cy="7342187"/>
          </a:xfrm>
        </p:spPr>
        <p:txBody>
          <a:bodyPr/>
          <a:lstStyle/>
          <a:p>
            <a:pPr lvl="1"/>
            <a:r>
              <a:rPr lang="fr-CA" sz="1800" smtClean="0"/>
              <a:t>Prévisions internes</a:t>
            </a:r>
          </a:p>
          <a:p>
            <a:pPr lvl="1"/>
            <a:r>
              <a:rPr lang="fr-CA" sz="1800" smtClean="0"/>
              <a:t>Technique Delphi</a:t>
            </a:r>
          </a:p>
          <a:p>
            <a:pPr lvl="1"/>
            <a:r>
              <a:rPr lang="fr-CA" sz="1800" smtClean="0"/>
              <a:t>Groupe d ’experts</a:t>
            </a:r>
          </a:p>
          <a:p>
            <a:pPr lvl="1"/>
            <a:r>
              <a:rPr lang="fr-CA" sz="1800" smtClean="0"/>
              <a:t>Comparaisons Historiques</a:t>
            </a:r>
          </a:p>
          <a:p>
            <a:r>
              <a:rPr lang="fr-CA" sz="2000" b="1" smtClean="0"/>
              <a:t>Consultation d’organismes publics et privés :</a:t>
            </a:r>
            <a:r>
              <a:rPr lang="fr-CA" sz="2000" smtClean="0"/>
              <a:t> Statistiques Canada, Chambres de commerce, associations dans notre domaine, banques, BDC, consultants en entreprise, PMB, etc.</a:t>
            </a:r>
            <a:r>
              <a:rPr lang="fr-CA" sz="2000" b="1" smtClean="0"/>
              <a:t> </a:t>
            </a:r>
            <a:endParaRPr lang="en-US" sz="2000" smtClean="0"/>
          </a:p>
          <a:p>
            <a:r>
              <a:rPr lang="fr-CA" sz="2000" b="1" smtClean="0"/>
              <a:t>Revues et journaux</a:t>
            </a:r>
            <a:endParaRPr lang="en-US" sz="2000" smtClean="0"/>
          </a:p>
          <a:p>
            <a:r>
              <a:rPr lang="fr-CA" sz="2000" b="1" smtClean="0"/>
              <a:t>Enquête auprès des consommateurs :</a:t>
            </a:r>
            <a:r>
              <a:rPr lang="fr-CA" sz="2000" smtClean="0"/>
              <a:t> les questionner sur leurs besoins futurs.</a:t>
            </a:r>
            <a:endParaRPr lang="en-US" sz="2000" smtClean="0"/>
          </a:p>
          <a:p>
            <a:r>
              <a:rPr lang="fr-CA" sz="2000" b="1" smtClean="0"/>
              <a:t> </a:t>
            </a:r>
            <a:endParaRPr lang="en-US" sz="2000" smtClean="0"/>
          </a:p>
          <a:p>
            <a:r>
              <a:rPr lang="fr-CA" sz="2000" b="1" smtClean="0"/>
              <a:t>Étude de marché :</a:t>
            </a:r>
            <a:r>
              <a:rPr lang="fr-CA" sz="2000" smtClean="0"/>
              <a:t> réalisée par des entreprises ou organismes spécialisés.</a:t>
            </a:r>
            <a:endParaRPr lang="en-US" sz="2000" smtClean="0"/>
          </a:p>
          <a:p>
            <a:endParaRPr lang="en-US" sz="20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Facteurs externes</a:t>
            </a:r>
            <a:endParaRPr lang="en-US" smtClean="0"/>
          </a:p>
        </p:txBody>
      </p:sp>
      <p:sp>
        <p:nvSpPr>
          <p:cNvPr id="3584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267891" y="1524000"/>
            <a:ext cx="3589734" cy="7620000"/>
          </a:xfrm>
        </p:spPr>
        <p:txBody>
          <a:bodyPr/>
          <a:lstStyle/>
          <a:p>
            <a:r>
              <a:rPr lang="fr-CA" smtClean="0"/>
              <a:t>Concurrence</a:t>
            </a:r>
            <a:endParaRPr lang="en-US" smtClean="0"/>
          </a:p>
          <a:p>
            <a:r>
              <a:rPr lang="fr-CA" smtClean="0"/>
              <a:t>Pouvoir d’achat des clients</a:t>
            </a:r>
            <a:endParaRPr lang="en-US" smtClean="0"/>
          </a:p>
          <a:p>
            <a:r>
              <a:rPr lang="fr-CA" smtClean="0"/>
              <a:t>Évolution démographique</a:t>
            </a:r>
            <a:endParaRPr lang="en-US" smtClean="0"/>
          </a:p>
          <a:p>
            <a:r>
              <a:rPr lang="fr-CA" smtClean="0"/>
              <a:t>Cycle de vie des produits</a:t>
            </a:r>
            <a:endParaRPr lang="en-US" smtClean="0"/>
          </a:p>
          <a:p>
            <a:r>
              <a:rPr lang="fr-CA" smtClean="0"/>
              <a:t>Saisons</a:t>
            </a:r>
            <a:endParaRPr lang="en-US" smtClean="0"/>
          </a:p>
          <a:p>
            <a:r>
              <a:rPr lang="fr-CA" smtClean="0"/>
              <a:t>Facteurs sociaux</a:t>
            </a:r>
            <a:endParaRPr lang="en-US" smtClean="0"/>
          </a:p>
          <a:p>
            <a:r>
              <a:rPr lang="fr-CA" smtClean="0"/>
              <a:t>Facteurs économiques</a:t>
            </a:r>
            <a:endParaRPr lang="en-US" smtClean="0"/>
          </a:p>
          <a:p>
            <a:endParaRPr lang="en-US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Facteurs internes</a:t>
            </a:r>
            <a:endParaRPr lang="en-US" smtClean="0"/>
          </a:p>
        </p:txBody>
      </p:sp>
      <p:sp>
        <p:nvSpPr>
          <p:cNvPr id="37891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342900" y="2133601"/>
            <a:ext cx="6247210" cy="6034617"/>
          </a:xfrm>
        </p:spPr>
        <p:txBody>
          <a:bodyPr/>
          <a:lstStyle/>
          <a:p>
            <a:r>
              <a:rPr lang="fr-CA" dirty="0" smtClean="0"/>
              <a:t>Objectifs de la haute direction;</a:t>
            </a:r>
            <a:endParaRPr lang="en-US" dirty="0" smtClean="0"/>
          </a:p>
          <a:p>
            <a:r>
              <a:rPr lang="fr-CA" dirty="0" smtClean="0"/>
              <a:t>Tendances passées;</a:t>
            </a:r>
            <a:endParaRPr lang="en-US" dirty="0" smtClean="0"/>
          </a:p>
          <a:p>
            <a:r>
              <a:rPr lang="fr-CA" dirty="0" smtClean="0"/>
              <a:t>La capacité de vos employés à desservir les clients (peut prévoir plus, mais est-ce que la MO est en mesure de desservir cet accroissement de capacité?)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Techniques Quantitatives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2641600"/>
            <a:ext cx="5829300" cy="6121400"/>
          </a:xfrm>
        </p:spPr>
        <p:txBody>
          <a:bodyPr/>
          <a:lstStyle/>
          <a:p>
            <a:r>
              <a:rPr lang="fr-CA" smtClean="0"/>
              <a:t>Les 4 principes des prévisions</a:t>
            </a:r>
          </a:p>
          <a:p>
            <a:pPr lvl="1"/>
            <a:r>
              <a:rPr lang="fr-CA" smtClean="0"/>
              <a:t>Les prévisions sont + précises dans le cas de grandes quantités</a:t>
            </a:r>
          </a:p>
          <a:p>
            <a:pPr lvl="1"/>
            <a:endParaRPr lang="fr-CA" smtClean="0"/>
          </a:p>
          <a:p>
            <a:pPr lvl="1"/>
            <a:r>
              <a:rPr lang="fr-CA" smtClean="0"/>
              <a:t>Les prévisions sont + précises dans le cas de courtes périodes</a:t>
            </a:r>
          </a:p>
          <a:p>
            <a:pPr lvl="1"/>
            <a:endParaRPr lang="fr-CA" smtClean="0"/>
          </a:p>
          <a:p>
            <a:pPr lvl="1"/>
            <a:r>
              <a:rPr lang="fr-CA" smtClean="0"/>
              <a:t>Toute prévision doit comporter une estimation du % d ’erreur</a:t>
            </a:r>
          </a:p>
          <a:p>
            <a:pPr lvl="1"/>
            <a:endParaRPr lang="fr-CA" smtClean="0"/>
          </a:p>
          <a:p>
            <a:pPr lvl="1"/>
            <a:r>
              <a:rPr lang="fr-CA" smtClean="0"/>
              <a:t>Faire l’essai de la technique de prévision avant de l’adopter.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Techniques quantitatives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mtClean="0"/>
              <a:t>Moyenne mathématique</a:t>
            </a:r>
          </a:p>
          <a:p>
            <a:r>
              <a:rPr lang="fr-CA" smtClean="0"/>
              <a:t>Moyenne mobile</a:t>
            </a:r>
          </a:p>
          <a:p>
            <a:r>
              <a:rPr lang="fr-CA" smtClean="0"/>
              <a:t>Variation moyenne</a:t>
            </a:r>
          </a:p>
          <a:p>
            <a:r>
              <a:rPr lang="fr-CA" smtClean="0"/>
              <a:t>Technique de la régression linéaire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z="4000" smtClean="0"/>
              <a:t>Corrélation linéaire et la droite de régression</a:t>
            </a:r>
            <a:endParaRPr lang="en-US" sz="40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4350" y="2641600"/>
            <a:ext cx="2860675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sz="2400" smtClean="0"/>
              <a:t>Technique de prévision</a:t>
            </a:r>
          </a:p>
          <a:p>
            <a:pPr>
              <a:lnSpc>
                <a:spcPct val="90000"/>
              </a:lnSpc>
            </a:pPr>
            <a:r>
              <a:rPr lang="fr-CA" sz="2400" smtClean="0"/>
              <a:t>Ex: Revenu vs dépenses</a:t>
            </a:r>
          </a:p>
          <a:p>
            <a:pPr>
              <a:lnSpc>
                <a:spcPct val="90000"/>
              </a:lnSpc>
            </a:pPr>
            <a:r>
              <a:rPr lang="fr-CA" sz="2400" smtClean="0"/>
              <a:t>Temps d’étude et note d’examen!!!!</a:t>
            </a:r>
          </a:p>
          <a:p>
            <a:pPr>
              <a:lnSpc>
                <a:spcPct val="90000"/>
              </a:lnSpc>
            </a:pPr>
            <a:r>
              <a:rPr lang="fr-CA" sz="2400" smtClean="0"/>
              <a:t>Pour utiliser cette technique il faut d’abord créer un graphique: nuage de points</a:t>
            </a:r>
          </a:p>
          <a:p>
            <a:pPr>
              <a:lnSpc>
                <a:spcPct val="90000"/>
              </a:lnSpc>
            </a:pPr>
            <a:r>
              <a:rPr lang="fr-CA" sz="2400" smtClean="0"/>
              <a:t>Ce graphique nous donne une idée si les 2 variables peuvent être liées.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558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CA" sz="4400">
                <a:solidFill>
                  <a:schemeClr val="tx2"/>
                </a:solidFill>
              </a:rPr>
              <a:t>Les Cycles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930400"/>
            <a:ext cx="33718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fr-CA" sz="2800"/>
              <a:t>Cycle Mensuel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fr-CA" sz="2800"/>
              <a:t>Cycle Bi-semestriel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fr-CA" sz="2800"/>
              <a:t>Les Saisons</a:t>
            </a:r>
          </a:p>
          <a:p>
            <a:pPr marL="342900" indent="-342900">
              <a:spcBef>
                <a:spcPct val="20000"/>
              </a:spcBef>
            </a:pPr>
            <a:r>
              <a:rPr lang="fr-CA" sz="2800"/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fr-CA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fr-CA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Coefficient de corrélation linéaire</a:t>
            </a:r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mtClean="0"/>
              <a:t>Pour utiliser cette technique, il faut d’abord vérifier s’il y a une corrélation (lien) entre les 2 variables</a:t>
            </a:r>
          </a:p>
          <a:p>
            <a:r>
              <a:rPr lang="fr-CA" smtClean="0"/>
              <a:t>r</a:t>
            </a:r>
          </a:p>
          <a:p>
            <a:pPr>
              <a:buFontTx/>
              <a:buNone/>
            </a:pPr>
            <a:endParaRPr lang="fr-CA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La droite de régression</a:t>
            </a:r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z="2800" smtClean="0"/>
              <a:t>Si le lien existe entre les variables, on va alors trouver la droite qui représente la réalité</a:t>
            </a:r>
          </a:p>
          <a:p>
            <a:r>
              <a:rPr lang="fr-CA" sz="2800" smtClean="0"/>
              <a:t>y’=a +bx</a:t>
            </a:r>
          </a:p>
          <a:p>
            <a:r>
              <a:rPr lang="fr-CA" sz="2800" smtClean="0"/>
              <a:t>y’ c’est notre prédiction ou prévision</a:t>
            </a:r>
          </a:p>
          <a:p>
            <a:r>
              <a:rPr lang="fr-CA" sz="2800" smtClean="0"/>
              <a:t>b: c’est la pente de la droite</a:t>
            </a:r>
          </a:p>
          <a:p>
            <a:r>
              <a:rPr lang="fr-CA" sz="2800" smtClean="0"/>
              <a:t>Ex: y’=6 + 2x   Faire graphique</a:t>
            </a:r>
          </a:p>
          <a:p>
            <a:r>
              <a:rPr lang="fr-CA" sz="2800" smtClean="0"/>
              <a:t>Si x augm de 1 y augment de ?</a:t>
            </a:r>
          </a:p>
          <a:p>
            <a:r>
              <a:rPr lang="fr-CA" sz="2800" smtClean="0"/>
              <a:t>b= r * s</a:t>
            </a:r>
            <a:r>
              <a:rPr lang="fr-CA" sz="2800" baseline="-25000" smtClean="0"/>
              <a:t>y</a:t>
            </a:r>
            <a:r>
              <a:rPr lang="fr-CA" sz="2800" smtClean="0"/>
              <a:t>/s</a:t>
            </a:r>
            <a:r>
              <a:rPr lang="fr-CA" sz="2800" baseline="-25000" smtClean="0"/>
              <a:t>x</a:t>
            </a:r>
          </a:p>
          <a:p>
            <a:r>
              <a:rPr lang="fr-CA" sz="2800" smtClean="0"/>
              <a:t>a= moy y – b * moy x</a:t>
            </a:r>
          </a:p>
          <a:p>
            <a:pPr>
              <a:buFontTx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Comment utiliser cette technique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Tu me donnes le X et je vais te calculer le 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Devoirs</a:t>
            </a:r>
            <a:endParaRPr lang="en-CA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Les Tendances</a:t>
            </a:r>
            <a:endParaRPr lang="en-US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 sz="2800" dirty="0" smtClean="0"/>
          </a:p>
        </p:txBody>
      </p:sp>
      <p:sp>
        <p:nvSpPr>
          <p:cNvPr id="5" name="Espace réservé du graphique 4"/>
          <p:cNvSpPr>
            <a:spLocks noGrp="1"/>
          </p:cNvSpPr>
          <p:nvPr>
            <p:ph type="chart" sz="half" idx="2"/>
          </p:nvPr>
        </p:nvSpPr>
        <p:spPr/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Années 1990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4350" y="2641600"/>
            <a:ext cx="28575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sz="2400" smtClean="0"/>
              <a:t>Peur de perdre leur emploi</a:t>
            </a:r>
          </a:p>
          <a:p>
            <a:pPr>
              <a:lnSpc>
                <a:spcPct val="90000"/>
              </a:lnSpc>
            </a:pPr>
            <a:r>
              <a:rPr lang="fr-CA" sz="2400" smtClean="0"/>
              <a:t>Sentiment d’insécurité</a:t>
            </a:r>
          </a:p>
          <a:p>
            <a:pPr>
              <a:lnSpc>
                <a:spcPct val="90000"/>
              </a:lnSpc>
            </a:pPr>
            <a:r>
              <a:rPr lang="fr-CA" sz="2400" smtClean="0"/>
              <a:t>Effrayé par la violence, pessimiste</a:t>
            </a:r>
          </a:p>
          <a:p>
            <a:pPr>
              <a:lnSpc>
                <a:spcPct val="90000"/>
              </a:lnSpc>
            </a:pPr>
            <a:r>
              <a:rPr lang="fr-CA" sz="2400" smtClean="0"/>
              <a:t>Coconnage</a:t>
            </a:r>
          </a:p>
          <a:p>
            <a:pPr>
              <a:lnSpc>
                <a:spcPct val="90000"/>
              </a:lnSpc>
            </a:pPr>
            <a:r>
              <a:rPr lang="fr-CA" sz="2400" smtClean="0"/>
              <a:t>Famille, enfants, plein air</a:t>
            </a:r>
          </a:p>
          <a:p>
            <a:pPr>
              <a:lnSpc>
                <a:spcPct val="90000"/>
              </a:lnSpc>
            </a:pPr>
            <a:r>
              <a:rPr lang="fr-CA" sz="2400" smtClean="0"/>
              <a:t>Magnétoscope, véhicules + sécuritaires (Volvo)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Tendances pour les Baby-boomers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4350" y="2641600"/>
            <a:ext cx="2857500" cy="548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CA" sz="2000" smtClean="0"/>
              <a:t>Excellent service</a:t>
            </a:r>
          </a:p>
          <a:p>
            <a:pPr>
              <a:lnSpc>
                <a:spcPct val="80000"/>
              </a:lnSpc>
            </a:pPr>
            <a:r>
              <a:rPr lang="fr-CA" sz="2000" smtClean="0"/>
              <a:t>Prêt à payer + cher</a:t>
            </a:r>
          </a:p>
          <a:p>
            <a:pPr>
              <a:lnSpc>
                <a:spcPct val="80000"/>
              </a:lnSpc>
            </a:pPr>
            <a:r>
              <a:rPr lang="fr-CA" sz="2000" smtClean="0"/>
              <a:t>Pharmaceutique, détente, loisir</a:t>
            </a:r>
          </a:p>
          <a:p>
            <a:pPr>
              <a:lnSpc>
                <a:spcPct val="80000"/>
              </a:lnSpc>
            </a:pPr>
            <a:r>
              <a:rPr lang="fr-CA" sz="2000" smtClean="0"/>
              <a:t>Centre commerciaux grande surface avec aires de repos</a:t>
            </a:r>
          </a:p>
          <a:p>
            <a:pPr>
              <a:lnSpc>
                <a:spcPct val="80000"/>
              </a:lnSpc>
            </a:pPr>
            <a:r>
              <a:rPr lang="fr-CA" sz="2000" smtClean="0"/>
              <a:t>TV écrans + grands</a:t>
            </a:r>
          </a:p>
          <a:p>
            <a:pPr>
              <a:lnSpc>
                <a:spcPct val="80000"/>
              </a:lnSpc>
            </a:pPr>
            <a:r>
              <a:rPr lang="fr-CA" sz="2000" smtClean="0"/>
              <a:t>Manquent de temps</a:t>
            </a:r>
          </a:p>
          <a:p>
            <a:pPr>
              <a:lnSpc>
                <a:spcPct val="80000"/>
              </a:lnSpc>
            </a:pPr>
            <a:r>
              <a:rPr lang="fr-CA" sz="2000" smtClean="0"/>
              <a:t>« Bunkering »</a:t>
            </a:r>
          </a:p>
          <a:p>
            <a:pPr>
              <a:lnSpc>
                <a:spcPct val="80000"/>
              </a:lnSpc>
            </a:pPr>
            <a:r>
              <a:rPr lang="fr-CA" sz="2000" smtClean="0"/>
              <a:t>Systèmes d’alames, surveillance caméras</a:t>
            </a:r>
          </a:p>
          <a:p>
            <a:pPr>
              <a:lnSpc>
                <a:spcPct val="80000"/>
              </a:lnSpc>
            </a:pPr>
            <a:r>
              <a:rPr lang="fr-CA" sz="2000" smtClean="0"/>
              <a:t>Génératrice au cas où…</a:t>
            </a:r>
          </a:p>
          <a:p>
            <a:pPr>
              <a:lnSpc>
                <a:spcPct val="80000"/>
              </a:lnSpc>
            </a:pPr>
            <a:r>
              <a:rPr lang="fr-CA" sz="2000" smtClean="0"/>
              <a:t>« Gate community »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179388"/>
            <a:ext cx="5829300" cy="950912"/>
          </a:xfrm>
        </p:spPr>
        <p:txBody>
          <a:bodyPr/>
          <a:lstStyle/>
          <a:p>
            <a:r>
              <a:rPr lang="en-US" smtClean="0"/>
              <a:t>Petites indulgences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8913" y="1042988"/>
            <a:ext cx="3163887" cy="70850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Les gens sont stressés et s’offrent des petits luxes pour justifier leur style de vie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Caf</a:t>
            </a:r>
            <a:r>
              <a:rPr lang="fr-CA" sz="2400" smtClean="0"/>
              <a:t>é</a:t>
            </a:r>
            <a:r>
              <a:rPr lang="en-US" sz="2400" smtClean="0"/>
              <a:t> Starbucks (Mochachino) à 8$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Massage</a:t>
            </a:r>
          </a:p>
          <a:p>
            <a:pPr>
              <a:lnSpc>
                <a:spcPct val="80000"/>
              </a:lnSpc>
            </a:pPr>
            <a:r>
              <a:rPr lang="fr-CA" sz="2400" smtClean="0"/>
              <a:t>Liposuction le midi</a:t>
            </a:r>
          </a:p>
          <a:p>
            <a:pPr>
              <a:lnSpc>
                <a:spcPct val="80000"/>
              </a:lnSpc>
            </a:pPr>
            <a:r>
              <a:rPr lang="fr-CA" sz="2400" smtClean="0"/>
              <a:t>Injections Botox</a:t>
            </a:r>
            <a:endParaRPr lang="en-US" sz="24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0"/>
            <a:ext cx="5829300" cy="1187450"/>
          </a:xfrm>
        </p:spPr>
        <p:txBody>
          <a:bodyPr/>
          <a:lstStyle/>
          <a:p>
            <a:r>
              <a:rPr lang="fr-CA" sz="3200" smtClean="0"/>
              <a:t>SOS (Save Our Society) Sauver notre Société</a:t>
            </a:r>
            <a:endParaRPr lang="en-US" sz="3200" smtClean="0"/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58888"/>
            <a:ext cx="2838450" cy="3960812"/>
          </a:xfrm>
        </p:spPr>
        <p:txBody>
          <a:bodyPr/>
          <a:lstStyle/>
          <a:p>
            <a:r>
              <a:rPr lang="fr-CA" sz="2800" dirty="0" smtClean="0"/>
              <a:t>Planter arbres</a:t>
            </a:r>
          </a:p>
          <a:p>
            <a:r>
              <a:rPr lang="fr-CA" sz="2800" dirty="0" smtClean="0"/>
              <a:t>Acheter Bio</a:t>
            </a:r>
          </a:p>
          <a:p>
            <a:r>
              <a:rPr lang="fr-CA" sz="2800" dirty="0" smtClean="0"/>
              <a:t>Acheter équitable</a:t>
            </a:r>
          </a:p>
          <a:p>
            <a:r>
              <a:rPr lang="fr-CA" sz="2800" dirty="0" smtClean="0"/>
              <a:t>Recycler</a:t>
            </a:r>
          </a:p>
          <a:p>
            <a:r>
              <a:rPr lang="fr-CA" sz="2800" dirty="0" smtClean="0"/>
              <a:t>Compostage</a:t>
            </a:r>
          </a:p>
          <a:p>
            <a:r>
              <a:rPr lang="fr-CA" sz="2800" dirty="0" smtClean="0"/>
              <a:t>Carburants bio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Faire tomber les icônes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CA" sz="2800" smtClean="0"/>
              <a:t>Je ne crois plus au</a:t>
            </a:r>
          </a:p>
          <a:p>
            <a:r>
              <a:rPr lang="fr-CA" sz="2800" smtClean="0"/>
              <a:t> gouvernement</a:t>
            </a:r>
          </a:p>
          <a:p>
            <a:r>
              <a:rPr lang="fr-CA" sz="2800" smtClean="0"/>
              <a:t>La religion</a:t>
            </a:r>
          </a:p>
          <a:p>
            <a:r>
              <a:rPr lang="fr-CA" sz="2800" smtClean="0"/>
              <a:t>Les grosses entreprises</a:t>
            </a:r>
          </a:p>
          <a:p>
            <a:r>
              <a:rPr lang="fr-CA" sz="2800" smtClean="0"/>
              <a:t>Les médecins</a:t>
            </a:r>
          </a:p>
          <a:p>
            <a:r>
              <a:rPr lang="fr-CA" sz="2800" smtClean="0"/>
              <a:t>Les avocats</a:t>
            </a:r>
            <a:endParaRPr lang="en-US" sz="28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669</Words>
  <Application>Microsoft Office PowerPoint</Application>
  <PresentationFormat>Affichage à l'écran (4:3)</PresentationFormat>
  <Paragraphs>162</Paragraphs>
  <Slides>33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37" baseType="lpstr">
      <vt:lpstr>Times New Roman</vt:lpstr>
      <vt:lpstr>Arial</vt:lpstr>
      <vt:lpstr>Calibri</vt:lpstr>
      <vt:lpstr>Default Design</vt:lpstr>
      <vt:lpstr>Les Prévisions</vt:lpstr>
      <vt:lpstr>La durée des prévisions :  </vt:lpstr>
      <vt:lpstr>Diapositive 3</vt:lpstr>
      <vt:lpstr>Les Tendances</vt:lpstr>
      <vt:lpstr>Années 1990</vt:lpstr>
      <vt:lpstr>Tendances pour les Baby-boomers</vt:lpstr>
      <vt:lpstr>Petites indulgences</vt:lpstr>
      <vt:lpstr>SOS (Save Our Society) Sauver notre Société</vt:lpstr>
      <vt:lpstr>Faire tomber les icônes</vt:lpstr>
      <vt:lpstr>Plaisir-revanche</vt:lpstr>
      <vt:lpstr>Future-tension</vt:lpstr>
      <vt:lpstr>Ève-olution</vt:lpstr>
      <vt:lpstr>Fantaisie-Aventure</vt:lpstr>
      <vt:lpstr>Ego-nomie</vt:lpstr>
      <vt:lpstr>Down-aging</vt:lpstr>
      <vt:lpstr>Cocooning</vt:lpstr>
      <vt:lpstr>Clanning (Former des Clans)</vt:lpstr>
      <vt:lpstr>Cashing out</vt:lpstr>
      <vt:lpstr>Being alive ( Être vivant)</vt:lpstr>
      <vt:lpstr>Atmos_peur</vt:lpstr>
      <vt:lpstr>Spiritualité</vt:lpstr>
      <vt:lpstr>99 vies</vt:lpstr>
      <vt:lpstr>Vigilante consumer (Prendre les choses en main soi-même)</vt:lpstr>
      <vt:lpstr>Techniques qualitatives</vt:lpstr>
      <vt:lpstr>Facteurs externes</vt:lpstr>
      <vt:lpstr>Facteurs internes</vt:lpstr>
      <vt:lpstr>Techniques Quantitatives</vt:lpstr>
      <vt:lpstr>Techniques quantitatives</vt:lpstr>
      <vt:lpstr>Corrélation linéaire et la droite de régression</vt:lpstr>
      <vt:lpstr>Coefficient de corrélation linéaire</vt:lpstr>
      <vt:lpstr>La droite de régression</vt:lpstr>
      <vt:lpstr>Comment utiliser cette technique</vt:lpstr>
      <vt:lpstr>Devoirs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Prévisions</dc:title>
  <dc:creator>Eric Kelada</dc:creator>
  <cp:lastModifiedBy>Eric</cp:lastModifiedBy>
  <cp:revision>23</cp:revision>
  <cp:lastPrinted>1997-09-14T23:04:14Z</cp:lastPrinted>
  <dcterms:created xsi:type="dcterms:W3CDTF">1997-09-14T00:56:58Z</dcterms:created>
  <dcterms:modified xsi:type="dcterms:W3CDTF">2013-09-09T13:03:20Z</dcterms:modified>
</cp:coreProperties>
</file>