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59"/>
  </p:notesMasterIdLst>
  <p:sldIdLst>
    <p:sldId id="296" r:id="rId2"/>
    <p:sldId id="356" r:id="rId3"/>
    <p:sldId id="357" r:id="rId4"/>
    <p:sldId id="361" r:id="rId5"/>
    <p:sldId id="362" r:id="rId6"/>
    <p:sldId id="363" r:id="rId7"/>
    <p:sldId id="364" r:id="rId8"/>
    <p:sldId id="365" r:id="rId9"/>
    <p:sldId id="366" r:id="rId10"/>
    <p:sldId id="367" r:id="rId11"/>
    <p:sldId id="368" r:id="rId12"/>
    <p:sldId id="369" r:id="rId13"/>
    <p:sldId id="370" r:id="rId14"/>
    <p:sldId id="359" r:id="rId15"/>
    <p:sldId id="358" r:id="rId16"/>
    <p:sldId id="371" r:id="rId17"/>
    <p:sldId id="373" r:id="rId18"/>
    <p:sldId id="379" r:id="rId19"/>
    <p:sldId id="383" r:id="rId20"/>
    <p:sldId id="372" r:id="rId21"/>
    <p:sldId id="377" r:id="rId22"/>
    <p:sldId id="378" r:id="rId23"/>
    <p:sldId id="257" r:id="rId24"/>
    <p:sldId id="258" r:id="rId25"/>
    <p:sldId id="266" r:id="rId26"/>
    <p:sldId id="271" r:id="rId27"/>
    <p:sldId id="384" r:id="rId28"/>
    <p:sldId id="385" r:id="rId29"/>
    <p:sldId id="346" r:id="rId30"/>
    <p:sldId id="304" r:id="rId31"/>
    <p:sldId id="290" r:id="rId32"/>
    <p:sldId id="294" r:id="rId33"/>
    <p:sldId id="305" r:id="rId34"/>
    <p:sldId id="318" r:id="rId35"/>
    <p:sldId id="310" r:id="rId36"/>
    <p:sldId id="329" r:id="rId37"/>
    <p:sldId id="349" r:id="rId38"/>
    <p:sldId id="350" r:id="rId39"/>
    <p:sldId id="351" r:id="rId40"/>
    <p:sldId id="354" r:id="rId41"/>
    <p:sldId id="353" r:id="rId42"/>
    <p:sldId id="375" r:id="rId43"/>
    <p:sldId id="376" r:id="rId44"/>
    <p:sldId id="381" r:id="rId45"/>
    <p:sldId id="382" r:id="rId46"/>
    <p:sldId id="355" r:id="rId47"/>
    <p:sldId id="343" r:id="rId48"/>
    <p:sldId id="344" r:id="rId49"/>
    <p:sldId id="333" r:id="rId50"/>
    <p:sldId id="334" r:id="rId51"/>
    <p:sldId id="335" r:id="rId52"/>
    <p:sldId id="345" r:id="rId53"/>
    <p:sldId id="386" r:id="rId54"/>
    <p:sldId id="387" r:id="rId55"/>
    <p:sldId id="347" r:id="rId56"/>
    <p:sldId id="295" r:id="rId57"/>
    <p:sldId id="380" r:id="rId58"/>
  </p:sldIdLst>
  <p:sldSz cx="9144000" cy="6858000" type="screen4x3"/>
  <p:notesSz cx="7010400" cy="9296400"/>
  <p:defaultTextStyle>
    <a:defPPr>
      <a:defRPr lang="fr-CA"/>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603" autoAdjust="0"/>
    <p:restoredTop sz="90875" autoAdjust="0"/>
  </p:normalViewPr>
  <p:slideViewPr>
    <p:cSldViewPr>
      <p:cViewPr varScale="1">
        <p:scale>
          <a:sx n="116" d="100"/>
          <a:sy n="116" d="100"/>
        </p:scale>
        <p:origin x="10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13F734-8C4F-4CF1-84AA-C8DA531EACD5}" type="doc">
      <dgm:prSet loTypeId="urn:microsoft.com/office/officeart/2005/8/layout/orgChart1" loCatId="hierarchy" qsTypeId="urn:microsoft.com/office/officeart/2005/8/quickstyle/simple1" qsCatId="simple" csTypeId="urn:microsoft.com/office/officeart/2005/8/colors/accent1_2" csCatId="accent1"/>
      <dgm:spPr/>
    </dgm:pt>
    <dgm:pt modelId="{033EF36D-1CD1-44AC-89E7-AA5B077FFB4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smtClean="0">
              <a:ln>
                <a:noFill/>
              </a:ln>
              <a:solidFill>
                <a:schemeClr val="tx1"/>
              </a:solidFill>
              <a:effectLst/>
              <a:latin typeface="Verdana" pitchFamily="34" charset="0"/>
            </a:rPr>
            <a:t>Industrie du camionnage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smtClean="0">
              <a:ln>
                <a:noFill/>
              </a:ln>
              <a:solidFill>
                <a:schemeClr val="tx1"/>
              </a:solidFill>
              <a:effectLst/>
              <a:latin typeface="Verdana" pitchFamily="34" charset="0"/>
            </a:rPr>
            <a:t>61 milliards $</a:t>
          </a:r>
        </a:p>
      </dgm:t>
    </dgm:pt>
    <dgm:pt modelId="{935DCFB8-4CD8-476B-AE69-2628E08DA046}" type="parTrans" cxnId="{44AA85B8-A6A1-432B-BEE1-76A962BBDF67}">
      <dgm:prSet/>
      <dgm:spPr/>
    </dgm:pt>
    <dgm:pt modelId="{D4ED4161-75B0-4DCE-BF41-C2430DAF047B}" type="sibTrans" cxnId="{44AA85B8-A6A1-432B-BEE1-76A962BBDF67}">
      <dgm:prSet/>
      <dgm:spPr/>
    </dgm:pt>
    <dgm:pt modelId="{9D969A85-D456-4CBF-8CA6-BA252D229DA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smtClean="0">
              <a:ln>
                <a:noFill/>
              </a:ln>
              <a:solidFill>
                <a:schemeClr val="tx1"/>
              </a:solidFill>
              <a:effectLst/>
              <a:latin typeface="Verdana" pitchFamily="34" charset="0"/>
            </a:rPr>
            <a:t>Messageries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smtClean="0">
              <a:ln>
                <a:noFill/>
              </a:ln>
              <a:solidFill>
                <a:schemeClr val="tx1"/>
              </a:solidFill>
              <a:effectLst/>
              <a:latin typeface="Verdana" pitchFamily="34" charset="0"/>
            </a:rPr>
            <a:t>6 milliards $</a:t>
          </a:r>
        </a:p>
      </dgm:t>
    </dgm:pt>
    <dgm:pt modelId="{B0A5C160-C0AD-4F03-ABB5-3F6486FCFDAA}" type="parTrans" cxnId="{A131D5A1-3342-496E-B91B-A5CEDD55D577}">
      <dgm:prSet/>
      <dgm:spPr/>
    </dgm:pt>
    <dgm:pt modelId="{E0A7D829-42AB-42AC-BD65-441E9F252FAF}" type="sibTrans" cxnId="{A131D5A1-3342-496E-B91B-A5CEDD55D577}">
      <dgm:prSet/>
      <dgm:spPr/>
    </dgm:pt>
    <dgm:pt modelId="{C84C372C-75A4-4800-B3EC-EC15FA01DE1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smtClean="0">
              <a:ln>
                <a:noFill/>
              </a:ln>
              <a:solidFill>
                <a:schemeClr val="tx1"/>
              </a:solidFill>
              <a:effectLst/>
              <a:latin typeface="Verdana" pitchFamily="34" charset="0"/>
            </a:rPr>
            <a:t>Camionnage pour</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smtClean="0">
              <a:ln>
                <a:noFill/>
              </a:ln>
              <a:solidFill>
                <a:schemeClr val="tx1"/>
              </a:solidFill>
              <a:effectLst/>
              <a:latin typeface="Verdana" pitchFamily="34" charset="0"/>
            </a:rPr>
            <a:t> compte d’autrui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smtClean="0">
              <a:ln>
                <a:noFill/>
              </a:ln>
              <a:solidFill>
                <a:schemeClr val="tx1"/>
              </a:solidFill>
              <a:effectLst/>
              <a:latin typeface="Verdana" pitchFamily="34" charset="0"/>
            </a:rPr>
            <a:t>28 milliards $</a:t>
          </a:r>
        </a:p>
      </dgm:t>
    </dgm:pt>
    <dgm:pt modelId="{BE359A25-9B16-40A4-A580-A97BFB8EDA1F}" type="parTrans" cxnId="{A23997F1-0153-42AE-AFAF-64EF8DCCA53F}">
      <dgm:prSet/>
      <dgm:spPr/>
    </dgm:pt>
    <dgm:pt modelId="{3D662F25-27F5-4D0E-8A3C-B68E5E327720}" type="sibTrans" cxnId="{A23997F1-0153-42AE-AFAF-64EF8DCCA53F}">
      <dgm:prSet/>
      <dgm:spPr/>
    </dgm:pt>
    <dgm:pt modelId="{95B91599-4CD9-42E7-A533-FC2E3143C83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smtClean="0">
              <a:ln>
                <a:noFill/>
              </a:ln>
              <a:solidFill>
                <a:schemeClr val="tx1"/>
              </a:solidFill>
              <a:effectLst/>
              <a:latin typeface="Verdana" pitchFamily="34" charset="0"/>
            </a:rPr>
            <a:t>Camionnage privé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b="0" i="0" u="none" strike="noStrike" cap="none" normalizeH="0" baseline="0" smtClean="0">
              <a:ln>
                <a:noFill/>
              </a:ln>
              <a:solidFill>
                <a:schemeClr val="tx1"/>
              </a:solidFill>
              <a:effectLst/>
              <a:latin typeface="Verdana" pitchFamily="34" charset="0"/>
            </a:rPr>
            <a:t>27 milliards $</a:t>
          </a:r>
        </a:p>
      </dgm:t>
    </dgm:pt>
    <dgm:pt modelId="{36BAF95F-8B42-4244-8582-042BF73632F4}" type="parTrans" cxnId="{1D47B6C8-89D9-4A6F-8048-4679DCCAF7EA}">
      <dgm:prSet/>
      <dgm:spPr/>
    </dgm:pt>
    <dgm:pt modelId="{8CCC2CBD-CD93-42EE-8F93-0C447819733B}" type="sibTrans" cxnId="{1D47B6C8-89D9-4A6F-8048-4679DCCAF7EA}">
      <dgm:prSet/>
      <dgm:spPr/>
    </dgm:pt>
    <dgm:pt modelId="{E4417A49-2FE2-4DC6-BA41-298D5716ADDC}" type="pres">
      <dgm:prSet presAssocID="{3A13F734-8C4F-4CF1-84AA-C8DA531EACD5}" presName="hierChild1" presStyleCnt="0">
        <dgm:presLayoutVars>
          <dgm:orgChart val="1"/>
          <dgm:chPref val="1"/>
          <dgm:dir/>
          <dgm:animOne val="branch"/>
          <dgm:animLvl val="lvl"/>
          <dgm:resizeHandles/>
        </dgm:presLayoutVars>
      </dgm:prSet>
      <dgm:spPr/>
    </dgm:pt>
    <dgm:pt modelId="{F4ECC967-BFFE-45EC-A52B-304A77216275}" type="pres">
      <dgm:prSet presAssocID="{033EF36D-1CD1-44AC-89E7-AA5B077FFB46}" presName="hierRoot1" presStyleCnt="0">
        <dgm:presLayoutVars>
          <dgm:hierBranch/>
        </dgm:presLayoutVars>
      </dgm:prSet>
      <dgm:spPr/>
    </dgm:pt>
    <dgm:pt modelId="{B8909F43-FDC7-480F-9E6C-1665F5E684D3}" type="pres">
      <dgm:prSet presAssocID="{033EF36D-1CD1-44AC-89E7-AA5B077FFB46}" presName="rootComposite1" presStyleCnt="0"/>
      <dgm:spPr/>
    </dgm:pt>
    <dgm:pt modelId="{2426A755-36AE-43BB-93C9-FEEA0F66B9C7}" type="pres">
      <dgm:prSet presAssocID="{033EF36D-1CD1-44AC-89E7-AA5B077FFB46}" presName="rootText1" presStyleLbl="node0" presStyleIdx="0" presStyleCnt="1">
        <dgm:presLayoutVars>
          <dgm:chPref val="3"/>
        </dgm:presLayoutVars>
      </dgm:prSet>
      <dgm:spPr/>
      <dgm:t>
        <a:bodyPr/>
        <a:lstStyle/>
        <a:p>
          <a:endParaRPr lang="fr-CA"/>
        </a:p>
      </dgm:t>
    </dgm:pt>
    <dgm:pt modelId="{471AB0FD-0E8F-468F-963A-84C40B49F78D}" type="pres">
      <dgm:prSet presAssocID="{033EF36D-1CD1-44AC-89E7-AA5B077FFB46}" presName="rootConnector1" presStyleLbl="node1" presStyleIdx="0" presStyleCnt="0"/>
      <dgm:spPr/>
      <dgm:t>
        <a:bodyPr/>
        <a:lstStyle/>
        <a:p>
          <a:endParaRPr lang="fr-CA"/>
        </a:p>
      </dgm:t>
    </dgm:pt>
    <dgm:pt modelId="{2E21A6FE-012D-4340-B419-A41FC5CE7B10}" type="pres">
      <dgm:prSet presAssocID="{033EF36D-1CD1-44AC-89E7-AA5B077FFB46}" presName="hierChild2" presStyleCnt="0"/>
      <dgm:spPr/>
    </dgm:pt>
    <dgm:pt modelId="{C83CC433-3A98-4F2C-A792-48FE7BBF00FF}" type="pres">
      <dgm:prSet presAssocID="{B0A5C160-C0AD-4F03-ABB5-3F6486FCFDAA}" presName="Name35" presStyleLbl="parChTrans1D2" presStyleIdx="0" presStyleCnt="3"/>
      <dgm:spPr/>
    </dgm:pt>
    <dgm:pt modelId="{42EA3CF5-F7FD-49AF-A7F4-66240000F245}" type="pres">
      <dgm:prSet presAssocID="{9D969A85-D456-4CBF-8CA6-BA252D229DA4}" presName="hierRoot2" presStyleCnt="0">
        <dgm:presLayoutVars>
          <dgm:hierBranch/>
        </dgm:presLayoutVars>
      </dgm:prSet>
      <dgm:spPr/>
    </dgm:pt>
    <dgm:pt modelId="{CC301BCD-3192-4585-8789-9B55CE36D5E9}" type="pres">
      <dgm:prSet presAssocID="{9D969A85-D456-4CBF-8CA6-BA252D229DA4}" presName="rootComposite" presStyleCnt="0"/>
      <dgm:spPr/>
    </dgm:pt>
    <dgm:pt modelId="{8BAC374B-A8D3-49A6-B427-AB35AA04A875}" type="pres">
      <dgm:prSet presAssocID="{9D969A85-D456-4CBF-8CA6-BA252D229DA4}" presName="rootText" presStyleLbl="node2" presStyleIdx="0" presStyleCnt="3">
        <dgm:presLayoutVars>
          <dgm:chPref val="3"/>
        </dgm:presLayoutVars>
      </dgm:prSet>
      <dgm:spPr/>
      <dgm:t>
        <a:bodyPr/>
        <a:lstStyle/>
        <a:p>
          <a:endParaRPr lang="fr-CA"/>
        </a:p>
      </dgm:t>
    </dgm:pt>
    <dgm:pt modelId="{E6ECAEE4-97FA-4CBF-8939-49182D98F06D}" type="pres">
      <dgm:prSet presAssocID="{9D969A85-D456-4CBF-8CA6-BA252D229DA4}" presName="rootConnector" presStyleLbl="node2" presStyleIdx="0" presStyleCnt="3"/>
      <dgm:spPr/>
      <dgm:t>
        <a:bodyPr/>
        <a:lstStyle/>
        <a:p>
          <a:endParaRPr lang="fr-CA"/>
        </a:p>
      </dgm:t>
    </dgm:pt>
    <dgm:pt modelId="{C9F69DE2-EED1-4E15-87DE-9560A0BBA9B2}" type="pres">
      <dgm:prSet presAssocID="{9D969A85-D456-4CBF-8CA6-BA252D229DA4}" presName="hierChild4" presStyleCnt="0"/>
      <dgm:spPr/>
    </dgm:pt>
    <dgm:pt modelId="{2652AF3F-A173-4CA0-8278-95B15B0DC02F}" type="pres">
      <dgm:prSet presAssocID="{9D969A85-D456-4CBF-8CA6-BA252D229DA4}" presName="hierChild5" presStyleCnt="0"/>
      <dgm:spPr/>
    </dgm:pt>
    <dgm:pt modelId="{30897A10-3305-49DB-B583-A178B8A2DDBA}" type="pres">
      <dgm:prSet presAssocID="{BE359A25-9B16-40A4-A580-A97BFB8EDA1F}" presName="Name35" presStyleLbl="parChTrans1D2" presStyleIdx="1" presStyleCnt="3"/>
      <dgm:spPr/>
    </dgm:pt>
    <dgm:pt modelId="{1104B7ED-FFE3-4766-8254-A674B78312F7}" type="pres">
      <dgm:prSet presAssocID="{C84C372C-75A4-4800-B3EC-EC15FA01DE19}" presName="hierRoot2" presStyleCnt="0">
        <dgm:presLayoutVars>
          <dgm:hierBranch/>
        </dgm:presLayoutVars>
      </dgm:prSet>
      <dgm:spPr/>
    </dgm:pt>
    <dgm:pt modelId="{0DD17B17-0C67-465E-97A3-3D51B8E901A7}" type="pres">
      <dgm:prSet presAssocID="{C84C372C-75A4-4800-B3EC-EC15FA01DE19}" presName="rootComposite" presStyleCnt="0"/>
      <dgm:spPr/>
    </dgm:pt>
    <dgm:pt modelId="{7BFC83F6-1478-4FEA-A5EE-98819935280E}" type="pres">
      <dgm:prSet presAssocID="{C84C372C-75A4-4800-B3EC-EC15FA01DE19}" presName="rootText" presStyleLbl="node2" presStyleIdx="1" presStyleCnt="3">
        <dgm:presLayoutVars>
          <dgm:chPref val="3"/>
        </dgm:presLayoutVars>
      </dgm:prSet>
      <dgm:spPr/>
      <dgm:t>
        <a:bodyPr/>
        <a:lstStyle/>
        <a:p>
          <a:endParaRPr lang="fr-CA"/>
        </a:p>
      </dgm:t>
    </dgm:pt>
    <dgm:pt modelId="{1B872762-6304-41F0-B689-4670CDF35FF5}" type="pres">
      <dgm:prSet presAssocID="{C84C372C-75A4-4800-B3EC-EC15FA01DE19}" presName="rootConnector" presStyleLbl="node2" presStyleIdx="1" presStyleCnt="3"/>
      <dgm:spPr/>
      <dgm:t>
        <a:bodyPr/>
        <a:lstStyle/>
        <a:p>
          <a:endParaRPr lang="fr-CA"/>
        </a:p>
      </dgm:t>
    </dgm:pt>
    <dgm:pt modelId="{1A45C94B-9555-4769-9A78-153E51223F00}" type="pres">
      <dgm:prSet presAssocID="{C84C372C-75A4-4800-B3EC-EC15FA01DE19}" presName="hierChild4" presStyleCnt="0"/>
      <dgm:spPr/>
    </dgm:pt>
    <dgm:pt modelId="{2A3F8578-9CD6-47A0-BE37-935053578C01}" type="pres">
      <dgm:prSet presAssocID="{C84C372C-75A4-4800-B3EC-EC15FA01DE19}" presName="hierChild5" presStyleCnt="0"/>
      <dgm:spPr/>
    </dgm:pt>
    <dgm:pt modelId="{471EBEE7-A41B-4284-9539-E58C8BE94CDA}" type="pres">
      <dgm:prSet presAssocID="{36BAF95F-8B42-4244-8582-042BF73632F4}" presName="Name35" presStyleLbl="parChTrans1D2" presStyleIdx="2" presStyleCnt="3"/>
      <dgm:spPr/>
    </dgm:pt>
    <dgm:pt modelId="{B729107E-08EC-41C9-AA1D-58EE88F3339A}" type="pres">
      <dgm:prSet presAssocID="{95B91599-4CD9-42E7-A533-FC2E3143C83A}" presName="hierRoot2" presStyleCnt="0">
        <dgm:presLayoutVars>
          <dgm:hierBranch/>
        </dgm:presLayoutVars>
      </dgm:prSet>
      <dgm:spPr/>
    </dgm:pt>
    <dgm:pt modelId="{3A1C927C-F480-4DDF-93D5-44C2BFDDBE33}" type="pres">
      <dgm:prSet presAssocID="{95B91599-4CD9-42E7-A533-FC2E3143C83A}" presName="rootComposite" presStyleCnt="0"/>
      <dgm:spPr/>
    </dgm:pt>
    <dgm:pt modelId="{F008B964-F8CC-4194-B71A-3B7142AB2B7F}" type="pres">
      <dgm:prSet presAssocID="{95B91599-4CD9-42E7-A533-FC2E3143C83A}" presName="rootText" presStyleLbl="node2" presStyleIdx="2" presStyleCnt="3">
        <dgm:presLayoutVars>
          <dgm:chPref val="3"/>
        </dgm:presLayoutVars>
      </dgm:prSet>
      <dgm:spPr/>
      <dgm:t>
        <a:bodyPr/>
        <a:lstStyle/>
        <a:p>
          <a:endParaRPr lang="fr-CA"/>
        </a:p>
      </dgm:t>
    </dgm:pt>
    <dgm:pt modelId="{3442B0D5-7B32-45CC-93BA-0E99EF073342}" type="pres">
      <dgm:prSet presAssocID="{95B91599-4CD9-42E7-A533-FC2E3143C83A}" presName="rootConnector" presStyleLbl="node2" presStyleIdx="2" presStyleCnt="3"/>
      <dgm:spPr/>
      <dgm:t>
        <a:bodyPr/>
        <a:lstStyle/>
        <a:p>
          <a:endParaRPr lang="fr-CA"/>
        </a:p>
      </dgm:t>
    </dgm:pt>
    <dgm:pt modelId="{8C45003A-5F30-4EE4-9699-A0E9F0D06F06}" type="pres">
      <dgm:prSet presAssocID="{95B91599-4CD9-42E7-A533-FC2E3143C83A}" presName="hierChild4" presStyleCnt="0"/>
      <dgm:spPr/>
    </dgm:pt>
    <dgm:pt modelId="{4F7E9233-AC69-4802-A978-ECCB6BC546BB}" type="pres">
      <dgm:prSet presAssocID="{95B91599-4CD9-42E7-A533-FC2E3143C83A}" presName="hierChild5" presStyleCnt="0"/>
      <dgm:spPr/>
    </dgm:pt>
    <dgm:pt modelId="{DE352BB2-BE9C-4433-B31B-5DE2AE861345}" type="pres">
      <dgm:prSet presAssocID="{033EF36D-1CD1-44AC-89E7-AA5B077FFB46}" presName="hierChild3" presStyleCnt="0"/>
      <dgm:spPr/>
    </dgm:pt>
  </dgm:ptLst>
  <dgm:cxnLst>
    <dgm:cxn modelId="{6D6D08C7-9BF5-4E51-B40B-62C85829D846}" type="presOf" srcId="{C84C372C-75A4-4800-B3EC-EC15FA01DE19}" destId="{1B872762-6304-41F0-B689-4670CDF35FF5}" srcOrd="1" destOrd="0" presId="urn:microsoft.com/office/officeart/2005/8/layout/orgChart1"/>
    <dgm:cxn modelId="{44AA85B8-A6A1-432B-BEE1-76A962BBDF67}" srcId="{3A13F734-8C4F-4CF1-84AA-C8DA531EACD5}" destId="{033EF36D-1CD1-44AC-89E7-AA5B077FFB46}" srcOrd="0" destOrd="0" parTransId="{935DCFB8-4CD8-476B-AE69-2628E08DA046}" sibTransId="{D4ED4161-75B0-4DCE-BF41-C2430DAF047B}"/>
    <dgm:cxn modelId="{8B481697-564F-4615-A3D2-10BB532F32FF}" type="presOf" srcId="{9D969A85-D456-4CBF-8CA6-BA252D229DA4}" destId="{8BAC374B-A8D3-49A6-B427-AB35AA04A875}" srcOrd="0" destOrd="0" presId="urn:microsoft.com/office/officeart/2005/8/layout/orgChart1"/>
    <dgm:cxn modelId="{8D2AFF97-4F02-411C-86AB-6D4FE3DE9195}" type="presOf" srcId="{36BAF95F-8B42-4244-8582-042BF73632F4}" destId="{471EBEE7-A41B-4284-9539-E58C8BE94CDA}" srcOrd="0" destOrd="0" presId="urn:microsoft.com/office/officeart/2005/8/layout/orgChart1"/>
    <dgm:cxn modelId="{7B584230-FFEB-4ECF-AF7C-4352154CD834}" type="presOf" srcId="{9D969A85-D456-4CBF-8CA6-BA252D229DA4}" destId="{E6ECAEE4-97FA-4CBF-8939-49182D98F06D}" srcOrd="1" destOrd="0" presId="urn:microsoft.com/office/officeart/2005/8/layout/orgChart1"/>
    <dgm:cxn modelId="{7E3884A2-CF8F-4F40-945F-F11CC893B9EB}" type="presOf" srcId="{C84C372C-75A4-4800-B3EC-EC15FA01DE19}" destId="{7BFC83F6-1478-4FEA-A5EE-98819935280E}" srcOrd="0" destOrd="0" presId="urn:microsoft.com/office/officeart/2005/8/layout/orgChart1"/>
    <dgm:cxn modelId="{1D47B6C8-89D9-4A6F-8048-4679DCCAF7EA}" srcId="{033EF36D-1CD1-44AC-89E7-AA5B077FFB46}" destId="{95B91599-4CD9-42E7-A533-FC2E3143C83A}" srcOrd="2" destOrd="0" parTransId="{36BAF95F-8B42-4244-8582-042BF73632F4}" sibTransId="{8CCC2CBD-CD93-42EE-8F93-0C447819733B}"/>
    <dgm:cxn modelId="{A131D5A1-3342-496E-B91B-A5CEDD55D577}" srcId="{033EF36D-1CD1-44AC-89E7-AA5B077FFB46}" destId="{9D969A85-D456-4CBF-8CA6-BA252D229DA4}" srcOrd="0" destOrd="0" parTransId="{B0A5C160-C0AD-4F03-ABB5-3F6486FCFDAA}" sibTransId="{E0A7D829-42AB-42AC-BD65-441E9F252FAF}"/>
    <dgm:cxn modelId="{09A80EB4-6456-47DF-AD29-2122CC730D7C}" type="presOf" srcId="{3A13F734-8C4F-4CF1-84AA-C8DA531EACD5}" destId="{E4417A49-2FE2-4DC6-BA41-298D5716ADDC}" srcOrd="0" destOrd="0" presId="urn:microsoft.com/office/officeart/2005/8/layout/orgChart1"/>
    <dgm:cxn modelId="{22868E55-57B8-44CD-90D3-71F51730F98C}" type="presOf" srcId="{033EF36D-1CD1-44AC-89E7-AA5B077FFB46}" destId="{2426A755-36AE-43BB-93C9-FEEA0F66B9C7}" srcOrd="0" destOrd="0" presId="urn:microsoft.com/office/officeart/2005/8/layout/orgChart1"/>
    <dgm:cxn modelId="{5E1C8041-D726-46C9-9595-5A1293D14CC9}" type="presOf" srcId="{95B91599-4CD9-42E7-A533-FC2E3143C83A}" destId="{F008B964-F8CC-4194-B71A-3B7142AB2B7F}" srcOrd="0" destOrd="0" presId="urn:microsoft.com/office/officeart/2005/8/layout/orgChart1"/>
    <dgm:cxn modelId="{611F1320-EF0E-4C2A-8D2C-65B71E67C372}" type="presOf" srcId="{95B91599-4CD9-42E7-A533-FC2E3143C83A}" destId="{3442B0D5-7B32-45CC-93BA-0E99EF073342}" srcOrd="1" destOrd="0" presId="urn:microsoft.com/office/officeart/2005/8/layout/orgChart1"/>
    <dgm:cxn modelId="{A23997F1-0153-42AE-AFAF-64EF8DCCA53F}" srcId="{033EF36D-1CD1-44AC-89E7-AA5B077FFB46}" destId="{C84C372C-75A4-4800-B3EC-EC15FA01DE19}" srcOrd="1" destOrd="0" parTransId="{BE359A25-9B16-40A4-A580-A97BFB8EDA1F}" sibTransId="{3D662F25-27F5-4D0E-8A3C-B68E5E327720}"/>
    <dgm:cxn modelId="{B058E8B1-F438-4AFA-AB2F-0C50474C786B}" type="presOf" srcId="{BE359A25-9B16-40A4-A580-A97BFB8EDA1F}" destId="{30897A10-3305-49DB-B583-A178B8A2DDBA}" srcOrd="0" destOrd="0" presId="urn:microsoft.com/office/officeart/2005/8/layout/orgChart1"/>
    <dgm:cxn modelId="{C6F67286-7F5A-452C-B34E-2DFAD4A3524F}" type="presOf" srcId="{033EF36D-1CD1-44AC-89E7-AA5B077FFB46}" destId="{471AB0FD-0E8F-468F-963A-84C40B49F78D}" srcOrd="1" destOrd="0" presId="urn:microsoft.com/office/officeart/2005/8/layout/orgChart1"/>
    <dgm:cxn modelId="{7F858A70-7F88-4ACD-8615-007ED648DA2C}" type="presOf" srcId="{B0A5C160-C0AD-4F03-ABB5-3F6486FCFDAA}" destId="{C83CC433-3A98-4F2C-A792-48FE7BBF00FF}" srcOrd="0" destOrd="0" presId="urn:microsoft.com/office/officeart/2005/8/layout/orgChart1"/>
    <dgm:cxn modelId="{AF26D165-7FBA-46BC-A9CC-00480B0903C5}" type="presParOf" srcId="{E4417A49-2FE2-4DC6-BA41-298D5716ADDC}" destId="{F4ECC967-BFFE-45EC-A52B-304A77216275}" srcOrd="0" destOrd="0" presId="urn:microsoft.com/office/officeart/2005/8/layout/orgChart1"/>
    <dgm:cxn modelId="{F95ECB76-ADFC-498F-87D8-D140D41A85E7}" type="presParOf" srcId="{F4ECC967-BFFE-45EC-A52B-304A77216275}" destId="{B8909F43-FDC7-480F-9E6C-1665F5E684D3}" srcOrd="0" destOrd="0" presId="urn:microsoft.com/office/officeart/2005/8/layout/orgChart1"/>
    <dgm:cxn modelId="{BC1EB28E-00C9-470F-B740-252A5C559D58}" type="presParOf" srcId="{B8909F43-FDC7-480F-9E6C-1665F5E684D3}" destId="{2426A755-36AE-43BB-93C9-FEEA0F66B9C7}" srcOrd="0" destOrd="0" presId="urn:microsoft.com/office/officeart/2005/8/layout/orgChart1"/>
    <dgm:cxn modelId="{BE3F8F7E-E412-4C8E-B5FE-AED01FB4983B}" type="presParOf" srcId="{B8909F43-FDC7-480F-9E6C-1665F5E684D3}" destId="{471AB0FD-0E8F-468F-963A-84C40B49F78D}" srcOrd="1" destOrd="0" presId="urn:microsoft.com/office/officeart/2005/8/layout/orgChart1"/>
    <dgm:cxn modelId="{EC9EC12B-41CA-40DF-82E1-A2D296F60FCE}" type="presParOf" srcId="{F4ECC967-BFFE-45EC-A52B-304A77216275}" destId="{2E21A6FE-012D-4340-B419-A41FC5CE7B10}" srcOrd="1" destOrd="0" presId="urn:microsoft.com/office/officeart/2005/8/layout/orgChart1"/>
    <dgm:cxn modelId="{18475EE5-6E4E-4A61-B9A3-FBFE27E4EA9D}" type="presParOf" srcId="{2E21A6FE-012D-4340-B419-A41FC5CE7B10}" destId="{C83CC433-3A98-4F2C-A792-48FE7BBF00FF}" srcOrd="0" destOrd="0" presId="urn:microsoft.com/office/officeart/2005/8/layout/orgChart1"/>
    <dgm:cxn modelId="{17CB84A0-32AB-4CE8-975F-52E8D6CCB3E8}" type="presParOf" srcId="{2E21A6FE-012D-4340-B419-A41FC5CE7B10}" destId="{42EA3CF5-F7FD-49AF-A7F4-66240000F245}" srcOrd="1" destOrd="0" presId="urn:microsoft.com/office/officeart/2005/8/layout/orgChart1"/>
    <dgm:cxn modelId="{B558FE87-A2ED-48A1-B403-CC8FFD544FC7}" type="presParOf" srcId="{42EA3CF5-F7FD-49AF-A7F4-66240000F245}" destId="{CC301BCD-3192-4585-8789-9B55CE36D5E9}" srcOrd="0" destOrd="0" presId="urn:microsoft.com/office/officeart/2005/8/layout/orgChart1"/>
    <dgm:cxn modelId="{B21A7F2E-9CC4-4E47-BC1C-04B86461A0FC}" type="presParOf" srcId="{CC301BCD-3192-4585-8789-9B55CE36D5E9}" destId="{8BAC374B-A8D3-49A6-B427-AB35AA04A875}" srcOrd="0" destOrd="0" presId="urn:microsoft.com/office/officeart/2005/8/layout/orgChart1"/>
    <dgm:cxn modelId="{4DC13EBD-EFB9-4DFF-9CFF-987BAD6451A8}" type="presParOf" srcId="{CC301BCD-3192-4585-8789-9B55CE36D5E9}" destId="{E6ECAEE4-97FA-4CBF-8939-49182D98F06D}" srcOrd="1" destOrd="0" presId="urn:microsoft.com/office/officeart/2005/8/layout/orgChart1"/>
    <dgm:cxn modelId="{1FFEAA33-427F-48EA-A794-70FA6F26B34A}" type="presParOf" srcId="{42EA3CF5-F7FD-49AF-A7F4-66240000F245}" destId="{C9F69DE2-EED1-4E15-87DE-9560A0BBA9B2}" srcOrd="1" destOrd="0" presId="urn:microsoft.com/office/officeart/2005/8/layout/orgChart1"/>
    <dgm:cxn modelId="{A539A32D-3E88-4DFC-8183-3B2B490512BE}" type="presParOf" srcId="{42EA3CF5-F7FD-49AF-A7F4-66240000F245}" destId="{2652AF3F-A173-4CA0-8278-95B15B0DC02F}" srcOrd="2" destOrd="0" presId="urn:microsoft.com/office/officeart/2005/8/layout/orgChart1"/>
    <dgm:cxn modelId="{ACACADFE-3567-4B3E-A147-EC3F4EBDCA0C}" type="presParOf" srcId="{2E21A6FE-012D-4340-B419-A41FC5CE7B10}" destId="{30897A10-3305-49DB-B583-A178B8A2DDBA}" srcOrd="2" destOrd="0" presId="urn:microsoft.com/office/officeart/2005/8/layout/orgChart1"/>
    <dgm:cxn modelId="{29C8BA72-2D50-4DAB-8B58-36351523F7A8}" type="presParOf" srcId="{2E21A6FE-012D-4340-B419-A41FC5CE7B10}" destId="{1104B7ED-FFE3-4766-8254-A674B78312F7}" srcOrd="3" destOrd="0" presId="urn:microsoft.com/office/officeart/2005/8/layout/orgChart1"/>
    <dgm:cxn modelId="{DDA0390B-4CAD-4511-8206-5F18B1B195DA}" type="presParOf" srcId="{1104B7ED-FFE3-4766-8254-A674B78312F7}" destId="{0DD17B17-0C67-465E-97A3-3D51B8E901A7}" srcOrd="0" destOrd="0" presId="urn:microsoft.com/office/officeart/2005/8/layout/orgChart1"/>
    <dgm:cxn modelId="{1B6C78FB-2C91-4F2F-B28D-CCB0C71578A8}" type="presParOf" srcId="{0DD17B17-0C67-465E-97A3-3D51B8E901A7}" destId="{7BFC83F6-1478-4FEA-A5EE-98819935280E}" srcOrd="0" destOrd="0" presId="urn:microsoft.com/office/officeart/2005/8/layout/orgChart1"/>
    <dgm:cxn modelId="{013EE649-101B-4F42-AE2E-DAB31992D24B}" type="presParOf" srcId="{0DD17B17-0C67-465E-97A3-3D51B8E901A7}" destId="{1B872762-6304-41F0-B689-4670CDF35FF5}" srcOrd="1" destOrd="0" presId="urn:microsoft.com/office/officeart/2005/8/layout/orgChart1"/>
    <dgm:cxn modelId="{025E9F12-F151-485A-8E56-6AF49663AF50}" type="presParOf" srcId="{1104B7ED-FFE3-4766-8254-A674B78312F7}" destId="{1A45C94B-9555-4769-9A78-153E51223F00}" srcOrd="1" destOrd="0" presId="urn:microsoft.com/office/officeart/2005/8/layout/orgChart1"/>
    <dgm:cxn modelId="{A5FDB2CD-45F4-404B-90FD-CA22AB637B3F}" type="presParOf" srcId="{1104B7ED-FFE3-4766-8254-A674B78312F7}" destId="{2A3F8578-9CD6-47A0-BE37-935053578C01}" srcOrd="2" destOrd="0" presId="urn:microsoft.com/office/officeart/2005/8/layout/orgChart1"/>
    <dgm:cxn modelId="{383A9A4B-54FC-4462-8371-040DF056CAF3}" type="presParOf" srcId="{2E21A6FE-012D-4340-B419-A41FC5CE7B10}" destId="{471EBEE7-A41B-4284-9539-E58C8BE94CDA}" srcOrd="4" destOrd="0" presId="urn:microsoft.com/office/officeart/2005/8/layout/orgChart1"/>
    <dgm:cxn modelId="{8267A65D-D928-4032-9708-8592FB0929A4}" type="presParOf" srcId="{2E21A6FE-012D-4340-B419-A41FC5CE7B10}" destId="{B729107E-08EC-41C9-AA1D-58EE88F3339A}" srcOrd="5" destOrd="0" presId="urn:microsoft.com/office/officeart/2005/8/layout/orgChart1"/>
    <dgm:cxn modelId="{BF0698C9-1B19-46E2-86D6-9917F412CDFE}" type="presParOf" srcId="{B729107E-08EC-41C9-AA1D-58EE88F3339A}" destId="{3A1C927C-F480-4DDF-93D5-44C2BFDDBE33}" srcOrd="0" destOrd="0" presId="urn:microsoft.com/office/officeart/2005/8/layout/orgChart1"/>
    <dgm:cxn modelId="{F4F732ED-CC46-4C2E-9A50-708997C06045}" type="presParOf" srcId="{3A1C927C-F480-4DDF-93D5-44C2BFDDBE33}" destId="{F008B964-F8CC-4194-B71A-3B7142AB2B7F}" srcOrd="0" destOrd="0" presId="urn:microsoft.com/office/officeart/2005/8/layout/orgChart1"/>
    <dgm:cxn modelId="{7578B994-93A6-490B-894C-D83B4904A632}" type="presParOf" srcId="{3A1C927C-F480-4DDF-93D5-44C2BFDDBE33}" destId="{3442B0D5-7B32-45CC-93BA-0E99EF073342}" srcOrd="1" destOrd="0" presId="urn:microsoft.com/office/officeart/2005/8/layout/orgChart1"/>
    <dgm:cxn modelId="{A05A0AC3-3454-46CA-A241-5DAB867539C7}" type="presParOf" srcId="{B729107E-08EC-41C9-AA1D-58EE88F3339A}" destId="{8C45003A-5F30-4EE4-9699-A0E9F0D06F06}" srcOrd="1" destOrd="0" presId="urn:microsoft.com/office/officeart/2005/8/layout/orgChart1"/>
    <dgm:cxn modelId="{EFCA4D7E-3479-4E0C-8AD2-7DB2164AD2EB}" type="presParOf" srcId="{B729107E-08EC-41C9-AA1D-58EE88F3339A}" destId="{4F7E9233-AC69-4802-A978-ECCB6BC546BB}" srcOrd="2" destOrd="0" presId="urn:microsoft.com/office/officeart/2005/8/layout/orgChart1"/>
    <dgm:cxn modelId="{6B51CF80-F6CC-4EDA-B240-F7079C3CB06E}" type="presParOf" srcId="{F4ECC967-BFFE-45EC-A52B-304A77216275}" destId="{DE352BB2-BE9C-4433-B31B-5DE2AE86134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EBEE7-A41B-4284-9539-E58C8BE94CDA}">
      <dsp:nvSpPr>
        <dsp:cNvPr id="0" name=""/>
        <dsp:cNvSpPr/>
      </dsp:nvSpPr>
      <dsp:spPr>
        <a:xfrm>
          <a:off x="3706019" y="1824311"/>
          <a:ext cx="2622035" cy="455064"/>
        </a:xfrm>
        <a:custGeom>
          <a:avLst/>
          <a:gdLst/>
          <a:ahLst/>
          <a:cxnLst/>
          <a:rect l="0" t="0" r="0" b="0"/>
          <a:pathLst>
            <a:path>
              <a:moveTo>
                <a:pt x="0" y="0"/>
              </a:moveTo>
              <a:lnTo>
                <a:pt x="0" y="227532"/>
              </a:lnTo>
              <a:lnTo>
                <a:pt x="2622035" y="227532"/>
              </a:lnTo>
              <a:lnTo>
                <a:pt x="2622035" y="4550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897A10-3305-49DB-B583-A178B8A2DDBA}">
      <dsp:nvSpPr>
        <dsp:cNvPr id="0" name=""/>
        <dsp:cNvSpPr/>
      </dsp:nvSpPr>
      <dsp:spPr>
        <a:xfrm>
          <a:off x="3660299" y="1824311"/>
          <a:ext cx="91440" cy="455064"/>
        </a:xfrm>
        <a:custGeom>
          <a:avLst/>
          <a:gdLst/>
          <a:ahLst/>
          <a:cxnLst/>
          <a:rect l="0" t="0" r="0" b="0"/>
          <a:pathLst>
            <a:path>
              <a:moveTo>
                <a:pt x="45720" y="0"/>
              </a:moveTo>
              <a:lnTo>
                <a:pt x="45720" y="4550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3CC433-3A98-4F2C-A792-48FE7BBF00FF}">
      <dsp:nvSpPr>
        <dsp:cNvPr id="0" name=""/>
        <dsp:cNvSpPr/>
      </dsp:nvSpPr>
      <dsp:spPr>
        <a:xfrm>
          <a:off x="1083983" y="1824311"/>
          <a:ext cx="2622035" cy="455064"/>
        </a:xfrm>
        <a:custGeom>
          <a:avLst/>
          <a:gdLst/>
          <a:ahLst/>
          <a:cxnLst/>
          <a:rect l="0" t="0" r="0" b="0"/>
          <a:pathLst>
            <a:path>
              <a:moveTo>
                <a:pt x="2622035" y="0"/>
              </a:moveTo>
              <a:lnTo>
                <a:pt x="2622035" y="227532"/>
              </a:lnTo>
              <a:lnTo>
                <a:pt x="0" y="227532"/>
              </a:lnTo>
              <a:lnTo>
                <a:pt x="0" y="4550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26A755-36AE-43BB-93C9-FEEA0F66B9C7}">
      <dsp:nvSpPr>
        <dsp:cNvPr id="0" name=""/>
        <dsp:cNvSpPr/>
      </dsp:nvSpPr>
      <dsp:spPr>
        <a:xfrm>
          <a:off x="2622533" y="740826"/>
          <a:ext cx="2166971" cy="10834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900" b="0" i="0" u="none" strike="noStrike" kern="1200" cap="none" normalizeH="0" baseline="0" smtClean="0">
              <a:ln>
                <a:noFill/>
              </a:ln>
              <a:solidFill>
                <a:schemeClr val="tx1"/>
              </a:solidFill>
              <a:effectLst/>
              <a:latin typeface="Verdana" pitchFamily="34" charset="0"/>
            </a:rPr>
            <a:t>Industrie du camionnage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900" b="0" i="0" u="none" strike="noStrike" kern="1200" cap="none" normalizeH="0" baseline="0" smtClean="0">
              <a:ln>
                <a:noFill/>
              </a:ln>
              <a:solidFill>
                <a:schemeClr val="tx1"/>
              </a:solidFill>
              <a:effectLst/>
              <a:latin typeface="Verdana" pitchFamily="34" charset="0"/>
            </a:rPr>
            <a:t>61 milliards $</a:t>
          </a:r>
        </a:p>
      </dsp:txBody>
      <dsp:txXfrm>
        <a:off x="2622533" y="740826"/>
        <a:ext cx="2166971" cy="1083485"/>
      </dsp:txXfrm>
    </dsp:sp>
    <dsp:sp modelId="{8BAC374B-A8D3-49A6-B427-AB35AA04A875}">
      <dsp:nvSpPr>
        <dsp:cNvPr id="0" name=""/>
        <dsp:cNvSpPr/>
      </dsp:nvSpPr>
      <dsp:spPr>
        <a:xfrm>
          <a:off x="497" y="2279376"/>
          <a:ext cx="2166971" cy="10834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900" b="0" i="0" u="none" strike="noStrike" kern="1200" cap="none" normalizeH="0" baseline="0" smtClean="0">
              <a:ln>
                <a:noFill/>
              </a:ln>
              <a:solidFill>
                <a:schemeClr val="tx1"/>
              </a:solidFill>
              <a:effectLst/>
              <a:latin typeface="Verdana" pitchFamily="34" charset="0"/>
            </a:rPr>
            <a:t>Messageries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900" b="0" i="0" u="none" strike="noStrike" kern="1200" cap="none" normalizeH="0" baseline="0" smtClean="0">
              <a:ln>
                <a:noFill/>
              </a:ln>
              <a:solidFill>
                <a:schemeClr val="tx1"/>
              </a:solidFill>
              <a:effectLst/>
              <a:latin typeface="Verdana" pitchFamily="34" charset="0"/>
            </a:rPr>
            <a:t>6 milliards $</a:t>
          </a:r>
        </a:p>
      </dsp:txBody>
      <dsp:txXfrm>
        <a:off x="497" y="2279376"/>
        <a:ext cx="2166971" cy="1083485"/>
      </dsp:txXfrm>
    </dsp:sp>
    <dsp:sp modelId="{7BFC83F6-1478-4FEA-A5EE-98819935280E}">
      <dsp:nvSpPr>
        <dsp:cNvPr id="0" name=""/>
        <dsp:cNvSpPr/>
      </dsp:nvSpPr>
      <dsp:spPr>
        <a:xfrm>
          <a:off x="2622533" y="2279376"/>
          <a:ext cx="2166971" cy="10834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900" b="0" i="0" u="none" strike="noStrike" kern="1200" cap="none" normalizeH="0" baseline="0" smtClean="0">
              <a:ln>
                <a:noFill/>
              </a:ln>
              <a:solidFill>
                <a:schemeClr val="tx1"/>
              </a:solidFill>
              <a:effectLst/>
              <a:latin typeface="Verdana" pitchFamily="34" charset="0"/>
            </a:rPr>
            <a:t>Camionnage pour</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900" b="0" i="0" u="none" strike="noStrike" kern="1200" cap="none" normalizeH="0" baseline="0" smtClean="0">
              <a:ln>
                <a:noFill/>
              </a:ln>
              <a:solidFill>
                <a:schemeClr val="tx1"/>
              </a:solidFill>
              <a:effectLst/>
              <a:latin typeface="Verdana" pitchFamily="34" charset="0"/>
            </a:rPr>
            <a:t> compte d’autrui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900" b="0" i="0" u="none" strike="noStrike" kern="1200" cap="none" normalizeH="0" baseline="0" smtClean="0">
              <a:ln>
                <a:noFill/>
              </a:ln>
              <a:solidFill>
                <a:schemeClr val="tx1"/>
              </a:solidFill>
              <a:effectLst/>
              <a:latin typeface="Verdana" pitchFamily="34" charset="0"/>
            </a:rPr>
            <a:t>28 milliards $</a:t>
          </a:r>
        </a:p>
      </dsp:txBody>
      <dsp:txXfrm>
        <a:off x="2622533" y="2279376"/>
        <a:ext cx="2166971" cy="1083485"/>
      </dsp:txXfrm>
    </dsp:sp>
    <dsp:sp modelId="{F008B964-F8CC-4194-B71A-3B7142AB2B7F}">
      <dsp:nvSpPr>
        <dsp:cNvPr id="0" name=""/>
        <dsp:cNvSpPr/>
      </dsp:nvSpPr>
      <dsp:spPr>
        <a:xfrm>
          <a:off x="5244568" y="2279376"/>
          <a:ext cx="2166971" cy="10834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900" b="0" i="0" u="none" strike="noStrike" kern="1200" cap="none" normalizeH="0" baseline="0" smtClean="0">
              <a:ln>
                <a:noFill/>
              </a:ln>
              <a:solidFill>
                <a:schemeClr val="tx1"/>
              </a:solidFill>
              <a:effectLst/>
              <a:latin typeface="Verdana" pitchFamily="34" charset="0"/>
            </a:rPr>
            <a:t>Camionnage privé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900" b="0" i="0" u="none" strike="noStrike" kern="1200" cap="none" normalizeH="0" baseline="0" smtClean="0">
              <a:ln>
                <a:noFill/>
              </a:ln>
              <a:solidFill>
                <a:schemeClr val="tx1"/>
              </a:solidFill>
              <a:effectLst/>
              <a:latin typeface="Verdana" pitchFamily="34" charset="0"/>
            </a:rPr>
            <a:t>27 milliards $</a:t>
          </a:r>
        </a:p>
      </dsp:txBody>
      <dsp:txXfrm>
        <a:off x="5244568" y="2279376"/>
        <a:ext cx="2166971" cy="108348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Times New Roman" pitchFamily="18" charset="0"/>
              </a:defRPr>
            </a:lvl1pPr>
          </a:lstStyle>
          <a:p>
            <a:pPr>
              <a:defRPr/>
            </a:pPr>
            <a:endParaRPr lang="en-US"/>
          </a:p>
        </p:txBody>
      </p:sp>
      <p:sp>
        <p:nvSpPr>
          <p:cNvPr id="3" name="Espace réservé de la date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Times New Roman" pitchFamily="18" charset="0"/>
              </a:defRPr>
            </a:lvl1pPr>
          </a:lstStyle>
          <a:p>
            <a:pPr>
              <a:defRPr/>
            </a:pPr>
            <a:fld id="{F5171D5E-FC50-416D-8175-296D0F2BF373}" type="datetimeFigureOut">
              <a:rPr lang="en-US"/>
              <a:pPr>
                <a:defRPr/>
              </a:pPr>
              <a:t>4/14/2014</a:t>
            </a:fld>
            <a:endParaRPr lang="en-US"/>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Espace réservé des commentaires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a:p>
        </p:txBody>
      </p:sp>
      <p:sp>
        <p:nvSpPr>
          <p:cNvPr id="6" name="Espace réservé du pied de page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atin typeface="Times New Roman" pitchFamily="18" charset="0"/>
              </a:defRPr>
            </a:lvl1pPr>
          </a:lstStyle>
          <a:p>
            <a:pPr>
              <a:defRPr/>
            </a:pPr>
            <a:endParaRPr lang="en-US"/>
          </a:p>
        </p:txBody>
      </p:sp>
      <p:sp>
        <p:nvSpPr>
          <p:cNvPr id="7" name="Espace réservé du numéro de diapositive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1" hangingPunct="1">
              <a:defRPr sz="1200">
                <a:latin typeface="Times New Roman" pitchFamily="18" charset="0"/>
              </a:defRPr>
            </a:lvl1pPr>
          </a:lstStyle>
          <a:p>
            <a:pPr>
              <a:defRPr/>
            </a:pPr>
            <a:fld id="{0E7D8A10-F2A1-47C3-A2F5-14C9820A024B}" type="slidenum">
              <a:rPr lang="en-US"/>
              <a:pPr>
                <a:defRPr/>
              </a:pPr>
              <a:t>‹N°›</a:t>
            </a:fld>
            <a:endParaRPr lang="en-US"/>
          </a:p>
        </p:txBody>
      </p:sp>
    </p:spTree>
    <p:extLst>
      <p:ext uri="{BB962C8B-B14F-4D97-AF65-F5344CB8AC3E}">
        <p14:creationId xmlns:p14="http://schemas.microsoft.com/office/powerpoint/2010/main" val="1328238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240071-4903-4E01-93CF-7A1FF3D1DAD2}" type="slidenum">
              <a:rPr lang="en-CA" altLang="fr-FR"/>
              <a:pPr/>
              <a:t>6</a:t>
            </a:fld>
            <a:endParaRPr lang="en-CA" altLang="fr-FR"/>
          </a:p>
        </p:txBody>
      </p:sp>
      <p:sp>
        <p:nvSpPr>
          <p:cNvPr id="94210" name="Rectangle 2"/>
          <p:cNvSpPr>
            <a:spLocks noGrp="1" noRot="1" noChangeAspect="1" noChangeArrowheads="1" noTextEdit="1"/>
          </p:cNvSpPr>
          <p:nvPr>
            <p:ph type="sldImg"/>
          </p:nvPr>
        </p:nvSpPr>
        <p:spPr>
          <a:xfrm>
            <a:off x="1165225" y="685800"/>
            <a:ext cx="4679950" cy="3509963"/>
          </a:xfrm>
          <a:ln/>
        </p:spPr>
      </p:sp>
      <p:sp>
        <p:nvSpPr>
          <p:cNvPr id="94211" name="Rectangle 3"/>
          <p:cNvSpPr>
            <a:spLocks noGrp="1" noChangeArrowheads="1"/>
          </p:cNvSpPr>
          <p:nvPr>
            <p:ph type="body" idx="1"/>
          </p:nvPr>
        </p:nvSpPr>
        <p:spPr>
          <a:xfrm>
            <a:off x="381353" y="4425474"/>
            <a:ext cx="6400236" cy="419629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500" tIns="45750" rIns="91500" bIns="45750"/>
          <a:lstStyle/>
          <a:p>
            <a:r>
              <a:rPr lang="en-US" altLang="fr-FR" b="1">
                <a:latin typeface="Arial" charset="0"/>
              </a:rPr>
              <a:t>Principle #1: Logistics benefits society.</a:t>
            </a:r>
          </a:p>
          <a:p>
            <a:r>
              <a:rPr lang="en-US" altLang="fr-FR">
                <a:latin typeface="Arial" charset="0"/>
              </a:rPr>
              <a:t>This slide summarizes information found in Table __, page ___.  This slide shows only one developing economy, Mexico.  The differences between logistics expenditures in the developed economies come from volume, restricted management practices, geography, and labor costs. The U.S. gets tremendous utilization from its infrastructure, lower its costs. Japan is highly efficient, but it restricts management practices; it is also highly congested in populated areas. Canada and Germany are more highly unionized than the U.S. Germany is also landlocked, making it more costly to acquire goods that move efficiently by ocean carrier. </a:t>
            </a:r>
          </a:p>
          <a:p>
            <a:r>
              <a:rPr lang="en-US" altLang="fr-FR">
                <a:latin typeface="Arial" charset="0"/>
              </a:rPr>
              <a:t>FROM “PRINCIPLE” #1</a:t>
            </a:r>
          </a:p>
          <a:p>
            <a:r>
              <a:rPr lang="en-US" altLang="fr-FR">
                <a:latin typeface="Arial" charset="0"/>
                <a:cs typeface="Times New Roman" pitchFamily="18" charset="0"/>
              </a:rPr>
              <a:t>When Brian ’s company moved him from the U.S. to manage a plant in Mexico, he found that he could still get his favorite brands, but they were expensive.  Goods produced in the local economy were inexpensive, but if he wanted the same brands he had used in the U.S., he either paid more for his favorites or waited to buy them on a trip to the U.S. Brian’s plant was located in a region of Mexico that lacks the logistics infrastructure and systems to bring in a wide variety of goods at a cost that local citizens can afford. For Brian, this underscored the importance of logistics systems and infrastructure to getting a wide variety of goods. </a:t>
            </a:r>
            <a:endParaRPr lang="en-US" altLang="fr-FR">
              <a:latin typeface="Arial" charset="0"/>
            </a:endParaRPr>
          </a:p>
          <a:p>
            <a:endParaRPr lang="en-US" altLang="fr-FR">
              <a:latin typeface="Arial" charset="0"/>
            </a:endParaRPr>
          </a:p>
        </p:txBody>
      </p:sp>
    </p:spTree>
    <p:extLst>
      <p:ext uri="{BB962C8B-B14F-4D97-AF65-F5344CB8AC3E}">
        <p14:creationId xmlns:p14="http://schemas.microsoft.com/office/powerpoint/2010/main" val="1028810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DD7D529-8CA3-493F-B141-0871BFA37FFA}" type="slidenum">
              <a:rPr lang="en-CA" altLang="fr-FR"/>
              <a:pPr/>
              <a:t>11</a:t>
            </a:fld>
            <a:endParaRPr lang="en-CA" altLang="fr-FR"/>
          </a:p>
        </p:txBody>
      </p:sp>
      <p:sp>
        <p:nvSpPr>
          <p:cNvPr id="99330" name="Rectangle 2"/>
          <p:cNvSpPr>
            <a:spLocks noGrp="1" noRot="1" noChangeAspect="1" noChangeArrowheads="1" noTextEdit="1"/>
          </p:cNvSpPr>
          <p:nvPr>
            <p:ph type="sldImg"/>
          </p:nvPr>
        </p:nvSpPr>
        <p:spPr>
          <a:xfrm>
            <a:off x="1166813" y="685800"/>
            <a:ext cx="4678362" cy="3508375"/>
          </a:xfrm>
          <a:ln/>
        </p:spPr>
      </p:sp>
    </p:spTree>
    <p:extLst>
      <p:ext uri="{BB962C8B-B14F-4D97-AF65-F5344CB8AC3E}">
        <p14:creationId xmlns:p14="http://schemas.microsoft.com/office/powerpoint/2010/main" val="3194648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ADD60CD-044E-4AD9-A362-0BD2B76B7E9C}" type="slidenum">
              <a:rPr lang="en-CA" altLang="fr-FR"/>
              <a:pPr/>
              <a:t>12</a:t>
            </a:fld>
            <a:endParaRPr lang="en-CA" altLang="fr-FR"/>
          </a:p>
        </p:txBody>
      </p:sp>
      <p:sp>
        <p:nvSpPr>
          <p:cNvPr id="101378" name="Rectangle 2"/>
          <p:cNvSpPr>
            <a:spLocks noGrp="1" noRot="1" noChangeAspect="1" noChangeArrowheads="1" noTextEdit="1"/>
          </p:cNvSpPr>
          <p:nvPr>
            <p:ph type="sldImg"/>
          </p:nvPr>
        </p:nvSpPr>
        <p:spPr>
          <a:xfrm>
            <a:off x="1166813" y="685800"/>
            <a:ext cx="4678362" cy="3508375"/>
          </a:xfrm>
          <a:ln/>
        </p:spPr>
      </p:sp>
    </p:spTree>
    <p:extLst>
      <p:ext uri="{BB962C8B-B14F-4D97-AF65-F5344CB8AC3E}">
        <p14:creationId xmlns:p14="http://schemas.microsoft.com/office/powerpoint/2010/main" val="364006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7BD8CAEB-FE54-48CE-817E-1001A302CAB3}" type="slidenum">
              <a:rPr lang="fr-CA" smtClean="0"/>
              <a:pPr>
                <a:defRPr/>
              </a:pPr>
              <a:t>27</a:t>
            </a:fld>
            <a:endParaRPr lang="fr-CA"/>
          </a:p>
        </p:txBody>
      </p:sp>
    </p:spTree>
    <p:extLst>
      <p:ext uri="{BB962C8B-B14F-4D97-AF65-F5344CB8AC3E}">
        <p14:creationId xmlns:p14="http://schemas.microsoft.com/office/powerpoint/2010/main" val="378355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7BD8CAEB-FE54-48CE-817E-1001A302CAB3}" type="slidenum">
              <a:rPr lang="fr-CA" smtClean="0"/>
              <a:pPr>
                <a:defRPr/>
              </a:pPr>
              <a:t>28</a:t>
            </a:fld>
            <a:endParaRPr lang="fr-CA"/>
          </a:p>
        </p:txBody>
      </p:sp>
    </p:spTree>
    <p:extLst>
      <p:ext uri="{BB962C8B-B14F-4D97-AF65-F5344CB8AC3E}">
        <p14:creationId xmlns:p14="http://schemas.microsoft.com/office/powerpoint/2010/main" val="3783554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7BE38B-C786-44F5-9602-15CFE7A57B5F}" type="slidenum">
              <a:rPr lang="en-CA" altLang="fr-FR"/>
              <a:pPr/>
              <a:t>42</a:t>
            </a:fld>
            <a:endParaRPr lang="en-CA" altLang="fr-FR"/>
          </a:p>
        </p:txBody>
      </p:sp>
      <p:sp>
        <p:nvSpPr>
          <p:cNvPr id="54274" name="Rectangle 2"/>
          <p:cNvSpPr>
            <a:spLocks noGrp="1" noRot="1" noChangeAspect="1" noChangeArrowheads="1" noTextEdit="1"/>
          </p:cNvSpPr>
          <p:nvPr>
            <p:ph type="sldImg"/>
          </p:nvPr>
        </p:nvSpPr>
        <p:spPr bwMode="auto">
          <a:xfrm>
            <a:off x="1184275" y="698500"/>
            <a:ext cx="4643438" cy="3482975"/>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5" name="Rectangle 3"/>
          <p:cNvSpPr>
            <a:spLocks noGrp="1" noChangeArrowheads="1"/>
          </p:cNvSpPr>
          <p:nvPr>
            <p:ph type="body" idx="1"/>
          </p:nvPr>
        </p:nvSpPr>
        <p:spPr bwMode="auto">
          <a:xfrm>
            <a:off x="934720" y="4415790"/>
            <a:ext cx="5140960" cy="418338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824" tIns="46913" rIns="93824" bIns="46913"/>
          <a:lstStyle/>
          <a:p>
            <a:pPr eaLnBrk="0" hangingPunct="0">
              <a:spcBef>
                <a:spcPct val="0"/>
              </a:spcBef>
            </a:pPr>
            <a:endParaRPr lang="fr-CA" altLang="fr-FR" sz="2400"/>
          </a:p>
        </p:txBody>
      </p:sp>
    </p:spTree>
    <p:extLst>
      <p:ext uri="{BB962C8B-B14F-4D97-AF65-F5344CB8AC3E}">
        <p14:creationId xmlns:p14="http://schemas.microsoft.com/office/powerpoint/2010/main" val="1258937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97064-541A-4912-9267-9EA2512DDD33}" type="slidenum">
              <a:rPr lang="en-CA" altLang="fr-FR"/>
              <a:pPr/>
              <a:t>44</a:t>
            </a:fld>
            <a:endParaRPr lang="en-CA" altLang="fr-FR"/>
          </a:p>
        </p:txBody>
      </p:sp>
      <p:sp>
        <p:nvSpPr>
          <p:cNvPr id="84994" name="Rectangle 2"/>
          <p:cNvSpPr>
            <a:spLocks noGrp="1" noRot="1" noChangeAspect="1" noChangeArrowheads="1" noTextEdit="1"/>
          </p:cNvSpPr>
          <p:nvPr>
            <p:ph type="sldImg"/>
          </p:nvPr>
        </p:nvSpPr>
        <p:spPr>
          <a:xfrm>
            <a:off x="1184275" y="698500"/>
            <a:ext cx="4643438" cy="3482975"/>
          </a:xfrm>
          <a:ln w="12700"/>
        </p:spPr>
      </p:sp>
      <p:sp>
        <p:nvSpPr>
          <p:cNvPr id="84995" name="Rectangle 3"/>
          <p:cNvSpPr>
            <a:spLocks noGrp="1" noChangeArrowheads="1"/>
          </p:cNvSpPr>
          <p:nvPr>
            <p:ph type="body" idx="1"/>
          </p:nvPr>
        </p:nvSpPr>
        <p:spPr>
          <a:ln/>
        </p:spPr>
        <p:txBody>
          <a:bodyPr lIns="93824" tIns="46913" rIns="93824" bIns="46913"/>
          <a:lstStyle/>
          <a:p>
            <a:pPr eaLnBrk="0" hangingPunct="0">
              <a:spcBef>
                <a:spcPct val="0"/>
              </a:spcBef>
            </a:pPr>
            <a:endParaRPr lang="fr-CA" altLang="fr-FR" sz="2400"/>
          </a:p>
        </p:txBody>
      </p:sp>
    </p:spTree>
    <p:extLst>
      <p:ext uri="{BB962C8B-B14F-4D97-AF65-F5344CB8AC3E}">
        <p14:creationId xmlns:p14="http://schemas.microsoft.com/office/powerpoint/2010/main" val="2915135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CA"/>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fr-CA"/>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fr-CA"/>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CA"/>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fr-CA"/>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fr-CA"/>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fr-CA"/>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fr-CA"/>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fr-CA"/>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fr-CA"/>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fr-CA"/>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fr-CA"/>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fr-CA"/>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fr-CA"/>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fr-CA"/>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fr-CA"/>
            </a:p>
          </p:txBody>
        </p:sp>
      </p:grpSp>
      <p:sp>
        <p:nvSpPr>
          <p:cNvPr id="7683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7684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fld id="{4D2F059E-36B5-4440-B005-767C3C721767}" type="datetimeFigureOut">
              <a:rPr lang="en-US"/>
              <a:pPr>
                <a:defRPr/>
              </a:pPr>
              <a:t>4/14/2014</a:t>
            </a:fld>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A0B7F935-4D45-4C32-BFA1-97A54AFA360D}" type="slidenum">
              <a:rPr lang="en-US"/>
              <a:pPr>
                <a:defRPr/>
              </a:pPr>
              <a:t>‹N°›</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0"/>
          <p:cNvSpPr>
            <a:spLocks noGrp="1" noChangeArrowheads="1"/>
          </p:cNvSpPr>
          <p:nvPr>
            <p:ph type="dt" sz="half" idx="10"/>
          </p:nvPr>
        </p:nvSpPr>
        <p:spPr>
          <a:ln/>
        </p:spPr>
        <p:txBody>
          <a:bodyPr/>
          <a:lstStyle>
            <a:lvl1pPr>
              <a:defRPr/>
            </a:lvl1pPr>
          </a:lstStyle>
          <a:p>
            <a:pPr>
              <a:defRPr/>
            </a:pPr>
            <a:fld id="{436FCF2F-A24F-4A9E-9E99-6B6D51A46C86}" type="datetimeFigureOut">
              <a:rPr lang="en-US"/>
              <a:pPr>
                <a:defRPr/>
              </a:pPr>
              <a:t>4/14/2014</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B4A48ABD-7E41-4854-B038-7E29D00005F1}"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0"/>
          <p:cNvSpPr>
            <a:spLocks noGrp="1" noChangeArrowheads="1"/>
          </p:cNvSpPr>
          <p:nvPr>
            <p:ph type="dt" sz="half" idx="10"/>
          </p:nvPr>
        </p:nvSpPr>
        <p:spPr>
          <a:ln/>
        </p:spPr>
        <p:txBody>
          <a:bodyPr/>
          <a:lstStyle>
            <a:lvl1pPr>
              <a:defRPr/>
            </a:lvl1pPr>
          </a:lstStyle>
          <a:p>
            <a:pPr>
              <a:defRPr/>
            </a:pPr>
            <a:fld id="{40A38446-63A7-404E-8A50-A31C1382FEDB}" type="datetimeFigureOut">
              <a:rPr lang="en-US"/>
              <a:pPr>
                <a:defRPr/>
              </a:pPr>
              <a:t>4/14/2014</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19F1C04-72F9-40F3-A0F8-267DA201C0FF}"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CA"/>
          </a:p>
        </p:txBody>
      </p:sp>
      <p:sp>
        <p:nvSpPr>
          <p:cNvPr id="3" name="Espace réservé du graphique 2"/>
          <p:cNvSpPr>
            <a:spLocks noGrp="1"/>
          </p:cNvSpPr>
          <p:nvPr>
            <p:ph type="chart" idx="1"/>
          </p:nvPr>
        </p:nvSpPr>
        <p:spPr>
          <a:xfrm>
            <a:off x="457200" y="1600200"/>
            <a:ext cx="8229600" cy="4530725"/>
          </a:xfrm>
        </p:spPr>
        <p:txBody>
          <a:bodyPr/>
          <a:lstStyle/>
          <a:p>
            <a:pPr lvl="0"/>
            <a:endParaRPr lang="fr-CA" noProof="0" smtClean="0"/>
          </a:p>
        </p:txBody>
      </p:sp>
      <p:sp>
        <p:nvSpPr>
          <p:cNvPr id="4" name="Rectangle 40"/>
          <p:cNvSpPr>
            <a:spLocks noGrp="1" noChangeArrowheads="1"/>
          </p:cNvSpPr>
          <p:nvPr>
            <p:ph type="dt" sz="half" idx="10"/>
          </p:nvPr>
        </p:nvSpPr>
        <p:spPr>
          <a:ln/>
        </p:spPr>
        <p:txBody>
          <a:bodyPr/>
          <a:lstStyle>
            <a:lvl1pPr>
              <a:defRPr/>
            </a:lvl1pPr>
          </a:lstStyle>
          <a:p>
            <a:pPr>
              <a:defRPr/>
            </a:pPr>
            <a:fld id="{C5F9CB84-34CF-4C92-911C-E47F74E62DF1}" type="datetimeFigureOut">
              <a:rPr lang="en-US"/>
              <a:pPr>
                <a:defRPr/>
              </a:pPr>
              <a:t>4/14/2014</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CE6AF24-508B-4B98-A89B-D0C24635D1DA}" type="slidenum">
              <a:rPr lang="en-US"/>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CA"/>
          </a:p>
        </p:txBody>
      </p:sp>
      <p:sp>
        <p:nvSpPr>
          <p:cNvPr id="3" name="Espace réservé du tableau 2"/>
          <p:cNvSpPr>
            <a:spLocks noGrp="1"/>
          </p:cNvSpPr>
          <p:nvPr>
            <p:ph type="tbl" idx="1"/>
          </p:nvPr>
        </p:nvSpPr>
        <p:spPr>
          <a:xfrm>
            <a:off x="457200" y="1600200"/>
            <a:ext cx="8229600" cy="4530725"/>
          </a:xfrm>
        </p:spPr>
        <p:txBody>
          <a:bodyPr/>
          <a:lstStyle/>
          <a:p>
            <a:pPr lvl="0"/>
            <a:endParaRPr lang="fr-CA" noProof="0" smtClean="0"/>
          </a:p>
        </p:txBody>
      </p:sp>
      <p:sp>
        <p:nvSpPr>
          <p:cNvPr id="4" name="Rectangle 40"/>
          <p:cNvSpPr>
            <a:spLocks noGrp="1" noChangeArrowheads="1"/>
          </p:cNvSpPr>
          <p:nvPr>
            <p:ph type="dt" sz="half" idx="10"/>
          </p:nvPr>
        </p:nvSpPr>
        <p:spPr>
          <a:ln/>
        </p:spPr>
        <p:txBody>
          <a:bodyPr/>
          <a:lstStyle>
            <a:lvl1pPr>
              <a:defRPr/>
            </a:lvl1pPr>
          </a:lstStyle>
          <a:p>
            <a:pPr>
              <a:defRPr/>
            </a:pPr>
            <a:fld id="{E6887087-EFDB-48AA-A376-1AD29288A3B6}" type="datetimeFigureOut">
              <a:rPr lang="en-US"/>
              <a:pPr>
                <a:defRPr/>
              </a:pPr>
              <a:t>4/14/2014</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CDAF4E1-6F33-44F5-9956-62B0ABBB085A}" type="slidenum">
              <a:rPr lang="en-US"/>
              <a:pPr>
                <a:defRPr/>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CA"/>
          </a:p>
        </p:txBody>
      </p:sp>
      <p:sp>
        <p:nvSpPr>
          <p:cNvPr id="3" name="Espace réservé du texte 2"/>
          <p:cNvSpPr>
            <a:spLocks noGrp="1"/>
          </p:cNvSpPr>
          <p:nvPr>
            <p:ph type="body" sz="half" idx="1"/>
          </p:nvPr>
        </p:nvSpPr>
        <p:spPr>
          <a:xfrm>
            <a:off x="457200" y="1600200"/>
            <a:ext cx="4038600" cy="4530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30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40"/>
          <p:cNvSpPr>
            <a:spLocks noGrp="1" noChangeArrowheads="1"/>
          </p:cNvSpPr>
          <p:nvPr>
            <p:ph type="dt" sz="half" idx="10"/>
          </p:nvPr>
        </p:nvSpPr>
        <p:spPr>
          <a:ln/>
        </p:spPr>
        <p:txBody>
          <a:bodyPr/>
          <a:lstStyle>
            <a:lvl1pPr>
              <a:defRPr/>
            </a:lvl1pPr>
          </a:lstStyle>
          <a:p>
            <a:pPr>
              <a:defRPr/>
            </a:pPr>
            <a:fld id="{10B7AAC9-75C9-4B6D-B6E5-6F5058C7741C}" type="datetimeFigureOut">
              <a:rPr lang="en-US"/>
              <a:pPr>
                <a:defRPr/>
              </a:pPr>
              <a:t>4/14/2014</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BB052ED5-9375-4141-8F0E-5F6A9759366E}" type="slidenum">
              <a:rPr lang="en-US"/>
              <a:pPr>
                <a:defRPr/>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CA"/>
          </a:p>
        </p:txBody>
      </p:sp>
      <p:sp>
        <p:nvSpPr>
          <p:cNvPr id="3" name="Espace réservé du graphique SmartArt 2"/>
          <p:cNvSpPr>
            <a:spLocks noGrp="1"/>
          </p:cNvSpPr>
          <p:nvPr>
            <p:ph type="dgm" idx="1"/>
          </p:nvPr>
        </p:nvSpPr>
        <p:spPr>
          <a:xfrm>
            <a:off x="457200" y="1600200"/>
            <a:ext cx="8229600" cy="4530725"/>
          </a:xfrm>
        </p:spPr>
        <p:txBody>
          <a:bodyPr/>
          <a:lstStyle/>
          <a:p>
            <a:pPr lvl="0"/>
            <a:endParaRPr lang="fr-CA" noProof="0" smtClean="0"/>
          </a:p>
        </p:txBody>
      </p:sp>
      <p:sp>
        <p:nvSpPr>
          <p:cNvPr id="4" name="Rectangle 40"/>
          <p:cNvSpPr>
            <a:spLocks noGrp="1" noChangeArrowheads="1"/>
          </p:cNvSpPr>
          <p:nvPr>
            <p:ph type="dt" sz="half" idx="10"/>
          </p:nvPr>
        </p:nvSpPr>
        <p:spPr>
          <a:ln/>
        </p:spPr>
        <p:txBody>
          <a:bodyPr/>
          <a:lstStyle>
            <a:lvl1pPr>
              <a:defRPr/>
            </a:lvl1pPr>
          </a:lstStyle>
          <a:p>
            <a:pPr>
              <a:defRPr/>
            </a:pPr>
            <a:fld id="{946CAAB2-AE9A-4ED5-BD39-EA0DA00A279A}" type="datetimeFigureOut">
              <a:rPr lang="en-US"/>
              <a:pPr>
                <a:defRPr/>
              </a:pPr>
              <a:t>4/14/2014</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EA4785C-A2C7-460B-B005-4808CEDA50E6}"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0"/>
          <p:cNvSpPr>
            <a:spLocks noGrp="1" noChangeArrowheads="1"/>
          </p:cNvSpPr>
          <p:nvPr>
            <p:ph type="dt" sz="half" idx="10"/>
          </p:nvPr>
        </p:nvSpPr>
        <p:spPr>
          <a:ln/>
        </p:spPr>
        <p:txBody>
          <a:bodyPr/>
          <a:lstStyle>
            <a:lvl1pPr>
              <a:defRPr/>
            </a:lvl1pPr>
          </a:lstStyle>
          <a:p>
            <a:pPr>
              <a:defRPr/>
            </a:pPr>
            <a:fld id="{A9B8F16F-C6B1-42B6-A97C-BCC09C1BDC23}" type="datetimeFigureOut">
              <a:rPr lang="en-US"/>
              <a:pPr>
                <a:defRPr/>
              </a:pPr>
              <a:t>4/14/2014</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E20E37F-CAD4-431E-B494-022F3015F71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0"/>
          <p:cNvSpPr>
            <a:spLocks noGrp="1" noChangeArrowheads="1"/>
          </p:cNvSpPr>
          <p:nvPr>
            <p:ph type="dt" sz="half" idx="10"/>
          </p:nvPr>
        </p:nvSpPr>
        <p:spPr>
          <a:ln/>
        </p:spPr>
        <p:txBody>
          <a:bodyPr/>
          <a:lstStyle>
            <a:lvl1pPr>
              <a:defRPr/>
            </a:lvl1pPr>
          </a:lstStyle>
          <a:p>
            <a:pPr>
              <a:defRPr/>
            </a:pPr>
            <a:fld id="{72B208AE-D560-470B-8B32-FD4F28EB1D43}" type="datetimeFigureOut">
              <a:rPr lang="en-US"/>
              <a:pPr>
                <a:defRPr/>
              </a:pPr>
              <a:t>4/14/2014</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FE21101-C377-4999-97A9-F82E32C81D47}"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40"/>
          <p:cNvSpPr>
            <a:spLocks noGrp="1" noChangeArrowheads="1"/>
          </p:cNvSpPr>
          <p:nvPr>
            <p:ph type="dt" sz="half" idx="10"/>
          </p:nvPr>
        </p:nvSpPr>
        <p:spPr>
          <a:ln/>
        </p:spPr>
        <p:txBody>
          <a:bodyPr/>
          <a:lstStyle>
            <a:lvl1pPr>
              <a:defRPr/>
            </a:lvl1pPr>
          </a:lstStyle>
          <a:p>
            <a:pPr>
              <a:defRPr/>
            </a:pPr>
            <a:fld id="{C6B633F8-2744-4C51-B7D0-0EFB8BB43919}" type="datetimeFigureOut">
              <a:rPr lang="en-US"/>
              <a:pPr>
                <a:defRPr/>
              </a:pPr>
              <a:t>4/14/2014</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D6794CC-3702-4ED0-9609-884ABF2729D5}"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40"/>
          <p:cNvSpPr>
            <a:spLocks noGrp="1" noChangeArrowheads="1"/>
          </p:cNvSpPr>
          <p:nvPr>
            <p:ph type="dt" sz="half" idx="10"/>
          </p:nvPr>
        </p:nvSpPr>
        <p:spPr>
          <a:ln/>
        </p:spPr>
        <p:txBody>
          <a:bodyPr/>
          <a:lstStyle>
            <a:lvl1pPr>
              <a:defRPr/>
            </a:lvl1pPr>
          </a:lstStyle>
          <a:p>
            <a:pPr>
              <a:defRPr/>
            </a:pPr>
            <a:fld id="{9B2F2F20-57BD-4204-B95E-7D3F78F72857}" type="datetimeFigureOut">
              <a:rPr lang="en-US"/>
              <a:pPr>
                <a:defRPr/>
              </a:pPr>
              <a:t>4/14/2014</a:t>
            </a:fld>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831F64D8-2676-40DA-BA1C-97E94A6B4546}"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Rectangle 40"/>
          <p:cNvSpPr>
            <a:spLocks noGrp="1" noChangeArrowheads="1"/>
          </p:cNvSpPr>
          <p:nvPr>
            <p:ph type="dt" sz="half" idx="10"/>
          </p:nvPr>
        </p:nvSpPr>
        <p:spPr>
          <a:ln/>
        </p:spPr>
        <p:txBody>
          <a:bodyPr/>
          <a:lstStyle>
            <a:lvl1pPr>
              <a:defRPr/>
            </a:lvl1pPr>
          </a:lstStyle>
          <a:p>
            <a:pPr>
              <a:defRPr/>
            </a:pPr>
            <a:fld id="{CBA061AC-8A55-4A2D-B5A0-8AE1DFF0EABE}" type="datetimeFigureOut">
              <a:rPr lang="en-US"/>
              <a:pPr>
                <a:defRPr/>
              </a:pPr>
              <a:t>4/14/2014</a:t>
            </a:fld>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95F40091-8FAD-4D4A-91A3-55A719DA217B}"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fld id="{46C84F0D-134C-4C4A-9CAF-5B1716967EF0}" type="datetimeFigureOut">
              <a:rPr lang="en-US"/>
              <a:pPr>
                <a:defRPr/>
              </a:pPr>
              <a:t>4/14/2014</a:t>
            </a:fld>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4A5122A0-D4CE-4432-BA6B-F6F2B794D2F5}"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0"/>
          <p:cNvSpPr>
            <a:spLocks noGrp="1" noChangeArrowheads="1"/>
          </p:cNvSpPr>
          <p:nvPr>
            <p:ph type="dt" sz="half" idx="10"/>
          </p:nvPr>
        </p:nvSpPr>
        <p:spPr>
          <a:ln/>
        </p:spPr>
        <p:txBody>
          <a:bodyPr/>
          <a:lstStyle>
            <a:lvl1pPr>
              <a:defRPr/>
            </a:lvl1pPr>
          </a:lstStyle>
          <a:p>
            <a:pPr>
              <a:defRPr/>
            </a:pPr>
            <a:fld id="{BF225942-3C77-40CB-8D70-B5F354EFD63C}" type="datetimeFigureOut">
              <a:rPr lang="en-US"/>
              <a:pPr>
                <a:defRPr/>
              </a:pPr>
              <a:t>4/14/2014</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8FAA85E-B412-4732-A68E-BFD5DD0CF3B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0"/>
          <p:cNvSpPr>
            <a:spLocks noGrp="1" noChangeArrowheads="1"/>
          </p:cNvSpPr>
          <p:nvPr>
            <p:ph type="dt" sz="half" idx="10"/>
          </p:nvPr>
        </p:nvSpPr>
        <p:spPr>
          <a:ln/>
        </p:spPr>
        <p:txBody>
          <a:bodyPr/>
          <a:lstStyle>
            <a:lvl1pPr>
              <a:defRPr/>
            </a:lvl1pPr>
          </a:lstStyle>
          <a:p>
            <a:pPr>
              <a:defRPr/>
            </a:pPr>
            <a:fld id="{E4BC9314-0DFA-4FD7-AF09-384B2C107A72}" type="datetimeFigureOut">
              <a:rPr lang="en-US"/>
              <a:pPr>
                <a:defRPr/>
              </a:pPr>
              <a:t>4/14/2014</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3489EFA2-5EEC-43A0-B13E-5191C29F0A4E}"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1588" y="0"/>
            <a:ext cx="9148762" cy="6851650"/>
            <a:chOff x="1" y="0"/>
            <a:chExt cx="5763" cy="4316"/>
          </a:xfrm>
        </p:grpSpPr>
        <p:sp>
          <p:nvSpPr>
            <p:cNvPr id="75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sp>
          <p:nvSpPr>
            <p:cNvPr id="75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sp>
          <p:nvSpPr>
            <p:cNvPr id="75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grpSp>
          <p:nvGrpSpPr>
            <p:cNvPr id="4107" name="Group 6"/>
            <p:cNvGrpSpPr>
              <a:grpSpLocks/>
            </p:cNvGrpSpPr>
            <p:nvPr/>
          </p:nvGrpSpPr>
          <p:grpSpPr bwMode="auto">
            <a:xfrm>
              <a:off x="288" y="0"/>
              <a:ext cx="5098" cy="4316"/>
              <a:chOff x="288" y="0"/>
              <a:chExt cx="5098" cy="4316"/>
            </a:xfrm>
          </p:grpSpPr>
          <p:sp>
            <p:nvSpPr>
              <p:cNvPr id="7578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8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8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8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8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8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8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9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9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9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9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9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sp>
            <p:nvSpPr>
              <p:cNvPr id="7579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CA"/>
              </a:p>
            </p:txBody>
          </p:sp>
        </p:grpSp>
        <p:sp>
          <p:nvSpPr>
            <p:cNvPr id="75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sp>
          <p:nvSpPr>
            <p:cNvPr id="75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CA"/>
            </a:p>
          </p:txBody>
        </p:sp>
        <p:sp>
          <p:nvSpPr>
            <p:cNvPr id="75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CA"/>
            </a:p>
          </p:txBody>
        </p:sp>
        <p:sp>
          <p:nvSpPr>
            <p:cNvPr id="7579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fr-CA"/>
            </a:p>
          </p:txBody>
        </p:sp>
        <p:sp>
          <p:nvSpPr>
            <p:cNvPr id="7580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fr-CA"/>
            </a:p>
          </p:txBody>
        </p:sp>
        <p:sp>
          <p:nvSpPr>
            <p:cNvPr id="75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CA"/>
            </a:p>
          </p:txBody>
        </p:sp>
        <p:sp>
          <p:nvSpPr>
            <p:cNvPr id="7580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fr-CA"/>
            </a:p>
          </p:txBody>
        </p:sp>
        <p:sp>
          <p:nvSpPr>
            <p:cNvPr id="7580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fr-CA"/>
            </a:p>
          </p:txBody>
        </p:sp>
        <p:sp>
          <p:nvSpPr>
            <p:cNvPr id="7580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fr-CA"/>
            </a:p>
          </p:txBody>
        </p:sp>
        <p:sp>
          <p:nvSpPr>
            <p:cNvPr id="7580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fr-CA"/>
            </a:p>
          </p:txBody>
        </p:sp>
        <p:sp>
          <p:nvSpPr>
            <p:cNvPr id="7580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fr-CA"/>
            </a:p>
          </p:txBody>
        </p:sp>
        <p:grpSp>
          <p:nvGrpSpPr>
            <p:cNvPr id="4119" name="Group 31"/>
            <p:cNvGrpSpPr>
              <a:grpSpLocks/>
            </p:cNvGrpSpPr>
            <p:nvPr/>
          </p:nvGrpSpPr>
          <p:grpSpPr bwMode="auto">
            <a:xfrm>
              <a:off x="1" y="392"/>
              <a:ext cx="5758" cy="1571"/>
              <a:chOff x="1" y="392"/>
              <a:chExt cx="5758" cy="1571"/>
            </a:xfrm>
          </p:grpSpPr>
          <p:sp>
            <p:nvSpPr>
              <p:cNvPr id="7580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fr-CA"/>
              </a:p>
            </p:txBody>
          </p:sp>
          <p:sp>
            <p:nvSpPr>
              <p:cNvPr id="7580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fr-CA"/>
              </a:p>
            </p:txBody>
          </p:sp>
          <p:sp>
            <p:nvSpPr>
              <p:cNvPr id="7581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fr-CA"/>
              </a:p>
            </p:txBody>
          </p:sp>
          <p:sp>
            <p:nvSpPr>
              <p:cNvPr id="7581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fr-CA"/>
              </a:p>
            </p:txBody>
          </p:sp>
          <p:sp>
            <p:nvSpPr>
              <p:cNvPr id="7581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fr-CA"/>
              </a:p>
            </p:txBody>
          </p:sp>
        </p:grpSp>
        <p:sp>
          <p:nvSpPr>
            <p:cNvPr id="7581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fr-CA"/>
            </a:p>
          </p:txBody>
        </p:sp>
        <p:sp>
          <p:nvSpPr>
            <p:cNvPr id="7581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fr-CA"/>
            </a:p>
          </p:txBody>
        </p:sp>
      </p:grpSp>
      <p:sp>
        <p:nvSpPr>
          <p:cNvPr id="7581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581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fld id="{04D7201F-E917-42F0-8BAA-D628457E7634}" type="datetimeFigureOut">
              <a:rPr lang="en-US"/>
              <a:pPr>
                <a:defRPr/>
              </a:pPr>
              <a:t>4/14/2014</a:t>
            </a:fld>
            <a:endParaRPr lang="en-US"/>
          </a:p>
        </p:txBody>
      </p:sp>
      <p:sp>
        <p:nvSpPr>
          <p:cNvPr id="7581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7581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4CEB00D9-6B91-409F-BE65-AD6B7764D9FA}" type="slidenum">
              <a:rPr lang="en-US"/>
              <a:pPr>
                <a:defRPr/>
              </a:pPr>
              <a:t>‹N°›</a:t>
            </a:fld>
            <a:endParaRPr lang="en-US"/>
          </a:p>
        </p:txBody>
      </p:sp>
      <p:sp>
        <p:nvSpPr>
          <p:cNvPr id="7581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2"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815"/>
                                        </p:tgtEl>
                                        <p:attrNameLst>
                                          <p:attrName>style.visibility</p:attrName>
                                        </p:attrNameLst>
                                      </p:cBhvr>
                                      <p:to>
                                        <p:strVal val="visible"/>
                                      </p:to>
                                    </p:set>
                                    <p:animEffect transition="in" filter="fade">
                                      <p:cBhvr>
                                        <p:cTn id="7" dur="2000"/>
                                        <p:tgtEl>
                                          <p:spTgt spid="758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819">
                                            <p:txEl>
                                              <p:pRg st="0" end="0"/>
                                            </p:txEl>
                                          </p:spTgt>
                                        </p:tgtEl>
                                        <p:attrNameLst>
                                          <p:attrName>style.visibility</p:attrName>
                                        </p:attrNameLst>
                                      </p:cBhvr>
                                      <p:to>
                                        <p:strVal val="visible"/>
                                      </p:to>
                                    </p:set>
                                    <p:animEffect transition="in" filter="fade">
                                      <p:cBhvr>
                                        <p:cTn id="12" dur="2000"/>
                                        <p:tgtEl>
                                          <p:spTgt spid="7581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5819">
                                            <p:txEl>
                                              <p:pRg st="1" end="1"/>
                                            </p:txEl>
                                          </p:spTgt>
                                        </p:tgtEl>
                                        <p:attrNameLst>
                                          <p:attrName>style.visibility</p:attrName>
                                        </p:attrNameLst>
                                      </p:cBhvr>
                                      <p:to>
                                        <p:strVal val="visible"/>
                                      </p:to>
                                    </p:set>
                                    <p:animEffect transition="in" filter="fade">
                                      <p:cBhvr>
                                        <p:cTn id="15" dur="2000"/>
                                        <p:tgtEl>
                                          <p:spTgt spid="7581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5819">
                                            <p:txEl>
                                              <p:pRg st="2" end="2"/>
                                            </p:txEl>
                                          </p:spTgt>
                                        </p:tgtEl>
                                        <p:attrNameLst>
                                          <p:attrName>style.visibility</p:attrName>
                                        </p:attrNameLst>
                                      </p:cBhvr>
                                      <p:to>
                                        <p:strVal val="visible"/>
                                      </p:to>
                                    </p:set>
                                    <p:animEffect transition="in" filter="fade">
                                      <p:cBhvr>
                                        <p:cTn id="18" dur="2000"/>
                                        <p:tgtEl>
                                          <p:spTgt spid="7581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5819">
                                            <p:txEl>
                                              <p:pRg st="3" end="3"/>
                                            </p:txEl>
                                          </p:spTgt>
                                        </p:tgtEl>
                                        <p:attrNameLst>
                                          <p:attrName>style.visibility</p:attrName>
                                        </p:attrNameLst>
                                      </p:cBhvr>
                                      <p:to>
                                        <p:strVal val="visible"/>
                                      </p:to>
                                    </p:set>
                                    <p:animEffect transition="in" filter="fade">
                                      <p:cBhvr>
                                        <p:cTn id="21" dur="2000"/>
                                        <p:tgtEl>
                                          <p:spTgt spid="7581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5819">
                                            <p:txEl>
                                              <p:pRg st="4" end="4"/>
                                            </p:txEl>
                                          </p:spTgt>
                                        </p:tgtEl>
                                        <p:attrNameLst>
                                          <p:attrName>style.visibility</p:attrName>
                                        </p:attrNameLst>
                                      </p:cBhvr>
                                      <p:to>
                                        <p:strVal val="visible"/>
                                      </p:to>
                                    </p:set>
                                    <p:animEffect transition="in" filter="fade">
                                      <p:cBhvr>
                                        <p:cTn id="24" dur="2000"/>
                                        <p:tgtEl>
                                          <p:spTgt spid="75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15" grpId="0"/>
      <p:bldP spid="75819" grpId="0" build="p">
        <p:tmplLst>
          <p:tmpl lvl="1">
            <p:tnLst>
              <p:par>
                <p:cTn presetID="10" presetClass="entr" presetSubtype="0" fill="hold" nodeType="clickEffect">
                  <p:stCondLst>
                    <p:cond delay="0"/>
                  </p:stCondLst>
                  <p:childTnLst>
                    <p:set>
                      <p:cBhvr>
                        <p:cTn dur="1" fill="hold">
                          <p:stCondLst>
                            <p:cond delay="0"/>
                          </p:stCondLst>
                        </p:cTn>
                        <p:tgtEl>
                          <p:spTgt spid="75819"/>
                        </p:tgtEl>
                        <p:attrNameLst>
                          <p:attrName>style.visibility</p:attrName>
                        </p:attrNameLst>
                      </p:cBhvr>
                      <p:to>
                        <p:strVal val="visible"/>
                      </p:to>
                    </p:set>
                    <p:animEffect transition="in" filter="fade">
                      <p:cBhvr>
                        <p:cTn dur="2000"/>
                        <p:tgtEl>
                          <p:spTgt spid="7581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75819"/>
                        </p:tgtEl>
                        <p:attrNameLst>
                          <p:attrName>style.visibility</p:attrName>
                        </p:attrNameLst>
                      </p:cBhvr>
                      <p:to>
                        <p:strVal val="visible"/>
                      </p:to>
                    </p:set>
                    <p:animEffect transition="in" filter="fade">
                      <p:cBhvr>
                        <p:cTn dur="2000"/>
                        <p:tgtEl>
                          <p:spTgt spid="7581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75819"/>
                        </p:tgtEl>
                        <p:attrNameLst>
                          <p:attrName>style.visibility</p:attrName>
                        </p:attrNameLst>
                      </p:cBhvr>
                      <p:to>
                        <p:strVal val="visible"/>
                      </p:to>
                    </p:set>
                    <p:animEffect transition="in" filter="fade">
                      <p:cBhvr>
                        <p:cTn dur="2000"/>
                        <p:tgtEl>
                          <p:spTgt spid="7581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75819"/>
                        </p:tgtEl>
                        <p:attrNameLst>
                          <p:attrName>style.visibility</p:attrName>
                        </p:attrNameLst>
                      </p:cBhvr>
                      <p:to>
                        <p:strVal val="visible"/>
                      </p:to>
                    </p:set>
                    <p:animEffect transition="in" filter="fade">
                      <p:cBhvr>
                        <p:cTn dur="2000"/>
                        <p:tgtEl>
                          <p:spTgt spid="7581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75819"/>
                        </p:tgtEl>
                        <p:attrNameLst>
                          <p:attrName>style.visibility</p:attrName>
                        </p:attrNameLst>
                      </p:cBhvr>
                      <p:to>
                        <p:strVal val="visible"/>
                      </p:to>
                    </p:set>
                    <p:animEffect transition="in" filter="fade">
                      <p:cBhvr>
                        <p:cTn dur="2000"/>
                        <p:tgtEl>
                          <p:spTgt spid="75819"/>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2.wmf"/><Relationship Id="rId7"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www.internetretailer.com/2012/05/24/china-based-tencent-will-invest-1-billion-e-commerce"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3" Type="http://schemas.openxmlformats.org/officeDocument/2006/relationships/hyperlink" Target="http://fr.wikipedia.org/wiki/Euro" TargetMode="External"/><Relationship Id="rId2" Type="http://schemas.openxmlformats.org/officeDocument/2006/relationships/hyperlink" Target="http://fr.wikipedia.org/wiki/Yuan"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orbes.com/sites/hannahelliott/2012/04/03/the-flying-car-comes-to-the-new-york-auto-show/" TargetMode="Externa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4.emf"/></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5.emf"/><Relationship Id="rId4" Type="http://schemas.openxmlformats.org/officeDocument/2006/relationships/oleObject" Target="../embeddings/oleObject4.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85800" y="2286000"/>
            <a:ext cx="7772400" cy="1143000"/>
          </a:xfrm>
        </p:spPr>
        <p:txBody>
          <a:bodyPr anchorCtr="0"/>
          <a:lstStyle/>
          <a:p>
            <a:pPr eaLnBrk="1" hangingPunct="1">
              <a:defRPr/>
            </a:pPr>
            <a:r>
              <a:rPr lang="fr-CA" sz="5400" smtClean="0"/>
              <a:t>Transport + Logistique</a:t>
            </a:r>
          </a:p>
        </p:txBody>
      </p:sp>
      <p:sp>
        <p:nvSpPr>
          <p:cNvPr id="4099" name="Rectangle 3"/>
          <p:cNvSpPr>
            <a:spLocks noGrp="1" noChangeArrowheads="1"/>
          </p:cNvSpPr>
          <p:nvPr>
            <p:ph type="subTitle" idx="4294967295"/>
          </p:nvPr>
        </p:nvSpPr>
        <p:spPr>
          <a:xfrm>
            <a:off x="1182688" y="3697288"/>
            <a:ext cx="6778625" cy="1930400"/>
          </a:xfrm>
        </p:spPr>
        <p:txBody>
          <a:bodyPr/>
          <a:lstStyle/>
          <a:p>
            <a:pPr marL="0" indent="0" algn="ctr" eaLnBrk="1" hangingPunct="1">
              <a:buFont typeface="Wingdings" pitchFamily="2" charset="2"/>
              <a:buNone/>
              <a:defRPr/>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lIns="92075" tIns="46038" rIns="92075" bIns="46038"/>
          <a:lstStyle/>
          <a:p>
            <a:r>
              <a:rPr lang="fr-CA" altLang="fr-FR"/>
              <a:t>Analyse de coût total: Cas #2</a:t>
            </a:r>
          </a:p>
        </p:txBody>
      </p:sp>
      <p:sp>
        <p:nvSpPr>
          <p:cNvPr id="23555" name="Rectangle 3"/>
          <p:cNvSpPr>
            <a:spLocks noGrp="1" noChangeArrowheads="1"/>
          </p:cNvSpPr>
          <p:nvPr>
            <p:ph type="body" idx="1"/>
          </p:nvPr>
        </p:nvSpPr>
        <p:spPr>
          <a:xfrm>
            <a:off x="838200" y="2057400"/>
            <a:ext cx="8077200" cy="4114800"/>
          </a:xfrm>
          <a:noFill/>
          <a:ln/>
        </p:spPr>
        <p:txBody>
          <a:bodyPr lIns="92075" tIns="46038" rIns="92075" bIns="46038"/>
          <a:lstStyle/>
          <a:p>
            <a:pPr>
              <a:buFont typeface="Wingdings" pitchFamily="2" charset="2"/>
              <a:buNone/>
            </a:pPr>
            <a:r>
              <a:rPr lang="fr-CA" altLang="fr-FR" u="sng"/>
              <a:t>Coûts		Rail			Routier</a:t>
            </a:r>
          </a:p>
          <a:p>
            <a:pPr>
              <a:buFont typeface="Wingdings" pitchFamily="2" charset="2"/>
              <a:buNone/>
            </a:pPr>
            <a:endParaRPr lang="fr-CA" altLang="fr-FR" u="sng"/>
          </a:p>
          <a:p>
            <a:pPr>
              <a:buFont typeface="Wingdings" pitchFamily="2" charset="2"/>
              <a:buNone/>
            </a:pPr>
            <a:r>
              <a:rPr lang="fr-CA" altLang="fr-FR" sz="2400" b="1"/>
              <a:t>Transport		3,00 $/un.		4,25 $/un.</a:t>
            </a:r>
          </a:p>
          <a:p>
            <a:pPr>
              <a:buFont typeface="Wingdings" pitchFamily="2" charset="2"/>
              <a:buNone/>
            </a:pPr>
            <a:r>
              <a:rPr lang="fr-CA" altLang="fr-FR" sz="2400" b="1"/>
              <a:t>Stock			5,00			3,75</a:t>
            </a:r>
          </a:p>
          <a:p>
            <a:pPr>
              <a:buFont typeface="Wingdings" pitchFamily="2" charset="2"/>
              <a:buNone/>
            </a:pPr>
            <a:r>
              <a:rPr lang="fr-CA" altLang="fr-FR" sz="2400" b="1"/>
              <a:t>Emballage		4,50			3,25</a:t>
            </a:r>
          </a:p>
          <a:p>
            <a:pPr>
              <a:buFont typeface="Wingdings" pitchFamily="2" charset="2"/>
              <a:buNone/>
            </a:pPr>
            <a:r>
              <a:rPr lang="fr-CA" altLang="fr-FR" sz="2400" b="1"/>
              <a:t>Entreposage	1,50			0,75</a:t>
            </a:r>
          </a:p>
          <a:p>
            <a:pPr>
              <a:buFont typeface="Wingdings" pitchFamily="2" charset="2"/>
              <a:buNone/>
            </a:pPr>
            <a:r>
              <a:rPr lang="fr-CA" altLang="fr-FR" sz="2400" b="1"/>
              <a:t>Pénuries		</a:t>
            </a:r>
            <a:r>
              <a:rPr lang="fr-CA" altLang="fr-FR" sz="2400" b="1" u="sng"/>
              <a:t>2,00</a:t>
            </a:r>
            <a:r>
              <a:rPr lang="fr-CA" altLang="fr-FR" sz="2400" b="1"/>
              <a:t>			</a:t>
            </a:r>
            <a:r>
              <a:rPr lang="fr-CA" altLang="fr-FR" sz="2400" b="1" u="sng"/>
              <a:t>1,00</a:t>
            </a:r>
          </a:p>
          <a:p>
            <a:pPr>
              <a:buFont typeface="Wingdings" pitchFamily="2" charset="2"/>
              <a:buNone/>
            </a:pPr>
            <a:r>
              <a:rPr lang="fr-CA" altLang="fr-FR" sz="2400" b="1"/>
              <a:t>Coût total	          15,00		          13,00	</a:t>
            </a:r>
            <a:r>
              <a:rPr lang="fr-CA" altLang="fr-FR" sz="2400"/>
              <a:t>	</a:t>
            </a:r>
          </a:p>
        </p:txBody>
      </p:sp>
    </p:spTree>
    <p:extLst>
      <p:ext uri="{BB962C8B-B14F-4D97-AF65-F5344CB8AC3E}">
        <p14:creationId xmlns:p14="http://schemas.microsoft.com/office/powerpoint/2010/main" val="2850250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685800" y="1066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fr-FR" sz="4400" b="1">
                <a:solidFill>
                  <a:srgbClr val="800080"/>
                </a:solidFill>
              </a:rPr>
              <a:t>Système logistique de Zara</a:t>
            </a:r>
          </a:p>
        </p:txBody>
      </p:sp>
      <p:sp>
        <p:nvSpPr>
          <p:cNvPr id="98307" name="Rectangle 3"/>
          <p:cNvSpPr>
            <a:spLocks noChangeArrowheads="1"/>
          </p:cNvSpPr>
          <p:nvPr/>
        </p:nvSpPr>
        <p:spPr bwMode="auto">
          <a:xfrm>
            <a:off x="1295400" y="3048000"/>
            <a:ext cx="3124200" cy="228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98308" name="AutoShape 4"/>
          <p:cNvSpPr>
            <a:spLocks noChangeArrowheads="1"/>
          </p:cNvSpPr>
          <p:nvPr/>
        </p:nvSpPr>
        <p:spPr bwMode="auto">
          <a:xfrm>
            <a:off x="4800600" y="3505200"/>
            <a:ext cx="1143000" cy="1676400"/>
          </a:xfrm>
          <a:prstGeom prst="rightArrow">
            <a:avLst>
              <a:gd name="adj1" fmla="val 50000"/>
              <a:gd name="adj2" fmla="val 25000"/>
            </a:avLst>
          </a:prstGeom>
          <a:solidFill>
            <a:srgbClr val="E2DD00"/>
          </a:solidFill>
          <a:ln w="9525">
            <a:solidFill>
              <a:srgbClr val="E2DD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pic>
        <p:nvPicPr>
          <p:cNvPr id="9830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4038600"/>
            <a:ext cx="9906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8310" name="Text Box 6"/>
          <p:cNvSpPr txBox="1">
            <a:spLocks noChangeArrowheads="1"/>
          </p:cNvSpPr>
          <p:nvPr/>
        </p:nvSpPr>
        <p:spPr bwMode="auto">
          <a:xfrm>
            <a:off x="323850" y="5373688"/>
            <a:ext cx="5538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sz="2400" b="1">
                <a:solidFill>
                  <a:srgbClr val="800080"/>
                </a:solidFill>
              </a:rPr>
              <a:t>18 usines/ 2 centres de distribution</a:t>
            </a:r>
          </a:p>
        </p:txBody>
      </p:sp>
      <p:grpSp>
        <p:nvGrpSpPr>
          <p:cNvPr id="98311" name="Group 7"/>
          <p:cNvGrpSpPr>
            <a:grpSpLocks/>
          </p:cNvGrpSpPr>
          <p:nvPr/>
        </p:nvGrpSpPr>
        <p:grpSpPr bwMode="auto">
          <a:xfrm>
            <a:off x="7620000" y="3657600"/>
            <a:ext cx="1143000" cy="1066800"/>
            <a:chOff x="4464" y="1728"/>
            <a:chExt cx="720" cy="672"/>
          </a:xfrm>
        </p:grpSpPr>
        <p:grpSp>
          <p:nvGrpSpPr>
            <p:cNvPr id="98312" name="Group 8"/>
            <p:cNvGrpSpPr>
              <a:grpSpLocks/>
            </p:cNvGrpSpPr>
            <p:nvPr/>
          </p:nvGrpSpPr>
          <p:grpSpPr bwMode="auto">
            <a:xfrm>
              <a:off x="4464" y="1728"/>
              <a:ext cx="575" cy="672"/>
              <a:chOff x="2351" y="2304"/>
              <a:chExt cx="719" cy="585"/>
            </a:xfrm>
          </p:grpSpPr>
          <p:sp>
            <p:nvSpPr>
              <p:cNvPr id="98313" name="Rectangle 9"/>
              <p:cNvSpPr>
                <a:spLocks noChangeArrowheads="1"/>
              </p:cNvSpPr>
              <p:nvPr/>
            </p:nvSpPr>
            <p:spPr bwMode="auto">
              <a:xfrm>
                <a:off x="2351" y="2457"/>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314" name="Rectangle 10"/>
              <p:cNvSpPr>
                <a:spLocks noChangeArrowheads="1"/>
              </p:cNvSpPr>
              <p:nvPr/>
            </p:nvSpPr>
            <p:spPr bwMode="auto">
              <a:xfrm>
                <a:off x="244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15" name="Rectangle 11"/>
              <p:cNvSpPr>
                <a:spLocks noChangeArrowheads="1"/>
              </p:cNvSpPr>
              <p:nvPr/>
            </p:nvSpPr>
            <p:spPr bwMode="auto">
              <a:xfrm>
                <a:off x="2530" y="2457"/>
                <a:ext cx="91" cy="103"/>
              </a:xfrm>
              <a:prstGeom prst="rect">
                <a:avLst/>
              </a:prstGeom>
              <a:solidFill>
                <a:srgbClr val="993366"/>
              </a:solidFill>
              <a:ln w="0">
                <a:solidFill>
                  <a:srgbClr val="000000"/>
                </a:solidFill>
                <a:miter lim="800000"/>
                <a:headEnd/>
                <a:tailEnd/>
              </a:ln>
            </p:spPr>
            <p:txBody>
              <a:bodyPr/>
              <a:lstStyle/>
              <a:p>
                <a:endParaRPr lang="fr-CA"/>
              </a:p>
            </p:txBody>
          </p:sp>
          <p:sp>
            <p:nvSpPr>
              <p:cNvPr id="98316" name="Rectangle 12"/>
              <p:cNvSpPr>
                <a:spLocks noChangeArrowheads="1"/>
              </p:cNvSpPr>
              <p:nvPr/>
            </p:nvSpPr>
            <p:spPr bwMode="auto">
              <a:xfrm>
                <a:off x="2621" y="2457"/>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317" name="Rectangle 13"/>
              <p:cNvSpPr>
                <a:spLocks noChangeArrowheads="1"/>
              </p:cNvSpPr>
              <p:nvPr/>
            </p:nvSpPr>
            <p:spPr bwMode="auto">
              <a:xfrm>
                <a:off x="271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18" name="Rectangle 14"/>
              <p:cNvSpPr>
                <a:spLocks noChangeArrowheads="1"/>
              </p:cNvSpPr>
              <p:nvPr/>
            </p:nvSpPr>
            <p:spPr bwMode="auto">
              <a:xfrm>
                <a:off x="280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19" name="Rectangle 15"/>
              <p:cNvSpPr>
                <a:spLocks noChangeArrowheads="1"/>
              </p:cNvSpPr>
              <p:nvPr/>
            </p:nvSpPr>
            <p:spPr bwMode="auto">
              <a:xfrm>
                <a:off x="289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20" name="Rectangle 16"/>
              <p:cNvSpPr>
                <a:spLocks noChangeArrowheads="1"/>
              </p:cNvSpPr>
              <p:nvPr/>
            </p:nvSpPr>
            <p:spPr bwMode="auto">
              <a:xfrm>
                <a:off x="298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21" name="Rectangle 17"/>
              <p:cNvSpPr>
                <a:spLocks noChangeArrowheads="1"/>
              </p:cNvSpPr>
              <p:nvPr/>
            </p:nvSpPr>
            <p:spPr bwMode="auto">
              <a:xfrm>
                <a:off x="2351" y="2560"/>
                <a:ext cx="719" cy="64"/>
              </a:xfrm>
              <a:prstGeom prst="rect">
                <a:avLst/>
              </a:prstGeom>
              <a:solidFill>
                <a:srgbClr val="993366"/>
              </a:solidFill>
              <a:ln w="0">
                <a:solidFill>
                  <a:srgbClr val="000000"/>
                </a:solidFill>
                <a:miter lim="800000"/>
                <a:headEnd/>
                <a:tailEnd/>
              </a:ln>
            </p:spPr>
            <p:txBody>
              <a:bodyPr/>
              <a:lstStyle/>
              <a:p>
                <a:endParaRPr lang="fr-CA"/>
              </a:p>
            </p:txBody>
          </p:sp>
          <p:sp>
            <p:nvSpPr>
              <p:cNvPr id="98322" name="Rectangle 18"/>
              <p:cNvSpPr>
                <a:spLocks noChangeArrowheads="1"/>
              </p:cNvSpPr>
              <p:nvPr/>
            </p:nvSpPr>
            <p:spPr bwMode="auto">
              <a:xfrm>
                <a:off x="2351" y="2624"/>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323" name="Rectangle 19"/>
              <p:cNvSpPr>
                <a:spLocks noChangeArrowheads="1"/>
              </p:cNvSpPr>
              <p:nvPr/>
            </p:nvSpPr>
            <p:spPr bwMode="auto">
              <a:xfrm>
                <a:off x="244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24" name="Rectangle 20"/>
              <p:cNvSpPr>
                <a:spLocks noChangeArrowheads="1"/>
              </p:cNvSpPr>
              <p:nvPr/>
            </p:nvSpPr>
            <p:spPr bwMode="auto">
              <a:xfrm>
                <a:off x="2530" y="2624"/>
                <a:ext cx="91" cy="103"/>
              </a:xfrm>
              <a:prstGeom prst="rect">
                <a:avLst/>
              </a:prstGeom>
              <a:solidFill>
                <a:srgbClr val="993366"/>
              </a:solidFill>
              <a:ln w="0">
                <a:solidFill>
                  <a:srgbClr val="000000"/>
                </a:solidFill>
                <a:miter lim="800000"/>
                <a:headEnd/>
                <a:tailEnd/>
              </a:ln>
            </p:spPr>
            <p:txBody>
              <a:bodyPr/>
              <a:lstStyle/>
              <a:p>
                <a:endParaRPr lang="fr-CA"/>
              </a:p>
            </p:txBody>
          </p:sp>
          <p:sp>
            <p:nvSpPr>
              <p:cNvPr id="98325" name="Rectangle 21"/>
              <p:cNvSpPr>
                <a:spLocks noChangeArrowheads="1"/>
              </p:cNvSpPr>
              <p:nvPr/>
            </p:nvSpPr>
            <p:spPr bwMode="auto">
              <a:xfrm>
                <a:off x="2621" y="2624"/>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326" name="Rectangle 22"/>
              <p:cNvSpPr>
                <a:spLocks noChangeArrowheads="1"/>
              </p:cNvSpPr>
              <p:nvPr/>
            </p:nvSpPr>
            <p:spPr bwMode="auto">
              <a:xfrm>
                <a:off x="271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27" name="Rectangle 23"/>
              <p:cNvSpPr>
                <a:spLocks noChangeArrowheads="1"/>
              </p:cNvSpPr>
              <p:nvPr/>
            </p:nvSpPr>
            <p:spPr bwMode="auto">
              <a:xfrm>
                <a:off x="280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28" name="Rectangle 24"/>
              <p:cNvSpPr>
                <a:spLocks noChangeArrowheads="1"/>
              </p:cNvSpPr>
              <p:nvPr/>
            </p:nvSpPr>
            <p:spPr bwMode="auto">
              <a:xfrm>
                <a:off x="289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29" name="Rectangle 25"/>
              <p:cNvSpPr>
                <a:spLocks noChangeArrowheads="1"/>
              </p:cNvSpPr>
              <p:nvPr/>
            </p:nvSpPr>
            <p:spPr bwMode="auto">
              <a:xfrm>
                <a:off x="298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330" name="Freeform 26"/>
              <p:cNvSpPr>
                <a:spLocks/>
              </p:cNvSpPr>
              <p:nvPr/>
            </p:nvSpPr>
            <p:spPr bwMode="auto">
              <a:xfrm>
                <a:off x="2400" y="2727"/>
                <a:ext cx="622" cy="162"/>
              </a:xfrm>
              <a:custGeom>
                <a:avLst/>
                <a:gdLst>
                  <a:gd name="T0" fmla="*/ 1245 w 1245"/>
                  <a:gd name="T1" fmla="*/ 0 h 324"/>
                  <a:gd name="T2" fmla="*/ 1245 w 1245"/>
                  <a:gd name="T3" fmla="*/ 324 h 324"/>
                  <a:gd name="T4" fmla="*/ 1142 w 1245"/>
                  <a:gd name="T5" fmla="*/ 324 h 324"/>
                  <a:gd name="T6" fmla="*/ 1142 w 1245"/>
                  <a:gd name="T7" fmla="*/ 55 h 324"/>
                  <a:gd name="T8" fmla="*/ 101 w 1245"/>
                  <a:gd name="T9" fmla="*/ 55 h 324"/>
                  <a:gd name="T10" fmla="*/ 101 w 1245"/>
                  <a:gd name="T11" fmla="*/ 324 h 324"/>
                  <a:gd name="T12" fmla="*/ 0 w 1245"/>
                  <a:gd name="T13" fmla="*/ 324 h 324"/>
                  <a:gd name="T14" fmla="*/ 0 w 1245"/>
                  <a:gd name="T15" fmla="*/ 0 h 324"/>
                  <a:gd name="T16" fmla="*/ 1245 w 1245"/>
                  <a:gd name="T17" fmla="*/ 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5" h="324">
                    <a:moveTo>
                      <a:pt x="1245" y="0"/>
                    </a:moveTo>
                    <a:lnTo>
                      <a:pt x="1245" y="324"/>
                    </a:lnTo>
                    <a:lnTo>
                      <a:pt x="1142" y="324"/>
                    </a:lnTo>
                    <a:lnTo>
                      <a:pt x="1142" y="55"/>
                    </a:lnTo>
                    <a:lnTo>
                      <a:pt x="101" y="55"/>
                    </a:lnTo>
                    <a:lnTo>
                      <a:pt x="101" y="324"/>
                    </a:lnTo>
                    <a:lnTo>
                      <a:pt x="0" y="324"/>
                    </a:lnTo>
                    <a:lnTo>
                      <a:pt x="0" y="0"/>
                    </a:lnTo>
                    <a:lnTo>
                      <a:pt x="1245" y="0"/>
                    </a:lnTo>
                    <a:close/>
                  </a:path>
                </a:pathLst>
              </a:custGeom>
              <a:solidFill>
                <a:srgbClr val="993366"/>
              </a:solidFill>
              <a:ln w="0">
                <a:solidFill>
                  <a:srgbClr val="000000"/>
                </a:solidFill>
                <a:prstDash val="solid"/>
                <a:round/>
                <a:headEnd/>
                <a:tailEnd/>
              </a:ln>
            </p:spPr>
            <p:txBody>
              <a:bodyPr/>
              <a:lstStyle/>
              <a:p>
                <a:endParaRPr lang="fr-CA"/>
              </a:p>
            </p:txBody>
          </p:sp>
          <p:sp>
            <p:nvSpPr>
              <p:cNvPr id="98331" name="Freeform 27"/>
              <p:cNvSpPr>
                <a:spLocks/>
              </p:cNvSpPr>
              <p:nvPr/>
            </p:nvSpPr>
            <p:spPr bwMode="auto">
              <a:xfrm>
                <a:off x="2450" y="2755"/>
                <a:ext cx="521" cy="134"/>
              </a:xfrm>
              <a:custGeom>
                <a:avLst/>
                <a:gdLst>
                  <a:gd name="T0" fmla="*/ 0 w 1042"/>
                  <a:gd name="T1" fmla="*/ 269 h 269"/>
                  <a:gd name="T2" fmla="*/ 0 w 1042"/>
                  <a:gd name="T3" fmla="*/ 0 h 269"/>
                  <a:gd name="T4" fmla="*/ 1042 w 1042"/>
                  <a:gd name="T5" fmla="*/ 0 h 269"/>
                  <a:gd name="T6" fmla="*/ 1042 w 1042"/>
                  <a:gd name="T7" fmla="*/ 269 h 269"/>
                  <a:gd name="T8" fmla="*/ 598 w 1042"/>
                  <a:gd name="T9" fmla="*/ 269 h 269"/>
                  <a:gd name="T10" fmla="*/ 598 w 1042"/>
                  <a:gd name="T11" fmla="*/ 64 h 269"/>
                  <a:gd name="T12" fmla="*/ 443 w 1042"/>
                  <a:gd name="T13" fmla="*/ 64 h 269"/>
                  <a:gd name="T14" fmla="*/ 443 w 1042"/>
                  <a:gd name="T15" fmla="*/ 269 h 269"/>
                  <a:gd name="T16" fmla="*/ 0 w 1042"/>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2" h="269">
                    <a:moveTo>
                      <a:pt x="0" y="269"/>
                    </a:moveTo>
                    <a:lnTo>
                      <a:pt x="0" y="0"/>
                    </a:lnTo>
                    <a:lnTo>
                      <a:pt x="1042" y="0"/>
                    </a:lnTo>
                    <a:lnTo>
                      <a:pt x="1042" y="269"/>
                    </a:lnTo>
                    <a:lnTo>
                      <a:pt x="598" y="269"/>
                    </a:lnTo>
                    <a:lnTo>
                      <a:pt x="598" y="64"/>
                    </a:lnTo>
                    <a:lnTo>
                      <a:pt x="443" y="64"/>
                    </a:lnTo>
                    <a:lnTo>
                      <a:pt x="443" y="269"/>
                    </a:lnTo>
                    <a:lnTo>
                      <a:pt x="0" y="269"/>
                    </a:lnTo>
                    <a:close/>
                  </a:path>
                </a:pathLst>
              </a:custGeom>
              <a:solidFill>
                <a:srgbClr val="993366"/>
              </a:solidFill>
              <a:ln w="0">
                <a:solidFill>
                  <a:srgbClr val="000000"/>
                </a:solidFill>
                <a:prstDash val="solid"/>
                <a:round/>
                <a:headEnd/>
                <a:tailEnd/>
              </a:ln>
            </p:spPr>
            <p:txBody>
              <a:bodyPr/>
              <a:lstStyle/>
              <a:p>
                <a:endParaRPr lang="fr-CA"/>
              </a:p>
            </p:txBody>
          </p:sp>
          <p:sp>
            <p:nvSpPr>
              <p:cNvPr id="98332" name="Rectangle 28"/>
              <p:cNvSpPr>
                <a:spLocks noChangeArrowheads="1"/>
              </p:cNvSpPr>
              <p:nvPr/>
            </p:nvSpPr>
            <p:spPr bwMode="auto">
              <a:xfrm>
                <a:off x="2672" y="2786"/>
                <a:ext cx="38" cy="103"/>
              </a:xfrm>
              <a:prstGeom prst="rect">
                <a:avLst/>
              </a:prstGeom>
              <a:solidFill>
                <a:srgbClr val="993366"/>
              </a:solidFill>
              <a:ln w="0">
                <a:solidFill>
                  <a:srgbClr val="000000"/>
                </a:solidFill>
                <a:miter lim="800000"/>
                <a:headEnd/>
                <a:tailEnd/>
              </a:ln>
            </p:spPr>
            <p:txBody>
              <a:bodyPr/>
              <a:lstStyle/>
              <a:p>
                <a:endParaRPr lang="fr-CA"/>
              </a:p>
            </p:txBody>
          </p:sp>
          <p:sp>
            <p:nvSpPr>
              <p:cNvPr id="98333" name="Rectangle 29"/>
              <p:cNvSpPr>
                <a:spLocks noChangeArrowheads="1"/>
              </p:cNvSpPr>
              <p:nvPr/>
            </p:nvSpPr>
            <p:spPr bwMode="auto">
              <a:xfrm>
                <a:off x="2710" y="2786"/>
                <a:ext cx="39" cy="103"/>
              </a:xfrm>
              <a:prstGeom prst="rect">
                <a:avLst/>
              </a:prstGeom>
              <a:solidFill>
                <a:srgbClr val="993366"/>
              </a:solidFill>
              <a:ln w="0">
                <a:solidFill>
                  <a:srgbClr val="000000"/>
                </a:solidFill>
                <a:miter lim="800000"/>
                <a:headEnd/>
                <a:tailEnd/>
              </a:ln>
            </p:spPr>
            <p:txBody>
              <a:bodyPr/>
              <a:lstStyle/>
              <a:p>
                <a:endParaRPr lang="fr-CA"/>
              </a:p>
            </p:txBody>
          </p:sp>
          <p:sp>
            <p:nvSpPr>
              <p:cNvPr id="98334" name="Rectangle 30"/>
              <p:cNvSpPr>
                <a:spLocks noChangeArrowheads="1"/>
              </p:cNvSpPr>
              <p:nvPr/>
            </p:nvSpPr>
            <p:spPr bwMode="auto">
              <a:xfrm>
                <a:off x="2400" y="2304"/>
                <a:ext cx="624" cy="192"/>
              </a:xfrm>
              <a:prstGeom prst="rect">
                <a:avLst/>
              </a:prstGeom>
              <a:solidFill>
                <a:srgbClr val="9933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endParaRPr lang="fr-CA" altLang="fr-FR" sz="2400" b="1">
                  <a:solidFill>
                    <a:srgbClr val="FF0101"/>
                  </a:solidFill>
                </a:endParaRPr>
              </a:p>
            </p:txBody>
          </p:sp>
        </p:grpSp>
        <p:sp>
          <p:nvSpPr>
            <p:cNvPr id="98335" name="Text Box 31"/>
            <p:cNvSpPr txBox="1">
              <a:spLocks noChangeArrowheads="1"/>
            </p:cNvSpPr>
            <p:nvPr/>
          </p:nvSpPr>
          <p:spPr bwMode="auto">
            <a:xfrm>
              <a:off x="4560" y="1728"/>
              <a:ext cx="624" cy="231"/>
            </a:xfrm>
            <a:prstGeom prst="rect">
              <a:avLst/>
            </a:prstGeom>
            <a:solidFill>
              <a:srgbClr val="99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b="1">
                  <a:solidFill>
                    <a:srgbClr val="E2DD00"/>
                  </a:solidFill>
                </a:rPr>
                <a:t>Zara</a:t>
              </a:r>
            </a:p>
          </p:txBody>
        </p:sp>
      </p:grpSp>
      <p:grpSp>
        <p:nvGrpSpPr>
          <p:cNvPr id="98336" name="Group 32"/>
          <p:cNvGrpSpPr>
            <a:grpSpLocks/>
          </p:cNvGrpSpPr>
          <p:nvPr/>
        </p:nvGrpSpPr>
        <p:grpSpPr bwMode="auto">
          <a:xfrm>
            <a:off x="1447800" y="4572000"/>
            <a:ext cx="2438400" cy="544513"/>
            <a:chOff x="732" y="2838"/>
            <a:chExt cx="3916" cy="1303"/>
          </a:xfrm>
        </p:grpSpPr>
        <p:grpSp>
          <p:nvGrpSpPr>
            <p:cNvPr id="98337" name="Group 33"/>
            <p:cNvGrpSpPr>
              <a:grpSpLocks/>
            </p:cNvGrpSpPr>
            <p:nvPr/>
          </p:nvGrpSpPr>
          <p:grpSpPr bwMode="auto">
            <a:xfrm>
              <a:off x="1532" y="3203"/>
              <a:ext cx="340" cy="877"/>
              <a:chOff x="3834" y="2520"/>
              <a:chExt cx="340" cy="1285"/>
            </a:xfrm>
          </p:grpSpPr>
          <p:sp>
            <p:nvSpPr>
              <p:cNvPr id="98338" name="Freeform 34"/>
              <p:cNvSpPr>
                <a:spLocks/>
              </p:cNvSpPr>
              <p:nvPr/>
            </p:nvSpPr>
            <p:spPr bwMode="auto">
              <a:xfrm>
                <a:off x="3834" y="2520"/>
                <a:ext cx="120" cy="1285"/>
              </a:xfrm>
              <a:custGeom>
                <a:avLst/>
                <a:gdLst>
                  <a:gd name="T0" fmla="*/ 63 w 239"/>
                  <a:gd name="T1" fmla="*/ 0 h 2568"/>
                  <a:gd name="T2" fmla="*/ 63 w 239"/>
                  <a:gd name="T3" fmla="*/ 407 h 2568"/>
                  <a:gd name="T4" fmla="*/ 44 w 239"/>
                  <a:gd name="T5" fmla="*/ 407 h 2568"/>
                  <a:gd name="T6" fmla="*/ 44 w 239"/>
                  <a:gd name="T7" fmla="*/ 816 h 2568"/>
                  <a:gd name="T8" fmla="*/ 24 w 239"/>
                  <a:gd name="T9" fmla="*/ 816 h 2568"/>
                  <a:gd name="T10" fmla="*/ 24 w 239"/>
                  <a:gd name="T11" fmla="*/ 1198 h 2568"/>
                  <a:gd name="T12" fmla="*/ 12 w 239"/>
                  <a:gd name="T13" fmla="*/ 1198 h 2568"/>
                  <a:gd name="T14" fmla="*/ 12 w 239"/>
                  <a:gd name="T15" fmla="*/ 1713 h 2568"/>
                  <a:gd name="T16" fmla="*/ 0 w 239"/>
                  <a:gd name="T17" fmla="*/ 1713 h 2568"/>
                  <a:gd name="T18" fmla="*/ 0 w 239"/>
                  <a:gd name="T19" fmla="*/ 2568 h 2568"/>
                  <a:gd name="T20" fmla="*/ 130 w 239"/>
                  <a:gd name="T21" fmla="*/ 2568 h 2568"/>
                  <a:gd name="T22" fmla="*/ 239 w 239"/>
                  <a:gd name="T23" fmla="*/ 1706 h 2568"/>
                  <a:gd name="T24" fmla="*/ 239 w 239"/>
                  <a:gd name="T25" fmla="*/ 1197 h 2568"/>
                  <a:gd name="T26" fmla="*/ 227 w 239"/>
                  <a:gd name="T27" fmla="*/ 1197 h 2568"/>
                  <a:gd name="T28" fmla="*/ 227 w 239"/>
                  <a:gd name="T29" fmla="*/ 816 h 2568"/>
                  <a:gd name="T30" fmla="*/ 212 w 239"/>
                  <a:gd name="T31" fmla="*/ 816 h 2568"/>
                  <a:gd name="T32" fmla="*/ 212 w 239"/>
                  <a:gd name="T33" fmla="*/ 407 h 2568"/>
                  <a:gd name="T34" fmla="*/ 193 w 239"/>
                  <a:gd name="T35" fmla="*/ 407 h 2568"/>
                  <a:gd name="T36" fmla="*/ 193 w 239"/>
                  <a:gd name="T37" fmla="*/ 0 h 2568"/>
                  <a:gd name="T38" fmla="*/ 63 w 239"/>
                  <a:gd name="T39"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9" h="2568">
                    <a:moveTo>
                      <a:pt x="63" y="0"/>
                    </a:moveTo>
                    <a:lnTo>
                      <a:pt x="63" y="407"/>
                    </a:lnTo>
                    <a:lnTo>
                      <a:pt x="44" y="407"/>
                    </a:lnTo>
                    <a:lnTo>
                      <a:pt x="44" y="816"/>
                    </a:lnTo>
                    <a:lnTo>
                      <a:pt x="24" y="816"/>
                    </a:lnTo>
                    <a:lnTo>
                      <a:pt x="24" y="1198"/>
                    </a:lnTo>
                    <a:lnTo>
                      <a:pt x="12" y="1198"/>
                    </a:lnTo>
                    <a:lnTo>
                      <a:pt x="12" y="1713"/>
                    </a:lnTo>
                    <a:lnTo>
                      <a:pt x="0" y="1713"/>
                    </a:lnTo>
                    <a:lnTo>
                      <a:pt x="0" y="2568"/>
                    </a:lnTo>
                    <a:lnTo>
                      <a:pt x="130" y="2568"/>
                    </a:lnTo>
                    <a:lnTo>
                      <a:pt x="239" y="1706"/>
                    </a:lnTo>
                    <a:lnTo>
                      <a:pt x="239" y="1197"/>
                    </a:lnTo>
                    <a:lnTo>
                      <a:pt x="227" y="1197"/>
                    </a:lnTo>
                    <a:lnTo>
                      <a:pt x="227" y="816"/>
                    </a:lnTo>
                    <a:lnTo>
                      <a:pt x="212" y="816"/>
                    </a:lnTo>
                    <a:lnTo>
                      <a:pt x="212" y="407"/>
                    </a:lnTo>
                    <a:lnTo>
                      <a:pt x="193" y="407"/>
                    </a:lnTo>
                    <a:lnTo>
                      <a:pt x="193" y="0"/>
                    </a:lnTo>
                    <a:lnTo>
                      <a:pt x="63" y="0"/>
                    </a:lnTo>
                    <a:close/>
                  </a:path>
                </a:pathLst>
              </a:custGeom>
              <a:solidFill>
                <a:srgbClr val="B2B2B2"/>
              </a:solidFill>
              <a:ln w="12700">
                <a:solidFill>
                  <a:srgbClr val="000000"/>
                </a:solidFill>
                <a:prstDash val="solid"/>
                <a:round/>
                <a:headEnd/>
                <a:tailEnd/>
              </a:ln>
            </p:spPr>
            <p:txBody>
              <a:bodyPr/>
              <a:lstStyle/>
              <a:p>
                <a:endParaRPr lang="fr-CA"/>
              </a:p>
            </p:txBody>
          </p:sp>
          <p:sp>
            <p:nvSpPr>
              <p:cNvPr id="98339" name="Freeform 35"/>
              <p:cNvSpPr>
                <a:spLocks/>
              </p:cNvSpPr>
              <p:nvPr/>
            </p:nvSpPr>
            <p:spPr bwMode="auto">
              <a:xfrm>
                <a:off x="4048" y="2520"/>
                <a:ext cx="126" cy="1285"/>
              </a:xfrm>
              <a:custGeom>
                <a:avLst/>
                <a:gdLst>
                  <a:gd name="T0" fmla="*/ 61 w 251"/>
                  <a:gd name="T1" fmla="*/ 0 h 2568"/>
                  <a:gd name="T2" fmla="*/ 61 w 251"/>
                  <a:gd name="T3" fmla="*/ 407 h 2568"/>
                  <a:gd name="T4" fmla="*/ 42 w 251"/>
                  <a:gd name="T5" fmla="*/ 407 h 2568"/>
                  <a:gd name="T6" fmla="*/ 42 w 251"/>
                  <a:gd name="T7" fmla="*/ 816 h 2568"/>
                  <a:gd name="T8" fmla="*/ 24 w 251"/>
                  <a:gd name="T9" fmla="*/ 816 h 2568"/>
                  <a:gd name="T10" fmla="*/ 24 w 251"/>
                  <a:gd name="T11" fmla="*/ 1198 h 2568"/>
                  <a:gd name="T12" fmla="*/ 12 w 251"/>
                  <a:gd name="T13" fmla="*/ 1198 h 2568"/>
                  <a:gd name="T14" fmla="*/ 12 w 251"/>
                  <a:gd name="T15" fmla="*/ 1713 h 2568"/>
                  <a:gd name="T16" fmla="*/ 0 w 251"/>
                  <a:gd name="T17" fmla="*/ 1713 h 2568"/>
                  <a:gd name="T18" fmla="*/ 0 w 251"/>
                  <a:gd name="T19" fmla="*/ 2568 h 2568"/>
                  <a:gd name="T20" fmla="*/ 251 w 251"/>
                  <a:gd name="T21" fmla="*/ 2568 h 2568"/>
                  <a:gd name="T22" fmla="*/ 251 w 251"/>
                  <a:gd name="T23" fmla="*/ 1711 h 2568"/>
                  <a:gd name="T24" fmla="*/ 239 w 251"/>
                  <a:gd name="T25" fmla="*/ 1711 h 2568"/>
                  <a:gd name="T26" fmla="*/ 237 w 251"/>
                  <a:gd name="T27" fmla="*/ 1197 h 2568"/>
                  <a:gd name="T28" fmla="*/ 225 w 251"/>
                  <a:gd name="T29" fmla="*/ 1197 h 2568"/>
                  <a:gd name="T30" fmla="*/ 225 w 251"/>
                  <a:gd name="T31" fmla="*/ 816 h 2568"/>
                  <a:gd name="T32" fmla="*/ 208 w 251"/>
                  <a:gd name="T33" fmla="*/ 816 h 2568"/>
                  <a:gd name="T34" fmla="*/ 208 w 251"/>
                  <a:gd name="T35" fmla="*/ 407 h 2568"/>
                  <a:gd name="T36" fmla="*/ 191 w 251"/>
                  <a:gd name="T37" fmla="*/ 407 h 2568"/>
                  <a:gd name="T38" fmla="*/ 191 w 251"/>
                  <a:gd name="T39" fmla="*/ 0 h 2568"/>
                  <a:gd name="T40" fmla="*/ 61 w 251"/>
                  <a:gd name="T41"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1" h="2568">
                    <a:moveTo>
                      <a:pt x="61" y="0"/>
                    </a:moveTo>
                    <a:lnTo>
                      <a:pt x="61" y="407"/>
                    </a:lnTo>
                    <a:lnTo>
                      <a:pt x="42" y="407"/>
                    </a:lnTo>
                    <a:lnTo>
                      <a:pt x="42" y="816"/>
                    </a:lnTo>
                    <a:lnTo>
                      <a:pt x="24" y="816"/>
                    </a:lnTo>
                    <a:lnTo>
                      <a:pt x="24" y="1198"/>
                    </a:lnTo>
                    <a:lnTo>
                      <a:pt x="12" y="1198"/>
                    </a:lnTo>
                    <a:lnTo>
                      <a:pt x="12" y="1713"/>
                    </a:lnTo>
                    <a:lnTo>
                      <a:pt x="0" y="1713"/>
                    </a:lnTo>
                    <a:lnTo>
                      <a:pt x="0" y="2568"/>
                    </a:lnTo>
                    <a:lnTo>
                      <a:pt x="251" y="2568"/>
                    </a:lnTo>
                    <a:lnTo>
                      <a:pt x="251" y="1711"/>
                    </a:lnTo>
                    <a:lnTo>
                      <a:pt x="239" y="1711"/>
                    </a:lnTo>
                    <a:lnTo>
                      <a:pt x="237" y="1197"/>
                    </a:lnTo>
                    <a:lnTo>
                      <a:pt x="225" y="1197"/>
                    </a:lnTo>
                    <a:lnTo>
                      <a:pt x="225" y="816"/>
                    </a:lnTo>
                    <a:lnTo>
                      <a:pt x="208" y="816"/>
                    </a:lnTo>
                    <a:lnTo>
                      <a:pt x="208" y="407"/>
                    </a:lnTo>
                    <a:lnTo>
                      <a:pt x="191" y="407"/>
                    </a:lnTo>
                    <a:lnTo>
                      <a:pt x="191" y="0"/>
                    </a:lnTo>
                    <a:lnTo>
                      <a:pt x="61" y="0"/>
                    </a:lnTo>
                    <a:close/>
                  </a:path>
                </a:pathLst>
              </a:custGeom>
              <a:solidFill>
                <a:srgbClr val="B2B2B2"/>
              </a:solidFill>
              <a:ln w="12700">
                <a:solidFill>
                  <a:srgbClr val="000000"/>
                </a:solidFill>
                <a:prstDash val="solid"/>
                <a:round/>
                <a:headEnd/>
                <a:tailEnd/>
              </a:ln>
            </p:spPr>
            <p:txBody>
              <a:bodyPr/>
              <a:lstStyle/>
              <a:p>
                <a:endParaRPr lang="fr-CA"/>
              </a:p>
            </p:txBody>
          </p:sp>
        </p:grpSp>
        <p:grpSp>
          <p:nvGrpSpPr>
            <p:cNvPr id="98340" name="Group 36"/>
            <p:cNvGrpSpPr>
              <a:grpSpLocks/>
            </p:cNvGrpSpPr>
            <p:nvPr/>
          </p:nvGrpSpPr>
          <p:grpSpPr bwMode="auto">
            <a:xfrm>
              <a:off x="3834" y="2928"/>
              <a:ext cx="340" cy="877"/>
              <a:chOff x="3834" y="2520"/>
              <a:chExt cx="340" cy="1285"/>
            </a:xfrm>
          </p:grpSpPr>
          <p:sp>
            <p:nvSpPr>
              <p:cNvPr id="98341" name="Freeform 37"/>
              <p:cNvSpPr>
                <a:spLocks/>
              </p:cNvSpPr>
              <p:nvPr/>
            </p:nvSpPr>
            <p:spPr bwMode="auto">
              <a:xfrm>
                <a:off x="3834" y="2520"/>
                <a:ext cx="120" cy="1285"/>
              </a:xfrm>
              <a:custGeom>
                <a:avLst/>
                <a:gdLst>
                  <a:gd name="T0" fmla="*/ 63 w 239"/>
                  <a:gd name="T1" fmla="*/ 0 h 2568"/>
                  <a:gd name="T2" fmla="*/ 63 w 239"/>
                  <a:gd name="T3" fmla="*/ 407 h 2568"/>
                  <a:gd name="T4" fmla="*/ 44 w 239"/>
                  <a:gd name="T5" fmla="*/ 407 h 2568"/>
                  <a:gd name="T6" fmla="*/ 44 w 239"/>
                  <a:gd name="T7" fmla="*/ 816 h 2568"/>
                  <a:gd name="T8" fmla="*/ 24 w 239"/>
                  <a:gd name="T9" fmla="*/ 816 h 2568"/>
                  <a:gd name="T10" fmla="*/ 24 w 239"/>
                  <a:gd name="T11" fmla="*/ 1198 h 2568"/>
                  <a:gd name="T12" fmla="*/ 12 w 239"/>
                  <a:gd name="T13" fmla="*/ 1198 h 2568"/>
                  <a:gd name="T14" fmla="*/ 12 w 239"/>
                  <a:gd name="T15" fmla="*/ 1713 h 2568"/>
                  <a:gd name="T16" fmla="*/ 0 w 239"/>
                  <a:gd name="T17" fmla="*/ 1713 h 2568"/>
                  <a:gd name="T18" fmla="*/ 0 w 239"/>
                  <a:gd name="T19" fmla="*/ 2568 h 2568"/>
                  <a:gd name="T20" fmla="*/ 130 w 239"/>
                  <a:gd name="T21" fmla="*/ 2568 h 2568"/>
                  <a:gd name="T22" fmla="*/ 239 w 239"/>
                  <a:gd name="T23" fmla="*/ 1706 h 2568"/>
                  <a:gd name="T24" fmla="*/ 239 w 239"/>
                  <a:gd name="T25" fmla="*/ 1197 h 2568"/>
                  <a:gd name="T26" fmla="*/ 227 w 239"/>
                  <a:gd name="T27" fmla="*/ 1197 h 2568"/>
                  <a:gd name="T28" fmla="*/ 227 w 239"/>
                  <a:gd name="T29" fmla="*/ 816 h 2568"/>
                  <a:gd name="T30" fmla="*/ 212 w 239"/>
                  <a:gd name="T31" fmla="*/ 816 h 2568"/>
                  <a:gd name="T32" fmla="*/ 212 w 239"/>
                  <a:gd name="T33" fmla="*/ 407 h 2568"/>
                  <a:gd name="T34" fmla="*/ 193 w 239"/>
                  <a:gd name="T35" fmla="*/ 407 h 2568"/>
                  <a:gd name="T36" fmla="*/ 193 w 239"/>
                  <a:gd name="T37" fmla="*/ 0 h 2568"/>
                  <a:gd name="T38" fmla="*/ 63 w 239"/>
                  <a:gd name="T39"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9" h="2568">
                    <a:moveTo>
                      <a:pt x="63" y="0"/>
                    </a:moveTo>
                    <a:lnTo>
                      <a:pt x="63" y="407"/>
                    </a:lnTo>
                    <a:lnTo>
                      <a:pt x="44" y="407"/>
                    </a:lnTo>
                    <a:lnTo>
                      <a:pt x="44" y="816"/>
                    </a:lnTo>
                    <a:lnTo>
                      <a:pt x="24" y="816"/>
                    </a:lnTo>
                    <a:lnTo>
                      <a:pt x="24" y="1198"/>
                    </a:lnTo>
                    <a:lnTo>
                      <a:pt x="12" y="1198"/>
                    </a:lnTo>
                    <a:lnTo>
                      <a:pt x="12" y="1713"/>
                    </a:lnTo>
                    <a:lnTo>
                      <a:pt x="0" y="1713"/>
                    </a:lnTo>
                    <a:lnTo>
                      <a:pt x="0" y="2568"/>
                    </a:lnTo>
                    <a:lnTo>
                      <a:pt x="130" y="2568"/>
                    </a:lnTo>
                    <a:lnTo>
                      <a:pt x="239" y="1706"/>
                    </a:lnTo>
                    <a:lnTo>
                      <a:pt x="239" y="1197"/>
                    </a:lnTo>
                    <a:lnTo>
                      <a:pt x="227" y="1197"/>
                    </a:lnTo>
                    <a:lnTo>
                      <a:pt x="227" y="816"/>
                    </a:lnTo>
                    <a:lnTo>
                      <a:pt x="212" y="816"/>
                    </a:lnTo>
                    <a:lnTo>
                      <a:pt x="212" y="407"/>
                    </a:lnTo>
                    <a:lnTo>
                      <a:pt x="193" y="407"/>
                    </a:lnTo>
                    <a:lnTo>
                      <a:pt x="193" y="0"/>
                    </a:lnTo>
                    <a:lnTo>
                      <a:pt x="63" y="0"/>
                    </a:lnTo>
                    <a:close/>
                  </a:path>
                </a:pathLst>
              </a:custGeom>
              <a:solidFill>
                <a:srgbClr val="B2B2B2"/>
              </a:solidFill>
              <a:ln w="12700">
                <a:solidFill>
                  <a:srgbClr val="000000"/>
                </a:solidFill>
                <a:prstDash val="solid"/>
                <a:round/>
                <a:headEnd/>
                <a:tailEnd/>
              </a:ln>
            </p:spPr>
            <p:txBody>
              <a:bodyPr/>
              <a:lstStyle/>
              <a:p>
                <a:endParaRPr lang="fr-CA"/>
              </a:p>
            </p:txBody>
          </p:sp>
          <p:sp>
            <p:nvSpPr>
              <p:cNvPr id="98342" name="Freeform 38"/>
              <p:cNvSpPr>
                <a:spLocks/>
              </p:cNvSpPr>
              <p:nvPr/>
            </p:nvSpPr>
            <p:spPr bwMode="auto">
              <a:xfrm>
                <a:off x="4048" y="2520"/>
                <a:ext cx="126" cy="1285"/>
              </a:xfrm>
              <a:custGeom>
                <a:avLst/>
                <a:gdLst>
                  <a:gd name="T0" fmla="*/ 61 w 251"/>
                  <a:gd name="T1" fmla="*/ 0 h 2568"/>
                  <a:gd name="T2" fmla="*/ 61 w 251"/>
                  <a:gd name="T3" fmla="*/ 407 h 2568"/>
                  <a:gd name="T4" fmla="*/ 42 w 251"/>
                  <a:gd name="T5" fmla="*/ 407 h 2568"/>
                  <a:gd name="T6" fmla="*/ 42 w 251"/>
                  <a:gd name="T7" fmla="*/ 816 h 2568"/>
                  <a:gd name="T8" fmla="*/ 24 w 251"/>
                  <a:gd name="T9" fmla="*/ 816 h 2568"/>
                  <a:gd name="T10" fmla="*/ 24 w 251"/>
                  <a:gd name="T11" fmla="*/ 1198 h 2568"/>
                  <a:gd name="T12" fmla="*/ 12 w 251"/>
                  <a:gd name="T13" fmla="*/ 1198 h 2568"/>
                  <a:gd name="T14" fmla="*/ 12 w 251"/>
                  <a:gd name="T15" fmla="*/ 1713 h 2568"/>
                  <a:gd name="T16" fmla="*/ 0 w 251"/>
                  <a:gd name="T17" fmla="*/ 1713 h 2568"/>
                  <a:gd name="T18" fmla="*/ 0 w 251"/>
                  <a:gd name="T19" fmla="*/ 2568 h 2568"/>
                  <a:gd name="T20" fmla="*/ 251 w 251"/>
                  <a:gd name="T21" fmla="*/ 2568 h 2568"/>
                  <a:gd name="T22" fmla="*/ 251 w 251"/>
                  <a:gd name="T23" fmla="*/ 1711 h 2568"/>
                  <a:gd name="T24" fmla="*/ 239 w 251"/>
                  <a:gd name="T25" fmla="*/ 1711 h 2568"/>
                  <a:gd name="T26" fmla="*/ 237 w 251"/>
                  <a:gd name="T27" fmla="*/ 1197 h 2568"/>
                  <a:gd name="T28" fmla="*/ 225 w 251"/>
                  <a:gd name="T29" fmla="*/ 1197 h 2568"/>
                  <a:gd name="T30" fmla="*/ 225 w 251"/>
                  <a:gd name="T31" fmla="*/ 816 h 2568"/>
                  <a:gd name="T32" fmla="*/ 208 w 251"/>
                  <a:gd name="T33" fmla="*/ 816 h 2568"/>
                  <a:gd name="T34" fmla="*/ 208 w 251"/>
                  <a:gd name="T35" fmla="*/ 407 h 2568"/>
                  <a:gd name="T36" fmla="*/ 191 w 251"/>
                  <a:gd name="T37" fmla="*/ 407 h 2568"/>
                  <a:gd name="T38" fmla="*/ 191 w 251"/>
                  <a:gd name="T39" fmla="*/ 0 h 2568"/>
                  <a:gd name="T40" fmla="*/ 61 w 251"/>
                  <a:gd name="T41"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1" h="2568">
                    <a:moveTo>
                      <a:pt x="61" y="0"/>
                    </a:moveTo>
                    <a:lnTo>
                      <a:pt x="61" y="407"/>
                    </a:lnTo>
                    <a:lnTo>
                      <a:pt x="42" y="407"/>
                    </a:lnTo>
                    <a:lnTo>
                      <a:pt x="42" y="816"/>
                    </a:lnTo>
                    <a:lnTo>
                      <a:pt x="24" y="816"/>
                    </a:lnTo>
                    <a:lnTo>
                      <a:pt x="24" y="1198"/>
                    </a:lnTo>
                    <a:lnTo>
                      <a:pt x="12" y="1198"/>
                    </a:lnTo>
                    <a:lnTo>
                      <a:pt x="12" y="1713"/>
                    </a:lnTo>
                    <a:lnTo>
                      <a:pt x="0" y="1713"/>
                    </a:lnTo>
                    <a:lnTo>
                      <a:pt x="0" y="2568"/>
                    </a:lnTo>
                    <a:lnTo>
                      <a:pt x="251" y="2568"/>
                    </a:lnTo>
                    <a:lnTo>
                      <a:pt x="251" y="1711"/>
                    </a:lnTo>
                    <a:lnTo>
                      <a:pt x="239" y="1711"/>
                    </a:lnTo>
                    <a:lnTo>
                      <a:pt x="237" y="1197"/>
                    </a:lnTo>
                    <a:lnTo>
                      <a:pt x="225" y="1197"/>
                    </a:lnTo>
                    <a:lnTo>
                      <a:pt x="225" y="816"/>
                    </a:lnTo>
                    <a:lnTo>
                      <a:pt x="208" y="816"/>
                    </a:lnTo>
                    <a:lnTo>
                      <a:pt x="208" y="407"/>
                    </a:lnTo>
                    <a:lnTo>
                      <a:pt x="191" y="407"/>
                    </a:lnTo>
                    <a:lnTo>
                      <a:pt x="191" y="0"/>
                    </a:lnTo>
                    <a:lnTo>
                      <a:pt x="61" y="0"/>
                    </a:lnTo>
                    <a:close/>
                  </a:path>
                </a:pathLst>
              </a:custGeom>
              <a:solidFill>
                <a:srgbClr val="B2B2B2"/>
              </a:solidFill>
              <a:ln w="12700">
                <a:solidFill>
                  <a:srgbClr val="000000"/>
                </a:solidFill>
                <a:prstDash val="solid"/>
                <a:round/>
                <a:headEnd/>
                <a:tailEnd/>
              </a:ln>
            </p:spPr>
            <p:txBody>
              <a:bodyPr/>
              <a:lstStyle/>
              <a:p>
                <a:endParaRPr lang="fr-CA"/>
              </a:p>
            </p:txBody>
          </p:sp>
        </p:grpSp>
        <p:grpSp>
          <p:nvGrpSpPr>
            <p:cNvPr id="98343" name="Group 39"/>
            <p:cNvGrpSpPr>
              <a:grpSpLocks/>
            </p:cNvGrpSpPr>
            <p:nvPr/>
          </p:nvGrpSpPr>
          <p:grpSpPr bwMode="auto">
            <a:xfrm>
              <a:off x="4233" y="3545"/>
              <a:ext cx="158" cy="262"/>
              <a:chOff x="4233" y="3545"/>
              <a:chExt cx="158" cy="262"/>
            </a:xfrm>
          </p:grpSpPr>
          <p:sp>
            <p:nvSpPr>
              <p:cNvPr id="98344" name="Rectangle 40"/>
              <p:cNvSpPr>
                <a:spLocks noChangeArrowheads="1"/>
              </p:cNvSpPr>
              <p:nvPr/>
            </p:nvSpPr>
            <p:spPr bwMode="auto">
              <a:xfrm>
                <a:off x="4263" y="3545"/>
                <a:ext cx="98" cy="55"/>
              </a:xfrm>
              <a:prstGeom prst="rect">
                <a:avLst/>
              </a:prstGeom>
              <a:solidFill>
                <a:srgbClr val="B2B2B2"/>
              </a:solidFill>
              <a:ln w="12700">
                <a:solidFill>
                  <a:srgbClr val="000000"/>
                </a:solidFill>
                <a:miter lim="800000"/>
                <a:headEnd/>
                <a:tailEnd/>
              </a:ln>
            </p:spPr>
            <p:txBody>
              <a:bodyPr/>
              <a:lstStyle/>
              <a:p>
                <a:endParaRPr lang="fr-CA"/>
              </a:p>
            </p:txBody>
          </p:sp>
          <p:sp>
            <p:nvSpPr>
              <p:cNvPr id="98345" name="Rectangle 41"/>
              <p:cNvSpPr>
                <a:spLocks noChangeArrowheads="1"/>
              </p:cNvSpPr>
              <p:nvPr/>
            </p:nvSpPr>
            <p:spPr bwMode="auto">
              <a:xfrm>
                <a:off x="4233" y="3587"/>
                <a:ext cx="158" cy="220"/>
              </a:xfrm>
              <a:prstGeom prst="rect">
                <a:avLst/>
              </a:prstGeom>
              <a:solidFill>
                <a:srgbClr val="B2B2B2"/>
              </a:solidFill>
              <a:ln w="12700">
                <a:solidFill>
                  <a:srgbClr val="000000"/>
                </a:solidFill>
                <a:miter lim="800000"/>
                <a:headEnd/>
                <a:tailEnd/>
              </a:ln>
            </p:spPr>
            <p:txBody>
              <a:bodyPr/>
              <a:lstStyle/>
              <a:p>
                <a:endParaRPr lang="fr-CA"/>
              </a:p>
            </p:txBody>
          </p:sp>
        </p:grpSp>
        <p:grpSp>
          <p:nvGrpSpPr>
            <p:cNvPr id="98346" name="Group 42"/>
            <p:cNvGrpSpPr>
              <a:grpSpLocks/>
            </p:cNvGrpSpPr>
            <p:nvPr/>
          </p:nvGrpSpPr>
          <p:grpSpPr bwMode="auto">
            <a:xfrm>
              <a:off x="4094" y="3795"/>
              <a:ext cx="554" cy="298"/>
              <a:chOff x="4094" y="3795"/>
              <a:chExt cx="554" cy="298"/>
            </a:xfrm>
          </p:grpSpPr>
          <p:sp>
            <p:nvSpPr>
              <p:cNvPr id="98347" name="Rectangle 43"/>
              <p:cNvSpPr>
                <a:spLocks noChangeArrowheads="1"/>
              </p:cNvSpPr>
              <p:nvPr/>
            </p:nvSpPr>
            <p:spPr bwMode="auto">
              <a:xfrm>
                <a:off x="4113" y="3825"/>
                <a:ext cx="516" cy="268"/>
              </a:xfrm>
              <a:prstGeom prst="rect">
                <a:avLst/>
              </a:prstGeom>
              <a:solidFill>
                <a:srgbClr val="990000"/>
              </a:solidFill>
              <a:ln w="12700">
                <a:solidFill>
                  <a:srgbClr val="000000"/>
                </a:solidFill>
                <a:miter lim="800000"/>
                <a:headEnd/>
                <a:tailEnd/>
              </a:ln>
            </p:spPr>
            <p:txBody>
              <a:bodyPr/>
              <a:lstStyle/>
              <a:p>
                <a:endParaRPr lang="fr-CA"/>
              </a:p>
            </p:txBody>
          </p:sp>
          <p:sp>
            <p:nvSpPr>
              <p:cNvPr id="98348" name="Rectangle 44"/>
              <p:cNvSpPr>
                <a:spLocks noChangeArrowheads="1"/>
              </p:cNvSpPr>
              <p:nvPr/>
            </p:nvSpPr>
            <p:spPr bwMode="auto">
              <a:xfrm>
                <a:off x="4094" y="3795"/>
                <a:ext cx="554" cy="42"/>
              </a:xfrm>
              <a:prstGeom prst="rect">
                <a:avLst/>
              </a:prstGeom>
              <a:solidFill>
                <a:srgbClr val="990000"/>
              </a:solidFill>
              <a:ln w="12700">
                <a:solidFill>
                  <a:srgbClr val="000000"/>
                </a:solidFill>
                <a:miter lim="800000"/>
                <a:headEnd/>
                <a:tailEnd/>
              </a:ln>
            </p:spPr>
            <p:txBody>
              <a:bodyPr/>
              <a:lstStyle/>
              <a:p>
                <a:endParaRPr lang="fr-CA"/>
              </a:p>
            </p:txBody>
          </p:sp>
        </p:grpSp>
        <p:grpSp>
          <p:nvGrpSpPr>
            <p:cNvPr id="98349" name="Group 45"/>
            <p:cNvGrpSpPr>
              <a:grpSpLocks/>
            </p:cNvGrpSpPr>
            <p:nvPr/>
          </p:nvGrpSpPr>
          <p:grpSpPr bwMode="auto">
            <a:xfrm>
              <a:off x="4155" y="3868"/>
              <a:ext cx="420" cy="176"/>
              <a:chOff x="4155" y="3868"/>
              <a:chExt cx="420" cy="176"/>
            </a:xfrm>
          </p:grpSpPr>
          <p:sp>
            <p:nvSpPr>
              <p:cNvPr id="98350" name="Rectangle 46"/>
              <p:cNvSpPr>
                <a:spLocks noChangeArrowheads="1"/>
              </p:cNvSpPr>
              <p:nvPr/>
            </p:nvSpPr>
            <p:spPr bwMode="auto">
              <a:xfrm>
                <a:off x="4155" y="3868"/>
                <a:ext cx="104" cy="176"/>
              </a:xfrm>
              <a:prstGeom prst="rect">
                <a:avLst/>
              </a:prstGeom>
              <a:solidFill>
                <a:srgbClr val="DDDDDD"/>
              </a:solidFill>
              <a:ln w="12700">
                <a:solidFill>
                  <a:srgbClr val="000000"/>
                </a:solidFill>
                <a:miter lim="800000"/>
                <a:headEnd/>
                <a:tailEnd/>
              </a:ln>
            </p:spPr>
            <p:txBody>
              <a:bodyPr/>
              <a:lstStyle/>
              <a:p>
                <a:endParaRPr lang="fr-CA"/>
              </a:p>
            </p:txBody>
          </p:sp>
          <p:sp>
            <p:nvSpPr>
              <p:cNvPr id="98351" name="Rectangle 47"/>
              <p:cNvSpPr>
                <a:spLocks noChangeArrowheads="1"/>
              </p:cNvSpPr>
              <p:nvPr/>
            </p:nvSpPr>
            <p:spPr bwMode="auto">
              <a:xfrm>
                <a:off x="4471" y="3868"/>
                <a:ext cx="104" cy="176"/>
              </a:xfrm>
              <a:prstGeom prst="rect">
                <a:avLst/>
              </a:prstGeom>
              <a:solidFill>
                <a:srgbClr val="DDDDDD"/>
              </a:solidFill>
              <a:ln w="12700">
                <a:solidFill>
                  <a:srgbClr val="000000"/>
                </a:solidFill>
                <a:miter lim="800000"/>
                <a:headEnd/>
                <a:tailEnd/>
              </a:ln>
            </p:spPr>
            <p:txBody>
              <a:bodyPr/>
              <a:lstStyle/>
              <a:p>
                <a:endParaRPr lang="fr-CA"/>
              </a:p>
            </p:txBody>
          </p:sp>
          <p:sp>
            <p:nvSpPr>
              <p:cNvPr id="98352" name="Rectangle 48"/>
              <p:cNvSpPr>
                <a:spLocks noChangeArrowheads="1"/>
              </p:cNvSpPr>
              <p:nvPr/>
            </p:nvSpPr>
            <p:spPr bwMode="auto">
              <a:xfrm>
                <a:off x="4313" y="3868"/>
                <a:ext cx="103" cy="176"/>
              </a:xfrm>
              <a:prstGeom prst="rect">
                <a:avLst/>
              </a:prstGeom>
              <a:solidFill>
                <a:srgbClr val="DDDDDD"/>
              </a:solidFill>
              <a:ln w="12700">
                <a:solidFill>
                  <a:srgbClr val="000000"/>
                </a:solidFill>
                <a:miter lim="800000"/>
                <a:headEnd/>
                <a:tailEnd/>
              </a:ln>
            </p:spPr>
            <p:txBody>
              <a:bodyPr/>
              <a:lstStyle/>
              <a:p>
                <a:endParaRPr lang="fr-CA"/>
              </a:p>
            </p:txBody>
          </p:sp>
        </p:grpSp>
        <p:sp>
          <p:nvSpPr>
            <p:cNvPr id="98353" name="Rectangle 49"/>
            <p:cNvSpPr>
              <a:spLocks noChangeArrowheads="1"/>
            </p:cNvSpPr>
            <p:nvPr/>
          </p:nvSpPr>
          <p:spPr bwMode="auto">
            <a:xfrm>
              <a:off x="1819" y="3702"/>
              <a:ext cx="171" cy="105"/>
            </a:xfrm>
            <a:prstGeom prst="rect">
              <a:avLst/>
            </a:prstGeom>
            <a:solidFill>
              <a:srgbClr val="B2B2B2"/>
            </a:solidFill>
            <a:ln w="12700">
              <a:solidFill>
                <a:srgbClr val="000000"/>
              </a:solidFill>
              <a:miter lim="800000"/>
              <a:headEnd/>
              <a:tailEnd/>
            </a:ln>
          </p:spPr>
          <p:txBody>
            <a:bodyPr/>
            <a:lstStyle/>
            <a:p>
              <a:endParaRPr lang="fr-CA"/>
            </a:p>
          </p:txBody>
        </p:sp>
        <p:grpSp>
          <p:nvGrpSpPr>
            <p:cNvPr id="98354" name="Group 50"/>
            <p:cNvGrpSpPr>
              <a:grpSpLocks/>
            </p:cNvGrpSpPr>
            <p:nvPr/>
          </p:nvGrpSpPr>
          <p:grpSpPr bwMode="auto">
            <a:xfrm>
              <a:off x="1497" y="3795"/>
              <a:ext cx="553" cy="298"/>
              <a:chOff x="1497" y="3795"/>
              <a:chExt cx="553" cy="298"/>
            </a:xfrm>
          </p:grpSpPr>
          <p:sp>
            <p:nvSpPr>
              <p:cNvPr id="98355" name="Rectangle 51"/>
              <p:cNvSpPr>
                <a:spLocks noChangeArrowheads="1"/>
              </p:cNvSpPr>
              <p:nvPr/>
            </p:nvSpPr>
            <p:spPr bwMode="auto">
              <a:xfrm>
                <a:off x="1515" y="3825"/>
                <a:ext cx="517" cy="268"/>
              </a:xfrm>
              <a:prstGeom prst="rect">
                <a:avLst/>
              </a:prstGeom>
              <a:solidFill>
                <a:srgbClr val="990000"/>
              </a:solidFill>
              <a:ln w="12700">
                <a:solidFill>
                  <a:srgbClr val="000000"/>
                </a:solidFill>
                <a:miter lim="800000"/>
                <a:headEnd/>
                <a:tailEnd/>
              </a:ln>
            </p:spPr>
            <p:txBody>
              <a:bodyPr/>
              <a:lstStyle/>
              <a:p>
                <a:endParaRPr lang="fr-CA"/>
              </a:p>
            </p:txBody>
          </p:sp>
          <p:sp>
            <p:nvSpPr>
              <p:cNvPr id="98356" name="Rectangle 52"/>
              <p:cNvSpPr>
                <a:spLocks noChangeArrowheads="1"/>
              </p:cNvSpPr>
              <p:nvPr/>
            </p:nvSpPr>
            <p:spPr bwMode="auto">
              <a:xfrm>
                <a:off x="1497" y="3795"/>
                <a:ext cx="553" cy="42"/>
              </a:xfrm>
              <a:prstGeom prst="rect">
                <a:avLst/>
              </a:prstGeom>
              <a:solidFill>
                <a:srgbClr val="990000"/>
              </a:solidFill>
              <a:ln w="12700">
                <a:solidFill>
                  <a:srgbClr val="000000"/>
                </a:solidFill>
                <a:miter lim="800000"/>
                <a:headEnd/>
                <a:tailEnd/>
              </a:ln>
            </p:spPr>
            <p:txBody>
              <a:bodyPr/>
              <a:lstStyle/>
              <a:p>
                <a:endParaRPr lang="fr-CA"/>
              </a:p>
            </p:txBody>
          </p:sp>
        </p:grpSp>
        <p:grpSp>
          <p:nvGrpSpPr>
            <p:cNvPr id="98357" name="Group 53"/>
            <p:cNvGrpSpPr>
              <a:grpSpLocks/>
            </p:cNvGrpSpPr>
            <p:nvPr/>
          </p:nvGrpSpPr>
          <p:grpSpPr bwMode="auto">
            <a:xfrm>
              <a:off x="1552" y="3868"/>
              <a:ext cx="438" cy="176"/>
              <a:chOff x="1552" y="3868"/>
              <a:chExt cx="438" cy="176"/>
            </a:xfrm>
          </p:grpSpPr>
          <p:sp>
            <p:nvSpPr>
              <p:cNvPr id="98358" name="Rectangle 54"/>
              <p:cNvSpPr>
                <a:spLocks noChangeArrowheads="1"/>
              </p:cNvSpPr>
              <p:nvPr/>
            </p:nvSpPr>
            <p:spPr bwMode="auto">
              <a:xfrm>
                <a:off x="1868" y="3868"/>
                <a:ext cx="122" cy="176"/>
              </a:xfrm>
              <a:prstGeom prst="rect">
                <a:avLst/>
              </a:prstGeom>
              <a:solidFill>
                <a:srgbClr val="DDDDDD"/>
              </a:solidFill>
              <a:ln w="12700">
                <a:solidFill>
                  <a:srgbClr val="000000"/>
                </a:solidFill>
                <a:miter lim="800000"/>
                <a:headEnd/>
                <a:tailEnd/>
              </a:ln>
            </p:spPr>
            <p:txBody>
              <a:bodyPr/>
              <a:lstStyle/>
              <a:p>
                <a:endParaRPr lang="fr-CA"/>
              </a:p>
            </p:txBody>
          </p:sp>
          <p:sp>
            <p:nvSpPr>
              <p:cNvPr id="98359" name="Rectangle 55"/>
              <p:cNvSpPr>
                <a:spLocks noChangeArrowheads="1"/>
              </p:cNvSpPr>
              <p:nvPr/>
            </p:nvSpPr>
            <p:spPr bwMode="auto">
              <a:xfrm>
                <a:off x="1552" y="3868"/>
                <a:ext cx="122" cy="176"/>
              </a:xfrm>
              <a:prstGeom prst="rect">
                <a:avLst/>
              </a:prstGeom>
              <a:solidFill>
                <a:srgbClr val="DDDDDD"/>
              </a:solidFill>
              <a:ln w="12700">
                <a:solidFill>
                  <a:srgbClr val="000000"/>
                </a:solidFill>
                <a:miter lim="800000"/>
                <a:headEnd/>
                <a:tailEnd/>
              </a:ln>
            </p:spPr>
            <p:txBody>
              <a:bodyPr/>
              <a:lstStyle/>
              <a:p>
                <a:endParaRPr lang="fr-CA"/>
              </a:p>
            </p:txBody>
          </p:sp>
          <p:sp>
            <p:nvSpPr>
              <p:cNvPr id="98360" name="Rectangle 56"/>
              <p:cNvSpPr>
                <a:spLocks noChangeArrowheads="1"/>
              </p:cNvSpPr>
              <p:nvPr/>
            </p:nvSpPr>
            <p:spPr bwMode="auto">
              <a:xfrm>
                <a:off x="1710" y="3868"/>
                <a:ext cx="122" cy="176"/>
              </a:xfrm>
              <a:prstGeom prst="rect">
                <a:avLst/>
              </a:prstGeom>
              <a:solidFill>
                <a:srgbClr val="DDDDDD"/>
              </a:solidFill>
              <a:ln w="12700">
                <a:solidFill>
                  <a:srgbClr val="000000"/>
                </a:solidFill>
                <a:miter lim="800000"/>
                <a:headEnd/>
                <a:tailEnd/>
              </a:ln>
            </p:spPr>
            <p:txBody>
              <a:bodyPr/>
              <a:lstStyle/>
              <a:p>
                <a:endParaRPr lang="fr-CA"/>
              </a:p>
            </p:txBody>
          </p:sp>
        </p:grpSp>
        <p:sp>
          <p:nvSpPr>
            <p:cNvPr id="98361" name="Rectangle 57"/>
            <p:cNvSpPr>
              <a:spLocks noChangeArrowheads="1"/>
            </p:cNvSpPr>
            <p:nvPr/>
          </p:nvSpPr>
          <p:spPr bwMode="auto">
            <a:xfrm>
              <a:off x="2014" y="3357"/>
              <a:ext cx="2098" cy="784"/>
            </a:xfrm>
            <a:prstGeom prst="rect">
              <a:avLst/>
            </a:prstGeom>
            <a:solidFill>
              <a:srgbClr val="990000"/>
            </a:solidFill>
            <a:ln w="12700">
              <a:solidFill>
                <a:srgbClr val="000000"/>
              </a:solidFill>
              <a:miter lim="800000"/>
              <a:headEnd/>
              <a:tailEnd/>
            </a:ln>
          </p:spPr>
          <p:txBody>
            <a:bodyPr/>
            <a:lstStyle/>
            <a:p>
              <a:endParaRPr lang="fr-CA"/>
            </a:p>
          </p:txBody>
        </p:sp>
        <p:sp>
          <p:nvSpPr>
            <p:cNvPr id="98362" name="Rectangle 58"/>
            <p:cNvSpPr>
              <a:spLocks noChangeArrowheads="1"/>
            </p:cNvSpPr>
            <p:nvPr/>
          </p:nvSpPr>
          <p:spPr bwMode="auto">
            <a:xfrm>
              <a:off x="2537" y="3228"/>
              <a:ext cx="153" cy="92"/>
            </a:xfrm>
            <a:prstGeom prst="rect">
              <a:avLst/>
            </a:prstGeom>
            <a:solidFill>
              <a:srgbClr val="B2B2B2"/>
            </a:solidFill>
            <a:ln w="12700">
              <a:solidFill>
                <a:srgbClr val="000000"/>
              </a:solidFill>
              <a:miter lim="800000"/>
              <a:headEnd/>
              <a:tailEnd/>
            </a:ln>
          </p:spPr>
          <p:txBody>
            <a:bodyPr/>
            <a:lstStyle/>
            <a:p>
              <a:endParaRPr lang="fr-CA"/>
            </a:p>
          </p:txBody>
        </p:sp>
        <p:sp>
          <p:nvSpPr>
            <p:cNvPr id="98363" name="Rectangle 59"/>
            <p:cNvSpPr>
              <a:spLocks noChangeArrowheads="1"/>
            </p:cNvSpPr>
            <p:nvPr/>
          </p:nvSpPr>
          <p:spPr bwMode="auto">
            <a:xfrm>
              <a:off x="2920" y="3204"/>
              <a:ext cx="207" cy="128"/>
            </a:xfrm>
            <a:prstGeom prst="rect">
              <a:avLst/>
            </a:prstGeom>
            <a:solidFill>
              <a:srgbClr val="B2B2B2"/>
            </a:solidFill>
            <a:ln w="12700">
              <a:solidFill>
                <a:srgbClr val="000000"/>
              </a:solidFill>
              <a:miter lim="800000"/>
              <a:headEnd/>
              <a:tailEnd/>
            </a:ln>
          </p:spPr>
          <p:txBody>
            <a:bodyPr/>
            <a:lstStyle/>
            <a:p>
              <a:endParaRPr lang="fr-CA"/>
            </a:p>
          </p:txBody>
        </p:sp>
        <p:sp>
          <p:nvSpPr>
            <p:cNvPr id="98364" name="Rectangle 60"/>
            <p:cNvSpPr>
              <a:spLocks noChangeArrowheads="1"/>
            </p:cNvSpPr>
            <p:nvPr/>
          </p:nvSpPr>
          <p:spPr bwMode="auto">
            <a:xfrm>
              <a:off x="1978" y="3314"/>
              <a:ext cx="2171" cy="61"/>
            </a:xfrm>
            <a:prstGeom prst="rect">
              <a:avLst/>
            </a:prstGeom>
            <a:solidFill>
              <a:srgbClr val="CC3300"/>
            </a:solidFill>
            <a:ln w="12700">
              <a:solidFill>
                <a:srgbClr val="000000"/>
              </a:solidFill>
              <a:miter lim="800000"/>
              <a:headEnd/>
              <a:tailEnd/>
            </a:ln>
          </p:spPr>
          <p:txBody>
            <a:bodyPr/>
            <a:lstStyle/>
            <a:p>
              <a:endParaRPr lang="fr-CA"/>
            </a:p>
          </p:txBody>
        </p:sp>
        <p:sp>
          <p:nvSpPr>
            <p:cNvPr id="98365" name="Rectangle 61"/>
            <p:cNvSpPr>
              <a:spLocks noChangeArrowheads="1"/>
            </p:cNvSpPr>
            <p:nvPr/>
          </p:nvSpPr>
          <p:spPr bwMode="auto">
            <a:xfrm>
              <a:off x="2014" y="3740"/>
              <a:ext cx="2098" cy="27"/>
            </a:xfrm>
            <a:prstGeom prst="rect">
              <a:avLst/>
            </a:prstGeom>
            <a:solidFill>
              <a:srgbClr val="CC3300"/>
            </a:solidFill>
            <a:ln w="12700">
              <a:solidFill>
                <a:srgbClr val="000000"/>
              </a:solidFill>
              <a:miter lim="800000"/>
              <a:headEnd/>
              <a:tailEnd/>
            </a:ln>
          </p:spPr>
          <p:txBody>
            <a:bodyPr/>
            <a:lstStyle/>
            <a:p>
              <a:endParaRPr lang="fr-CA"/>
            </a:p>
          </p:txBody>
        </p:sp>
        <p:grpSp>
          <p:nvGrpSpPr>
            <p:cNvPr id="98366" name="Group 62"/>
            <p:cNvGrpSpPr>
              <a:grpSpLocks/>
            </p:cNvGrpSpPr>
            <p:nvPr/>
          </p:nvGrpSpPr>
          <p:grpSpPr bwMode="auto">
            <a:xfrm>
              <a:off x="2051" y="3428"/>
              <a:ext cx="1996" cy="637"/>
              <a:chOff x="2051" y="3428"/>
              <a:chExt cx="1996" cy="637"/>
            </a:xfrm>
          </p:grpSpPr>
          <p:grpSp>
            <p:nvGrpSpPr>
              <p:cNvPr id="98367" name="Group 63"/>
              <p:cNvGrpSpPr>
                <a:grpSpLocks/>
              </p:cNvGrpSpPr>
              <p:nvPr/>
            </p:nvGrpSpPr>
            <p:grpSpPr bwMode="auto">
              <a:xfrm>
                <a:off x="2342" y="3812"/>
                <a:ext cx="256" cy="253"/>
                <a:chOff x="2342" y="3812"/>
                <a:chExt cx="256" cy="253"/>
              </a:xfrm>
            </p:grpSpPr>
            <p:sp>
              <p:nvSpPr>
                <p:cNvPr id="98368" name="Rectangle 64"/>
                <p:cNvSpPr>
                  <a:spLocks noChangeArrowheads="1"/>
                </p:cNvSpPr>
                <p:nvPr/>
              </p:nvSpPr>
              <p:spPr bwMode="auto">
                <a:xfrm>
                  <a:off x="2355" y="3813"/>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369" name="Rectangle 65"/>
                <p:cNvSpPr>
                  <a:spLocks noChangeArrowheads="1"/>
                </p:cNvSpPr>
                <p:nvPr/>
              </p:nvSpPr>
              <p:spPr bwMode="auto">
                <a:xfrm>
                  <a:off x="2342" y="4049"/>
                  <a:ext cx="256" cy="16"/>
                </a:xfrm>
                <a:prstGeom prst="rect">
                  <a:avLst/>
                </a:prstGeom>
                <a:solidFill>
                  <a:srgbClr val="DDDDDD"/>
                </a:solidFill>
                <a:ln w="12700">
                  <a:solidFill>
                    <a:srgbClr val="000000"/>
                  </a:solidFill>
                  <a:miter lim="800000"/>
                  <a:headEnd/>
                  <a:tailEnd/>
                </a:ln>
              </p:spPr>
              <p:txBody>
                <a:bodyPr/>
                <a:lstStyle/>
                <a:p>
                  <a:endParaRPr lang="fr-CA"/>
                </a:p>
              </p:txBody>
            </p:sp>
            <p:sp>
              <p:nvSpPr>
                <p:cNvPr id="98370" name="Line 66"/>
                <p:cNvSpPr>
                  <a:spLocks noChangeShapeType="1"/>
                </p:cNvSpPr>
                <p:nvPr/>
              </p:nvSpPr>
              <p:spPr bwMode="auto">
                <a:xfrm>
                  <a:off x="2468"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371" name="Line 67"/>
                <p:cNvSpPr>
                  <a:spLocks noChangeShapeType="1"/>
                </p:cNvSpPr>
                <p:nvPr/>
              </p:nvSpPr>
              <p:spPr bwMode="auto">
                <a:xfrm>
                  <a:off x="2353"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372" name="Group 68"/>
              <p:cNvGrpSpPr>
                <a:grpSpLocks/>
              </p:cNvGrpSpPr>
              <p:nvPr/>
            </p:nvGrpSpPr>
            <p:grpSpPr bwMode="auto">
              <a:xfrm>
                <a:off x="2633" y="3812"/>
                <a:ext cx="256" cy="253"/>
                <a:chOff x="2633" y="3812"/>
                <a:chExt cx="256" cy="253"/>
              </a:xfrm>
            </p:grpSpPr>
            <p:sp>
              <p:nvSpPr>
                <p:cNvPr id="98373" name="Rectangle 69"/>
                <p:cNvSpPr>
                  <a:spLocks noChangeArrowheads="1"/>
                </p:cNvSpPr>
                <p:nvPr/>
              </p:nvSpPr>
              <p:spPr bwMode="auto">
                <a:xfrm>
                  <a:off x="2646" y="3813"/>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374" name="Rectangle 70"/>
                <p:cNvSpPr>
                  <a:spLocks noChangeArrowheads="1"/>
                </p:cNvSpPr>
                <p:nvPr/>
              </p:nvSpPr>
              <p:spPr bwMode="auto">
                <a:xfrm>
                  <a:off x="2633" y="4049"/>
                  <a:ext cx="256" cy="16"/>
                </a:xfrm>
                <a:prstGeom prst="rect">
                  <a:avLst/>
                </a:prstGeom>
                <a:solidFill>
                  <a:srgbClr val="DDDDDD"/>
                </a:solidFill>
                <a:ln w="12700">
                  <a:solidFill>
                    <a:srgbClr val="000000"/>
                  </a:solidFill>
                  <a:miter lim="800000"/>
                  <a:headEnd/>
                  <a:tailEnd/>
                </a:ln>
              </p:spPr>
              <p:txBody>
                <a:bodyPr/>
                <a:lstStyle/>
                <a:p>
                  <a:endParaRPr lang="fr-CA"/>
                </a:p>
              </p:txBody>
            </p:sp>
            <p:sp>
              <p:nvSpPr>
                <p:cNvPr id="98375" name="Line 71"/>
                <p:cNvSpPr>
                  <a:spLocks noChangeShapeType="1"/>
                </p:cNvSpPr>
                <p:nvPr/>
              </p:nvSpPr>
              <p:spPr bwMode="auto">
                <a:xfrm>
                  <a:off x="2759"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376" name="Line 72"/>
                <p:cNvSpPr>
                  <a:spLocks noChangeShapeType="1"/>
                </p:cNvSpPr>
                <p:nvPr/>
              </p:nvSpPr>
              <p:spPr bwMode="auto">
                <a:xfrm>
                  <a:off x="2645" y="3929"/>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377" name="Group 73"/>
              <p:cNvGrpSpPr>
                <a:grpSpLocks/>
              </p:cNvGrpSpPr>
              <p:nvPr/>
            </p:nvGrpSpPr>
            <p:grpSpPr bwMode="auto">
              <a:xfrm>
                <a:off x="3788" y="3812"/>
                <a:ext cx="256" cy="253"/>
                <a:chOff x="3788" y="3812"/>
                <a:chExt cx="256" cy="253"/>
              </a:xfrm>
            </p:grpSpPr>
            <p:sp>
              <p:nvSpPr>
                <p:cNvPr id="98378" name="Rectangle 74"/>
                <p:cNvSpPr>
                  <a:spLocks noChangeArrowheads="1"/>
                </p:cNvSpPr>
                <p:nvPr/>
              </p:nvSpPr>
              <p:spPr bwMode="auto">
                <a:xfrm>
                  <a:off x="3800" y="3813"/>
                  <a:ext cx="232" cy="231"/>
                </a:xfrm>
                <a:prstGeom prst="rect">
                  <a:avLst/>
                </a:prstGeom>
                <a:solidFill>
                  <a:srgbClr val="DDDDDD"/>
                </a:solidFill>
                <a:ln w="12700">
                  <a:solidFill>
                    <a:srgbClr val="000000"/>
                  </a:solidFill>
                  <a:miter lim="800000"/>
                  <a:headEnd/>
                  <a:tailEnd/>
                </a:ln>
              </p:spPr>
              <p:txBody>
                <a:bodyPr/>
                <a:lstStyle/>
                <a:p>
                  <a:endParaRPr lang="fr-CA"/>
                </a:p>
              </p:txBody>
            </p:sp>
            <p:sp>
              <p:nvSpPr>
                <p:cNvPr id="98379" name="Rectangle 75"/>
                <p:cNvSpPr>
                  <a:spLocks noChangeArrowheads="1"/>
                </p:cNvSpPr>
                <p:nvPr/>
              </p:nvSpPr>
              <p:spPr bwMode="auto">
                <a:xfrm>
                  <a:off x="3788" y="4049"/>
                  <a:ext cx="256" cy="16"/>
                </a:xfrm>
                <a:prstGeom prst="rect">
                  <a:avLst/>
                </a:prstGeom>
                <a:solidFill>
                  <a:srgbClr val="DDDDDD"/>
                </a:solidFill>
                <a:ln w="12700">
                  <a:solidFill>
                    <a:srgbClr val="000000"/>
                  </a:solidFill>
                  <a:miter lim="800000"/>
                  <a:headEnd/>
                  <a:tailEnd/>
                </a:ln>
              </p:spPr>
              <p:txBody>
                <a:bodyPr/>
                <a:lstStyle/>
                <a:p>
                  <a:endParaRPr lang="fr-CA"/>
                </a:p>
              </p:txBody>
            </p:sp>
            <p:sp>
              <p:nvSpPr>
                <p:cNvPr id="98380" name="Line 76"/>
                <p:cNvSpPr>
                  <a:spLocks noChangeShapeType="1"/>
                </p:cNvSpPr>
                <p:nvPr/>
              </p:nvSpPr>
              <p:spPr bwMode="auto">
                <a:xfrm>
                  <a:off x="3915"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381" name="Line 77"/>
                <p:cNvSpPr>
                  <a:spLocks noChangeShapeType="1"/>
                </p:cNvSpPr>
                <p:nvPr/>
              </p:nvSpPr>
              <p:spPr bwMode="auto">
                <a:xfrm>
                  <a:off x="3799"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382" name="Group 78"/>
              <p:cNvGrpSpPr>
                <a:grpSpLocks/>
              </p:cNvGrpSpPr>
              <p:nvPr/>
            </p:nvGrpSpPr>
            <p:grpSpPr bwMode="auto">
              <a:xfrm>
                <a:off x="2051" y="3812"/>
                <a:ext cx="257" cy="253"/>
                <a:chOff x="2051" y="3812"/>
                <a:chExt cx="257" cy="253"/>
              </a:xfrm>
            </p:grpSpPr>
            <p:sp>
              <p:nvSpPr>
                <p:cNvPr id="98383" name="Rectangle 79"/>
                <p:cNvSpPr>
                  <a:spLocks noChangeArrowheads="1"/>
                </p:cNvSpPr>
                <p:nvPr/>
              </p:nvSpPr>
              <p:spPr bwMode="auto">
                <a:xfrm>
                  <a:off x="2064" y="3813"/>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384" name="Rectangle 80"/>
                <p:cNvSpPr>
                  <a:spLocks noChangeArrowheads="1"/>
                </p:cNvSpPr>
                <p:nvPr/>
              </p:nvSpPr>
              <p:spPr bwMode="auto">
                <a:xfrm>
                  <a:off x="2051" y="4049"/>
                  <a:ext cx="257" cy="16"/>
                </a:xfrm>
                <a:prstGeom prst="rect">
                  <a:avLst/>
                </a:prstGeom>
                <a:solidFill>
                  <a:srgbClr val="DDDDDD"/>
                </a:solidFill>
                <a:ln w="12700">
                  <a:solidFill>
                    <a:srgbClr val="000000"/>
                  </a:solidFill>
                  <a:miter lim="800000"/>
                  <a:headEnd/>
                  <a:tailEnd/>
                </a:ln>
              </p:spPr>
              <p:txBody>
                <a:bodyPr/>
                <a:lstStyle/>
                <a:p>
                  <a:endParaRPr lang="fr-CA"/>
                </a:p>
              </p:txBody>
            </p:sp>
            <p:sp>
              <p:nvSpPr>
                <p:cNvPr id="98385" name="Line 81"/>
                <p:cNvSpPr>
                  <a:spLocks noChangeShapeType="1"/>
                </p:cNvSpPr>
                <p:nvPr/>
              </p:nvSpPr>
              <p:spPr bwMode="auto">
                <a:xfrm>
                  <a:off x="2178"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386" name="Line 82"/>
                <p:cNvSpPr>
                  <a:spLocks noChangeShapeType="1"/>
                </p:cNvSpPr>
                <p:nvPr/>
              </p:nvSpPr>
              <p:spPr bwMode="auto">
                <a:xfrm>
                  <a:off x="2063" y="3929"/>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387" name="Group 83"/>
              <p:cNvGrpSpPr>
                <a:grpSpLocks/>
              </p:cNvGrpSpPr>
              <p:nvPr/>
            </p:nvGrpSpPr>
            <p:grpSpPr bwMode="auto">
              <a:xfrm>
                <a:off x="2928" y="3428"/>
                <a:ext cx="255" cy="253"/>
                <a:chOff x="2928" y="3428"/>
                <a:chExt cx="255" cy="253"/>
              </a:xfrm>
            </p:grpSpPr>
            <p:sp>
              <p:nvSpPr>
                <p:cNvPr id="98388" name="Rectangle 84"/>
                <p:cNvSpPr>
                  <a:spLocks noChangeArrowheads="1"/>
                </p:cNvSpPr>
                <p:nvPr/>
              </p:nvSpPr>
              <p:spPr bwMode="auto">
                <a:xfrm>
                  <a:off x="2940" y="3429"/>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389" name="Rectangle 85"/>
                <p:cNvSpPr>
                  <a:spLocks noChangeArrowheads="1"/>
                </p:cNvSpPr>
                <p:nvPr/>
              </p:nvSpPr>
              <p:spPr bwMode="auto">
                <a:xfrm>
                  <a:off x="2928" y="3665"/>
                  <a:ext cx="255" cy="16"/>
                </a:xfrm>
                <a:prstGeom prst="rect">
                  <a:avLst/>
                </a:prstGeom>
                <a:solidFill>
                  <a:srgbClr val="DDDDDD"/>
                </a:solidFill>
                <a:ln w="12700">
                  <a:solidFill>
                    <a:srgbClr val="000000"/>
                  </a:solidFill>
                  <a:miter lim="800000"/>
                  <a:headEnd/>
                  <a:tailEnd/>
                </a:ln>
              </p:spPr>
              <p:txBody>
                <a:bodyPr/>
                <a:lstStyle/>
                <a:p>
                  <a:endParaRPr lang="fr-CA"/>
                </a:p>
              </p:txBody>
            </p:sp>
            <p:sp>
              <p:nvSpPr>
                <p:cNvPr id="98390" name="Line 86"/>
                <p:cNvSpPr>
                  <a:spLocks noChangeShapeType="1"/>
                </p:cNvSpPr>
                <p:nvPr/>
              </p:nvSpPr>
              <p:spPr bwMode="auto">
                <a:xfrm>
                  <a:off x="3054"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391" name="Line 87"/>
                <p:cNvSpPr>
                  <a:spLocks noChangeShapeType="1"/>
                </p:cNvSpPr>
                <p:nvPr/>
              </p:nvSpPr>
              <p:spPr bwMode="auto">
                <a:xfrm>
                  <a:off x="2939" y="3545"/>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392" name="Group 88"/>
              <p:cNvGrpSpPr>
                <a:grpSpLocks/>
              </p:cNvGrpSpPr>
              <p:nvPr/>
            </p:nvGrpSpPr>
            <p:grpSpPr bwMode="auto">
              <a:xfrm>
                <a:off x="3210" y="3812"/>
                <a:ext cx="256" cy="253"/>
                <a:chOff x="3210" y="3812"/>
                <a:chExt cx="256" cy="253"/>
              </a:xfrm>
            </p:grpSpPr>
            <p:sp>
              <p:nvSpPr>
                <p:cNvPr id="98393" name="Rectangle 89"/>
                <p:cNvSpPr>
                  <a:spLocks noChangeArrowheads="1"/>
                </p:cNvSpPr>
                <p:nvPr/>
              </p:nvSpPr>
              <p:spPr bwMode="auto">
                <a:xfrm>
                  <a:off x="3222" y="3813"/>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394" name="Rectangle 90"/>
                <p:cNvSpPr>
                  <a:spLocks noChangeArrowheads="1"/>
                </p:cNvSpPr>
                <p:nvPr/>
              </p:nvSpPr>
              <p:spPr bwMode="auto">
                <a:xfrm>
                  <a:off x="3210" y="4049"/>
                  <a:ext cx="256" cy="16"/>
                </a:xfrm>
                <a:prstGeom prst="rect">
                  <a:avLst/>
                </a:prstGeom>
                <a:solidFill>
                  <a:srgbClr val="DDDDDD"/>
                </a:solidFill>
                <a:ln w="12700">
                  <a:solidFill>
                    <a:srgbClr val="000000"/>
                  </a:solidFill>
                  <a:miter lim="800000"/>
                  <a:headEnd/>
                  <a:tailEnd/>
                </a:ln>
              </p:spPr>
              <p:txBody>
                <a:bodyPr/>
                <a:lstStyle/>
                <a:p>
                  <a:endParaRPr lang="fr-CA"/>
                </a:p>
              </p:txBody>
            </p:sp>
            <p:sp>
              <p:nvSpPr>
                <p:cNvPr id="98395" name="Line 91"/>
                <p:cNvSpPr>
                  <a:spLocks noChangeShapeType="1"/>
                </p:cNvSpPr>
                <p:nvPr/>
              </p:nvSpPr>
              <p:spPr bwMode="auto">
                <a:xfrm>
                  <a:off x="3337"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396" name="Line 92"/>
                <p:cNvSpPr>
                  <a:spLocks noChangeShapeType="1"/>
                </p:cNvSpPr>
                <p:nvPr/>
              </p:nvSpPr>
              <p:spPr bwMode="auto">
                <a:xfrm>
                  <a:off x="3221" y="3929"/>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397" name="Group 93"/>
              <p:cNvGrpSpPr>
                <a:grpSpLocks/>
              </p:cNvGrpSpPr>
              <p:nvPr/>
            </p:nvGrpSpPr>
            <p:grpSpPr bwMode="auto">
              <a:xfrm>
                <a:off x="3499" y="3812"/>
                <a:ext cx="255" cy="253"/>
                <a:chOff x="3499" y="3812"/>
                <a:chExt cx="255" cy="253"/>
              </a:xfrm>
            </p:grpSpPr>
            <p:sp>
              <p:nvSpPr>
                <p:cNvPr id="98398" name="Rectangle 94"/>
                <p:cNvSpPr>
                  <a:spLocks noChangeArrowheads="1"/>
                </p:cNvSpPr>
                <p:nvPr/>
              </p:nvSpPr>
              <p:spPr bwMode="auto">
                <a:xfrm>
                  <a:off x="3511" y="3813"/>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399" name="Rectangle 95"/>
                <p:cNvSpPr>
                  <a:spLocks noChangeArrowheads="1"/>
                </p:cNvSpPr>
                <p:nvPr/>
              </p:nvSpPr>
              <p:spPr bwMode="auto">
                <a:xfrm>
                  <a:off x="3499" y="4049"/>
                  <a:ext cx="255" cy="16"/>
                </a:xfrm>
                <a:prstGeom prst="rect">
                  <a:avLst/>
                </a:prstGeom>
                <a:solidFill>
                  <a:srgbClr val="DDDDDD"/>
                </a:solidFill>
                <a:ln w="12700">
                  <a:solidFill>
                    <a:srgbClr val="000000"/>
                  </a:solidFill>
                  <a:miter lim="800000"/>
                  <a:headEnd/>
                  <a:tailEnd/>
                </a:ln>
              </p:spPr>
              <p:txBody>
                <a:bodyPr/>
                <a:lstStyle/>
                <a:p>
                  <a:endParaRPr lang="fr-CA"/>
                </a:p>
              </p:txBody>
            </p:sp>
            <p:sp>
              <p:nvSpPr>
                <p:cNvPr id="98400" name="Line 96"/>
                <p:cNvSpPr>
                  <a:spLocks noChangeShapeType="1"/>
                </p:cNvSpPr>
                <p:nvPr/>
              </p:nvSpPr>
              <p:spPr bwMode="auto">
                <a:xfrm>
                  <a:off x="3625"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401" name="Line 97"/>
                <p:cNvSpPr>
                  <a:spLocks noChangeShapeType="1"/>
                </p:cNvSpPr>
                <p:nvPr/>
              </p:nvSpPr>
              <p:spPr bwMode="auto">
                <a:xfrm>
                  <a:off x="3510"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402" name="Group 98"/>
              <p:cNvGrpSpPr>
                <a:grpSpLocks/>
              </p:cNvGrpSpPr>
              <p:nvPr/>
            </p:nvGrpSpPr>
            <p:grpSpPr bwMode="auto">
              <a:xfrm>
                <a:off x="2345" y="3428"/>
                <a:ext cx="255" cy="253"/>
                <a:chOff x="2345" y="3428"/>
                <a:chExt cx="255" cy="253"/>
              </a:xfrm>
            </p:grpSpPr>
            <p:sp>
              <p:nvSpPr>
                <p:cNvPr id="98403" name="Rectangle 99"/>
                <p:cNvSpPr>
                  <a:spLocks noChangeArrowheads="1"/>
                </p:cNvSpPr>
                <p:nvPr/>
              </p:nvSpPr>
              <p:spPr bwMode="auto">
                <a:xfrm>
                  <a:off x="2357" y="3429"/>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404" name="Rectangle 100"/>
                <p:cNvSpPr>
                  <a:spLocks noChangeArrowheads="1"/>
                </p:cNvSpPr>
                <p:nvPr/>
              </p:nvSpPr>
              <p:spPr bwMode="auto">
                <a:xfrm>
                  <a:off x="2345" y="3665"/>
                  <a:ext cx="255" cy="16"/>
                </a:xfrm>
                <a:prstGeom prst="rect">
                  <a:avLst/>
                </a:prstGeom>
                <a:solidFill>
                  <a:srgbClr val="DDDDDD"/>
                </a:solidFill>
                <a:ln w="12700">
                  <a:solidFill>
                    <a:srgbClr val="000000"/>
                  </a:solidFill>
                  <a:miter lim="800000"/>
                  <a:headEnd/>
                  <a:tailEnd/>
                </a:ln>
              </p:spPr>
              <p:txBody>
                <a:bodyPr/>
                <a:lstStyle/>
                <a:p>
                  <a:endParaRPr lang="fr-CA"/>
                </a:p>
              </p:txBody>
            </p:sp>
            <p:sp>
              <p:nvSpPr>
                <p:cNvPr id="98405" name="Line 101"/>
                <p:cNvSpPr>
                  <a:spLocks noChangeShapeType="1"/>
                </p:cNvSpPr>
                <p:nvPr/>
              </p:nvSpPr>
              <p:spPr bwMode="auto">
                <a:xfrm>
                  <a:off x="2472"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406" name="Line 102"/>
                <p:cNvSpPr>
                  <a:spLocks noChangeShapeType="1"/>
                </p:cNvSpPr>
                <p:nvPr/>
              </p:nvSpPr>
              <p:spPr bwMode="auto">
                <a:xfrm>
                  <a:off x="2357" y="3545"/>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407" name="Group 103"/>
              <p:cNvGrpSpPr>
                <a:grpSpLocks/>
              </p:cNvGrpSpPr>
              <p:nvPr/>
            </p:nvGrpSpPr>
            <p:grpSpPr bwMode="auto">
              <a:xfrm>
                <a:off x="2637" y="3428"/>
                <a:ext cx="255" cy="253"/>
                <a:chOff x="2637" y="3428"/>
                <a:chExt cx="255" cy="253"/>
              </a:xfrm>
            </p:grpSpPr>
            <p:sp>
              <p:nvSpPr>
                <p:cNvPr id="98408" name="Rectangle 104"/>
                <p:cNvSpPr>
                  <a:spLocks noChangeArrowheads="1"/>
                </p:cNvSpPr>
                <p:nvPr/>
              </p:nvSpPr>
              <p:spPr bwMode="auto">
                <a:xfrm>
                  <a:off x="2649" y="3429"/>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409" name="Rectangle 105"/>
                <p:cNvSpPr>
                  <a:spLocks noChangeArrowheads="1"/>
                </p:cNvSpPr>
                <p:nvPr/>
              </p:nvSpPr>
              <p:spPr bwMode="auto">
                <a:xfrm>
                  <a:off x="2637" y="3665"/>
                  <a:ext cx="255" cy="16"/>
                </a:xfrm>
                <a:prstGeom prst="rect">
                  <a:avLst/>
                </a:prstGeom>
                <a:solidFill>
                  <a:srgbClr val="DDDDDD"/>
                </a:solidFill>
                <a:ln w="12700">
                  <a:solidFill>
                    <a:srgbClr val="000000"/>
                  </a:solidFill>
                  <a:miter lim="800000"/>
                  <a:headEnd/>
                  <a:tailEnd/>
                </a:ln>
              </p:spPr>
              <p:txBody>
                <a:bodyPr/>
                <a:lstStyle/>
                <a:p>
                  <a:endParaRPr lang="fr-CA"/>
                </a:p>
              </p:txBody>
            </p:sp>
            <p:sp>
              <p:nvSpPr>
                <p:cNvPr id="98410" name="Line 106"/>
                <p:cNvSpPr>
                  <a:spLocks noChangeShapeType="1"/>
                </p:cNvSpPr>
                <p:nvPr/>
              </p:nvSpPr>
              <p:spPr bwMode="auto">
                <a:xfrm>
                  <a:off x="2764"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411" name="Line 107"/>
                <p:cNvSpPr>
                  <a:spLocks noChangeShapeType="1"/>
                </p:cNvSpPr>
                <p:nvPr/>
              </p:nvSpPr>
              <p:spPr bwMode="auto">
                <a:xfrm>
                  <a:off x="2648" y="3545"/>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412" name="Group 108"/>
              <p:cNvGrpSpPr>
                <a:grpSpLocks/>
              </p:cNvGrpSpPr>
              <p:nvPr/>
            </p:nvGrpSpPr>
            <p:grpSpPr bwMode="auto">
              <a:xfrm>
                <a:off x="3790" y="3428"/>
                <a:ext cx="257" cy="253"/>
                <a:chOff x="3790" y="3428"/>
                <a:chExt cx="257" cy="253"/>
              </a:xfrm>
            </p:grpSpPr>
            <p:sp>
              <p:nvSpPr>
                <p:cNvPr id="98413" name="Rectangle 109"/>
                <p:cNvSpPr>
                  <a:spLocks noChangeArrowheads="1"/>
                </p:cNvSpPr>
                <p:nvPr/>
              </p:nvSpPr>
              <p:spPr bwMode="auto">
                <a:xfrm>
                  <a:off x="3803" y="3429"/>
                  <a:ext cx="232" cy="231"/>
                </a:xfrm>
                <a:prstGeom prst="rect">
                  <a:avLst/>
                </a:prstGeom>
                <a:solidFill>
                  <a:srgbClr val="DDDDDD"/>
                </a:solidFill>
                <a:ln w="12700">
                  <a:solidFill>
                    <a:srgbClr val="000000"/>
                  </a:solidFill>
                  <a:miter lim="800000"/>
                  <a:headEnd/>
                  <a:tailEnd/>
                </a:ln>
              </p:spPr>
              <p:txBody>
                <a:bodyPr/>
                <a:lstStyle/>
                <a:p>
                  <a:endParaRPr lang="fr-CA"/>
                </a:p>
              </p:txBody>
            </p:sp>
            <p:sp>
              <p:nvSpPr>
                <p:cNvPr id="98414" name="Rectangle 110"/>
                <p:cNvSpPr>
                  <a:spLocks noChangeArrowheads="1"/>
                </p:cNvSpPr>
                <p:nvPr/>
              </p:nvSpPr>
              <p:spPr bwMode="auto">
                <a:xfrm>
                  <a:off x="3790" y="3665"/>
                  <a:ext cx="257" cy="16"/>
                </a:xfrm>
                <a:prstGeom prst="rect">
                  <a:avLst/>
                </a:prstGeom>
                <a:solidFill>
                  <a:srgbClr val="DDDDDD"/>
                </a:solidFill>
                <a:ln w="12700">
                  <a:solidFill>
                    <a:srgbClr val="000000"/>
                  </a:solidFill>
                  <a:miter lim="800000"/>
                  <a:headEnd/>
                  <a:tailEnd/>
                </a:ln>
              </p:spPr>
              <p:txBody>
                <a:bodyPr/>
                <a:lstStyle/>
                <a:p>
                  <a:endParaRPr lang="fr-CA"/>
                </a:p>
              </p:txBody>
            </p:sp>
            <p:sp>
              <p:nvSpPr>
                <p:cNvPr id="98415" name="Line 111"/>
                <p:cNvSpPr>
                  <a:spLocks noChangeShapeType="1"/>
                </p:cNvSpPr>
                <p:nvPr/>
              </p:nvSpPr>
              <p:spPr bwMode="auto">
                <a:xfrm>
                  <a:off x="3918"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416" name="Line 112"/>
                <p:cNvSpPr>
                  <a:spLocks noChangeShapeType="1"/>
                </p:cNvSpPr>
                <p:nvPr/>
              </p:nvSpPr>
              <p:spPr bwMode="auto">
                <a:xfrm>
                  <a:off x="3802" y="3545"/>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417" name="Group 113"/>
              <p:cNvGrpSpPr>
                <a:grpSpLocks/>
              </p:cNvGrpSpPr>
              <p:nvPr/>
            </p:nvGrpSpPr>
            <p:grpSpPr bwMode="auto">
              <a:xfrm>
                <a:off x="2054" y="3428"/>
                <a:ext cx="257" cy="253"/>
                <a:chOff x="2054" y="3428"/>
                <a:chExt cx="257" cy="253"/>
              </a:xfrm>
            </p:grpSpPr>
            <p:sp>
              <p:nvSpPr>
                <p:cNvPr id="98418" name="Rectangle 114"/>
                <p:cNvSpPr>
                  <a:spLocks noChangeArrowheads="1"/>
                </p:cNvSpPr>
                <p:nvPr/>
              </p:nvSpPr>
              <p:spPr bwMode="auto">
                <a:xfrm>
                  <a:off x="2067" y="3429"/>
                  <a:ext cx="232" cy="231"/>
                </a:xfrm>
                <a:prstGeom prst="rect">
                  <a:avLst/>
                </a:prstGeom>
                <a:solidFill>
                  <a:srgbClr val="DDDDDD"/>
                </a:solidFill>
                <a:ln w="12700">
                  <a:solidFill>
                    <a:srgbClr val="000000"/>
                  </a:solidFill>
                  <a:miter lim="800000"/>
                  <a:headEnd/>
                  <a:tailEnd/>
                </a:ln>
              </p:spPr>
              <p:txBody>
                <a:bodyPr/>
                <a:lstStyle/>
                <a:p>
                  <a:endParaRPr lang="fr-CA"/>
                </a:p>
              </p:txBody>
            </p:sp>
            <p:sp>
              <p:nvSpPr>
                <p:cNvPr id="98419" name="Rectangle 115"/>
                <p:cNvSpPr>
                  <a:spLocks noChangeArrowheads="1"/>
                </p:cNvSpPr>
                <p:nvPr/>
              </p:nvSpPr>
              <p:spPr bwMode="auto">
                <a:xfrm>
                  <a:off x="2054" y="3665"/>
                  <a:ext cx="257" cy="16"/>
                </a:xfrm>
                <a:prstGeom prst="rect">
                  <a:avLst/>
                </a:prstGeom>
                <a:solidFill>
                  <a:srgbClr val="DDDDDD"/>
                </a:solidFill>
                <a:ln w="12700">
                  <a:solidFill>
                    <a:srgbClr val="000000"/>
                  </a:solidFill>
                  <a:miter lim="800000"/>
                  <a:headEnd/>
                  <a:tailEnd/>
                </a:ln>
              </p:spPr>
              <p:txBody>
                <a:bodyPr/>
                <a:lstStyle/>
                <a:p>
                  <a:endParaRPr lang="fr-CA"/>
                </a:p>
              </p:txBody>
            </p:sp>
            <p:sp>
              <p:nvSpPr>
                <p:cNvPr id="98420" name="Line 116"/>
                <p:cNvSpPr>
                  <a:spLocks noChangeShapeType="1"/>
                </p:cNvSpPr>
                <p:nvPr/>
              </p:nvSpPr>
              <p:spPr bwMode="auto">
                <a:xfrm>
                  <a:off x="2181"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421" name="Line 117"/>
                <p:cNvSpPr>
                  <a:spLocks noChangeShapeType="1"/>
                </p:cNvSpPr>
                <p:nvPr/>
              </p:nvSpPr>
              <p:spPr bwMode="auto">
                <a:xfrm>
                  <a:off x="2066" y="3545"/>
                  <a:ext cx="233"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422" name="Group 118"/>
              <p:cNvGrpSpPr>
                <a:grpSpLocks/>
              </p:cNvGrpSpPr>
              <p:nvPr/>
            </p:nvGrpSpPr>
            <p:grpSpPr bwMode="auto">
              <a:xfrm>
                <a:off x="3213" y="3428"/>
                <a:ext cx="256" cy="253"/>
                <a:chOff x="3213" y="3428"/>
                <a:chExt cx="256" cy="253"/>
              </a:xfrm>
            </p:grpSpPr>
            <p:sp>
              <p:nvSpPr>
                <p:cNvPr id="98423" name="Rectangle 119"/>
                <p:cNvSpPr>
                  <a:spLocks noChangeArrowheads="1"/>
                </p:cNvSpPr>
                <p:nvPr/>
              </p:nvSpPr>
              <p:spPr bwMode="auto">
                <a:xfrm>
                  <a:off x="3225" y="3429"/>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424" name="Rectangle 120"/>
                <p:cNvSpPr>
                  <a:spLocks noChangeArrowheads="1"/>
                </p:cNvSpPr>
                <p:nvPr/>
              </p:nvSpPr>
              <p:spPr bwMode="auto">
                <a:xfrm>
                  <a:off x="3213" y="3665"/>
                  <a:ext cx="256" cy="16"/>
                </a:xfrm>
                <a:prstGeom prst="rect">
                  <a:avLst/>
                </a:prstGeom>
                <a:solidFill>
                  <a:srgbClr val="DDDDDD"/>
                </a:solidFill>
                <a:ln w="12700">
                  <a:solidFill>
                    <a:srgbClr val="000000"/>
                  </a:solidFill>
                  <a:miter lim="800000"/>
                  <a:headEnd/>
                  <a:tailEnd/>
                </a:ln>
              </p:spPr>
              <p:txBody>
                <a:bodyPr/>
                <a:lstStyle/>
                <a:p>
                  <a:endParaRPr lang="fr-CA"/>
                </a:p>
              </p:txBody>
            </p:sp>
            <p:sp>
              <p:nvSpPr>
                <p:cNvPr id="98425" name="Line 121"/>
                <p:cNvSpPr>
                  <a:spLocks noChangeShapeType="1"/>
                </p:cNvSpPr>
                <p:nvPr/>
              </p:nvSpPr>
              <p:spPr bwMode="auto">
                <a:xfrm>
                  <a:off x="3340"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426" name="Line 122"/>
                <p:cNvSpPr>
                  <a:spLocks noChangeShapeType="1"/>
                </p:cNvSpPr>
                <p:nvPr/>
              </p:nvSpPr>
              <p:spPr bwMode="auto">
                <a:xfrm>
                  <a:off x="3224" y="3545"/>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98427" name="Group 123"/>
              <p:cNvGrpSpPr>
                <a:grpSpLocks/>
              </p:cNvGrpSpPr>
              <p:nvPr/>
            </p:nvGrpSpPr>
            <p:grpSpPr bwMode="auto">
              <a:xfrm>
                <a:off x="3502" y="3428"/>
                <a:ext cx="255" cy="253"/>
                <a:chOff x="3502" y="3428"/>
                <a:chExt cx="255" cy="253"/>
              </a:xfrm>
            </p:grpSpPr>
            <p:sp>
              <p:nvSpPr>
                <p:cNvPr id="98428" name="Rectangle 124"/>
                <p:cNvSpPr>
                  <a:spLocks noChangeArrowheads="1"/>
                </p:cNvSpPr>
                <p:nvPr/>
              </p:nvSpPr>
              <p:spPr bwMode="auto">
                <a:xfrm>
                  <a:off x="3514" y="3429"/>
                  <a:ext cx="231" cy="231"/>
                </a:xfrm>
                <a:prstGeom prst="rect">
                  <a:avLst/>
                </a:prstGeom>
                <a:solidFill>
                  <a:srgbClr val="DDDDDD"/>
                </a:solidFill>
                <a:ln w="12700">
                  <a:solidFill>
                    <a:srgbClr val="000000"/>
                  </a:solidFill>
                  <a:miter lim="800000"/>
                  <a:headEnd/>
                  <a:tailEnd/>
                </a:ln>
              </p:spPr>
              <p:txBody>
                <a:bodyPr/>
                <a:lstStyle/>
                <a:p>
                  <a:endParaRPr lang="fr-CA"/>
                </a:p>
              </p:txBody>
            </p:sp>
            <p:sp>
              <p:nvSpPr>
                <p:cNvPr id="98429" name="Rectangle 125"/>
                <p:cNvSpPr>
                  <a:spLocks noChangeArrowheads="1"/>
                </p:cNvSpPr>
                <p:nvPr/>
              </p:nvSpPr>
              <p:spPr bwMode="auto">
                <a:xfrm>
                  <a:off x="3502" y="3665"/>
                  <a:ext cx="255" cy="16"/>
                </a:xfrm>
                <a:prstGeom prst="rect">
                  <a:avLst/>
                </a:prstGeom>
                <a:solidFill>
                  <a:srgbClr val="DDDDDD"/>
                </a:solidFill>
                <a:ln w="12700">
                  <a:solidFill>
                    <a:srgbClr val="000000"/>
                  </a:solidFill>
                  <a:miter lim="800000"/>
                  <a:headEnd/>
                  <a:tailEnd/>
                </a:ln>
              </p:spPr>
              <p:txBody>
                <a:bodyPr/>
                <a:lstStyle/>
                <a:p>
                  <a:endParaRPr lang="fr-CA"/>
                </a:p>
              </p:txBody>
            </p:sp>
            <p:sp>
              <p:nvSpPr>
                <p:cNvPr id="98430" name="Line 126"/>
                <p:cNvSpPr>
                  <a:spLocks noChangeShapeType="1"/>
                </p:cNvSpPr>
                <p:nvPr/>
              </p:nvSpPr>
              <p:spPr bwMode="auto">
                <a:xfrm>
                  <a:off x="3629"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98431" name="Line 127"/>
                <p:cNvSpPr>
                  <a:spLocks noChangeShapeType="1"/>
                </p:cNvSpPr>
                <p:nvPr/>
              </p:nvSpPr>
              <p:spPr bwMode="auto">
                <a:xfrm>
                  <a:off x="3513" y="3545"/>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grpSp>
          <p:nvGrpSpPr>
            <p:cNvPr id="98432" name="Group 128"/>
            <p:cNvGrpSpPr>
              <a:grpSpLocks/>
            </p:cNvGrpSpPr>
            <p:nvPr/>
          </p:nvGrpSpPr>
          <p:grpSpPr bwMode="auto">
            <a:xfrm>
              <a:off x="2931" y="3790"/>
              <a:ext cx="241" cy="348"/>
              <a:chOff x="2931" y="3790"/>
              <a:chExt cx="241" cy="348"/>
            </a:xfrm>
          </p:grpSpPr>
          <p:sp>
            <p:nvSpPr>
              <p:cNvPr id="98433" name="Rectangle 129"/>
              <p:cNvSpPr>
                <a:spLocks noChangeArrowheads="1"/>
              </p:cNvSpPr>
              <p:nvPr/>
            </p:nvSpPr>
            <p:spPr bwMode="auto">
              <a:xfrm>
                <a:off x="2931" y="3790"/>
                <a:ext cx="241" cy="348"/>
              </a:xfrm>
              <a:prstGeom prst="rect">
                <a:avLst/>
              </a:prstGeom>
              <a:solidFill>
                <a:schemeClr val="accent2"/>
              </a:solidFill>
              <a:ln w="12700">
                <a:solidFill>
                  <a:srgbClr val="000000"/>
                </a:solidFill>
                <a:miter lim="800000"/>
                <a:headEnd/>
                <a:tailEnd/>
              </a:ln>
            </p:spPr>
            <p:txBody>
              <a:bodyPr/>
              <a:lstStyle/>
              <a:p>
                <a:endParaRPr lang="fr-CA"/>
              </a:p>
            </p:txBody>
          </p:sp>
          <p:sp>
            <p:nvSpPr>
              <p:cNvPr id="98434" name="Rectangle 130"/>
              <p:cNvSpPr>
                <a:spLocks noChangeArrowheads="1"/>
              </p:cNvSpPr>
              <p:nvPr/>
            </p:nvSpPr>
            <p:spPr bwMode="auto">
              <a:xfrm>
                <a:off x="2956" y="3826"/>
                <a:ext cx="186" cy="292"/>
              </a:xfrm>
              <a:prstGeom prst="rect">
                <a:avLst/>
              </a:prstGeom>
              <a:solidFill>
                <a:schemeClr val="accent2"/>
              </a:solidFill>
              <a:ln w="12700">
                <a:solidFill>
                  <a:srgbClr val="000000"/>
                </a:solidFill>
                <a:miter lim="800000"/>
                <a:headEnd/>
                <a:tailEnd/>
              </a:ln>
            </p:spPr>
            <p:txBody>
              <a:bodyPr/>
              <a:lstStyle/>
              <a:p>
                <a:endParaRPr lang="fr-CA"/>
              </a:p>
            </p:txBody>
          </p:sp>
          <p:sp>
            <p:nvSpPr>
              <p:cNvPr id="98435" name="Oval 131"/>
              <p:cNvSpPr>
                <a:spLocks noChangeArrowheads="1"/>
              </p:cNvSpPr>
              <p:nvPr/>
            </p:nvSpPr>
            <p:spPr bwMode="auto">
              <a:xfrm>
                <a:off x="3108" y="3972"/>
                <a:ext cx="12" cy="9"/>
              </a:xfrm>
              <a:prstGeom prst="ellipse">
                <a:avLst/>
              </a:prstGeom>
              <a:solidFill>
                <a:schemeClr val="accent2"/>
              </a:solidFill>
              <a:ln w="12700">
                <a:solidFill>
                  <a:srgbClr val="000000"/>
                </a:solidFill>
                <a:round/>
                <a:headEnd/>
                <a:tailEnd/>
              </a:ln>
            </p:spPr>
            <p:txBody>
              <a:bodyPr/>
              <a:lstStyle/>
              <a:p>
                <a:endParaRPr lang="fr-CA"/>
              </a:p>
            </p:txBody>
          </p:sp>
        </p:grpSp>
        <p:sp>
          <p:nvSpPr>
            <p:cNvPr id="98436" name="Freeform 132"/>
            <p:cNvSpPr>
              <a:spLocks/>
            </p:cNvSpPr>
            <p:nvPr/>
          </p:nvSpPr>
          <p:spPr bwMode="auto">
            <a:xfrm>
              <a:off x="3030" y="2838"/>
              <a:ext cx="864" cy="60"/>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noFill/>
            <a:ln w="12700" cap="flat" cmpd="sng">
              <a:solidFill>
                <a:schemeClr val="bg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98437" name="Freeform 133"/>
            <p:cNvSpPr>
              <a:spLocks/>
            </p:cNvSpPr>
            <p:nvPr/>
          </p:nvSpPr>
          <p:spPr bwMode="auto">
            <a:xfrm>
              <a:off x="3264" y="2868"/>
              <a:ext cx="864" cy="60"/>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noFill/>
            <a:ln w="12700" cap="flat" cmpd="sng">
              <a:solidFill>
                <a:schemeClr val="bg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98438" name="Freeform 134"/>
            <p:cNvSpPr>
              <a:spLocks/>
            </p:cNvSpPr>
            <p:nvPr/>
          </p:nvSpPr>
          <p:spPr bwMode="auto">
            <a:xfrm>
              <a:off x="960" y="3120"/>
              <a:ext cx="864" cy="48"/>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noFill/>
            <a:ln w="12700" cap="flat" cmpd="sng">
              <a:solidFill>
                <a:schemeClr val="bg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98439" name="Freeform 135"/>
            <p:cNvSpPr>
              <a:spLocks/>
            </p:cNvSpPr>
            <p:nvPr/>
          </p:nvSpPr>
          <p:spPr bwMode="auto">
            <a:xfrm>
              <a:off x="732" y="3154"/>
              <a:ext cx="858" cy="38"/>
            </a:xfrm>
            <a:custGeom>
              <a:avLst/>
              <a:gdLst>
                <a:gd name="T0" fmla="*/ 858 w 858"/>
                <a:gd name="T1" fmla="*/ 38 h 38"/>
                <a:gd name="T2" fmla="*/ 804 w 858"/>
                <a:gd name="T3" fmla="*/ 8 h 38"/>
                <a:gd name="T4" fmla="*/ 612 w 858"/>
                <a:gd name="T5" fmla="*/ 20 h 38"/>
                <a:gd name="T6" fmla="*/ 396 w 858"/>
                <a:gd name="T7" fmla="*/ 32 h 38"/>
                <a:gd name="T8" fmla="*/ 324 w 858"/>
                <a:gd name="T9" fmla="*/ 38 h 38"/>
                <a:gd name="T10" fmla="*/ 294 w 858"/>
                <a:gd name="T11" fmla="*/ 32 h 38"/>
                <a:gd name="T12" fmla="*/ 258 w 858"/>
                <a:gd name="T13" fmla="*/ 8 h 38"/>
                <a:gd name="T14" fmla="*/ 168 w 858"/>
                <a:gd name="T15" fmla="*/ 14 h 38"/>
                <a:gd name="T16" fmla="*/ 150 w 858"/>
                <a:gd name="T17" fmla="*/ 26 h 38"/>
                <a:gd name="T18" fmla="*/ 0 w 858"/>
                <a:gd name="T19" fmla="*/ 1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8" h="38">
                  <a:moveTo>
                    <a:pt x="858" y="38"/>
                  </a:moveTo>
                  <a:cubicBezTo>
                    <a:pt x="838" y="31"/>
                    <a:pt x="804" y="8"/>
                    <a:pt x="804" y="8"/>
                  </a:cubicBezTo>
                  <a:cubicBezTo>
                    <a:pt x="710" y="15"/>
                    <a:pt x="708" y="26"/>
                    <a:pt x="612" y="20"/>
                  </a:cubicBezTo>
                  <a:cubicBezTo>
                    <a:pt x="533" y="0"/>
                    <a:pt x="470" y="13"/>
                    <a:pt x="396" y="32"/>
                  </a:cubicBezTo>
                  <a:cubicBezTo>
                    <a:pt x="370" y="23"/>
                    <a:pt x="350" y="32"/>
                    <a:pt x="324" y="38"/>
                  </a:cubicBezTo>
                  <a:cubicBezTo>
                    <a:pt x="314" y="36"/>
                    <a:pt x="303" y="36"/>
                    <a:pt x="294" y="32"/>
                  </a:cubicBezTo>
                  <a:cubicBezTo>
                    <a:pt x="281" y="26"/>
                    <a:pt x="258" y="8"/>
                    <a:pt x="258" y="8"/>
                  </a:cubicBezTo>
                  <a:cubicBezTo>
                    <a:pt x="228" y="10"/>
                    <a:pt x="198" y="9"/>
                    <a:pt x="168" y="14"/>
                  </a:cubicBezTo>
                  <a:cubicBezTo>
                    <a:pt x="161" y="15"/>
                    <a:pt x="157" y="26"/>
                    <a:pt x="150" y="26"/>
                  </a:cubicBezTo>
                  <a:cubicBezTo>
                    <a:pt x="101" y="29"/>
                    <a:pt x="50" y="14"/>
                    <a:pt x="0" y="14"/>
                  </a:cubicBezTo>
                </a:path>
              </a:pathLst>
            </a:custGeom>
            <a:noFill/>
            <a:ln w="12700" cap="flat" cmpd="sng">
              <a:solidFill>
                <a:schemeClr val="bg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98440" name="Text Box 136"/>
          <p:cNvSpPr txBox="1">
            <a:spLocks noChangeArrowheads="1"/>
          </p:cNvSpPr>
          <p:nvPr/>
        </p:nvSpPr>
        <p:spPr bwMode="auto">
          <a:xfrm>
            <a:off x="7451725" y="5661025"/>
            <a:ext cx="1692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sz="2400" b="1">
                <a:solidFill>
                  <a:srgbClr val="800080"/>
                </a:solidFill>
              </a:rPr>
              <a:t>500+ magasins</a:t>
            </a:r>
          </a:p>
        </p:txBody>
      </p:sp>
      <p:grpSp>
        <p:nvGrpSpPr>
          <p:cNvPr id="98441" name="Group 137"/>
          <p:cNvGrpSpPr>
            <a:grpSpLocks/>
          </p:cNvGrpSpPr>
          <p:nvPr/>
        </p:nvGrpSpPr>
        <p:grpSpPr bwMode="auto">
          <a:xfrm>
            <a:off x="6477000" y="3048000"/>
            <a:ext cx="1143000" cy="1066800"/>
            <a:chOff x="4464" y="1728"/>
            <a:chExt cx="720" cy="672"/>
          </a:xfrm>
        </p:grpSpPr>
        <p:grpSp>
          <p:nvGrpSpPr>
            <p:cNvPr id="98442" name="Group 138"/>
            <p:cNvGrpSpPr>
              <a:grpSpLocks/>
            </p:cNvGrpSpPr>
            <p:nvPr/>
          </p:nvGrpSpPr>
          <p:grpSpPr bwMode="auto">
            <a:xfrm>
              <a:off x="4464" y="1728"/>
              <a:ext cx="575" cy="672"/>
              <a:chOff x="2351" y="2304"/>
              <a:chExt cx="719" cy="585"/>
            </a:xfrm>
          </p:grpSpPr>
          <p:sp>
            <p:nvSpPr>
              <p:cNvPr id="98443" name="Rectangle 139"/>
              <p:cNvSpPr>
                <a:spLocks noChangeArrowheads="1"/>
              </p:cNvSpPr>
              <p:nvPr/>
            </p:nvSpPr>
            <p:spPr bwMode="auto">
              <a:xfrm>
                <a:off x="2351" y="2457"/>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444" name="Rectangle 140"/>
              <p:cNvSpPr>
                <a:spLocks noChangeArrowheads="1"/>
              </p:cNvSpPr>
              <p:nvPr/>
            </p:nvSpPr>
            <p:spPr bwMode="auto">
              <a:xfrm>
                <a:off x="244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45" name="Rectangle 141"/>
              <p:cNvSpPr>
                <a:spLocks noChangeArrowheads="1"/>
              </p:cNvSpPr>
              <p:nvPr/>
            </p:nvSpPr>
            <p:spPr bwMode="auto">
              <a:xfrm>
                <a:off x="2530" y="2457"/>
                <a:ext cx="91" cy="103"/>
              </a:xfrm>
              <a:prstGeom prst="rect">
                <a:avLst/>
              </a:prstGeom>
              <a:solidFill>
                <a:srgbClr val="993366"/>
              </a:solidFill>
              <a:ln w="0">
                <a:solidFill>
                  <a:srgbClr val="000000"/>
                </a:solidFill>
                <a:miter lim="800000"/>
                <a:headEnd/>
                <a:tailEnd/>
              </a:ln>
            </p:spPr>
            <p:txBody>
              <a:bodyPr/>
              <a:lstStyle/>
              <a:p>
                <a:endParaRPr lang="fr-CA"/>
              </a:p>
            </p:txBody>
          </p:sp>
          <p:sp>
            <p:nvSpPr>
              <p:cNvPr id="98446" name="Rectangle 142"/>
              <p:cNvSpPr>
                <a:spLocks noChangeArrowheads="1"/>
              </p:cNvSpPr>
              <p:nvPr/>
            </p:nvSpPr>
            <p:spPr bwMode="auto">
              <a:xfrm>
                <a:off x="2621" y="2457"/>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447" name="Rectangle 143"/>
              <p:cNvSpPr>
                <a:spLocks noChangeArrowheads="1"/>
              </p:cNvSpPr>
              <p:nvPr/>
            </p:nvSpPr>
            <p:spPr bwMode="auto">
              <a:xfrm>
                <a:off x="271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48" name="Rectangle 144"/>
              <p:cNvSpPr>
                <a:spLocks noChangeArrowheads="1"/>
              </p:cNvSpPr>
              <p:nvPr/>
            </p:nvSpPr>
            <p:spPr bwMode="auto">
              <a:xfrm>
                <a:off x="280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49" name="Rectangle 145"/>
              <p:cNvSpPr>
                <a:spLocks noChangeArrowheads="1"/>
              </p:cNvSpPr>
              <p:nvPr/>
            </p:nvSpPr>
            <p:spPr bwMode="auto">
              <a:xfrm>
                <a:off x="289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50" name="Rectangle 146"/>
              <p:cNvSpPr>
                <a:spLocks noChangeArrowheads="1"/>
              </p:cNvSpPr>
              <p:nvPr/>
            </p:nvSpPr>
            <p:spPr bwMode="auto">
              <a:xfrm>
                <a:off x="298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51" name="Rectangle 147"/>
              <p:cNvSpPr>
                <a:spLocks noChangeArrowheads="1"/>
              </p:cNvSpPr>
              <p:nvPr/>
            </p:nvSpPr>
            <p:spPr bwMode="auto">
              <a:xfrm>
                <a:off x="2351" y="2560"/>
                <a:ext cx="719" cy="64"/>
              </a:xfrm>
              <a:prstGeom prst="rect">
                <a:avLst/>
              </a:prstGeom>
              <a:solidFill>
                <a:srgbClr val="993366"/>
              </a:solidFill>
              <a:ln w="0">
                <a:solidFill>
                  <a:srgbClr val="000000"/>
                </a:solidFill>
                <a:miter lim="800000"/>
                <a:headEnd/>
                <a:tailEnd/>
              </a:ln>
            </p:spPr>
            <p:txBody>
              <a:bodyPr/>
              <a:lstStyle/>
              <a:p>
                <a:endParaRPr lang="fr-CA"/>
              </a:p>
            </p:txBody>
          </p:sp>
          <p:sp>
            <p:nvSpPr>
              <p:cNvPr id="98452" name="Rectangle 148"/>
              <p:cNvSpPr>
                <a:spLocks noChangeArrowheads="1"/>
              </p:cNvSpPr>
              <p:nvPr/>
            </p:nvSpPr>
            <p:spPr bwMode="auto">
              <a:xfrm>
                <a:off x="2351" y="2624"/>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453" name="Rectangle 149"/>
              <p:cNvSpPr>
                <a:spLocks noChangeArrowheads="1"/>
              </p:cNvSpPr>
              <p:nvPr/>
            </p:nvSpPr>
            <p:spPr bwMode="auto">
              <a:xfrm>
                <a:off x="244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54" name="Rectangle 150"/>
              <p:cNvSpPr>
                <a:spLocks noChangeArrowheads="1"/>
              </p:cNvSpPr>
              <p:nvPr/>
            </p:nvSpPr>
            <p:spPr bwMode="auto">
              <a:xfrm>
                <a:off x="2530" y="2624"/>
                <a:ext cx="91" cy="103"/>
              </a:xfrm>
              <a:prstGeom prst="rect">
                <a:avLst/>
              </a:prstGeom>
              <a:solidFill>
                <a:srgbClr val="993366"/>
              </a:solidFill>
              <a:ln w="0">
                <a:solidFill>
                  <a:srgbClr val="000000"/>
                </a:solidFill>
                <a:miter lim="800000"/>
                <a:headEnd/>
                <a:tailEnd/>
              </a:ln>
            </p:spPr>
            <p:txBody>
              <a:bodyPr/>
              <a:lstStyle/>
              <a:p>
                <a:endParaRPr lang="fr-CA"/>
              </a:p>
            </p:txBody>
          </p:sp>
          <p:sp>
            <p:nvSpPr>
              <p:cNvPr id="98455" name="Rectangle 151"/>
              <p:cNvSpPr>
                <a:spLocks noChangeArrowheads="1"/>
              </p:cNvSpPr>
              <p:nvPr/>
            </p:nvSpPr>
            <p:spPr bwMode="auto">
              <a:xfrm>
                <a:off x="2621" y="2624"/>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456" name="Rectangle 152"/>
              <p:cNvSpPr>
                <a:spLocks noChangeArrowheads="1"/>
              </p:cNvSpPr>
              <p:nvPr/>
            </p:nvSpPr>
            <p:spPr bwMode="auto">
              <a:xfrm>
                <a:off x="271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57" name="Rectangle 153"/>
              <p:cNvSpPr>
                <a:spLocks noChangeArrowheads="1"/>
              </p:cNvSpPr>
              <p:nvPr/>
            </p:nvSpPr>
            <p:spPr bwMode="auto">
              <a:xfrm>
                <a:off x="280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58" name="Rectangle 154"/>
              <p:cNvSpPr>
                <a:spLocks noChangeArrowheads="1"/>
              </p:cNvSpPr>
              <p:nvPr/>
            </p:nvSpPr>
            <p:spPr bwMode="auto">
              <a:xfrm>
                <a:off x="289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59" name="Rectangle 155"/>
              <p:cNvSpPr>
                <a:spLocks noChangeArrowheads="1"/>
              </p:cNvSpPr>
              <p:nvPr/>
            </p:nvSpPr>
            <p:spPr bwMode="auto">
              <a:xfrm>
                <a:off x="298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60" name="Freeform 156"/>
              <p:cNvSpPr>
                <a:spLocks/>
              </p:cNvSpPr>
              <p:nvPr/>
            </p:nvSpPr>
            <p:spPr bwMode="auto">
              <a:xfrm>
                <a:off x="2400" y="2727"/>
                <a:ext cx="622" cy="162"/>
              </a:xfrm>
              <a:custGeom>
                <a:avLst/>
                <a:gdLst>
                  <a:gd name="T0" fmla="*/ 1245 w 1245"/>
                  <a:gd name="T1" fmla="*/ 0 h 324"/>
                  <a:gd name="T2" fmla="*/ 1245 w 1245"/>
                  <a:gd name="T3" fmla="*/ 324 h 324"/>
                  <a:gd name="T4" fmla="*/ 1142 w 1245"/>
                  <a:gd name="T5" fmla="*/ 324 h 324"/>
                  <a:gd name="T6" fmla="*/ 1142 w 1245"/>
                  <a:gd name="T7" fmla="*/ 55 h 324"/>
                  <a:gd name="T8" fmla="*/ 101 w 1245"/>
                  <a:gd name="T9" fmla="*/ 55 h 324"/>
                  <a:gd name="T10" fmla="*/ 101 w 1245"/>
                  <a:gd name="T11" fmla="*/ 324 h 324"/>
                  <a:gd name="T12" fmla="*/ 0 w 1245"/>
                  <a:gd name="T13" fmla="*/ 324 h 324"/>
                  <a:gd name="T14" fmla="*/ 0 w 1245"/>
                  <a:gd name="T15" fmla="*/ 0 h 324"/>
                  <a:gd name="T16" fmla="*/ 1245 w 1245"/>
                  <a:gd name="T17" fmla="*/ 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5" h="324">
                    <a:moveTo>
                      <a:pt x="1245" y="0"/>
                    </a:moveTo>
                    <a:lnTo>
                      <a:pt x="1245" y="324"/>
                    </a:lnTo>
                    <a:lnTo>
                      <a:pt x="1142" y="324"/>
                    </a:lnTo>
                    <a:lnTo>
                      <a:pt x="1142" y="55"/>
                    </a:lnTo>
                    <a:lnTo>
                      <a:pt x="101" y="55"/>
                    </a:lnTo>
                    <a:lnTo>
                      <a:pt x="101" y="324"/>
                    </a:lnTo>
                    <a:lnTo>
                      <a:pt x="0" y="324"/>
                    </a:lnTo>
                    <a:lnTo>
                      <a:pt x="0" y="0"/>
                    </a:lnTo>
                    <a:lnTo>
                      <a:pt x="1245" y="0"/>
                    </a:lnTo>
                    <a:close/>
                  </a:path>
                </a:pathLst>
              </a:custGeom>
              <a:solidFill>
                <a:srgbClr val="993366"/>
              </a:solidFill>
              <a:ln w="0">
                <a:solidFill>
                  <a:srgbClr val="000000"/>
                </a:solidFill>
                <a:prstDash val="solid"/>
                <a:round/>
                <a:headEnd/>
                <a:tailEnd/>
              </a:ln>
            </p:spPr>
            <p:txBody>
              <a:bodyPr/>
              <a:lstStyle/>
              <a:p>
                <a:endParaRPr lang="fr-CA"/>
              </a:p>
            </p:txBody>
          </p:sp>
          <p:sp>
            <p:nvSpPr>
              <p:cNvPr id="98461" name="Freeform 157"/>
              <p:cNvSpPr>
                <a:spLocks/>
              </p:cNvSpPr>
              <p:nvPr/>
            </p:nvSpPr>
            <p:spPr bwMode="auto">
              <a:xfrm>
                <a:off x="2450" y="2755"/>
                <a:ext cx="521" cy="134"/>
              </a:xfrm>
              <a:custGeom>
                <a:avLst/>
                <a:gdLst>
                  <a:gd name="T0" fmla="*/ 0 w 1042"/>
                  <a:gd name="T1" fmla="*/ 269 h 269"/>
                  <a:gd name="T2" fmla="*/ 0 w 1042"/>
                  <a:gd name="T3" fmla="*/ 0 h 269"/>
                  <a:gd name="T4" fmla="*/ 1042 w 1042"/>
                  <a:gd name="T5" fmla="*/ 0 h 269"/>
                  <a:gd name="T6" fmla="*/ 1042 w 1042"/>
                  <a:gd name="T7" fmla="*/ 269 h 269"/>
                  <a:gd name="T8" fmla="*/ 598 w 1042"/>
                  <a:gd name="T9" fmla="*/ 269 h 269"/>
                  <a:gd name="T10" fmla="*/ 598 w 1042"/>
                  <a:gd name="T11" fmla="*/ 64 h 269"/>
                  <a:gd name="T12" fmla="*/ 443 w 1042"/>
                  <a:gd name="T13" fmla="*/ 64 h 269"/>
                  <a:gd name="T14" fmla="*/ 443 w 1042"/>
                  <a:gd name="T15" fmla="*/ 269 h 269"/>
                  <a:gd name="T16" fmla="*/ 0 w 1042"/>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2" h="269">
                    <a:moveTo>
                      <a:pt x="0" y="269"/>
                    </a:moveTo>
                    <a:lnTo>
                      <a:pt x="0" y="0"/>
                    </a:lnTo>
                    <a:lnTo>
                      <a:pt x="1042" y="0"/>
                    </a:lnTo>
                    <a:lnTo>
                      <a:pt x="1042" y="269"/>
                    </a:lnTo>
                    <a:lnTo>
                      <a:pt x="598" y="269"/>
                    </a:lnTo>
                    <a:lnTo>
                      <a:pt x="598" y="64"/>
                    </a:lnTo>
                    <a:lnTo>
                      <a:pt x="443" y="64"/>
                    </a:lnTo>
                    <a:lnTo>
                      <a:pt x="443" y="269"/>
                    </a:lnTo>
                    <a:lnTo>
                      <a:pt x="0" y="269"/>
                    </a:lnTo>
                    <a:close/>
                  </a:path>
                </a:pathLst>
              </a:custGeom>
              <a:solidFill>
                <a:srgbClr val="993366"/>
              </a:solidFill>
              <a:ln w="0">
                <a:solidFill>
                  <a:srgbClr val="000000"/>
                </a:solidFill>
                <a:prstDash val="solid"/>
                <a:round/>
                <a:headEnd/>
                <a:tailEnd/>
              </a:ln>
            </p:spPr>
            <p:txBody>
              <a:bodyPr/>
              <a:lstStyle/>
              <a:p>
                <a:endParaRPr lang="fr-CA"/>
              </a:p>
            </p:txBody>
          </p:sp>
          <p:sp>
            <p:nvSpPr>
              <p:cNvPr id="98462" name="Rectangle 158"/>
              <p:cNvSpPr>
                <a:spLocks noChangeArrowheads="1"/>
              </p:cNvSpPr>
              <p:nvPr/>
            </p:nvSpPr>
            <p:spPr bwMode="auto">
              <a:xfrm>
                <a:off x="2672" y="2786"/>
                <a:ext cx="38" cy="103"/>
              </a:xfrm>
              <a:prstGeom prst="rect">
                <a:avLst/>
              </a:prstGeom>
              <a:solidFill>
                <a:srgbClr val="993366"/>
              </a:solidFill>
              <a:ln w="0">
                <a:solidFill>
                  <a:srgbClr val="000000"/>
                </a:solidFill>
                <a:miter lim="800000"/>
                <a:headEnd/>
                <a:tailEnd/>
              </a:ln>
            </p:spPr>
            <p:txBody>
              <a:bodyPr/>
              <a:lstStyle/>
              <a:p>
                <a:endParaRPr lang="fr-CA"/>
              </a:p>
            </p:txBody>
          </p:sp>
          <p:sp>
            <p:nvSpPr>
              <p:cNvPr id="98463" name="Rectangle 159"/>
              <p:cNvSpPr>
                <a:spLocks noChangeArrowheads="1"/>
              </p:cNvSpPr>
              <p:nvPr/>
            </p:nvSpPr>
            <p:spPr bwMode="auto">
              <a:xfrm>
                <a:off x="2710" y="2786"/>
                <a:ext cx="39" cy="103"/>
              </a:xfrm>
              <a:prstGeom prst="rect">
                <a:avLst/>
              </a:prstGeom>
              <a:solidFill>
                <a:srgbClr val="993366"/>
              </a:solidFill>
              <a:ln w="0">
                <a:solidFill>
                  <a:srgbClr val="000000"/>
                </a:solidFill>
                <a:miter lim="800000"/>
                <a:headEnd/>
                <a:tailEnd/>
              </a:ln>
            </p:spPr>
            <p:txBody>
              <a:bodyPr/>
              <a:lstStyle/>
              <a:p>
                <a:endParaRPr lang="fr-CA"/>
              </a:p>
            </p:txBody>
          </p:sp>
          <p:sp>
            <p:nvSpPr>
              <p:cNvPr id="98464" name="Rectangle 160"/>
              <p:cNvSpPr>
                <a:spLocks noChangeArrowheads="1"/>
              </p:cNvSpPr>
              <p:nvPr/>
            </p:nvSpPr>
            <p:spPr bwMode="auto">
              <a:xfrm>
                <a:off x="2400" y="2304"/>
                <a:ext cx="624" cy="192"/>
              </a:xfrm>
              <a:prstGeom prst="rect">
                <a:avLst/>
              </a:prstGeom>
              <a:solidFill>
                <a:srgbClr val="9933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endParaRPr lang="fr-CA" altLang="fr-FR" sz="2400" b="1">
                  <a:solidFill>
                    <a:srgbClr val="FF0101"/>
                  </a:solidFill>
                </a:endParaRPr>
              </a:p>
            </p:txBody>
          </p:sp>
        </p:grpSp>
        <p:sp>
          <p:nvSpPr>
            <p:cNvPr id="98465" name="Text Box 161"/>
            <p:cNvSpPr txBox="1">
              <a:spLocks noChangeArrowheads="1"/>
            </p:cNvSpPr>
            <p:nvPr/>
          </p:nvSpPr>
          <p:spPr bwMode="auto">
            <a:xfrm>
              <a:off x="4560" y="1728"/>
              <a:ext cx="624" cy="231"/>
            </a:xfrm>
            <a:prstGeom prst="rect">
              <a:avLst/>
            </a:prstGeom>
            <a:solidFill>
              <a:srgbClr val="99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b="1">
                  <a:solidFill>
                    <a:srgbClr val="E2DD00"/>
                  </a:solidFill>
                </a:rPr>
                <a:t>Zara</a:t>
              </a:r>
            </a:p>
          </p:txBody>
        </p:sp>
      </p:grpSp>
      <p:grpSp>
        <p:nvGrpSpPr>
          <p:cNvPr id="98466" name="Group 162"/>
          <p:cNvGrpSpPr>
            <a:grpSpLocks/>
          </p:cNvGrpSpPr>
          <p:nvPr/>
        </p:nvGrpSpPr>
        <p:grpSpPr bwMode="auto">
          <a:xfrm>
            <a:off x="6477000" y="4267200"/>
            <a:ext cx="1143000" cy="1066800"/>
            <a:chOff x="4464" y="1728"/>
            <a:chExt cx="720" cy="672"/>
          </a:xfrm>
        </p:grpSpPr>
        <p:grpSp>
          <p:nvGrpSpPr>
            <p:cNvPr id="98467" name="Group 163"/>
            <p:cNvGrpSpPr>
              <a:grpSpLocks/>
            </p:cNvGrpSpPr>
            <p:nvPr/>
          </p:nvGrpSpPr>
          <p:grpSpPr bwMode="auto">
            <a:xfrm>
              <a:off x="4464" y="1728"/>
              <a:ext cx="575" cy="672"/>
              <a:chOff x="2351" y="2304"/>
              <a:chExt cx="719" cy="585"/>
            </a:xfrm>
          </p:grpSpPr>
          <p:sp>
            <p:nvSpPr>
              <p:cNvPr id="98468" name="Rectangle 164"/>
              <p:cNvSpPr>
                <a:spLocks noChangeArrowheads="1"/>
              </p:cNvSpPr>
              <p:nvPr/>
            </p:nvSpPr>
            <p:spPr bwMode="auto">
              <a:xfrm>
                <a:off x="2351" y="2457"/>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469" name="Rectangle 165"/>
              <p:cNvSpPr>
                <a:spLocks noChangeArrowheads="1"/>
              </p:cNvSpPr>
              <p:nvPr/>
            </p:nvSpPr>
            <p:spPr bwMode="auto">
              <a:xfrm>
                <a:off x="244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70" name="Rectangle 166"/>
              <p:cNvSpPr>
                <a:spLocks noChangeArrowheads="1"/>
              </p:cNvSpPr>
              <p:nvPr/>
            </p:nvSpPr>
            <p:spPr bwMode="auto">
              <a:xfrm>
                <a:off x="2530" y="2457"/>
                <a:ext cx="91" cy="103"/>
              </a:xfrm>
              <a:prstGeom prst="rect">
                <a:avLst/>
              </a:prstGeom>
              <a:solidFill>
                <a:srgbClr val="993366"/>
              </a:solidFill>
              <a:ln w="0">
                <a:solidFill>
                  <a:srgbClr val="000000"/>
                </a:solidFill>
                <a:miter lim="800000"/>
                <a:headEnd/>
                <a:tailEnd/>
              </a:ln>
            </p:spPr>
            <p:txBody>
              <a:bodyPr/>
              <a:lstStyle/>
              <a:p>
                <a:endParaRPr lang="fr-CA"/>
              </a:p>
            </p:txBody>
          </p:sp>
          <p:sp>
            <p:nvSpPr>
              <p:cNvPr id="98471" name="Rectangle 167"/>
              <p:cNvSpPr>
                <a:spLocks noChangeArrowheads="1"/>
              </p:cNvSpPr>
              <p:nvPr/>
            </p:nvSpPr>
            <p:spPr bwMode="auto">
              <a:xfrm>
                <a:off x="2621" y="2457"/>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472" name="Rectangle 168"/>
              <p:cNvSpPr>
                <a:spLocks noChangeArrowheads="1"/>
              </p:cNvSpPr>
              <p:nvPr/>
            </p:nvSpPr>
            <p:spPr bwMode="auto">
              <a:xfrm>
                <a:off x="271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73" name="Rectangle 169"/>
              <p:cNvSpPr>
                <a:spLocks noChangeArrowheads="1"/>
              </p:cNvSpPr>
              <p:nvPr/>
            </p:nvSpPr>
            <p:spPr bwMode="auto">
              <a:xfrm>
                <a:off x="280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74" name="Rectangle 170"/>
              <p:cNvSpPr>
                <a:spLocks noChangeArrowheads="1"/>
              </p:cNvSpPr>
              <p:nvPr/>
            </p:nvSpPr>
            <p:spPr bwMode="auto">
              <a:xfrm>
                <a:off x="289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75" name="Rectangle 171"/>
              <p:cNvSpPr>
                <a:spLocks noChangeArrowheads="1"/>
              </p:cNvSpPr>
              <p:nvPr/>
            </p:nvSpPr>
            <p:spPr bwMode="auto">
              <a:xfrm>
                <a:off x="2980" y="2457"/>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76" name="Rectangle 172"/>
              <p:cNvSpPr>
                <a:spLocks noChangeArrowheads="1"/>
              </p:cNvSpPr>
              <p:nvPr/>
            </p:nvSpPr>
            <p:spPr bwMode="auto">
              <a:xfrm>
                <a:off x="2351" y="2560"/>
                <a:ext cx="719" cy="64"/>
              </a:xfrm>
              <a:prstGeom prst="rect">
                <a:avLst/>
              </a:prstGeom>
              <a:solidFill>
                <a:srgbClr val="993366"/>
              </a:solidFill>
              <a:ln w="0">
                <a:solidFill>
                  <a:srgbClr val="000000"/>
                </a:solidFill>
                <a:miter lim="800000"/>
                <a:headEnd/>
                <a:tailEnd/>
              </a:ln>
            </p:spPr>
            <p:txBody>
              <a:bodyPr/>
              <a:lstStyle/>
              <a:p>
                <a:endParaRPr lang="fr-CA"/>
              </a:p>
            </p:txBody>
          </p:sp>
          <p:sp>
            <p:nvSpPr>
              <p:cNvPr id="98477" name="Rectangle 173"/>
              <p:cNvSpPr>
                <a:spLocks noChangeArrowheads="1"/>
              </p:cNvSpPr>
              <p:nvPr/>
            </p:nvSpPr>
            <p:spPr bwMode="auto">
              <a:xfrm>
                <a:off x="2351" y="2624"/>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478" name="Rectangle 174"/>
              <p:cNvSpPr>
                <a:spLocks noChangeArrowheads="1"/>
              </p:cNvSpPr>
              <p:nvPr/>
            </p:nvSpPr>
            <p:spPr bwMode="auto">
              <a:xfrm>
                <a:off x="244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79" name="Rectangle 175"/>
              <p:cNvSpPr>
                <a:spLocks noChangeArrowheads="1"/>
              </p:cNvSpPr>
              <p:nvPr/>
            </p:nvSpPr>
            <p:spPr bwMode="auto">
              <a:xfrm>
                <a:off x="2530" y="2624"/>
                <a:ext cx="91" cy="103"/>
              </a:xfrm>
              <a:prstGeom prst="rect">
                <a:avLst/>
              </a:prstGeom>
              <a:solidFill>
                <a:srgbClr val="993366"/>
              </a:solidFill>
              <a:ln w="0">
                <a:solidFill>
                  <a:srgbClr val="000000"/>
                </a:solidFill>
                <a:miter lim="800000"/>
                <a:headEnd/>
                <a:tailEnd/>
              </a:ln>
            </p:spPr>
            <p:txBody>
              <a:bodyPr/>
              <a:lstStyle/>
              <a:p>
                <a:endParaRPr lang="fr-CA"/>
              </a:p>
            </p:txBody>
          </p:sp>
          <p:sp>
            <p:nvSpPr>
              <p:cNvPr id="98480" name="Rectangle 176"/>
              <p:cNvSpPr>
                <a:spLocks noChangeArrowheads="1"/>
              </p:cNvSpPr>
              <p:nvPr/>
            </p:nvSpPr>
            <p:spPr bwMode="auto">
              <a:xfrm>
                <a:off x="2621" y="2624"/>
                <a:ext cx="89" cy="103"/>
              </a:xfrm>
              <a:prstGeom prst="rect">
                <a:avLst/>
              </a:prstGeom>
              <a:solidFill>
                <a:srgbClr val="993366"/>
              </a:solidFill>
              <a:ln w="0">
                <a:solidFill>
                  <a:srgbClr val="000000"/>
                </a:solidFill>
                <a:miter lim="800000"/>
                <a:headEnd/>
                <a:tailEnd/>
              </a:ln>
            </p:spPr>
            <p:txBody>
              <a:bodyPr/>
              <a:lstStyle/>
              <a:p>
                <a:endParaRPr lang="fr-CA"/>
              </a:p>
            </p:txBody>
          </p:sp>
          <p:sp>
            <p:nvSpPr>
              <p:cNvPr id="98481" name="Rectangle 177"/>
              <p:cNvSpPr>
                <a:spLocks noChangeArrowheads="1"/>
              </p:cNvSpPr>
              <p:nvPr/>
            </p:nvSpPr>
            <p:spPr bwMode="auto">
              <a:xfrm>
                <a:off x="271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82" name="Rectangle 178"/>
              <p:cNvSpPr>
                <a:spLocks noChangeArrowheads="1"/>
              </p:cNvSpPr>
              <p:nvPr/>
            </p:nvSpPr>
            <p:spPr bwMode="auto">
              <a:xfrm>
                <a:off x="280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83" name="Rectangle 179"/>
              <p:cNvSpPr>
                <a:spLocks noChangeArrowheads="1"/>
              </p:cNvSpPr>
              <p:nvPr/>
            </p:nvSpPr>
            <p:spPr bwMode="auto">
              <a:xfrm>
                <a:off x="289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84" name="Rectangle 180"/>
              <p:cNvSpPr>
                <a:spLocks noChangeArrowheads="1"/>
              </p:cNvSpPr>
              <p:nvPr/>
            </p:nvSpPr>
            <p:spPr bwMode="auto">
              <a:xfrm>
                <a:off x="2980" y="2624"/>
                <a:ext cx="90" cy="103"/>
              </a:xfrm>
              <a:prstGeom prst="rect">
                <a:avLst/>
              </a:prstGeom>
              <a:solidFill>
                <a:srgbClr val="993366"/>
              </a:solidFill>
              <a:ln w="0">
                <a:solidFill>
                  <a:srgbClr val="000000"/>
                </a:solidFill>
                <a:miter lim="800000"/>
                <a:headEnd/>
                <a:tailEnd/>
              </a:ln>
            </p:spPr>
            <p:txBody>
              <a:bodyPr/>
              <a:lstStyle/>
              <a:p>
                <a:endParaRPr lang="fr-CA"/>
              </a:p>
            </p:txBody>
          </p:sp>
          <p:sp>
            <p:nvSpPr>
              <p:cNvPr id="98485" name="Freeform 181"/>
              <p:cNvSpPr>
                <a:spLocks/>
              </p:cNvSpPr>
              <p:nvPr/>
            </p:nvSpPr>
            <p:spPr bwMode="auto">
              <a:xfrm>
                <a:off x="2400" y="2727"/>
                <a:ext cx="622" cy="162"/>
              </a:xfrm>
              <a:custGeom>
                <a:avLst/>
                <a:gdLst>
                  <a:gd name="T0" fmla="*/ 1245 w 1245"/>
                  <a:gd name="T1" fmla="*/ 0 h 324"/>
                  <a:gd name="T2" fmla="*/ 1245 w 1245"/>
                  <a:gd name="T3" fmla="*/ 324 h 324"/>
                  <a:gd name="T4" fmla="*/ 1142 w 1245"/>
                  <a:gd name="T5" fmla="*/ 324 h 324"/>
                  <a:gd name="T6" fmla="*/ 1142 w 1245"/>
                  <a:gd name="T7" fmla="*/ 55 h 324"/>
                  <a:gd name="T8" fmla="*/ 101 w 1245"/>
                  <a:gd name="T9" fmla="*/ 55 h 324"/>
                  <a:gd name="T10" fmla="*/ 101 w 1245"/>
                  <a:gd name="T11" fmla="*/ 324 h 324"/>
                  <a:gd name="T12" fmla="*/ 0 w 1245"/>
                  <a:gd name="T13" fmla="*/ 324 h 324"/>
                  <a:gd name="T14" fmla="*/ 0 w 1245"/>
                  <a:gd name="T15" fmla="*/ 0 h 324"/>
                  <a:gd name="T16" fmla="*/ 1245 w 1245"/>
                  <a:gd name="T17" fmla="*/ 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5" h="324">
                    <a:moveTo>
                      <a:pt x="1245" y="0"/>
                    </a:moveTo>
                    <a:lnTo>
                      <a:pt x="1245" y="324"/>
                    </a:lnTo>
                    <a:lnTo>
                      <a:pt x="1142" y="324"/>
                    </a:lnTo>
                    <a:lnTo>
                      <a:pt x="1142" y="55"/>
                    </a:lnTo>
                    <a:lnTo>
                      <a:pt x="101" y="55"/>
                    </a:lnTo>
                    <a:lnTo>
                      <a:pt x="101" y="324"/>
                    </a:lnTo>
                    <a:lnTo>
                      <a:pt x="0" y="324"/>
                    </a:lnTo>
                    <a:lnTo>
                      <a:pt x="0" y="0"/>
                    </a:lnTo>
                    <a:lnTo>
                      <a:pt x="1245" y="0"/>
                    </a:lnTo>
                    <a:close/>
                  </a:path>
                </a:pathLst>
              </a:custGeom>
              <a:solidFill>
                <a:srgbClr val="993366"/>
              </a:solidFill>
              <a:ln w="0">
                <a:solidFill>
                  <a:srgbClr val="000000"/>
                </a:solidFill>
                <a:prstDash val="solid"/>
                <a:round/>
                <a:headEnd/>
                <a:tailEnd/>
              </a:ln>
            </p:spPr>
            <p:txBody>
              <a:bodyPr/>
              <a:lstStyle/>
              <a:p>
                <a:endParaRPr lang="fr-CA"/>
              </a:p>
            </p:txBody>
          </p:sp>
          <p:sp>
            <p:nvSpPr>
              <p:cNvPr id="98486" name="Freeform 182"/>
              <p:cNvSpPr>
                <a:spLocks/>
              </p:cNvSpPr>
              <p:nvPr/>
            </p:nvSpPr>
            <p:spPr bwMode="auto">
              <a:xfrm>
                <a:off x="2450" y="2755"/>
                <a:ext cx="521" cy="134"/>
              </a:xfrm>
              <a:custGeom>
                <a:avLst/>
                <a:gdLst>
                  <a:gd name="T0" fmla="*/ 0 w 1042"/>
                  <a:gd name="T1" fmla="*/ 269 h 269"/>
                  <a:gd name="T2" fmla="*/ 0 w 1042"/>
                  <a:gd name="T3" fmla="*/ 0 h 269"/>
                  <a:gd name="T4" fmla="*/ 1042 w 1042"/>
                  <a:gd name="T5" fmla="*/ 0 h 269"/>
                  <a:gd name="T6" fmla="*/ 1042 w 1042"/>
                  <a:gd name="T7" fmla="*/ 269 h 269"/>
                  <a:gd name="T8" fmla="*/ 598 w 1042"/>
                  <a:gd name="T9" fmla="*/ 269 h 269"/>
                  <a:gd name="T10" fmla="*/ 598 w 1042"/>
                  <a:gd name="T11" fmla="*/ 64 h 269"/>
                  <a:gd name="T12" fmla="*/ 443 w 1042"/>
                  <a:gd name="T13" fmla="*/ 64 h 269"/>
                  <a:gd name="T14" fmla="*/ 443 w 1042"/>
                  <a:gd name="T15" fmla="*/ 269 h 269"/>
                  <a:gd name="T16" fmla="*/ 0 w 1042"/>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2" h="269">
                    <a:moveTo>
                      <a:pt x="0" y="269"/>
                    </a:moveTo>
                    <a:lnTo>
                      <a:pt x="0" y="0"/>
                    </a:lnTo>
                    <a:lnTo>
                      <a:pt x="1042" y="0"/>
                    </a:lnTo>
                    <a:lnTo>
                      <a:pt x="1042" y="269"/>
                    </a:lnTo>
                    <a:lnTo>
                      <a:pt x="598" y="269"/>
                    </a:lnTo>
                    <a:lnTo>
                      <a:pt x="598" y="64"/>
                    </a:lnTo>
                    <a:lnTo>
                      <a:pt x="443" y="64"/>
                    </a:lnTo>
                    <a:lnTo>
                      <a:pt x="443" y="269"/>
                    </a:lnTo>
                    <a:lnTo>
                      <a:pt x="0" y="269"/>
                    </a:lnTo>
                    <a:close/>
                  </a:path>
                </a:pathLst>
              </a:custGeom>
              <a:solidFill>
                <a:srgbClr val="993366"/>
              </a:solidFill>
              <a:ln w="0">
                <a:solidFill>
                  <a:srgbClr val="000000"/>
                </a:solidFill>
                <a:prstDash val="solid"/>
                <a:round/>
                <a:headEnd/>
                <a:tailEnd/>
              </a:ln>
            </p:spPr>
            <p:txBody>
              <a:bodyPr/>
              <a:lstStyle/>
              <a:p>
                <a:endParaRPr lang="fr-CA"/>
              </a:p>
            </p:txBody>
          </p:sp>
          <p:sp>
            <p:nvSpPr>
              <p:cNvPr id="98487" name="Rectangle 183"/>
              <p:cNvSpPr>
                <a:spLocks noChangeArrowheads="1"/>
              </p:cNvSpPr>
              <p:nvPr/>
            </p:nvSpPr>
            <p:spPr bwMode="auto">
              <a:xfrm>
                <a:off x="2672" y="2786"/>
                <a:ext cx="38" cy="103"/>
              </a:xfrm>
              <a:prstGeom prst="rect">
                <a:avLst/>
              </a:prstGeom>
              <a:solidFill>
                <a:srgbClr val="993366"/>
              </a:solidFill>
              <a:ln w="0">
                <a:solidFill>
                  <a:srgbClr val="000000"/>
                </a:solidFill>
                <a:miter lim="800000"/>
                <a:headEnd/>
                <a:tailEnd/>
              </a:ln>
            </p:spPr>
            <p:txBody>
              <a:bodyPr/>
              <a:lstStyle/>
              <a:p>
                <a:endParaRPr lang="fr-CA"/>
              </a:p>
            </p:txBody>
          </p:sp>
          <p:sp>
            <p:nvSpPr>
              <p:cNvPr id="98488" name="Rectangle 184"/>
              <p:cNvSpPr>
                <a:spLocks noChangeArrowheads="1"/>
              </p:cNvSpPr>
              <p:nvPr/>
            </p:nvSpPr>
            <p:spPr bwMode="auto">
              <a:xfrm>
                <a:off x="2710" y="2786"/>
                <a:ext cx="39" cy="103"/>
              </a:xfrm>
              <a:prstGeom prst="rect">
                <a:avLst/>
              </a:prstGeom>
              <a:solidFill>
                <a:srgbClr val="993366"/>
              </a:solidFill>
              <a:ln w="0">
                <a:solidFill>
                  <a:srgbClr val="000000"/>
                </a:solidFill>
                <a:miter lim="800000"/>
                <a:headEnd/>
                <a:tailEnd/>
              </a:ln>
            </p:spPr>
            <p:txBody>
              <a:bodyPr/>
              <a:lstStyle/>
              <a:p>
                <a:endParaRPr lang="fr-CA"/>
              </a:p>
            </p:txBody>
          </p:sp>
          <p:sp>
            <p:nvSpPr>
              <p:cNvPr id="98489" name="Rectangle 185"/>
              <p:cNvSpPr>
                <a:spLocks noChangeArrowheads="1"/>
              </p:cNvSpPr>
              <p:nvPr/>
            </p:nvSpPr>
            <p:spPr bwMode="auto">
              <a:xfrm>
                <a:off x="2400" y="2304"/>
                <a:ext cx="624" cy="192"/>
              </a:xfrm>
              <a:prstGeom prst="rect">
                <a:avLst/>
              </a:prstGeom>
              <a:solidFill>
                <a:srgbClr val="9933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endParaRPr lang="fr-CA" altLang="fr-FR" sz="2400" b="1">
                  <a:solidFill>
                    <a:srgbClr val="FF0101"/>
                  </a:solidFill>
                </a:endParaRPr>
              </a:p>
            </p:txBody>
          </p:sp>
        </p:grpSp>
        <p:sp>
          <p:nvSpPr>
            <p:cNvPr id="98490" name="Text Box 186"/>
            <p:cNvSpPr txBox="1">
              <a:spLocks noChangeArrowheads="1"/>
            </p:cNvSpPr>
            <p:nvPr/>
          </p:nvSpPr>
          <p:spPr bwMode="auto">
            <a:xfrm>
              <a:off x="4560" y="1728"/>
              <a:ext cx="624" cy="231"/>
            </a:xfrm>
            <a:prstGeom prst="rect">
              <a:avLst/>
            </a:prstGeom>
            <a:solidFill>
              <a:srgbClr val="99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b="1">
                  <a:solidFill>
                    <a:srgbClr val="E2DD00"/>
                  </a:solidFill>
                </a:rPr>
                <a:t>Zara</a:t>
              </a:r>
            </a:p>
          </p:txBody>
        </p:sp>
      </p:grpSp>
      <p:pic>
        <p:nvPicPr>
          <p:cNvPr id="98491" name="Picture 18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3200400"/>
            <a:ext cx="6096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492" name="Picture 18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09800" y="3200400"/>
            <a:ext cx="6096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493" name="Picture 18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95600" y="3200400"/>
            <a:ext cx="6096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494" name="Picture 19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81400" y="3200400"/>
            <a:ext cx="6096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8495" name="Text Box 191"/>
          <p:cNvSpPr txBox="1">
            <a:spLocks noChangeArrowheads="1"/>
          </p:cNvSpPr>
          <p:nvPr/>
        </p:nvSpPr>
        <p:spPr bwMode="auto">
          <a:xfrm>
            <a:off x="1219200" y="25908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sz="2400" b="1">
                <a:solidFill>
                  <a:srgbClr val="800080"/>
                </a:solidFill>
              </a:rPr>
              <a:t>400  Coopératives locales</a:t>
            </a:r>
          </a:p>
        </p:txBody>
      </p:sp>
      <p:sp>
        <p:nvSpPr>
          <p:cNvPr id="98496" name="AutoShape 192"/>
          <p:cNvSpPr>
            <a:spLocks noChangeArrowheads="1"/>
          </p:cNvSpPr>
          <p:nvPr/>
        </p:nvSpPr>
        <p:spPr bwMode="auto">
          <a:xfrm>
            <a:off x="2514600" y="3886200"/>
            <a:ext cx="762000" cy="609600"/>
          </a:xfrm>
          <a:prstGeom prst="downArrow">
            <a:avLst>
              <a:gd name="adj1" fmla="val 50000"/>
              <a:gd name="adj2" fmla="val 25000"/>
            </a:avLst>
          </a:prstGeom>
          <a:solidFill>
            <a:srgbClr val="E2DD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98497" name="AutoShape 193"/>
          <p:cNvSpPr>
            <a:spLocks noChangeArrowheads="1"/>
          </p:cNvSpPr>
          <p:nvPr/>
        </p:nvSpPr>
        <p:spPr bwMode="auto">
          <a:xfrm>
            <a:off x="1219200" y="5791200"/>
            <a:ext cx="6248400" cy="609600"/>
          </a:xfrm>
          <a:prstGeom prst="rightArrow">
            <a:avLst>
              <a:gd name="adj1" fmla="val 50000"/>
              <a:gd name="adj2" fmla="val 256250"/>
            </a:avLst>
          </a:prstGeom>
          <a:solidFill>
            <a:srgbClr val="E2DD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fr-FR" sz="2400" b="1">
                <a:solidFill>
                  <a:srgbClr val="800080"/>
                </a:solidFill>
                <a:latin typeface="Times New Roman" pitchFamily="18" charset="0"/>
              </a:rPr>
              <a:t>10-14 jours pour nouveaux produits</a:t>
            </a:r>
          </a:p>
        </p:txBody>
      </p:sp>
      <p:pic>
        <p:nvPicPr>
          <p:cNvPr id="98498" name="Picture 194" descr="Tool Box Head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81000"/>
            <a:ext cx="6324600" cy="40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91564"/>
      </p:ext>
    </p:extLst>
  </p:cSld>
  <p:clrMapOvr>
    <a:masterClrMapping/>
  </p:clrMapOvr>
  <p:transition spd="med" advTm="30000">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2000"/>
                                  </p:stCondLst>
                                  <p:childTnLst>
                                    <p:set>
                                      <p:cBhvr>
                                        <p:cTn id="6" dur="1" fill="hold">
                                          <p:stCondLst>
                                            <p:cond delay="0"/>
                                          </p:stCondLst>
                                        </p:cTn>
                                        <p:tgtEl>
                                          <p:spTgt spid="98306"/>
                                        </p:tgtEl>
                                        <p:attrNameLst>
                                          <p:attrName>style.visibility</p:attrName>
                                        </p:attrNameLst>
                                      </p:cBhvr>
                                      <p:to>
                                        <p:strVal val="visible"/>
                                      </p:to>
                                    </p:set>
                                    <p:animEffect transition="in" filter="checkerboard(across)">
                                      <p:cBhvr>
                                        <p:cTn id="7" dur="500"/>
                                        <p:tgtEl>
                                          <p:spTgt spid="98306"/>
                                        </p:tgtEl>
                                      </p:cBhvr>
                                    </p:animEffect>
                                  </p:childTnLst>
                                </p:cTn>
                              </p:par>
                            </p:childTnLst>
                          </p:cTn>
                        </p:par>
                        <p:par>
                          <p:cTn id="8" fill="hold" nodeType="afterGroup">
                            <p:stCondLst>
                              <p:cond delay="2500"/>
                            </p:stCondLst>
                            <p:childTnLst>
                              <p:par>
                                <p:cTn id="9" presetID="4" presetClass="entr" presetSubtype="16" fill="hold" grpId="0" nodeType="afterEffect">
                                  <p:stCondLst>
                                    <p:cond delay="1000"/>
                                  </p:stCondLst>
                                  <p:childTnLst>
                                    <p:set>
                                      <p:cBhvr>
                                        <p:cTn id="10" dur="1" fill="hold">
                                          <p:stCondLst>
                                            <p:cond delay="0"/>
                                          </p:stCondLst>
                                        </p:cTn>
                                        <p:tgtEl>
                                          <p:spTgt spid="98495"/>
                                        </p:tgtEl>
                                        <p:attrNameLst>
                                          <p:attrName>style.visibility</p:attrName>
                                        </p:attrNameLst>
                                      </p:cBhvr>
                                      <p:to>
                                        <p:strVal val="visible"/>
                                      </p:to>
                                    </p:set>
                                    <p:animEffect transition="in" filter="box(in)">
                                      <p:cBhvr>
                                        <p:cTn id="11" dur="500"/>
                                        <p:tgtEl>
                                          <p:spTgt spid="98495"/>
                                        </p:tgtEl>
                                      </p:cBhvr>
                                    </p:animEffect>
                                  </p:childTnLst>
                                </p:cTn>
                              </p:par>
                            </p:childTnLst>
                          </p:cTn>
                        </p:par>
                        <p:par>
                          <p:cTn id="12" fill="hold" nodeType="afterGroup">
                            <p:stCondLst>
                              <p:cond delay="4000"/>
                            </p:stCondLst>
                            <p:childTnLst>
                              <p:par>
                                <p:cTn id="13" presetID="4" presetClass="entr" presetSubtype="16" fill="hold" grpId="0" nodeType="afterEffect">
                                  <p:stCondLst>
                                    <p:cond delay="0"/>
                                  </p:stCondLst>
                                  <p:childTnLst>
                                    <p:set>
                                      <p:cBhvr>
                                        <p:cTn id="14" dur="1" fill="hold">
                                          <p:stCondLst>
                                            <p:cond delay="0"/>
                                          </p:stCondLst>
                                        </p:cTn>
                                        <p:tgtEl>
                                          <p:spTgt spid="98307"/>
                                        </p:tgtEl>
                                        <p:attrNameLst>
                                          <p:attrName>style.visibility</p:attrName>
                                        </p:attrNameLst>
                                      </p:cBhvr>
                                      <p:to>
                                        <p:strVal val="visible"/>
                                      </p:to>
                                    </p:set>
                                    <p:animEffect transition="in" filter="box(in)">
                                      <p:cBhvr>
                                        <p:cTn id="15" dur="500"/>
                                        <p:tgtEl>
                                          <p:spTgt spid="98307"/>
                                        </p:tgtEl>
                                      </p:cBhvr>
                                    </p:animEffect>
                                  </p:childTnLst>
                                </p:cTn>
                              </p:par>
                            </p:childTnLst>
                          </p:cTn>
                        </p:par>
                        <p:par>
                          <p:cTn id="16" fill="hold" nodeType="afterGroup">
                            <p:stCondLst>
                              <p:cond delay="4500"/>
                            </p:stCondLst>
                            <p:childTnLst>
                              <p:par>
                                <p:cTn id="17" presetID="4" presetClass="entr" presetSubtype="16" fill="hold" nodeType="afterEffect">
                                  <p:stCondLst>
                                    <p:cond delay="0"/>
                                  </p:stCondLst>
                                  <p:childTnLst>
                                    <p:set>
                                      <p:cBhvr>
                                        <p:cTn id="18" dur="1" fill="hold">
                                          <p:stCondLst>
                                            <p:cond delay="0"/>
                                          </p:stCondLst>
                                        </p:cTn>
                                        <p:tgtEl>
                                          <p:spTgt spid="98491"/>
                                        </p:tgtEl>
                                        <p:attrNameLst>
                                          <p:attrName>style.visibility</p:attrName>
                                        </p:attrNameLst>
                                      </p:cBhvr>
                                      <p:to>
                                        <p:strVal val="visible"/>
                                      </p:to>
                                    </p:set>
                                    <p:animEffect transition="in" filter="box(in)">
                                      <p:cBhvr>
                                        <p:cTn id="19" dur="500"/>
                                        <p:tgtEl>
                                          <p:spTgt spid="98491"/>
                                        </p:tgtEl>
                                      </p:cBhvr>
                                    </p:animEffect>
                                  </p:childTnLst>
                                </p:cTn>
                              </p:par>
                            </p:childTnLst>
                          </p:cTn>
                        </p:par>
                        <p:par>
                          <p:cTn id="20" fill="hold" nodeType="afterGroup">
                            <p:stCondLst>
                              <p:cond delay="5000"/>
                            </p:stCondLst>
                            <p:childTnLst>
                              <p:par>
                                <p:cTn id="21" presetID="4" presetClass="entr" presetSubtype="16" fill="hold" nodeType="afterEffect">
                                  <p:stCondLst>
                                    <p:cond delay="0"/>
                                  </p:stCondLst>
                                  <p:childTnLst>
                                    <p:set>
                                      <p:cBhvr>
                                        <p:cTn id="22" dur="1" fill="hold">
                                          <p:stCondLst>
                                            <p:cond delay="0"/>
                                          </p:stCondLst>
                                        </p:cTn>
                                        <p:tgtEl>
                                          <p:spTgt spid="98492"/>
                                        </p:tgtEl>
                                        <p:attrNameLst>
                                          <p:attrName>style.visibility</p:attrName>
                                        </p:attrNameLst>
                                      </p:cBhvr>
                                      <p:to>
                                        <p:strVal val="visible"/>
                                      </p:to>
                                    </p:set>
                                    <p:animEffect transition="in" filter="box(in)">
                                      <p:cBhvr>
                                        <p:cTn id="23" dur="500"/>
                                        <p:tgtEl>
                                          <p:spTgt spid="98492"/>
                                        </p:tgtEl>
                                      </p:cBhvr>
                                    </p:animEffect>
                                  </p:childTnLst>
                                </p:cTn>
                              </p:par>
                            </p:childTnLst>
                          </p:cTn>
                        </p:par>
                        <p:par>
                          <p:cTn id="24" fill="hold" nodeType="afterGroup">
                            <p:stCondLst>
                              <p:cond delay="5500"/>
                            </p:stCondLst>
                            <p:childTnLst>
                              <p:par>
                                <p:cTn id="25" presetID="4" presetClass="entr" presetSubtype="16" fill="hold" nodeType="afterEffect">
                                  <p:stCondLst>
                                    <p:cond delay="0"/>
                                  </p:stCondLst>
                                  <p:childTnLst>
                                    <p:set>
                                      <p:cBhvr>
                                        <p:cTn id="26" dur="1" fill="hold">
                                          <p:stCondLst>
                                            <p:cond delay="0"/>
                                          </p:stCondLst>
                                        </p:cTn>
                                        <p:tgtEl>
                                          <p:spTgt spid="98493"/>
                                        </p:tgtEl>
                                        <p:attrNameLst>
                                          <p:attrName>style.visibility</p:attrName>
                                        </p:attrNameLst>
                                      </p:cBhvr>
                                      <p:to>
                                        <p:strVal val="visible"/>
                                      </p:to>
                                    </p:set>
                                    <p:animEffect transition="in" filter="box(in)">
                                      <p:cBhvr>
                                        <p:cTn id="27" dur="500"/>
                                        <p:tgtEl>
                                          <p:spTgt spid="98493"/>
                                        </p:tgtEl>
                                      </p:cBhvr>
                                    </p:animEffect>
                                  </p:childTnLst>
                                </p:cTn>
                              </p:par>
                            </p:childTnLst>
                          </p:cTn>
                        </p:par>
                        <p:par>
                          <p:cTn id="28" fill="hold" nodeType="afterGroup">
                            <p:stCondLst>
                              <p:cond delay="6000"/>
                            </p:stCondLst>
                            <p:childTnLst>
                              <p:par>
                                <p:cTn id="29" presetID="4" presetClass="entr" presetSubtype="16" fill="hold" nodeType="afterEffect">
                                  <p:stCondLst>
                                    <p:cond delay="2000"/>
                                  </p:stCondLst>
                                  <p:childTnLst>
                                    <p:set>
                                      <p:cBhvr>
                                        <p:cTn id="30" dur="1" fill="hold">
                                          <p:stCondLst>
                                            <p:cond delay="0"/>
                                          </p:stCondLst>
                                        </p:cTn>
                                        <p:tgtEl>
                                          <p:spTgt spid="98494"/>
                                        </p:tgtEl>
                                        <p:attrNameLst>
                                          <p:attrName>style.visibility</p:attrName>
                                        </p:attrNameLst>
                                      </p:cBhvr>
                                      <p:to>
                                        <p:strVal val="visible"/>
                                      </p:to>
                                    </p:set>
                                    <p:animEffect transition="in" filter="box(in)">
                                      <p:cBhvr>
                                        <p:cTn id="31" dur="500"/>
                                        <p:tgtEl>
                                          <p:spTgt spid="98494"/>
                                        </p:tgtEl>
                                      </p:cBhvr>
                                    </p:animEffect>
                                  </p:childTnLst>
                                </p:cTn>
                              </p:par>
                            </p:childTnLst>
                          </p:cTn>
                        </p:par>
                        <p:par>
                          <p:cTn id="32" fill="hold" nodeType="afterGroup">
                            <p:stCondLst>
                              <p:cond delay="8500"/>
                            </p:stCondLst>
                            <p:childTnLst>
                              <p:par>
                                <p:cTn id="33" presetID="22" presetClass="entr" presetSubtype="1" fill="hold" grpId="0" nodeType="afterEffect">
                                  <p:stCondLst>
                                    <p:cond delay="2000"/>
                                  </p:stCondLst>
                                  <p:childTnLst>
                                    <p:set>
                                      <p:cBhvr>
                                        <p:cTn id="34" dur="1" fill="hold">
                                          <p:stCondLst>
                                            <p:cond delay="0"/>
                                          </p:stCondLst>
                                        </p:cTn>
                                        <p:tgtEl>
                                          <p:spTgt spid="98496"/>
                                        </p:tgtEl>
                                        <p:attrNameLst>
                                          <p:attrName>style.visibility</p:attrName>
                                        </p:attrNameLst>
                                      </p:cBhvr>
                                      <p:to>
                                        <p:strVal val="visible"/>
                                      </p:to>
                                    </p:set>
                                    <p:animEffect transition="in" filter="wipe(up)">
                                      <p:cBhvr>
                                        <p:cTn id="35" dur="500"/>
                                        <p:tgtEl>
                                          <p:spTgt spid="98496"/>
                                        </p:tgtEl>
                                      </p:cBhvr>
                                    </p:animEffect>
                                  </p:childTnLst>
                                </p:cTn>
                              </p:par>
                            </p:childTnLst>
                          </p:cTn>
                        </p:par>
                        <p:par>
                          <p:cTn id="36" fill="hold" nodeType="afterGroup">
                            <p:stCondLst>
                              <p:cond delay="11000"/>
                            </p:stCondLst>
                            <p:childTnLst>
                              <p:par>
                                <p:cTn id="37" presetID="4" presetClass="entr" presetSubtype="16" fill="hold" nodeType="afterEffect">
                                  <p:stCondLst>
                                    <p:cond delay="2000"/>
                                  </p:stCondLst>
                                  <p:childTnLst>
                                    <p:set>
                                      <p:cBhvr>
                                        <p:cTn id="38" dur="1" fill="hold">
                                          <p:stCondLst>
                                            <p:cond delay="0"/>
                                          </p:stCondLst>
                                        </p:cTn>
                                        <p:tgtEl>
                                          <p:spTgt spid="98336"/>
                                        </p:tgtEl>
                                        <p:attrNameLst>
                                          <p:attrName>style.visibility</p:attrName>
                                        </p:attrNameLst>
                                      </p:cBhvr>
                                      <p:to>
                                        <p:strVal val="visible"/>
                                      </p:to>
                                    </p:set>
                                    <p:animEffect transition="in" filter="box(in)">
                                      <p:cBhvr>
                                        <p:cTn id="39" dur="500"/>
                                        <p:tgtEl>
                                          <p:spTgt spid="98336"/>
                                        </p:tgtEl>
                                      </p:cBhvr>
                                    </p:animEffect>
                                  </p:childTnLst>
                                </p:cTn>
                              </p:par>
                            </p:childTnLst>
                          </p:cTn>
                        </p:par>
                        <p:par>
                          <p:cTn id="40" fill="hold" nodeType="afterGroup">
                            <p:stCondLst>
                              <p:cond delay="13500"/>
                            </p:stCondLst>
                            <p:childTnLst>
                              <p:par>
                                <p:cTn id="41" presetID="5" presetClass="entr" presetSubtype="10" fill="hold" grpId="0" nodeType="afterEffect">
                                  <p:stCondLst>
                                    <p:cond delay="2000"/>
                                  </p:stCondLst>
                                  <p:childTnLst>
                                    <p:set>
                                      <p:cBhvr>
                                        <p:cTn id="42" dur="1" fill="hold">
                                          <p:stCondLst>
                                            <p:cond delay="0"/>
                                          </p:stCondLst>
                                        </p:cTn>
                                        <p:tgtEl>
                                          <p:spTgt spid="98310"/>
                                        </p:tgtEl>
                                        <p:attrNameLst>
                                          <p:attrName>style.visibility</p:attrName>
                                        </p:attrNameLst>
                                      </p:cBhvr>
                                      <p:to>
                                        <p:strVal val="visible"/>
                                      </p:to>
                                    </p:set>
                                    <p:animEffect transition="in" filter="checkerboard(across)">
                                      <p:cBhvr>
                                        <p:cTn id="43" dur="500"/>
                                        <p:tgtEl>
                                          <p:spTgt spid="98310"/>
                                        </p:tgtEl>
                                      </p:cBhvr>
                                    </p:animEffect>
                                  </p:childTnLst>
                                </p:cTn>
                              </p:par>
                            </p:childTnLst>
                          </p:cTn>
                        </p:par>
                        <p:par>
                          <p:cTn id="44" fill="hold" nodeType="afterGroup">
                            <p:stCondLst>
                              <p:cond delay="16000"/>
                            </p:stCondLst>
                            <p:childTnLst>
                              <p:par>
                                <p:cTn id="45" presetID="4" presetClass="entr" presetSubtype="16" fill="hold" grpId="0" nodeType="afterEffect">
                                  <p:stCondLst>
                                    <p:cond delay="1000"/>
                                  </p:stCondLst>
                                  <p:childTnLst>
                                    <p:set>
                                      <p:cBhvr>
                                        <p:cTn id="46" dur="1" fill="hold">
                                          <p:stCondLst>
                                            <p:cond delay="0"/>
                                          </p:stCondLst>
                                        </p:cTn>
                                        <p:tgtEl>
                                          <p:spTgt spid="98308"/>
                                        </p:tgtEl>
                                        <p:attrNameLst>
                                          <p:attrName>style.visibility</p:attrName>
                                        </p:attrNameLst>
                                      </p:cBhvr>
                                      <p:to>
                                        <p:strVal val="visible"/>
                                      </p:to>
                                    </p:set>
                                    <p:animEffect transition="in" filter="box(in)">
                                      <p:cBhvr>
                                        <p:cTn id="47" dur="500"/>
                                        <p:tgtEl>
                                          <p:spTgt spid="98308"/>
                                        </p:tgtEl>
                                      </p:cBhvr>
                                    </p:animEffect>
                                  </p:childTnLst>
                                </p:cTn>
                              </p:par>
                            </p:childTnLst>
                          </p:cTn>
                        </p:par>
                        <p:par>
                          <p:cTn id="48" fill="hold" nodeType="afterGroup">
                            <p:stCondLst>
                              <p:cond delay="17500"/>
                            </p:stCondLst>
                            <p:childTnLst>
                              <p:par>
                                <p:cTn id="49" presetID="4" presetClass="entr" presetSubtype="16" fill="hold" nodeType="afterEffect">
                                  <p:stCondLst>
                                    <p:cond delay="2000"/>
                                  </p:stCondLst>
                                  <p:childTnLst>
                                    <p:set>
                                      <p:cBhvr>
                                        <p:cTn id="50" dur="1" fill="hold">
                                          <p:stCondLst>
                                            <p:cond delay="0"/>
                                          </p:stCondLst>
                                        </p:cTn>
                                        <p:tgtEl>
                                          <p:spTgt spid="98309"/>
                                        </p:tgtEl>
                                        <p:attrNameLst>
                                          <p:attrName>style.visibility</p:attrName>
                                        </p:attrNameLst>
                                      </p:cBhvr>
                                      <p:to>
                                        <p:strVal val="visible"/>
                                      </p:to>
                                    </p:set>
                                    <p:animEffect transition="in" filter="box(in)">
                                      <p:cBhvr>
                                        <p:cTn id="51" dur="500"/>
                                        <p:tgtEl>
                                          <p:spTgt spid="98309"/>
                                        </p:tgtEl>
                                      </p:cBhvr>
                                    </p:animEffect>
                                  </p:childTnLst>
                                </p:cTn>
                              </p:par>
                            </p:childTnLst>
                          </p:cTn>
                        </p:par>
                        <p:par>
                          <p:cTn id="52" fill="hold" nodeType="afterGroup">
                            <p:stCondLst>
                              <p:cond delay="20000"/>
                            </p:stCondLst>
                            <p:childTnLst>
                              <p:par>
                                <p:cTn id="53" presetID="4" presetClass="entr" presetSubtype="16" fill="hold" nodeType="afterEffect">
                                  <p:stCondLst>
                                    <p:cond delay="1000"/>
                                  </p:stCondLst>
                                  <p:childTnLst>
                                    <p:set>
                                      <p:cBhvr>
                                        <p:cTn id="54" dur="1" fill="hold">
                                          <p:stCondLst>
                                            <p:cond delay="0"/>
                                          </p:stCondLst>
                                        </p:cTn>
                                        <p:tgtEl>
                                          <p:spTgt spid="98441"/>
                                        </p:tgtEl>
                                        <p:attrNameLst>
                                          <p:attrName>style.visibility</p:attrName>
                                        </p:attrNameLst>
                                      </p:cBhvr>
                                      <p:to>
                                        <p:strVal val="visible"/>
                                      </p:to>
                                    </p:set>
                                    <p:animEffect transition="in" filter="box(in)">
                                      <p:cBhvr>
                                        <p:cTn id="55" dur="500"/>
                                        <p:tgtEl>
                                          <p:spTgt spid="98441"/>
                                        </p:tgtEl>
                                      </p:cBhvr>
                                    </p:animEffect>
                                  </p:childTnLst>
                                </p:cTn>
                              </p:par>
                            </p:childTnLst>
                          </p:cTn>
                        </p:par>
                        <p:par>
                          <p:cTn id="56" fill="hold" nodeType="afterGroup">
                            <p:stCondLst>
                              <p:cond delay="21500"/>
                            </p:stCondLst>
                            <p:childTnLst>
                              <p:par>
                                <p:cTn id="57" presetID="4" presetClass="entr" presetSubtype="16" fill="hold" nodeType="afterEffect">
                                  <p:stCondLst>
                                    <p:cond delay="0"/>
                                  </p:stCondLst>
                                  <p:childTnLst>
                                    <p:set>
                                      <p:cBhvr>
                                        <p:cTn id="58" dur="1" fill="hold">
                                          <p:stCondLst>
                                            <p:cond delay="0"/>
                                          </p:stCondLst>
                                        </p:cTn>
                                        <p:tgtEl>
                                          <p:spTgt spid="98311"/>
                                        </p:tgtEl>
                                        <p:attrNameLst>
                                          <p:attrName>style.visibility</p:attrName>
                                        </p:attrNameLst>
                                      </p:cBhvr>
                                      <p:to>
                                        <p:strVal val="visible"/>
                                      </p:to>
                                    </p:set>
                                    <p:animEffect transition="in" filter="box(in)">
                                      <p:cBhvr>
                                        <p:cTn id="59" dur="500"/>
                                        <p:tgtEl>
                                          <p:spTgt spid="98311"/>
                                        </p:tgtEl>
                                      </p:cBhvr>
                                    </p:animEffect>
                                  </p:childTnLst>
                                </p:cTn>
                              </p:par>
                            </p:childTnLst>
                          </p:cTn>
                        </p:par>
                        <p:par>
                          <p:cTn id="60" fill="hold" nodeType="afterGroup">
                            <p:stCondLst>
                              <p:cond delay="22000"/>
                            </p:stCondLst>
                            <p:childTnLst>
                              <p:par>
                                <p:cTn id="61" presetID="4" presetClass="entr" presetSubtype="16" fill="hold" nodeType="afterEffect">
                                  <p:stCondLst>
                                    <p:cond delay="2000"/>
                                  </p:stCondLst>
                                  <p:childTnLst>
                                    <p:set>
                                      <p:cBhvr>
                                        <p:cTn id="62" dur="1" fill="hold">
                                          <p:stCondLst>
                                            <p:cond delay="0"/>
                                          </p:stCondLst>
                                        </p:cTn>
                                        <p:tgtEl>
                                          <p:spTgt spid="98466"/>
                                        </p:tgtEl>
                                        <p:attrNameLst>
                                          <p:attrName>style.visibility</p:attrName>
                                        </p:attrNameLst>
                                      </p:cBhvr>
                                      <p:to>
                                        <p:strVal val="visible"/>
                                      </p:to>
                                    </p:set>
                                    <p:animEffect transition="in" filter="box(in)">
                                      <p:cBhvr>
                                        <p:cTn id="63" dur="500"/>
                                        <p:tgtEl>
                                          <p:spTgt spid="98466"/>
                                        </p:tgtEl>
                                      </p:cBhvr>
                                    </p:animEffect>
                                  </p:childTnLst>
                                </p:cTn>
                              </p:par>
                            </p:childTnLst>
                          </p:cTn>
                        </p:par>
                        <p:par>
                          <p:cTn id="64" fill="hold" nodeType="afterGroup">
                            <p:stCondLst>
                              <p:cond delay="24500"/>
                            </p:stCondLst>
                            <p:childTnLst>
                              <p:par>
                                <p:cTn id="65" presetID="3" presetClass="entr" presetSubtype="10" fill="hold" grpId="0" nodeType="afterEffect">
                                  <p:stCondLst>
                                    <p:cond delay="2000"/>
                                  </p:stCondLst>
                                  <p:childTnLst>
                                    <p:set>
                                      <p:cBhvr>
                                        <p:cTn id="66" dur="1" fill="hold">
                                          <p:stCondLst>
                                            <p:cond delay="0"/>
                                          </p:stCondLst>
                                        </p:cTn>
                                        <p:tgtEl>
                                          <p:spTgt spid="98440"/>
                                        </p:tgtEl>
                                        <p:attrNameLst>
                                          <p:attrName>style.visibility</p:attrName>
                                        </p:attrNameLst>
                                      </p:cBhvr>
                                      <p:to>
                                        <p:strVal val="visible"/>
                                      </p:to>
                                    </p:set>
                                    <p:animEffect transition="in" filter="blinds(horizontal)">
                                      <p:cBhvr>
                                        <p:cTn id="67" dur="500"/>
                                        <p:tgtEl>
                                          <p:spTgt spid="98440"/>
                                        </p:tgtEl>
                                      </p:cBhvr>
                                    </p:animEffect>
                                  </p:childTnLst>
                                </p:cTn>
                              </p:par>
                            </p:childTnLst>
                          </p:cTn>
                        </p:par>
                        <p:par>
                          <p:cTn id="68" fill="hold" nodeType="afterGroup">
                            <p:stCondLst>
                              <p:cond delay="27000"/>
                            </p:stCondLst>
                            <p:childTnLst>
                              <p:par>
                                <p:cTn id="69" presetID="2" presetClass="entr" presetSubtype="8" fill="hold" grpId="0" nodeType="afterEffect">
                                  <p:stCondLst>
                                    <p:cond delay="2000"/>
                                  </p:stCondLst>
                                  <p:childTnLst>
                                    <p:set>
                                      <p:cBhvr>
                                        <p:cTn id="70" dur="1" fill="hold">
                                          <p:stCondLst>
                                            <p:cond delay="0"/>
                                          </p:stCondLst>
                                        </p:cTn>
                                        <p:tgtEl>
                                          <p:spTgt spid="98497"/>
                                        </p:tgtEl>
                                        <p:attrNameLst>
                                          <p:attrName>style.visibility</p:attrName>
                                        </p:attrNameLst>
                                      </p:cBhvr>
                                      <p:to>
                                        <p:strVal val="visible"/>
                                      </p:to>
                                    </p:set>
                                    <p:anim calcmode="lin" valueType="num">
                                      <p:cBhvr additive="base">
                                        <p:cTn id="71" dur="500" fill="hold"/>
                                        <p:tgtEl>
                                          <p:spTgt spid="98497"/>
                                        </p:tgtEl>
                                        <p:attrNameLst>
                                          <p:attrName>ppt_x</p:attrName>
                                        </p:attrNameLst>
                                      </p:cBhvr>
                                      <p:tavLst>
                                        <p:tav tm="0">
                                          <p:val>
                                            <p:strVal val="0-#ppt_w/2"/>
                                          </p:val>
                                        </p:tav>
                                        <p:tav tm="100000">
                                          <p:val>
                                            <p:strVal val="#ppt_x"/>
                                          </p:val>
                                        </p:tav>
                                      </p:tavLst>
                                    </p:anim>
                                    <p:anim calcmode="lin" valueType="num">
                                      <p:cBhvr additive="base">
                                        <p:cTn id="72" dur="500" fill="hold"/>
                                        <p:tgtEl>
                                          <p:spTgt spid="984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autoUpdateAnimBg="0"/>
      <p:bldP spid="98307" grpId="0" animBg="1"/>
      <p:bldP spid="98308" grpId="0" animBg="1"/>
      <p:bldP spid="98310" grpId="0" autoUpdateAnimBg="0"/>
      <p:bldP spid="98440" grpId="0" autoUpdateAnimBg="0"/>
      <p:bldP spid="98495" grpId="0" autoUpdateAnimBg="0"/>
      <p:bldP spid="98496" grpId="0" animBg="1"/>
      <p:bldP spid="9849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354" name="Group 2"/>
          <p:cNvGrpSpPr>
            <a:grpSpLocks/>
          </p:cNvGrpSpPr>
          <p:nvPr/>
        </p:nvGrpSpPr>
        <p:grpSpPr bwMode="auto">
          <a:xfrm>
            <a:off x="611188" y="2060575"/>
            <a:ext cx="7777162" cy="2660650"/>
            <a:chOff x="0" y="240"/>
            <a:chExt cx="5760" cy="1564"/>
          </a:xfrm>
        </p:grpSpPr>
        <p:grpSp>
          <p:nvGrpSpPr>
            <p:cNvPr id="100355" name="Group 3"/>
            <p:cNvGrpSpPr>
              <a:grpSpLocks/>
            </p:cNvGrpSpPr>
            <p:nvPr/>
          </p:nvGrpSpPr>
          <p:grpSpPr bwMode="auto">
            <a:xfrm>
              <a:off x="0" y="240"/>
              <a:ext cx="1344" cy="1159"/>
              <a:chOff x="96" y="336"/>
              <a:chExt cx="1536" cy="1399"/>
            </a:xfrm>
          </p:grpSpPr>
          <p:grpSp>
            <p:nvGrpSpPr>
              <p:cNvPr id="100356" name="Group 4"/>
              <p:cNvGrpSpPr>
                <a:grpSpLocks/>
              </p:cNvGrpSpPr>
              <p:nvPr/>
            </p:nvGrpSpPr>
            <p:grpSpPr bwMode="auto">
              <a:xfrm>
                <a:off x="96" y="336"/>
                <a:ext cx="1536" cy="343"/>
                <a:chOff x="732" y="2838"/>
                <a:chExt cx="3916" cy="1303"/>
              </a:xfrm>
            </p:grpSpPr>
            <p:grpSp>
              <p:nvGrpSpPr>
                <p:cNvPr id="100357" name="Group 5"/>
                <p:cNvGrpSpPr>
                  <a:grpSpLocks/>
                </p:cNvGrpSpPr>
                <p:nvPr/>
              </p:nvGrpSpPr>
              <p:grpSpPr bwMode="auto">
                <a:xfrm>
                  <a:off x="1532" y="3203"/>
                  <a:ext cx="340" cy="877"/>
                  <a:chOff x="3834" y="2520"/>
                  <a:chExt cx="340" cy="1285"/>
                </a:xfrm>
              </p:grpSpPr>
              <p:sp>
                <p:nvSpPr>
                  <p:cNvPr id="100358" name="Freeform 6"/>
                  <p:cNvSpPr>
                    <a:spLocks/>
                  </p:cNvSpPr>
                  <p:nvPr/>
                </p:nvSpPr>
                <p:spPr bwMode="auto">
                  <a:xfrm>
                    <a:off x="3834" y="2520"/>
                    <a:ext cx="120" cy="1285"/>
                  </a:xfrm>
                  <a:custGeom>
                    <a:avLst/>
                    <a:gdLst>
                      <a:gd name="T0" fmla="*/ 63 w 239"/>
                      <a:gd name="T1" fmla="*/ 0 h 2568"/>
                      <a:gd name="T2" fmla="*/ 63 w 239"/>
                      <a:gd name="T3" fmla="*/ 407 h 2568"/>
                      <a:gd name="T4" fmla="*/ 44 w 239"/>
                      <a:gd name="T5" fmla="*/ 407 h 2568"/>
                      <a:gd name="T6" fmla="*/ 44 w 239"/>
                      <a:gd name="T7" fmla="*/ 816 h 2568"/>
                      <a:gd name="T8" fmla="*/ 24 w 239"/>
                      <a:gd name="T9" fmla="*/ 816 h 2568"/>
                      <a:gd name="T10" fmla="*/ 24 w 239"/>
                      <a:gd name="T11" fmla="*/ 1198 h 2568"/>
                      <a:gd name="T12" fmla="*/ 12 w 239"/>
                      <a:gd name="T13" fmla="*/ 1198 h 2568"/>
                      <a:gd name="T14" fmla="*/ 12 w 239"/>
                      <a:gd name="T15" fmla="*/ 1713 h 2568"/>
                      <a:gd name="T16" fmla="*/ 0 w 239"/>
                      <a:gd name="T17" fmla="*/ 1713 h 2568"/>
                      <a:gd name="T18" fmla="*/ 0 w 239"/>
                      <a:gd name="T19" fmla="*/ 2568 h 2568"/>
                      <a:gd name="T20" fmla="*/ 130 w 239"/>
                      <a:gd name="T21" fmla="*/ 2568 h 2568"/>
                      <a:gd name="T22" fmla="*/ 239 w 239"/>
                      <a:gd name="T23" fmla="*/ 1706 h 2568"/>
                      <a:gd name="T24" fmla="*/ 239 w 239"/>
                      <a:gd name="T25" fmla="*/ 1197 h 2568"/>
                      <a:gd name="T26" fmla="*/ 227 w 239"/>
                      <a:gd name="T27" fmla="*/ 1197 h 2568"/>
                      <a:gd name="T28" fmla="*/ 227 w 239"/>
                      <a:gd name="T29" fmla="*/ 816 h 2568"/>
                      <a:gd name="T30" fmla="*/ 212 w 239"/>
                      <a:gd name="T31" fmla="*/ 816 h 2568"/>
                      <a:gd name="T32" fmla="*/ 212 w 239"/>
                      <a:gd name="T33" fmla="*/ 407 h 2568"/>
                      <a:gd name="T34" fmla="*/ 193 w 239"/>
                      <a:gd name="T35" fmla="*/ 407 h 2568"/>
                      <a:gd name="T36" fmla="*/ 193 w 239"/>
                      <a:gd name="T37" fmla="*/ 0 h 2568"/>
                      <a:gd name="T38" fmla="*/ 63 w 239"/>
                      <a:gd name="T39"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9" h="2568">
                        <a:moveTo>
                          <a:pt x="63" y="0"/>
                        </a:moveTo>
                        <a:lnTo>
                          <a:pt x="63" y="407"/>
                        </a:lnTo>
                        <a:lnTo>
                          <a:pt x="44" y="407"/>
                        </a:lnTo>
                        <a:lnTo>
                          <a:pt x="44" y="816"/>
                        </a:lnTo>
                        <a:lnTo>
                          <a:pt x="24" y="816"/>
                        </a:lnTo>
                        <a:lnTo>
                          <a:pt x="24" y="1198"/>
                        </a:lnTo>
                        <a:lnTo>
                          <a:pt x="12" y="1198"/>
                        </a:lnTo>
                        <a:lnTo>
                          <a:pt x="12" y="1713"/>
                        </a:lnTo>
                        <a:lnTo>
                          <a:pt x="0" y="1713"/>
                        </a:lnTo>
                        <a:lnTo>
                          <a:pt x="0" y="2568"/>
                        </a:lnTo>
                        <a:lnTo>
                          <a:pt x="130" y="2568"/>
                        </a:lnTo>
                        <a:lnTo>
                          <a:pt x="239" y="1706"/>
                        </a:lnTo>
                        <a:lnTo>
                          <a:pt x="239" y="1197"/>
                        </a:lnTo>
                        <a:lnTo>
                          <a:pt x="227" y="1197"/>
                        </a:lnTo>
                        <a:lnTo>
                          <a:pt x="227" y="816"/>
                        </a:lnTo>
                        <a:lnTo>
                          <a:pt x="212" y="816"/>
                        </a:lnTo>
                        <a:lnTo>
                          <a:pt x="212" y="407"/>
                        </a:lnTo>
                        <a:lnTo>
                          <a:pt x="193" y="407"/>
                        </a:lnTo>
                        <a:lnTo>
                          <a:pt x="193" y="0"/>
                        </a:lnTo>
                        <a:lnTo>
                          <a:pt x="63" y="0"/>
                        </a:lnTo>
                        <a:close/>
                      </a:path>
                    </a:pathLst>
                  </a:custGeom>
                  <a:solidFill>
                    <a:srgbClr val="E2DD00"/>
                  </a:solidFill>
                  <a:ln w="12700">
                    <a:solidFill>
                      <a:srgbClr val="000000"/>
                    </a:solidFill>
                    <a:prstDash val="solid"/>
                    <a:round/>
                    <a:headEnd/>
                    <a:tailEnd/>
                  </a:ln>
                </p:spPr>
                <p:txBody>
                  <a:bodyPr/>
                  <a:lstStyle/>
                  <a:p>
                    <a:endParaRPr lang="fr-CA"/>
                  </a:p>
                </p:txBody>
              </p:sp>
              <p:sp>
                <p:nvSpPr>
                  <p:cNvPr id="100359" name="Freeform 7"/>
                  <p:cNvSpPr>
                    <a:spLocks/>
                  </p:cNvSpPr>
                  <p:nvPr/>
                </p:nvSpPr>
                <p:spPr bwMode="auto">
                  <a:xfrm>
                    <a:off x="4048" y="2520"/>
                    <a:ext cx="126" cy="1285"/>
                  </a:xfrm>
                  <a:custGeom>
                    <a:avLst/>
                    <a:gdLst>
                      <a:gd name="T0" fmla="*/ 61 w 251"/>
                      <a:gd name="T1" fmla="*/ 0 h 2568"/>
                      <a:gd name="T2" fmla="*/ 61 w 251"/>
                      <a:gd name="T3" fmla="*/ 407 h 2568"/>
                      <a:gd name="T4" fmla="*/ 42 w 251"/>
                      <a:gd name="T5" fmla="*/ 407 h 2568"/>
                      <a:gd name="T6" fmla="*/ 42 w 251"/>
                      <a:gd name="T7" fmla="*/ 816 h 2568"/>
                      <a:gd name="T8" fmla="*/ 24 w 251"/>
                      <a:gd name="T9" fmla="*/ 816 h 2568"/>
                      <a:gd name="T10" fmla="*/ 24 w 251"/>
                      <a:gd name="T11" fmla="*/ 1198 h 2568"/>
                      <a:gd name="T12" fmla="*/ 12 w 251"/>
                      <a:gd name="T13" fmla="*/ 1198 h 2568"/>
                      <a:gd name="T14" fmla="*/ 12 w 251"/>
                      <a:gd name="T15" fmla="*/ 1713 h 2568"/>
                      <a:gd name="T16" fmla="*/ 0 w 251"/>
                      <a:gd name="T17" fmla="*/ 1713 h 2568"/>
                      <a:gd name="T18" fmla="*/ 0 w 251"/>
                      <a:gd name="T19" fmla="*/ 2568 h 2568"/>
                      <a:gd name="T20" fmla="*/ 251 w 251"/>
                      <a:gd name="T21" fmla="*/ 2568 h 2568"/>
                      <a:gd name="T22" fmla="*/ 251 w 251"/>
                      <a:gd name="T23" fmla="*/ 1711 h 2568"/>
                      <a:gd name="T24" fmla="*/ 239 w 251"/>
                      <a:gd name="T25" fmla="*/ 1711 h 2568"/>
                      <a:gd name="T26" fmla="*/ 237 w 251"/>
                      <a:gd name="T27" fmla="*/ 1197 h 2568"/>
                      <a:gd name="T28" fmla="*/ 225 w 251"/>
                      <a:gd name="T29" fmla="*/ 1197 h 2568"/>
                      <a:gd name="T30" fmla="*/ 225 w 251"/>
                      <a:gd name="T31" fmla="*/ 816 h 2568"/>
                      <a:gd name="T32" fmla="*/ 208 w 251"/>
                      <a:gd name="T33" fmla="*/ 816 h 2568"/>
                      <a:gd name="T34" fmla="*/ 208 w 251"/>
                      <a:gd name="T35" fmla="*/ 407 h 2568"/>
                      <a:gd name="T36" fmla="*/ 191 w 251"/>
                      <a:gd name="T37" fmla="*/ 407 h 2568"/>
                      <a:gd name="T38" fmla="*/ 191 w 251"/>
                      <a:gd name="T39" fmla="*/ 0 h 2568"/>
                      <a:gd name="T40" fmla="*/ 61 w 251"/>
                      <a:gd name="T41"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1" h="2568">
                        <a:moveTo>
                          <a:pt x="61" y="0"/>
                        </a:moveTo>
                        <a:lnTo>
                          <a:pt x="61" y="407"/>
                        </a:lnTo>
                        <a:lnTo>
                          <a:pt x="42" y="407"/>
                        </a:lnTo>
                        <a:lnTo>
                          <a:pt x="42" y="816"/>
                        </a:lnTo>
                        <a:lnTo>
                          <a:pt x="24" y="816"/>
                        </a:lnTo>
                        <a:lnTo>
                          <a:pt x="24" y="1198"/>
                        </a:lnTo>
                        <a:lnTo>
                          <a:pt x="12" y="1198"/>
                        </a:lnTo>
                        <a:lnTo>
                          <a:pt x="12" y="1713"/>
                        </a:lnTo>
                        <a:lnTo>
                          <a:pt x="0" y="1713"/>
                        </a:lnTo>
                        <a:lnTo>
                          <a:pt x="0" y="2568"/>
                        </a:lnTo>
                        <a:lnTo>
                          <a:pt x="251" y="2568"/>
                        </a:lnTo>
                        <a:lnTo>
                          <a:pt x="251" y="1711"/>
                        </a:lnTo>
                        <a:lnTo>
                          <a:pt x="239" y="1711"/>
                        </a:lnTo>
                        <a:lnTo>
                          <a:pt x="237" y="1197"/>
                        </a:lnTo>
                        <a:lnTo>
                          <a:pt x="225" y="1197"/>
                        </a:lnTo>
                        <a:lnTo>
                          <a:pt x="225" y="816"/>
                        </a:lnTo>
                        <a:lnTo>
                          <a:pt x="208" y="816"/>
                        </a:lnTo>
                        <a:lnTo>
                          <a:pt x="208" y="407"/>
                        </a:lnTo>
                        <a:lnTo>
                          <a:pt x="191" y="407"/>
                        </a:lnTo>
                        <a:lnTo>
                          <a:pt x="191" y="0"/>
                        </a:lnTo>
                        <a:lnTo>
                          <a:pt x="61" y="0"/>
                        </a:lnTo>
                        <a:close/>
                      </a:path>
                    </a:pathLst>
                  </a:custGeom>
                  <a:solidFill>
                    <a:srgbClr val="E2DD00"/>
                  </a:solidFill>
                  <a:ln w="12700">
                    <a:solidFill>
                      <a:srgbClr val="000000"/>
                    </a:solidFill>
                    <a:prstDash val="solid"/>
                    <a:round/>
                    <a:headEnd/>
                    <a:tailEnd/>
                  </a:ln>
                </p:spPr>
                <p:txBody>
                  <a:bodyPr/>
                  <a:lstStyle/>
                  <a:p>
                    <a:endParaRPr lang="fr-CA"/>
                  </a:p>
                </p:txBody>
              </p:sp>
            </p:grpSp>
            <p:grpSp>
              <p:nvGrpSpPr>
                <p:cNvPr id="100360" name="Group 8"/>
                <p:cNvGrpSpPr>
                  <a:grpSpLocks/>
                </p:cNvGrpSpPr>
                <p:nvPr/>
              </p:nvGrpSpPr>
              <p:grpSpPr bwMode="auto">
                <a:xfrm>
                  <a:off x="3834" y="2928"/>
                  <a:ext cx="340" cy="877"/>
                  <a:chOff x="3834" y="2520"/>
                  <a:chExt cx="340" cy="1285"/>
                </a:xfrm>
              </p:grpSpPr>
              <p:sp>
                <p:nvSpPr>
                  <p:cNvPr id="100361" name="Freeform 9"/>
                  <p:cNvSpPr>
                    <a:spLocks/>
                  </p:cNvSpPr>
                  <p:nvPr/>
                </p:nvSpPr>
                <p:spPr bwMode="auto">
                  <a:xfrm>
                    <a:off x="3834" y="2520"/>
                    <a:ext cx="120" cy="1285"/>
                  </a:xfrm>
                  <a:custGeom>
                    <a:avLst/>
                    <a:gdLst>
                      <a:gd name="T0" fmla="*/ 63 w 239"/>
                      <a:gd name="T1" fmla="*/ 0 h 2568"/>
                      <a:gd name="T2" fmla="*/ 63 w 239"/>
                      <a:gd name="T3" fmla="*/ 407 h 2568"/>
                      <a:gd name="T4" fmla="*/ 44 w 239"/>
                      <a:gd name="T5" fmla="*/ 407 h 2568"/>
                      <a:gd name="T6" fmla="*/ 44 w 239"/>
                      <a:gd name="T7" fmla="*/ 816 h 2568"/>
                      <a:gd name="T8" fmla="*/ 24 w 239"/>
                      <a:gd name="T9" fmla="*/ 816 h 2568"/>
                      <a:gd name="T10" fmla="*/ 24 w 239"/>
                      <a:gd name="T11" fmla="*/ 1198 h 2568"/>
                      <a:gd name="T12" fmla="*/ 12 w 239"/>
                      <a:gd name="T13" fmla="*/ 1198 h 2568"/>
                      <a:gd name="T14" fmla="*/ 12 w 239"/>
                      <a:gd name="T15" fmla="*/ 1713 h 2568"/>
                      <a:gd name="T16" fmla="*/ 0 w 239"/>
                      <a:gd name="T17" fmla="*/ 1713 h 2568"/>
                      <a:gd name="T18" fmla="*/ 0 w 239"/>
                      <a:gd name="T19" fmla="*/ 2568 h 2568"/>
                      <a:gd name="T20" fmla="*/ 130 w 239"/>
                      <a:gd name="T21" fmla="*/ 2568 h 2568"/>
                      <a:gd name="T22" fmla="*/ 239 w 239"/>
                      <a:gd name="T23" fmla="*/ 1706 h 2568"/>
                      <a:gd name="T24" fmla="*/ 239 w 239"/>
                      <a:gd name="T25" fmla="*/ 1197 h 2568"/>
                      <a:gd name="T26" fmla="*/ 227 w 239"/>
                      <a:gd name="T27" fmla="*/ 1197 h 2568"/>
                      <a:gd name="T28" fmla="*/ 227 w 239"/>
                      <a:gd name="T29" fmla="*/ 816 h 2568"/>
                      <a:gd name="T30" fmla="*/ 212 w 239"/>
                      <a:gd name="T31" fmla="*/ 816 h 2568"/>
                      <a:gd name="T32" fmla="*/ 212 w 239"/>
                      <a:gd name="T33" fmla="*/ 407 h 2568"/>
                      <a:gd name="T34" fmla="*/ 193 w 239"/>
                      <a:gd name="T35" fmla="*/ 407 h 2568"/>
                      <a:gd name="T36" fmla="*/ 193 w 239"/>
                      <a:gd name="T37" fmla="*/ 0 h 2568"/>
                      <a:gd name="T38" fmla="*/ 63 w 239"/>
                      <a:gd name="T39"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9" h="2568">
                        <a:moveTo>
                          <a:pt x="63" y="0"/>
                        </a:moveTo>
                        <a:lnTo>
                          <a:pt x="63" y="407"/>
                        </a:lnTo>
                        <a:lnTo>
                          <a:pt x="44" y="407"/>
                        </a:lnTo>
                        <a:lnTo>
                          <a:pt x="44" y="816"/>
                        </a:lnTo>
                        <a:lnTo>
                          <a:pt x="24" y="816"/>
                        </a:lnTo>
                        <a:lnTo>
                          <a:pt x="24" y="1198"/>
                        </a:lnTo>
                        <a:lnTo>
                          <a:pt x="12" y="1198"/>
                        </a:lnTo>
                        <a:lnTo>
                          <a:pt x="12" y="1713"/>
                        </a:lnTo>
                        <a:lnTo>
                          <a:pt x="0" y="1713"/>
                        </a:lnTo>
                        <a:lnTo>
                          <a:pt x="0" y="2568"/>
                        </a:lnTo>
                        <a:lnTo>
                          <a:pt x="130" y="2568"/>
                        </a:lnTo>
                        <a:lnTo>
                          <a:pt x="239" y="1706"/>
                        </a:lnTo>
                        <a:lnTo>
                          <a:pt x="239" y="1197"/>
                        </a:lnTo>
                        <a:lnTo>
                          <a:pt x="227" y="1197"/>
                        </a:lnTo>
                        <a:lnTo>
                          <a:pt x="227" y="816"/>
                        </a:lnTo>
                        <a:lnTo>
                          <a:pt x="212" y="816"/>
                        </a:lnTo>
                        <a:lnTo>
                          <a:pt x="212" y="407"/>
                        </a:lnTo>
                        <a:lnTo>
                          <a:pt x="193" y="407"/>
                        </a:lnTo>
                        <a:lnTo>
                          <a:pt x="193" y="0"/>
                        </a:lnTo>
                        <a:lnTo>
                          <a:pt x="63" y="0"/>
                        </a:lnTo>
                        <a:close/>
                      </a:path>
                    </a:pathLst>
                  </a:custGeom>
                  <a:solidFill>
                    <a:srgbClr val="E2DD00"/>
                  </a:solidFill>
                  <a:ln w="12700">
                    <a:solidFill>
                      <a:srgbClr val="000000"/>
                    </a:solidFill>
                    <a:prstDash val="solid"/>
                    <a:round/>
                    <a:headEnd/>
                    <a:tailEnd/>
                  </a:ln>
                </p:spPr>
                <p:txBody>
                  <a:bodyPr/>
                  <a:lstStyle/>
                  <a:p>
                    <a:endParaRPr lang="fr-CA"/>
                  </a:p>
                </p:txBody>
              </p:sp>
              <p:sp>
                <p:nvSpPr>
                  <p:cNvPr id="100362" name="Freeform 10"/>
                  <p:cNvSpPr>
                    <a:spLocks/>
                  </p:cNvSpPr>
                  <p:nvPr/>
                </p:nvSpPr>
                <p:spPr bwMode="auto">
                  <a:xfrm>
                    <a:off x="4048" y="2520"/>
                    <a:ext cx="126" cy="1285"/>
                  </a:xfrm>
                  <a:custGeom>
                    <a:avLst/>
                    <a:gdLst>
                      <a:gd name="T0" fmla="*/ 61 w 251"/>
                      <a:gd name="T1" fmla="*/ 0 h 2568"/>
                      <a:gd name="T2" fmla="*/ 61 w 251"/>
                      <a:gd name="T3" fmla="*/ 407 h 2568"/>
                      <a:gd name="T4" fmla="*/ 42 w 251"/>
                      <a:gd name="T5" fmla="*/ 407 h 2568"/>
                      <a:gd name="T6" fmla="*/ 42 w 251"/>
                      <a:gd name="T7" fmla="*/ 816 h 2568"/>
                      <a:gd name="T8" fmla="*/ 24 w 251"/>
                      <a:gd name="T9" fmla="*/ 816 h 2568"/>
                      <a:gd name="T10" fmla="*/ 24 w 251"/>
                      <a:gd name="T11" fmla="*/ 1198 h 2568"/>
                      <a:gd name="T12" fmla="*/ 12 w 251"/>
                      <a:gd name="T13" fmla="*/ 1198 h 2568"/>
                      <a:gd name="T14" fmla="*/ 12 w 251"/>
                      <a:gd name="T15" fmla="*/ 1713 h 2568"/>
                      <a:gd name="T16" fmla="*/ 0 w 251"/>
                      <a:gd name="T17" fmla="*/ 1713 h 2568"/>
                      <a:gd name="T18" fmla="*/ 0 w 251"/>
                      <a:gd name="T19" fmla="*/ 2568 h 2568"/>
                      <a:gd name="T20" fmla="*/ 251 w 251"/>
                      <a:gd name="T21" fmla="*/ 2568 h 2568"/>
                      <a:gd name="T22" fmla="*/ 251 w 251"/>
                      <a:gd name="T23" fmla="*/ 1711 h 2568"/>
                      <a:gd name="T24" fmla="*/ 239 w 251"/>
                      <a:gd name="T25" fmla="*/ 1711 h 2568"/>
                      <a:gd name="T26" fmla="*/ 237 w 251"/>
                      <a:gd name="T27" fmla="*/ 1197 h 2568"/>
                      <a:gd name="T28" fmla="*/ 225 w 251"/>
                      <a:gd name="T29" fmla="*/ 1197 h 2568"/>
                      <a:gd name="T30" fmla="*/ 225 w 251"/>
                      <a:gd name="T31" fmla="*/ 816 h 2568"/>
                      <a:gd name="T32" fmla="*/ 208 w 251"/>
                      <a:gd name="T33" fmla="*/ 816 h 2568"/>
                      <a:gd name="T34" fmla="*/ 208 w 251"/>
                      <a:gd name="T35" fmla="*/ 407 h 2568"/>
                      <a:gd name="T36" fmla="*/ 191 w 251"/>
                      <a:gd name="T37" fmla="*/ 407 h 2568"/>
                      <a:gd name="T38" fmla="*/ 191 w 251"/>
                      <a:gd name="T39" fmla="*/ 0 h 2568"/>
                      <a:gd name="T40" fmla="*/ 61 w 251"/>
                      <a:gd name="T41"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1" h="2568">
                        <a:moveTo>
                          <a:pt x="61" y="0"/>
                        </a:moveTo>
                        <a:lnTo>
                          <a:pt x="61" y="407"/>
                        </a:lnTo>
                        <a:lnTo>
                          <a:pt x="42" y="407"/>
                        </a:lnTo>
                        <a:lnTo>
                          <a:pt x="42" y="816"/>
                        </a:lnTo>
                        <a:lnTo>
                          <a:pt x="24" y="816"/>
                        </a:lnTo>
                        <a:lnTo>
                          <a:pt x="24" y="1198"/>
                        </a:lnTo>
                        <a:lnTo>
                          <a:pt x="12" y="1198"/>
                        </a:lnTo>
                        <a:lnTo>
                          <a:pt x="12" y="1713"/>
                        </a:lnTo>
                        <a:lnTo>
                          <a:pt x="0" y="1713"/>
                        </a:lnTo>
                        <a:lnTo>
                          <a:pt x="0" y="2568"/>
                        </a:lnTo>
                        <a:lnTo>
                          <a:pt x="251" y="2568"/>
                        </a:lnTo>
                        <a:lnTo>
                          <a:pt x="251" y="1711"/>
                        </a:lnTo>
                        <a:lnTo>
                          <a:pt x="239" y="1711"/>
                        </a:lnTo>
                        <a:lnTo>
                          <a:pt x="237" y="1197"/>
                        </a:lnTo>
                        <a:lnTo>
                          <a:pt x="225" y="1197"/>
                        </a:lnTo>
                        <a:lnTo>
                          <a:pt x="225" y="816"/>
                        </a:lnTo>
                        <a:lnTo>
                          <a:pt x="208" y="816"/>
                        </a:lnTo>
                        <a:lnTo>
                          <a:pt x="208" y="407"/>
                        </a:lnTo>
                        <a:lnTo>
                          <a:pt x="191" y="407"/>
                        </a:lnTo>
                        <a:lnTo>
                          <a:pt x="191" y="0"/>
                        </a:lnTo>
                        <a:lnTo>
                          <a:pt x="61" y="0"/>
                        </a:lnTo>
                        <a:close/>
                      </a:path>
                    </a:pathLst>
                  </a:custGeom>
                  <a:solidFill>
                    <a:srgbClr val="E2DD00"/>
                  </a:solidFill>
                  <a:ln w="12700">
                    <a:solidFill>
                      <a:srgbClr val="000000"/>
                    </a:solidFill>
                    <a:prstDash val="solid"/>
                    <a:round/>
                    <a:headEnd/>
                    <a:tailEnd/>
                  </a:ln>
                </p:spPr>
                <p:txBody>
                  <a:bodyPr/>
                  <a:lstStyle/>
                  <a:p>
                    <a:endParaRPr lang="fr-CA"/>
                  </a:p>
                </p:txBody>
              </p:sp>
            </p:grpSp>
            <p:grpSp>
              <p:nvGrpSpPr>
                <p:cNvPr id="100363" name="Group 11"/>
                <p:cNvGrpSpPr>
                  <a:grpSpLocks/>
                </p:cNvGrpSpPr>
                <p:nvPr/>
              </p:nvGrpSpPr>
              <p:grpSpPr bwMode="auto">
                <a:xfrm>
                  <a:off x="4233" y="3545"/>
                  <a:ext cx="158" cy="262"/>
                  <a:chOff x="4233" y="3545"/>
                  <a:chExt cx="158" cy="262"/>
                </a:xfrm>
              </p:grpSpPr>
              <p:sp>
                <p:nvSpPr>
                  <p:cNvPr id="100364" name="Rectangle 12"/>
                  <p:cNvSpPr>
                    <a:spLocks noChangeArrowheads="1"/>
                  </p:cNvSpPr>
                  <p:nvPr/>
                </p:nvSpPr>
                <p:spPr bwMode="auto">
                  <a:xfrm>
                    <a:off x="4263" y="3545"/>
                    <a:ext cx="98" cy="55"/>
                  </a:xfrm>
                  <a:prstGeom prst="rect">
                    <a:avLst/>
                  </a:prstGeom>
                  <a:solidFill>
                    <a:srgbClr val="E2DD00"/>
                  </a:solidFill>
                  <a:ln w="12700">
                    <a:solidFill>
                      <a:srgbClr val="000000"/>
                    </a:solidFill>
                    <a:miter lim="800000"/>
                    <a:headEnd/>
                    <a:tailEnd/>
                  </a:ln>
                </p:spPr>
                <p:txBody>
                  <a:bodyPr/>
                  <a:lstStyle/>
                  <a:p>
                    <a:endParaRPr lang="fr-CA"/>
                  </a:p>
                </p:txBody>
              </p:sp>
              <p:sp>
                <p:nvSpPr>
                  <p:cNvPr id="100365" name="Rectangle 13"/>
                  <p:cNvSpPr>
                    <a:spLocks noChangeArrowheads="1"/>
                  </p:cNvSpPr>
                  <p:nvPr/>
                </p:nvSpPr>
                <p:spPr bwMode="auto">
                  <a:xfrm>
                    <a:off x="4233" y="3587"/>
                    <a:ext cx="158" cy="220"/>
                  </a:xfrm>
                  <a:prstGeom prst="rect">
                    <a:avLst/>
                  </a:prstGeom>
                  <a:solidFill>
                    <a:srgbClr val="E2DD00"/>
                  </a:solidFill>
                  <a:ln w="12700">
                    <a:solidFill>
                      <a:srgbClr val="000000"/>
                    </a:solidFill>
                    <a:miter lim="800000"/>
                    <a:headEnd/>
                    <a:tailEnd/>
                  </a:ln>
                </p:spPr>
                <p:txBody>
                  <a:bodyPr/>
                  <a:lstStyle/>
                  <a:p>
                    <a:endParaRPr lang="fr-CA"/>
                  </a:p>
                </p:txBody>
              </p:sp>
            </p:grpSp>
            <p:grpSp>
              <p:nvGrpSpPr>
                <p:cNvPr id="100366" name="Group 14"/>
                <p:cNvGrpSpPr>
                  <a:grpSpLocks/>
                </p:cNvGrpSpPr>
                <p:nvPr/>
              </p:nvGrpSpPr>
              <p:grpSpPr bwMode="auto">
                <a:xfrm>
                  <a:off x="4094" y="3795"/>
                  <a:ext cx="554" cy="298"/>
                  <a:chOff x="4094" y="3795"/>
                  <a:chExt cx="554" cy="298"/>
                </a:xfrm>
              </p:grpSpPr>
              <p:sp>
                <p:nvSpPr>
                  <p:cNvPr id="100367" name="Rectangle 15"/>
                  <p:cNvSpPr>
                    <a:spLocks noChangeArrowheads="1"/>
                  </p:cNvSpPr>
                  <p:nvPr/>
                </p:nvSpPr>
                <p:spPr bwMode="auto">
                  <a:xfrm>
                    <a:off x="4113" y="3825"/>
                    <a:ext cx="516" cy="268"/>
                  </a:xfrm>
                  <a:prstGeom prst="rect">
                    <a:avLst/>
                  </a:prstGeom>
                  <a:solidFill>
                    <a:srgbClr val="E2DD00"/>
                  </a:solidFill>
                  <a:ln w="12700">
                    <a:solidFill>
                      <a:srgbClr val="000000"/>
                    </a:solidFill>
                    <a:miter lim="800000"/>
                    <a:headEnd/>
                    <a:tailEnd/>
                  </a:ln>
                </p:spPr>
                <p:txBody>
                  <a:bodyPr/>
                  <a:lstStyle/>
                  <a:p>
                    <a:endParaRPr lang="fr-CA"/>
                  </a:p>
                </p:txBody>
              </p:sp>
              <p:sp>
                <p:nvSpPr>
                  <p:cNvPr id="100368" name="Rectangle 16"/>
                  <p:cNvSpPr>
                    <a:spLocks noChangeArrowheads="1"/>
                  </p:cNvSpPr>
                  <p:nvPr/>
                </p:nvSpPr>
                <p:spPr bwMode="auto">
                  <a:xfrm>
                    <a:off x="4094" y="3795"/>
                    <a:ext cx="554" cy="42"/>
                  </a:xfrm>
                  <a:prstGeom prst="rect">
                    <a:avLst/>
                  </a:prstGeom>
                  <a:solidFill>
                    <a:srgbClr val="E2DD00"/>
                  </a:solidFill>
                  <a:ln w="12700">
                    <a:solidFill>
                      <a:srgbClr val="000000"/>
                    </a:solidFill>
                    <a:miter lim="800000"/>
                    <a:headEnd/>
                    <a:tailEnd/>
                  </a:ln>
                </p:spPr>
                <p:txBody>
                  <a:bodyPr/>
                  <a:lstStyle/>
                  <a:p>
                    <a:endParaRPr lang="fr-CA"/>
                  </a:p>
                </p:txBody>
              </p:sp>
            </p:grpSp>
            <p:grpSp>
              <p:nvGrpSpPr>
                <p:cNvPr id="100369" name="Group 17"/>
                <p:cNvGrpSpPr>
                  <a:grpSpLocks/>
                </p:cNvGrpSpPr>
                <p:nvPr/>
              </p:nvGrpSpPr>
              <p:grpSpPr bwMode="auto">
                <a:xfrm>
                  <a:off x="4155" y="3868"/>
                  <a:ext cx="420" cy="176"/>
                  <a:chOff x="4155" y="3868"/>
                  <a:chExt cx="420" cy="176"/>
                </a:xfrm>
              </p:grpSpPr>
              <p:sp>
                <p:nvSpPr>
                  <p:cNvPr id="100370" name="Rectangle 18"/>
                  <p:cNvSpPr>
                    <a:spLocks noChangeArrowheads="1"/>
                  </p:cNvSpPr>
                  <p:nvPr/>
                </p:nvSpPr>
                <p:spPr bwMode="auto">
                  <a:xfrm>
                    <a:off x="4155" y="3868"/>
                    <a:ext cx="104" cy="176"/>
                  </a:xfrm>
                  <a:prstGeom prst="rect">
                    <a:avLst/>
                  </a:prstGeom>
                  <a:solidFill>
                    <a:srgbClr val="E2DD00"/>
                  </a:solidFill>
                  <a:ln w="12700">
                    <a:solidFill>
                      <a:srgbClr val="000000"/>
                    </a:solidFill>
                    <a:miter lim="800000"/>
                    <a:headEnd/>
                    <a:tailEnd/>
                  </a:ln>
                </p:spPr>
                <p:txBody>
                  <a:bodyPr/>
                  <a:lstStyle/>
                  <a:p>
                    <a:endParaRPr lang="fr-CA"/>
                  </a:p>
                </p:txBody>
              </p:sp>
              <p:sp>
                <p:nvSpPr>
                  <p:cNvPr id="100371" name="Rectangle 19"/>
                  <p:cNvSpPr>
                    <a:spLocks noChangeArrowheads="1"/>
                  </p:cNvSpPr>
                  <p:nvPr/>
                </p:nvSpPr>
                <p:spPr bwMode="auto">
                  <a:xfrm>
                    <a:off x="4471" y="3868"/>
                    <a:ext cx="104" cy="176"/>
                  </a:xfrm>
                  <a:prstGeom prst="rect">
                    <a:avLst/>
                  </a:prstGeom>
                  <a:solidFill>
                    <a:srgbClr val="E2DD00"/>
                  </a:solidFill>
                  <a:ln w="12700">
                    <a:solidFill>
                      <a:srgbClr val="000000"/>
                    </a:solidFill>
                    <a:miter lim="800000"/>
                    <a:headEnd/>
                    <a:tailEnd/>
                  </a:ln>
                </p:spPr>
                <p:txBody>
                  <a:bodyPr/>
                  <a:lstStyle/>
                  <a:p>
                    <a:endParaRPr lang="fr-CA"/>
                  </a:p>
                </p:txBody>
              </p:sp>
              <p:sp>
                <p:nvSpPr>
                  <p:cNvPr id="100372" name="Rectangle 20"/>
                  <p:cNvSpPr>
                    <a:spLocks noChangeArrowheads="1"/>
                  </p:cNvSpPr>
                  <p:nvPr/>
                </p:nvSpPr>
                <p:spPr bwMode="auto">
                  <a:xfrm>
                    <a:off x="4313" y="3868"/>
                    <a:ext cx="103" cy="176"/>
                  </a:xfrm>
                  <a:prstGeom prst="rect">
                    <a:avLst/>
                  </a:prstGeom>
                  <a:solidFill>
                    <a:srgbClr val="E2DD00"/>
                  </a:solidFill>
                  <a:ln w="12700">
                    <a:solidFill>
                      <a:srgbClr val="000000"/>
                    </a:solidFill>
                    <a:miter lim="800000"/>
                    <a:headEnd/>
                    <a:tailEnd/>
                  </a:ln>
                </p:spPr>
                <p:txBody>
                  <a:bodyPr/>
                  <a:lstStyle/>
                  <a:p>
                    <a:endParaRPr lang="fr-CA"/>
                  </a:p>
                </p:txBody>
              </p:sp>
            </p:grpSp>
            <p:sp>
              <p:nvSpPr>
                <p:cNvPr id="100373" name="Rectangle 21"/>
                <p:cNvSpPr>
                  <a:spLocks noChangeArrowheads="1"/>
                </p:cNvSpPr>
                <p:nvPr/>
              </p:nvSpPr>
              <p:spPr bwMode="auto">
                <a:xfrm>
                  <a:off x="1819" y="3702"/>
                  <a:ext cx="171" cy="105"/>
                </a:xfrm>
                <a:prstGeom prst="rect">
                  <a:avLst/>
                </a:prstGeom>
                <a:solidFill>
                  <a:srgbClr val="E2DD00"/>
                </a:solidFill>
                <a:ln w="12700">
                  <a:solidFill>
                    <a:srgbClr val="000000"/>
                  </a:solidFill>
                  <a:miter lim="800000"/>
                  <a:headEnd/>
                  <a:tailEnd/>
                </a:ln>
              </p:spPr>
              <p:txBody>
                <a:bodyPr/>
                <a:lstStyle/>
                <a:p>
                  <a:endParaRPr lang="fr-CA"/>
                </a:p>
              </p:txBody>
            </p:sp>
            <p:grpSp>
              <p:nvGrpSpPr>
                <p:cNvPr id="100374" name="Group 22"/>
                <p:cNvGrpSpPr>
                  <a:grpSpLocks/>
                </p:cNvGrpSpPr>
                <p:nvPr/>
              </p:nvGrpSpPr>
              <p:grpSpPr bwMode="auto">
                <a:xfrm>
                  <a:off x="1497" y="3795"/>
                  <a:ext cx="553" cy="298"/>
                  <a:chOff x="1497" y="3795"/>
                  <a:chExt cx="553" cy="298"/>
                </a:xfrm>
              </p:grpSpPr>
              <p:sp>
                <p:nvSpPr>
                  <p:cNvPr id="100375" name="Rectangle 23"/>
                  <p:cNvSpPr>
                    <a:spLocks noChangeArrowheads="1"/>
                  </p:cNvSpPr>
                  <p:nvPr/>
                </p:nvSpPr>
                <p:spPr bwMode="auto">
                  <a:xfrm>
                    <a:off x="1515" y="3825"/>
                    <a:ext cx="517" cy="268"/>
                  </a:xfrm>
                  <a:prstGeom prst="rect">
                    <a:avLst/>
                  </a:prstGeom>
                  <a:solidFill>
                    <a:srgbClr val="E2DD00"/>
                  </a:solidFill>
                  <a:ln w="12700">
                    <a:solidFill>
                      <a:srgbClr val="000000"/>
                    </a:solidFill>
                    <a:miter lim="800000"/>
                    <a:headEnd/>
                    <a:tailEnd/>
                  </a:ln>
                </p:spPr>
                <p:txBody>
                  <a:bodyPr/>
                  <a:lstStyle/>
                  <a:p>
                    <a:endParaRPr lang="fr-CA"/>
                  </a:p>
                </p:txBody>
              </p:sp>
              <p:sp>
                <p:nvSpPr>
                  <p:cNvPr id="100376" name="Rectangle 24"/>
                  <p:cNvSpPr>
                    <a:spLocks noChangeArrowheads="1"/>
                  </p:cNvSpPr>
                  <p:nvPr/>
                </p:nvSpPr>
                <p:spPr bwMode="auto">
                  <a:xfrm>
                    <a:off x="1497" y="3795"/>
                    <a:ext cx="553" cy="42"/>
                  </a:xfrm>
                  <a:prstGeom prst="rect">
                    <a:avLst/>
                  </a:prstGeom>
                  <a:solidFill>
                    <a:srgbClr val="E2DD00"/>
                  </a:solidFill>
                  <a:ln w="12700">
                    <a:solidFill>
                      <a:srgbClr val="000000"/>
                    </a:solidFill>
                    <a:miter lim="800000"/>
                    <a:headEnd/>
                    <a:tailEnd/>
                  </a:ln>
                </p:spPr>
                <p:txBody>
                  <a:bodyPr/>
                  <a:lstStyle/>
                  <a:p>
                    <a:endParaRPr lang="fr-CA"/>
                  </a:p>
                </p:txBody>
              </p:sp>
            </p:grpSp>
            <p:grpSp>
              <p:nvGrpSpPr>
                <p:cNvPr id="100377" name="Group 25"/>
                <p:cNvGrpSpPr>
                  <a:grpSpLocks/>
                </p:cNvGrpSpPr>
                <p:nvPr/>
              </p:nvGrpSpPr>
              <p:grpSpPr bwMode="auto">
                <a:xfrm>
                  <a:off x="1552" y="3868"/>
                  <a:ext cx="438" cy="176"/>
                  <a:chOff x="1552" y="3868"/>
                  <a:chExt cx="438" cy="176"/>
                </a:xfrm>
              </p:grpSpPr>
              <p:sp>
                <p:nvSpPr>
                  <p:cNvPr id="100378" name="Rectangle 26"/>
                  <p:cNvSpPr>
                    <a:spLocks noChangeArrowheads="1"/>
                  </p:cNvSpPr>
                  <p:nvPr/>
                </p:nvSpPr>
                <p:spPr bwMode="auto">
                  <a:xfrm>
                    <a:off x="1868" y="3868"/>
                    <a:ext cx="122" cy="176"/>
                  </a:xfrm>
                  <a:prstGeom prst="rect">
                    <a:avLst/>
                  </a:prstGeom>
                  <a:solidFill>
                    <a:srgbClr val="E2DD00"/>
                  </a:solidFill>
                  <a:ln w="12700">
                    <a:solidFill>
                      <a:srgbClr val="000000"/>
                    </a:solidFill>
                    <a:miter lim="800000"/>
                    <a:headEnd/>
                    <a:tailEnd/>
                  </a:ln>
                </p:spPr>
                <p:txBody>
                  <a:bodyPr/>
                  <a:lstStyle/>
                  <a:p>
                    <a:endParaRPr lang="fr-CA"/>
                  </a:p>
                </p:txBody>
              </p:sp>
              <p:sp>
                <p:nvSpPr>
                  <p:cNvPr id="100379" name="Rectangle 27"/>
                  <p:cNvSpPr>
                    <a:spLocks noChangeArrowheads="1"/>
                  </p:cNvSpPr>
                  <p:nvPr/>
                </p:nvSpPr>
                <p:spPr bwMode="auto">
                  <a:xfrm>
                    <a:off x="1552" y="3868"/>
                    <a:ext cx="122" cy="176"/>
                  </a:xfrm>
                  <a:prstGeom prst="rect">
                    <a:avLst/>
                  </a:prstGeom>
                  <a:solidFill>
                    <a:srgbClr val="E2DD00"/>
                  </a:solidFill>
                  <a:ln w="12700">
                    <a:solidFill>
                      <a:srgbClr val="000000"/>
                    </a:solidFill>
                    <a:miter lim="800000"/>
                    <a:headEnd/>
                    <a:tailEnd/>
                  </a:ln>
                </p:spPr>
                <p:txBody>
                  <a:bodyPr/>
                  <a:lstStyle/>
                  <a:p>
                    <a:endParaRPr lang="fr-CA"/>
                  </a:p>
                </p:txBody>
              </p:sp>
              <p:sp>
                <p:nvSpPr>
                  <p:cNvPr id="100380" name="Rectangle 28"/>
                  <p:cNvSpPr>
                    <a:spLocks noChangeArrowheads="1"/>
                  </p:cNvSpPr>
                  <p:nvPr/>
                </p:nvSpPr>
                <p:spPr bwMode="auto">
                  <a:xfrm>
                    <a:off x="1710" y="3868"/>
                    <a:ext cx="122" cy="176"/>
                  </a:xfrm>
                  <a:prstGeom prst="rect">
                    <a:avLst/>
                  </a:prstGeom>
                  <a:solidFill>
                    <a:srgbClr val="E2DD00"/>
                  </a:solidFill>
                  <a:ln w="12700">
                    <a:solidFill>
                      <a:srgbClr val="000000"/>
                    </a:solidFill>
                    <a:miter lim="800000"/>
                    <a:headEnd/>
                    <a:tailEnd/>
                  </a:ln>
                </p:spPr>
                <p:txBody>
                  <a:bodyPr/>
                  <a:lstStyle/>
                  <a:p>
                    <a:endParaRPr lang="fr-CA"/>
                  </a:p>
                </p:txBody>
              </p:sp>
            </p:grpSp>
            <p:sp>
              <p:nvSpPr>
                <p:cNvPr id="100381" name="Rectangle 29"/>
                <p:cNvSpPr>
                  <a:spLocks noChangeArrowheads="1"/>
                </p:cNvSpPr>
                <p:nvPr/>
              </p:nvSpPr>
              <p:spPr bwMode="auto">
                <a:xfrm>
                  <a:off x="2014" y="3357"/>
                  <a:ext cx="2098" cy="784"/>
                </a:xfrm>
                <a:prstGeom prst="rect">
                  <a:avLst/>
                </a:prstGeom>
                <a:solidFill>
                  <a:srgbClr val="E2DD00"/>
                </a:solidFill>
                <a:ln w="12700">
                  <a:solidFill>
                    <a:srgbClr val="000000"/>
                  </a:solidFill>
                  <a:miter lim="800000"/>
                  <a:headEnd/>
                  <a:tailEnd/>
                </a:ln>
              </p:spPr>
              <p:txBody>
                <a:bodyPr/>
                <a:lstStyle/>
                <a:p>
                  <a:endParaRPr lang="fr-CA"/>
                </a:p>
              </p:txBody>
            </p:sp>
            <p:sp>
              <p:nvSpPr>
                <p:cNvPr id="100382" name="Rectangle 30"/>
                <p:cNvSpPr>
                  <a:spLocks noChangeArrowheads="1"/>
                </p:cNvSpPr>
                <p:nvPr/>
              </p:nvSpPr>
              <p:spPr bwMode="auto">
                <a:xfrm>
                  <a:off x="2537" y="3228"/>
                  <a:ext cx="153" cy="92"/>
                </a:xfrm>
                <a:prstGeom prst="rect">
                  <a:avLst/>
                </a:prstGeom>
                <a:solidFill>
                  <a:srgbClr val="E2DD00"/>
                </a:solidFill>
                <a:ln w="12700">
                  <a:solidFill>
                    <a:srgbClr val="000000"/>
                  </a:solidFill>
                  <a:miter lim="800000"/>
                  <a:headEnd/>
                  <a:tailEnd/>
                </a:ln>
              </p:spPr>
              <p:txBody>
                <a:bodyPr/>
                <a:lstStyle/>
                <a:p>
                  <a:endParaRPr lang="fr-CA"/>
                </a:p>
              </p:txBody>
            </p:sp>
            <p:sp>
              <p:nvSpPr>
                <p:cNvPr id="100383" name="Rectangle 31"/>
                <p:cNvSpPr>
                  <a:spLocks noChangeArrowheads="1"/>
                </p:cNvSpPr>
                <p:nvPr/>
              </p:nvSpPr>
              <p:spPr bwMode="auto">
                <a:xfrm>
                  <a:off x="2920" y="3204"/>
                  <a:ext cx="207" cy="128"/>
                </a:xfrm>
                <a:prstGeom prst="rect">
                  <a:avLst/>
                </a:prstGeom>
                <a:solidFill>
                  <a:srgbClr val="E2DD00"/>
                </a:solidFill>
                <a:ln w="12700">
                  <a:solidFill>
                    <a:srgbClr val="000000"/>
                  </a:solidFill>
                  <a:miter lim="800000"/>
                  <a:headEnd/>
                  <a:tailEnd/>
                </a:ln>
              </p:spPr>
              <p:txBody>
                <a:bodyPr/>
                <a:lstStyle/>
                <a:p>
                  <a:endParaRPr lang="fr-CA"/>
                </a:p>
              </p:txBody>
            </p:sp>
            <p:sp>
              <p:nvSpPr>
                <p:cNvPr id="100384" name="Rectangle 32"/>
                <p:cNvSpPr>
                  <a:spLocks noChangeArrowheads="1"/>
                </p:cNvSpPr>
                <p:nvPr/>
              </p:nvSpPr>
              <p:spPr bwMode="auto">
                <a:xfrm>
                  <a:off x="1978" y="3314"/>
                  <a:ext cx="2171" cy="61"/>
                </a:xfrm>
                <a:prstGeom prst="rect">
                  <a:avLst/>
                </a:prstGeom>
                <a:solidFill>
                  <a:srgbClr val="E2DD00"/>
                </a:solidFill>
                <a:ln w="12700">
                  <a:solidFill>
                    <a:srgbClr val="000000"/>
                  </a:solidFill>
                  <a:miter lim="800000"/>
                  <a:headEnd/>
                  <a:tailEnd/>
                </a:ln>
              </p:spPr>
              <p:txBody>
                <a:bodyPr/>
                <a:lstStyle/>
                <a:p>
                  <a:endParaRPr lang="fr-CA"/>
                </a:p>
              </p:txBody>
            </p:sp>
            <p:sp>
              <p:nvSpPr>
                <p:cNvPr id="100385" name="Rectangle 33"/>
                <p:cNvSpPr>
                  <a:spLocks noChangeArrowheads="1"/>
                </p:cNvSpPr>
                <p:nvPr/>
              </p:nvSpPr>
              <p:spPr bwMode="auto">
                <a:xfrm>
                  <a:off x="2014" y="3740"/>
                  <a:ext cx="2098" cy="27"/>
                </a:xfrm>
                <a:prstGeom prst="rect">
                  <a:avLst/>
                </a:prstGeom>
                <a:solidFill>
                  <a:srgbClr val="E2DD00"/>
                </a:solidFill>
                <a:ln w="12700">
                  <a:solidFill>
                    <a:srgbClr val="000000"/>
                  </a:solidFill>
                  <a:miter lim="800000"/>
                  <a:headEnd/>
                  <a:tailEnd/>
                </a:ln>
              </p:spPr>
              <p:txBody>
                <a:bodyPr/>
                <a:lstStyle/>
                <a:p>
                  <a:endParaRPr lang="fr-CA"/>
                </a:p>
              </p:txBody>
            </p:sp>
            <p:grpSp>
              <p:nvGrpSpPr>
                <p:cNvPr id="100386" name="Group 34"/>
                <p:cNvGrpSpPr>
                  <a:grpSpLocks/>
                </p:cNvGrpSpPr>
                <p:nvPr/>
              </p:nvGrpSpPr>
              <p:grpSpPr bwMode="auto">
                <a:xfrm>
                  <a:off x="2051" y="3428"/>
                  <a:ext cx="1996" cy="637"/>
                  <a:chOff x="2051" y="3428"/>
                  <a:chExt cx="1996" cy="637"/>
                </a:xfrm>
              </p:grpSpPr>
              <p:grpSp>
                <p:nvGrpSpPr>
                  <p:cNvPr id="100387" name="Group 35"/>
                  <p:cNvGrpSpPr>
                    <a:grpSpLocks/>
                  </p:cNvGrpSpPr>
                  <p:nvPr/>
                </p:nvGrpSpPr>
                <p:grpSpPr bwMode="auto">
                  <a:xfrm>
                    <a:off x="2342" y="3812"/>
                    <a:ext cx="256" cy="253"/>
                    <a:chOff x="2342" y="3812"/>
                    <a:chExt cx="256" cy="253"/>
                  </a:xfrm>
                </p:grpSpPr>
                <p:sp>
                  <p:nvSpPr>
                    <p:cNvPr id="100388" name="Rectangle 36"/>
                    <p:cNvSpPr>
                      <a:spLocks noChangeArrowheads="1"/>
                    </p:cNvSpPr>
                    <p:nvPr/>
                  </p:nvSpPr>
                  <p:spPr bwMode="auto">
                    <a:xfrm>
                      <a:off x="2355"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389" name="Rectangle 37"/>
                    <p:cNvSpPr>
                      <a:spLocks noChangeArrowheads="1"/>
                    </p:cNvSpPr>
                    <p:nvPr/>
                  </p:nvSpPr>
                  <p:spPr bwMode="auto">
                    <a:xfrm>
                      <a:off x="2342"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390" name="Line 38"/>
                    <p:cNvSpPr>
                      <a:spLocks noChangeShapeType="1"/>
                    </p:cNvSpPr>
                    <p:nvPr/>
                  </p:nvSpPr>
                  <p:spPr bwMode="auto">
                    <a:xfrm>
                      <a:off x="2468"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391" name="Line 39"/>
                    <p:cNvSpPr>
                      <a:spLocks noChangeShapeType="1"/>
                    </p:cNvSpPr>
                    <p:nvPr/>
                  </p:nvSpPr>
                  <p:spPr bwMode="auto">
                    <a:xfrm>
                      <a:off x="2353"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392" name="Group 40"/>
                  <p:cNvGrpSpPr>
                    <a:grpSpLocks/>
                  </p:cNvGrpSpPr>
                  <p:nvPr/>
                </p:nvGrpSpPr>
                <p:grpSpPr bwMode="auto">
                  <a:xfrm>
                    <a:off x="2633" y="3812"/>
                    <a:ext cx="256" cy="253"/>
                    <a:chOff x="2633" y="3812"/>
                    <a:chExt cx="256" cy="253"/>
                  </a:xfrm>
                </p:grpSpPr>
                <p:sp>
                  <p:nvSpPr>
                    <p:cNvPr id="100393" name="Rectangle 41"/>
                    <p:cNvSpPr>
                      <a:spLocks noChangeArrowheads="1"/>
                    </p:cNvSpPr>
                    <p:nvPr/>
                  </p:nvSpPr>
                  <p:spPr bwMode="auto">
                    <a:xfrm>
                      <a:off x="2646"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394" name="Rectangle 42"/>
                    <p:cNvSpPr>
                      <a:spLocks noChangeArrowheads="1"/>
                    </p:cNvSpPr>
                    <p:nvPr/>
                  </p:nvSpPr>
                  <p:spPr bwMode="auto">
                    <a:xfrm>
                      <a:off x="2633"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395" name="Line 43"/>
                    <p:cNvSpPr>
                      <a:spLocks noChangeShapeType="1"/>
                    </p:cNvSpPr>
                    <p:nvPr/>
                  </p:nvSpPr>
                  <p:spPr bwMode="auto">
                    <a:xfrm>
                      <a:off x="2759"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396" name="Line 44"/>
                    <p:cNvSpPr>
                      <a:spLocks noChangeShapeType="1"/>
                    </p:cNvSpPr>
                    <p:nvPr/>
                  </p:nvSpPr>
                  <p:spPr bwMode="auto">
                    <a:xfrm>
                      <a:off x="2645" y="3929"/>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397" name="Group 45"/>
                  <p:cNvGrpSpPr>
                    <a:grpSpLocks/>
                  </p:cNvGrpSpPr>
                  <p:nvPr/>
                </p:nvGrpSpPr>
                <p:grpSpPr bwMode="auto">
                  <a:xfrm>
                    <a:off x="3788" y="3812"/>
                    <a:ext cx="256" cy="253"/>
                    <a:chOff x="3788" y="3812"/>
                    <a:chExt cx="256" cy="253"/>
                  </a:xfrm>
                </p:grpSpPr>
                <p:sp>
                  <p:nvSpPr>
                    <p:cNvPr id="100398" name="Rectangle 46"/>
                    <p:cNvSpPr>
                      <a:spLocks noChangeArrowheads="1"/>
                    </p:cNvSpPr>
                    <p:nvPr/>
                  </p:nvSpPr>
                  <p:spPr bwMode="auto">
                    <a:xfrm>
                      <a:off x="3800" y="3813"/>
                      <a:ext cx="232" cy="231"/>
                    </a:xfrm>
                    <a:prstGeom prst="rect">
                      <a:avLst/>
                    </a:prstGeom>
                    <a:solidFill>
                      <a:srgbClr val="E2DD00"/>
                    </a:solidFill>
                    <a:ln w="12700">
                      <a:solidFill>
                        <a:srgbClr val="000000"/>
                      </a:solidFill>
                      <a:miter lim="800000"/>
                      <a:headEnd/>
                      <a:tailEnd/>
                    </a:ln>
                  </p:spPr>
                  <p:txBody>
                    <a:bodyPr/>
                    <a:lstStyle/>
                    <a:p>
                      <a:endParaRPr lang="fr-CA"/>
                    </a:p>
                  </p:txBody>
                </p:sp>
                <p:sp>
                  <p:nvSpPr>
                    <p:cNvPr id="100399" name="Rectangle 47"/>
                    <p:cNvSpPr>
                      <a:spLocks noChangeArrowheads="1"/>
                    </p:cNvSpPr>
                    <p:nvPr/>
                  </p:nvSpPr>
                  <p:spPr bwMode="auto">
                    <a:xfrm>
                      <a:off x="3788"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400" name="Line 48"/>
                    <p:cNvSpPr>
                      <a:spLocks noChangeShapeType="1"/>
                    </p:cNvSpPr>
                    <p:nvPr/>
                  </p:nvSpPr>
                  <p:spPr bwMode="auto">
                    <a:xfrm>
                      <a:off x="3915"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01" name="Line 49"/>
                    <p:cNvSpPr>
                      <a:spLocks noChangeShapeType="1"/>
                    </p:cNvSpPr>
                    <p:nvPr/>
                  </p:nvSpPr>
                  <p:spPr bwMode="auto">
                    <a:xfrm>
                      <a:off x="3799"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02" name="Group 50"/>
                  <p:cNvGrpSpPr>
                    <a:grpSpLocks/>
                  </p:cNvGrpSpPr>
                  <p:nvPr/>
                </p:nvGrpSpPr>
                <p:grpSpPr bwMode="auto">
                  <a:xfrm>
                    <a:off x="2051" y="3812"/>
                    <a:ext cx="257" cy="253"/>
                    <a:chOff x="2051" y="3812"/>
                    <a:chExt cx="257" cy="253"/>
                  </a:xfrm>
                </p:grpSpPr>
                <p:sp>
                  <p:nvSpPr>
                    <p:cNvPr id="100403" name="Rectangle 51"/>
                    <p:cNvSpPr>
                      <a:spLocks noChangeArrowheads="1"/>
                    </p:cNvSpPr>
                    <p:nvPr/>
                  </p:nvSpPr>
                  <p:spPr bwMode="auto">
                    <a:xfrm>
                      <a:off x="2064"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04" name="Rectangle 52"/>
                    <p:cNvSpPr>
                      <a:spLocks noChangeArrowheads="1"/>
                    </p:cNvSpPr>
                    <p:nvPr/>
                  </p:nvSpPr>
                  <p:spPr bwMode="auto">
                    <a:xfrm>
                      <a:off x="2051" y="4049"/>
                      <a:ext cx="257" cy="16"/>
                    </a:xfrm>
                    <a:prstGeom prst="rect">
                      <a:avLst/>
                    </a:prstGeom>
                    <a:solidFill>
                      <a:srgbClr val="E2DD00"/>
                    </a:solidFill>
                    <a:ln w="12700">
                      <a:solidFill>
                        <a:srgbClr val="000000"/>
                      </a:solidFill>
                      <a:miter lim="800000"/>
                      <a:headEnd/>
                      <a:tailEnd/>
                    </a:ln>
                  </p:spPr>
                  <p:txBody>
                    <a:bodyPr/>
                    <a:lstStyle/>
                    <a:p>
                      <a:endParaRPr lang="fr-CA"/>
                    </a:p>
                  </p:txBody>
                </p:sp>
                <p:sp>
                  <p:nvSpPr>
                    <p:cNvPr id="100405" name="Line 53"/>
                    <p:cNvSpPr>
                      <a:spLocks noChangeShapeType="1"/>
                    </p:cNvSpPr>
                    <p:nvPr/>
                  </p:nvSpPr>
                  <p:spPr bwMode="auto">
                    <a:xfrm>
                      <a:off x="2178"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06" name="Line 54"/>
                    <p:cNvSpPr>
                      <a:spLocks noChangeShapeType="1"/>
                    </p:cNvSpPr>
                    <p:nvPr/>
                  </p:nvSpPr>
                  <p:spPr bwMode="auto">
                    <a:xfrm>
                      <a:off x="2063" y="3929"/>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07" name="Group 55"/>
                  <p:cNvGrpSpPr>
                    <a:grpSpLocks/>
                  </p:cNvGrpSpPr>
                  <p:nvPr/>
                </p:nvGrpSpPr>
                <p:grpSpPr bwMode="auto">
                  <a:xfrm>
                    <a:off x="2928" y="3428"/>
                    <a:ext cx="255" cy="253"/>
                    <a:chOff x="2928" y="3428"/>
                    <a:chExt cx="255" cy="253"/>
                  </a:xfrm>
                </p:grpSpPr>
                <p:sp>
                  <p:nvSpPr>
                    <p:cNvPr id="100408" name="Rectangle 56"/>
                    <p:cNvSpPr>
                      <a:spLocks noChangeArrowheads="1"/>
                    </p:cNvSpPr>
                    <p:nvPr/>
                  </p:nvSpPr>
                  <p:spPr bwMode="auto">
                    <a:xfrm>
                      <a:off x="2940"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09" name="Rectangle 57"/>
                    <p:cNvSpPr>
                      <a:spLocks noChangeArrowheads="1"/>
                    </p:cNvSpPr>
                    <p:nvPr/>
                  </p:nvSpPr>
                  <p:spPr bwMode="auto">
                    <a:xfrm>
                      <a:off x="2928"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410" name="Line 58"/>
                    <p:cNvSpPr>
                      <a:spLocks noChangeShapeType="1"/>
                    </p:cNvSpPr>
                    <p:nvPr/>
                  </p:nvSpPr>
                  <p:spPr bwMode="auto">
                    <a:xfrm>
                      <a:off x="3054"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11" name="Line 59"/>
                    <p:cNvSpPr>
                      <a:spLocks noChangeShapeType="1"/>
                    </p:cNvSpPr>
                    <p:nvPr/>
                  </p:nvSpPr>
                  <p:spPr bwMode="auto">
                    <a:xfrm>
                      <a:off x="2939" y="3545"/>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12" name="Group 60"/>
                  <p:cNvGrpSpPr>
                    <a:grpSpLocks/>
                  </p:cNvGrpSpPr>
                  <p:nvPr/>
                </p:nvGrpSpPr>
                <p:grpSpPr bwMode="auto">
                  <a:xfrm>
                    <a:off x="3210" y="3812"/>
                    <a:ext cx="256" cy="253"/>
                    <a:chOff x="3210" y="3812"/>
                    <a:chExt cx="256" cy="253"/>
                  </a:xfrm>
                </p:grpSpPr>
                <p:sp>
                  <p:nvSpPr>
                    <p:cNvPr id="100413" name="Rectangle 61"/>
                    <p:cNvSpPr>
                      <a:spLocks noChangeArrowheads="1"/>
                    </p:cNvSpPr>
                    <p:nvPr/>
                  </p:nvSpPr>
                  <p:spPr bwMode="auto">
                    <a:xfrm>
                      <a:off x="3222"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14" name="Rectangle 62"/>
                    <p:cNvSpPr>
                      <a:spLocks noChangeArrowheads="1"/>
                    </p:cNvSpPr>
                    <p:nvPr/>
                  </p:nvSpPr>
                  <p:spPr bwMode="auto">
                    <a:xfrm>
                      <a:off x="3210"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415" name="Line 63"/>
                    <p:cNvSpPr>
                      <a:spLocks noChangeShapeType="1"/>
                    </p:cNvSpPr>
                    <p:nvPr/>
                  </p:nvSpPr>
                  <p:spPr bwMode="auto">
                    <a:xfrm>
                      <a:off x="3337"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16" name="Line 64"/>
                    <p:cNvSpPr>
                      <a:spLocks noChangeShapeType="1"/>
                    </p:cNvSpPr>
                    <p:nvPr/>
                  </p:nvSpPr>
                  <p:spPr bwMode="auto">
                    <a:xfrm>
                      <a:off x="3221" y="3929"/>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17" name="Group 65"/>
                  <p:cNvGrpSpPr>
                    <a:grpSpLocks/>
                  </p:cNvGrpSpPr>
                  <p:nvPr/>
                </p:nvGrpSpPr>
                <p:grpSpPr bwMode="auto">
                  <a:xfrm>
                    <a:off x="3499" y="3812"/>
                    <a:ext cx="255" cy="253"/>
                    <a:chOff x="3499" y="3812"/>
                    <a:chExt cx="255" cy="253"/>
                  </a:xfrm>
                </p:grpSpPr>
                <p:sp>
                  <p:nvSpPr>
                    <p:cNvPr id="100418" name="Rectangle 66"/>
                    <p:cNvSpPr>
                      <a:spLocks noChangeArrowheads="1"/>
                    </p:cNvSpPr>
                    <p:nvPr/>
                  </p:nvSpPr>
                  <p:spPr bwMode="auto">
                    <a:xfrm>
                      <a:off x="3511"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19" name="Rectangle 67"/>
                    <p:cNvSpPr>
                      <a:spLocks noChangeArrowheads="1"/>
                    </p:cNvSpPr>
                    <p:nvPr/>
                  </p:nvSpPr>
                  <p:spPr bwMode="auto">
                    <a:xfrm>
                      <a:off x="3499" y="4049"/>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420" name="Line 68"/>
                    <p:cNvSpPr>
                      <a:spLocks noChangeShapeType="1"/>
                    </p:cNvSpPr>
                    <p:nvPr/>
                  </p:nvSpPr>
                  <p:spPr bwMode="auto">
                    <a:xfrm>
                      <a:off x="3625"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21" name="Line 69"/>
                    <p:cNvSpPr>
                      <a:spLocks noChangeShapeType="1"/>
                    </p:cNvSpPr>
                    <p:nvPr/>
                  </p:nvSpPr>
                  <p:spPr bwMode="auto">
                    <a:xfrm>
                      <a:off x="3510"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22" name="Group 70"/>
                  <p:cNvGrpSpPr>
                    <a:grpSpLocks/>
                  </p:cNvGrpSpPr>
                  <p:nvPr/>
                </p:nvGrpSpPr>
                <p:grpSpPr bwMode="auto">
                  <a:xfrm>
                    <a:off x="2345" y="3428"/>
                    <a:ext cx="255" cy="253"/>
                    <a:chOff x="2345" y="3428"/>
                    <a:chExt cx="255" cy="253"/>
                  </a:xfrm>
                </p:grpSpPr>
                <p:sp>
                  <p:nvSpPr>
                    <p:cNvPr id="100423" name="Rectangle 71"/>
                    <p:cNvSpPr>
                      <a:spLocks noChangeArrowheads="1"/>
                    </p:cNvSpPr>
                    <p:nvPr/>
                  </p:nvSpPr>
                  <p:spPr bwMode="auto">
                    <a:xfrm>
                      <a:off x="2357"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24" name="Rectangle 72"/>
                    <p:cNvSpPr>
                      <a:spLocks noChangeArrowheads="1"/>
                    </p:cNvSpPr>
                    <p:nvPr/>
                  </p:nvSpPr>
                  <p:spPr bwMode="auto">
                    <a:xfrm>
                      <a:off x="2345"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425" name="Line 73"/>
                    <p:cNvSpPr>
                      <a:spLocks noChangeShapeType="1"/>
                    </p:cNvSpPr>
                    <p:nvPr/>
                  </p:nvSpPr>
                  <p:spPr bwMode="auto">
                    <a:xfrm>
                      <a:off x="2472"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26" name="Line 74"/>
                    <p:cNvSpPr>
                      <a:spLocks noChangeShapeType="1"/>
                    </p:cNvSpPr>
                    <p:nvPr/>
                  </p:nvSpPr>
                  <p:spPr bwMode="auto">
                    <a:xfrm>
                      <a:off x="2357" y="3545"/>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27" name="Group 75"/>
                  <p:cNvGrpSpPr>
                    <a:grpSpLocks/>
                  </p:cNvGrpSpPr>
                  <p:nvPr/>
                </p:nvGrpSpPr>
                <p:grpSpPr bwMode="auto">
                  <a:xfrm>
                    <a:off x="2637" y="3428"/>
                    <a:ext cx="255" cy="253"/>
                    <a:chOff x="2637" y="3428"/>
                    <a:chExt cx="255" cy="253"/>
                  </a:xfrm>
                </p:grpSpPr>
                <p:sp>
                  <p:nvSpPr>
                    <p:cNvPr id="100428" name="Rectangle 76"/>
                    <p:cNvSpPr>
                      <a:spLocks noChangeArrowheads="1"/>
                    </p:cNvSpPr>
                    <p:nvPr/>
                  </p:nvSpPr>
                  <p:spPr bwMode="auto">
                    <a:xfrm>
                      <a:off x="2649"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29" name="Rectangle 77"/>
                    <p:cNvSpPr>
                      <a:spLocks noChangeArrowheads="1"/>
                    </p:cNvSpPr>
                    <p:nvPr/>
                  </p:nvSpPr>
                  <p:spPr bwMode="auto">
                    <a:xfrm>
                      <a:off x="2637"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430" name="Line 78"/>
                    <p:cNvSpPr>
                      <a:spLocks noChangeShapeType="1"/>
                    </p:cNvSpPr>
                    <p:nvPr/>
                  </p:nvSpPr>
                  <p:spPr bwMode="auto">
                    <a:xfrm>
                      <a:off x="2764"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31" name="Line 79"/>
                    <p:cNvSpPr>
                      <a:spLocks noChangeShapeType="1"/>
                    </p:cNvSpPr>
                    <p:nvPr/>
                  </p:nvSpPr>
                  <p:spPr bwMode="auto">
                    <a:xfrm>
                      <a:off x="2648" y="3545"/>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32" name="Group 80"/>
                  <p:cNvGrpSpPr>
                    <a:grpSpLocks/>
                  </p:cNvGrpSpPr>
                  <p:nvPr/>
                </p:nvGrpSpPr>
                <p:grpSpPr bwMode="auto">
                  <a:xfrm>
                    <a:off x="3790" y="3428"/>
                    <a:ext cx="257" cy="253"/>
                    <a:chOff x="3790" y="3428"/>
                    <a:chExt cx="257" cy="253"/>
                  </a:xfrm>
                </p:grpSpPr>
                <p:sp>
                  <p:nvSpPr>
                    <p:cNvPr id="100433" name="Rectangle 81"/>
                    <p:cNvSpPr>
                      <a:spLocks noChangeArrowheads="1"/>
                    </p:cNvSpPr>
                    <p:nvPr/>
                  </p:nvSpPr>
                  <p:spPr bwMode="auto">
                    <a:xfrm>
                      <a:off x="3803" y="3429"/>
                      <a:ext cx="232" cy="231"/>
                    </a:xfrm>
                    <a:prstGeom prst="rect">
                      <a:avLst/>
                    </a:prstGeom>
                    <a:solidFill>
                      <a:srgbClr val="E2DD00"/>
                    </a:solidFill>
                    <a:ln w="12700">
                      <a:solidFill>
                        <a:srgbClr val="000000"/>
                      </a:solidFill>
                      <a:miter lim="800000"/>
                      <a:headEnd/>
                      <a:tailEnd/>
                    </a:ln>
                  </p:spPr>
                  <p:txBody>
                    <a:bodyPr/>
                    <a:lstStyle/>
                    <a:p>
                      <a:endParaRPr lang="fr-CA"/>
                    </a:p>
                  </p:txBody>
                </p:sp>
                <p:sp>
                  <p:nvSpPr>
                    <p:cNvPr id="100434" name="Rectangle 82"/>
                    <p:cNvSpPr>
                      <a:spLocks noChangeArrowheads="1"/>
                    </p:cNvSpPr>
                    <p:nvPr/>
                  </p:nvSpPr>
                  <p:spPr bwMode="auto">
                    <a:xfrm>
                      <a:off x="3790" y="3665"/>
                      <a:ext cx="257" cy="16"/>
                    </a:xfrm>
                    <a:prstGeom prst="rect">
                      <a:avLst/>
                    </a:prstGeom>
                    <a:solidFill>
                      <a:srgbClr val="E2DD00"/>
                    </a:solidFill>
                    <a:ln w="12700">
                      <a:solidFill>
                        <a:srgbClr val="000000"/>
                      </a:solidFill>
                      <a:miter lim="800000"/>
                      <a:headEnd/>
                      <a:tailEnd/>
                    </a:ln>
                  </p:spPr>
                  <p:txBody>
                    <a:bodyPr/>
                    <a:lstStyle/>
                    <a:p>
                      <a:endParaRPr lang="fr-CA"/>
                    </a:p>
                  </p:txBody>
                </p:sp>
                <p:sp>
                  <p:nvSpPr>
                    <p:cNvPr id="100435" name="Line 83"/>
                    <p:cNvSpPr>
                      <a:spLocks noChangeShapeType="1"/>
                    </p:cNvSpPr>
                    <p:nvPr/>
                  </p:nvSpPr>
                  <p:spPr bwMode="auto">
                    <a:xfrm>
                      <a:off x="3918"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36" name="Line 84"/>
                    <p:cNvSpPr>
                      <a:spLocks noChangeShapeType="1"/>
                    </p:cNvSpPr>
                    <p:nvPr/>
                  </p:nvSpPr>
                  <p:spPr bwMode="auto">
                    <a:xfrm>
                      <a:off x="3802" y="3545"/>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37" name="Group 85"/>
                  <p:cNvGrpSpPr>
                    <a:grpSpLocks/>
                  </p:cNvGrpSpPr>
                  <p:nvPr/>
                </p:nvGrpSpPr>
                <p:grpSpPr bwMode="auto">
                  <a:xfrm>
                    <a:off x="2054" y="3428"/>
                    <a:ext cx="257" cy="253"/>
                    <a:chOff x="2054" y="3428"/>
                    <a:chExt cx="257" cy="253"/>
                  </a:xfrm>
                </p:grpSpPr>
                <p:sp>
                  <p:nvSpPr>
                    <p:cNvPr id="100438" name="Rectangle 86"/>
                    <p:cNvSpPr>
                      <a:spLocks noChangeArrowheads="1"/>
                    </p:cNvSpPr>
                    <p:nvPr/>
                  </p:nvSpPr>
                  <p:spPr bwMode="auto">
                    <a:xfrm>
                      <a:off x="2067" y="3429"/>
                      <a:ext cx="232" cy="231"/>
                    </a:xfrm>
                    <a:prstGeom prst="rect">
                      <a:avLst/>
                    </a:prstGeom>
                    <a:solidFill>
                      <a:srgbClr val="E2DD00"/>
                    </a:solidFill>
                    <a:ln w="12700">
                      <a:solidFill>
                        <a:srgbClr val="000000"/>
                      </a:solidFill>
                      <a:miter lim="800000"/>
                      <a:headEnd/>
                      <a:tailEnd/>
                    </a:ln>
                  </p:spPr>
                  <p:txBody>
                    <a:bodyPr/>
                    <a:lstStyle/>
                    <a:p>
                      <a:endParaRPr lang="fr-CA"/>
                    </a:p>
                  </p:txBody>
                </p:sp>
                <p:sp>
                  <p:nvSpPr>
                    <p:cNvPr id="100439" name="Rectangle 87"/>
                    <p:cNvSpPr>
                      <a:spLocks noChangeArrowheads="1"/>
                    </p:cNvSpPr>
                    <p:nvPr/>
                  </p:nvSpPr>
                  <p:spPr bwMode="auto">
                    <a:xfrm>
                      <a:off x="2054" y="3665"/>
                      <a:ext cx="257" cy="16"/>
                    </a:xfrm>
                    <a:prstGeom prst="rect">
                      <a:avLst/>
                    </a:prstGeom>
                    <a:solidFill>
                      <a:srgbClr val="E2DD00"/>
                    </a:solidFill>
                    <a:ln w="12700">
                      <a:solidFill>
                        <a:srgbClr val="000000"/>
                      </a:solidFill>
                      <a:miter lim="800000"/>
                      <a:headEnd/>
                      <a:tailEnd/>
                    </a:ln>
                  </p:spPr>
                  <p:txBody>
                    <a:bodyPr/>
                    <a:lstStyle/>
                    <a:p>
                      <a:endParaRPr lang="fr-CA"/>
                    </a:p>
                  </p:txBody>
                </p:sp>
                <p:sp>
                  <p:nvSpPr>
                    <p:cNvPr id="100440" name="Line 88"/>
                    <p:cNvSpPr>
                      <a:spLocks noChangeShapeType="1"/>
                    </p:cNvSpPr>
                    <p:nvPr/>
                  </p:nvSpPr>
                  <p:spPr bwMode="auto">
                    <a:xfrm>
                      <a:off x="2181"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41" name="Line 89"/>
                    <p:cNvSpPr>
                      <a:spLocks noChangeShapeType="1"/>
                    </p:cNvSpPr>
                    <p:nvPr/>
                  </p:nvSpPr>
                  <p:spPr bwMode="auto">
                    <a:xfrm>
                      <a:off x="2066" y="3545"/>
                      <a:ext cx="233"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42" name="Group 90"/>
                  <p:cNvGrpSpPr>
                    <a:grpSpLocks/>
                  </p:cNvGrpSpPr>
                  <p:nvPr/>
                </p:nvGrpSpPr>
                <p:grpSpPr bwMode="auto">
                  <a:xfrm>
                    <a:off x="3213" y="3428"/>
                    <a:ext cx="256" cy="253"/>
                    <a:chOff x="3213" y="3428"/>
                    <a:chExt cx="256" cy="253"/>
                  </a:xfrm>
                </p:grpSpPr>
                <p:sp>
                  <p:nvSpPr>
                    <p:cNvPr id="100443" name="Rectangle 91"/>
                    <p:cNvSpPr>
                      <a:spLocks noChangeArrowheads="1"/>
                    </p:cNvSpPr>
                    <p:nvPr/>
                  </p:nvSpPr>
                  <p:spPr bwMode="auto">
                    <a:xfrm>
                      <a:off x="3225"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44" name="Rectangle 92"/>
                    <p:cNvSpPr>
                      <a:spLocks noChangeArrowheads="1"/>
                    </p:cNvSpPr>
                    <p:nvPr/>
                  </p:nvSpPr>
                  <p:spPr bwMode="auto">
                    <a:xfrm>
                      <a:off x="3213" y="3665"/>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445" name="Line 93"/>
                    <p:cNvSpPr>
                      <a:spLocks noChangeShapeType="1"/>
                    </p:cNvSpPr>
                    <p:nvPr/>
                  </p:nvSpPr>
                  <p:spPr bwMode="auto">
                    <a:xfrm>
                      <a:off x="3340"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46" name="Line 94"/>
                    <p:cNvSpPr>
                      <a:spLocks noChangeShapeType="1"/>
                    </p:cNvSpPr>
                    <p:nvPr/>
                  </p:nvSpPr>
                  <p:spPr bwMode="auto">
                    <a:xfrm>
                      <a:off x="3224" y="3545"/>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47" name="Group 95"/>
                  <p:cNvGrpSpPr>
                    <a:grpSpLocks/>
                  </p:cNvGrpSpPr>
                  <p:nvPr/>
                </p:nvGrpSpPr>
                <p:grpSpPr bwMode="auto">
                  <a:xfrm>
                    <a:off x="3502" y="3428"/>
                    <a:ext cx="255" cy="253"/>
                    <a:chOff x="3502" y="3428"/>
                    <a:chExt cx="255" cy="253"/>
                  </a:xfrm>
                </p:grpSpPr>
                <p:sp>
                  <p:nvSpPr>
                    <p:cNvPr id="100448" name="Rectangle 96"/>
                    <p:cNvSpPr>
                      <a:spLocks noChangeArrowheads="1"/>
                    </p:cNvSpPr>
                    <p:nvPr/>
                  </p:nvSpPr>
                  <p:spPr bwMode="auto">
                    <a:xfrm>
                      <a:off x="3514"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49" name="Rectangle 97"/>
                    <p:cNvSpPr>
                      <a:spLocks noChangeArrowheads="1"/>
                    </p:cNvSpPr>
                    <p:nvPr/>
                  </p:nvSpPr>
                  <p:spPr bwMode="auto">
                    <a:xfrm>
                      <a:off x="3502"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450" name="Line 98"/>
                    <p:cNvSpPr>
                      <a:spLocks noChangeShapeType="1"/>
                    </p:cNvSpPr>
                    <p:nvPr/>
                  </p:nvSpPr>
                  <p:spPr bwMode="auto">
                    <a:xfrm>
                      <a:off x="3629"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51" name="Line 99"/>
                    <p:cNvSpPr>
                      <a:spLocks noChangeShapeType="1"/>
                    </p:cNvSpPr>
                    <p:nvPr/>
                  </p:nvSpPr>
                  <p:spPr bwMode="auto">
                    <a:xfrm>
                      <a:off x="3513" y="3545"/>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grpSp>
              <p:nvGrpSpPr>
                <p:cNvPr id="100452" name="Group 100"/>
                <p:cNvGrpSpPr>
                  <a:grpSpLocks/>
                </p:cNvGrpSpPr>
                <p:nvPr/>
              </p:nvGrpSpPr>
              <p:grpSpPr bwMode="auto">
                <a:xfrm>
                  <a:off x="2931" y="3790"/>
                  <a:ext cx="241" cy="348"/>
                  <a:chOff x="2931" y="3790"/>
                  <a:chExt cx="241" cy="348"/>
                </a:xfrm>
              </p:grpSpPr>
              <p:sp>
                <p:nvSpPr>
                  <p:cNvPr id="100453" name="Rectangle 101"/>
                  <p:cNvSpPr>
                    <a:spLocks noChangeArrowheads="1"/>
                  </p:cNvSpPr>
                  <p:nvPr/>
                </p:nvSpPr>
                <p:spPr bwMode="auto">
                  <a:xfrm>
                    <a:off x="2931" y="3790"/>
                    <a:ext cx="241" cy="348"/>
                  </a:xfrm>
                  <a:prstGeom prst="rect">
                    <a:avLst/>
                  </a:prstGeom>
                  <a:solidFill>
                    <a:srgbClr val="E2DD00"/>
                  </a:solidFill>
                  <a:ln w="12700">
                    <a:solidFill>
                      <a:srgbClr val="000000"/>
                    </a:solidFill>
                    <a:miter lim="800000"/>
                    <a:headEnd/>
                    <a:tailEnd/>
                  </a:ln>
                </p:spPr>
                <p:txBody>
                  <a:bodyPr/>
                  <a:lstStyle/>
                  <a:p>
                    <a:endParaRPr lang="fr-CA"/>
                  </a:p>
                </p:txBody>
              </p:sp>
              <p:sp>
                <p:nvSpPr>
                  <p:cNvPr id="100454" name="Rectangle 102"/>
                  <p:cNvSpPr>
                    <a:spLocks noChangeArrowheads="1"/>
                  </p:cNvSpPr>
                  <p:nvPr/>
                </p:nvSpPr>
                <p:spPr bwMode="auto">
                  <a:xfrm>
                    <a:off x="2956" y="3826"/>
                    <a:ext cx="186" cy="292"/>
                  </a:xfrm>
                  <a:prstGeom prst="rect">
                    <a:avLst/>
                  </a:prstGeom>
                  <a:solidFill>
                    <a:srgbClr val="E2DD00"/>
                  </a:solidFill>
                  <a:ln w="12700">
                    <a:solidFill>
                      <a:srgbClr val="000000"/>
                    </a:solidFill>
                    <a:miter lim="800000"/>
                    <a:headEnd/>
                    <a:tailEnd/>
                  </a:ln>
                </p:spPr>
                <p:txBody>
                  <a:bodyPr/>
                  <a:lstStyle/>
                  <a:p>
                    <a:endParaRPr lang="fr-CA"/>
                  </a:p>
                </p:txBody>
              </p:sp>
              <p:sp>
                <p:nvSpPr>
                  <p:cNvPr id="100455" name="Oval 103"/>
                  <p:cNvSpPr>
                    <a:spLocks noChangeArrowheads="1"/>
                  </p:cNvSpPr>
                  <p:nvPr/>
                </p:nvSpPr>
                <p:spPr bwMode="auto">
                  <a:xfrm>
                    <a:off x="3108" y="3972"/>
                    <a:ext cx="12" cy="9"/>
                  </a:xfrm>
                  <a:prstGeom prst="ellipse">
                    <a:avLst/>
                  </a:prstGeom>
                  <a:solidFill>
                    <a:srgbClr val="E2DD00"/>
                  </a:solidFill>
                  <a:ln w="12700">
                    <a:solidFill>
                      <a:srgbClr val="000000"/>
                    </a:solidFill>
                    <a:round/>
                    <a:headEnd/>
                    <a:tailEnd/>
                  </a:ln>
                </p:spPr>
                <p:txBody>
                  <a:bodyPr/>
                  <a:lstStyle/>
                  <a:p>
                    <a:endParaRPr lang="fr-CA"/>
                  </a:p>
                </p:txBody>
              </p:sp>
            </p:grpSp>
            <p:sp>
              <p:nvSpPr>
                <p:cNvPr id="100456" name="Freeform 104"/>
                <p:cNvSpPr>
                  <a:spLocks/>
                </p:cNvSpPr>
                <p:nvPr/>
              </p:nvSpPr>
              <p:spPr bwMode="auto">
                <a:xfrm>
                  <a:off x="3030" y="2838"/>
                  <a:ext cx="864" cy="60"/>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457" name="Freeform 105"/>
                <p:cNvSpPr>
                  <a:spLocks/>
                </p:cNvSpPr>
                <p:nvPr/>
              </p:nvSpPr>
              <p:spPr bwMode="auto">
                <a:xfrm>
                  <a:off x="3264" y="2868"/>
                  <a:ext cx="864" cy="60"/>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458" name="Freeform 106"/>
                <p:cNvSpPr>
                  <a:spLocks/>
                </p:cNvSpPr>
                <p:nvPr/>
              </p:nvSpPr>
              <p:spPr bwMode="auto">
                <a:xfrm>
                  <a:off x="960" y="3120"/>
                  <a:ext cx="864" cy="48"/>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459" name="Freeform 107"/>
                <p:cNvSpPr>
                  <a:spLocks/>
                </p:cNvSpPr>
                <p:nvPr/>
              </p:nvSpPr>
              <p:spPr bwMode="auto">
                <a:xfrm>
                  <a:off x="732" y="3154"/>
                  <a:ext cx="858" cy="38"/>
                </a:xfrm>
                <a:custGeom>
                  <a:avLst/>
                  <a:gdLst>
                    <a:gd name="T0" fmla="*/ 858 w 858"/>
                    <a:gd name="T1" fmla="*/ 38 h 38"/>
                    <a:gd name="T2" fmla="*/ 804 w 858"/>
                    <a:gd name="T3" fmla="*/ 8 h 38"/>
                    <a:gd name="T4" fmla="*/ 612 w 858"/>
                    <a:gd name="T5" fmla="*/ 20 h 38"/>
                    <a:gd name="T6" fmla="*/ 396 w 858"/>
                    <a:gd name="T7" fmla="*/ 32 h 38"/>
                    <a:gd name="T8" fmla="*/ 324 w 858"/>
                    <a:gd name="T9" fmla="*/ 38 h 38"/>
                    <a:gd name="T10" fmla="*/ 294 w 858"/>
                    <a:gd name="T11" fmla="*/ 32 h 38"/>
                    <a:gd name="T12" fmla="*/ 258 w 858"/>
                    <a:gd name="T13" fmla="*/ 8 h 38"/>
                    <a:gd name="T14" fmla="*/ 168 w 858"/>
                    <a:gd name="T15" fmla="*/ 14 h 38"/>
                    <a:gd name="T16" fmla="*/ 150 w 858"/>
                    <a:gd name="T17" fmla="*/ 26 h 38"/>
                    <a:gd name="T18" fmla="*/ 0 w 858"/>
                    <a:gd name="T19" fmla="*/ 1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8" h="38">
                      <a:moveTo>
                        <a:pt x="858" y="38"/>
                      </a:moveTo>
                      <a:cubicBezTo>
                        <a:pt x="838" y="31"/>
                        <a:pt x="804" y="8"/>
                        <a:pt x="804" y="8"/>
                      </a:cubicBezTo>
                      <a:cubicBezTo>
                        <a:pt x="710" y="15"/>
                        <a:pt x="708" y="26"/>
                        <a:pt x="612" y="20"/>
                      </a:cubicBezTo>
                      <a:cubicBezTo>
                        <a:pt x="533" y="0"/>
                        <a:pt x="470" y="13"/>
                        <a:pt x="396" y="32"/>
                      </a:cubicBezTo>
                      <a:cubicBezTo>
                        <a:pt x="370" y="23"/>
                        <a:pt x="350" y="32"/>
                        <a:pt x="324" y="38"/>
                      </a:cubicBezTo>
                      <a:cubicBezTo>
                        <a:pt x="314" y="36"/>
                        <a:pt x="303" y="36"/>
                        <a:pt x="294" y="32"/>
                      </a:cubicBezTo>
                      <a:cubicBezTo>
                        <a:pt x="281" y="26"/>
                        <a:pt x="258" y="8"/>
                        <a:pt x="258" y="8"/>
                      </a:cubicBezTo>
                      <a:cubicBezTo>
                        <a:pt x="228" y="10"/>
                        <a:pt x="198" y="9"/>
                        <a:pt x="168" y="14"/>
                      </a:cubicBezTo>
                      <a:cubicBezTo>
                        <a:pt x="161" y="15"/>
                        <a:pt x="157" y="26"/>
                        <a:pt x="150" y="26"/>
                      </a:cubicBezTo>
                      <a:cubicBezTo>
                        <a:pt x="101" y="29"/>
                        <a:pt x="50" y="14"/>
                        <a:pt x="0" y="14"/>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100460" name="Group 108"/>
              <p:cNvGrpSpPr>
                <a:grpSpLocks/>
              </p:cNvGrpSpPr>
              <p:nvPr/>
            </p:nvGrpSpPr>
            <p:grpSpPr bwMode="auto">
              <a:xfrm>
                <a:off x="96" y="864"/>
                <a:ext cx="1536" cy="343"/>
                <a:chOff x="732" y="2838"/>
                <a:chExt cx="3916" cy="1303"/>
              </a:xfrm>
            </p:grpSpPr>
            <p:grpSp>
              <p:nvGrpSpPr>
                <p:cNvPr id="100461" name="Group 109"/>
                <p:cNvGrpSpPr>
                  <a:grpSpLocks/>
                </p:cNvGrpSpPr>
                <p:nvPr/>
              </p:nvGrpSpPr>
              <p:grpSpPr bwMode="auto">
                <a:xfrm>
                  <a:off x="1532" y="3203"/>
                  <a:ext cx="340" cy="877"/>
                  <a:chOff x="3834" y="2520"/>
                  <a:chExt cx="340" cy="1285"/>
                </a:xfrm>
              </p:grpSpPr>
              <p:sp>
                <p:nvSpPr>
                  <p:cNvPr id="100462" name="Freeform 110"/>
                  <p:cNvSpPr>
                    <a:spLocks/>
                  </p:cNvSpPr>
                  <p:nvPr/>
                </p:nvSpPr>
                <p:spPr bwMode="auto">
                  <a:xfrm>
                    <a:off x="3834" y="2520"/>
                    <a:ext cx="120" cy="1285"/>
                  </a:xfrm>
                  <a:custGeom>
                    <a:avLst/>
                    <a:gdLst>
                      <a:gd name="T0" fmla="*/ 63 w 239"/>
                      <a:gd name="T1" fmla="*/ 0 h 2568"/>
                      <a:gd name="T2" fmla="*/ 63 w 239"/>
                      <a:gd name="T3" fmla="*/ 407 h 2568"/>
                      <a:gd name="T4" fmla="*/ 44 w 239"/>
                      <a:gd name="T5" fmla="*/ 407 h 2568"/>
                      <a:gd name="T6" fmla="*/ 44 w 239"/>
                      <a:gd name="T7" fmla="*/ 816 h 2568"/>
                      <a:gd name="T8" fmla="*/ 24 w 239"/>
                      <a:gd name="T9" fmla="*/ 816 h 2568"/>
                      <a:gd name="T10" fmla="*/ 24 w 239"/>
                      <a:gd name="T11" fmla="*/ 1198 h 2568"/>
                      <a:gd name="T12" fmla="*/ 12 w 239"/>
                      <a:gd name="T13" fmla="*/ 1198 h 2568"/>
                      <a:gd name="T14" fmla="*/ 12 w 239"/>
                      <a:gd name="T15" fmla="*/ 1713 h 2568"/>
                      <a:gd name="T16" fmla="*/ 0 w 239"/>
                      <a:gd name="T17" fmla="*/ 1713 h 2568"/>
                      <a:gd name="T18" fmla="*/ 0 w 239"/>
                      <a:gd name="T19" fmla="*/ 2568 h 2568"/>
                      <a:gd name="T20" fmla="*/ 130 w 239"/>
                      <a:gd name="T21" fmla="*/ 2568 h 2568"/>
                      <a:gd name="T22" fmla="*/ 239 w 239"/>
                      <a:gd name="T23" fmla="*/ 1706 h 2568"/>
                      <a:gd name="T24" fmla="*/ 239 w 239"/>
                      <a:gd name="T25" fmla="*/ 1197 h 2568"/>
                      <a:gd name="T26" fmla="*/ 227 w 239"/>
                      <a:gd name="T27" fmla="*/ 1197 h 2568"/>
                      <a:gd name="T28" fmla="*/ 227 w 239"/>
                      <a:gd name="T29" fmla="*/ 816 h 2568"/>
                      <a:gd name="T30" fmla="*/ 212 w 239"/>
                      <a:gd name="T31" fmla="*/ 816 h 2568"/>
                      <a:gd name="T32" fmla="*/ 212 w 239"/>
                      <a:gd name="T33" fmla="*/ 407 h 2568"/>
                      <a:gd name="T34" fmla="*/ 193 w 239"/>
                      <a:gd name="T35" fmla="*/ 407 h 2568"/>
                      <a:gd name="T36" fmla="*/ 193 w 239"/>
                      <a:gd name="T37" fmla="*/ 0 h 2568"/>
                      <a:gd name="T38" fmla="*/ 63 w 239"/>
                      <a:gd name="T39"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9" h="2568">
                        <a:moveTo>
                          <a:pt x="63" y="0"/>
                        </a:moveTo>
                        <a:lnTo>
                          <a:pt x="63" y="407"/>
                        </a:lnTo>
                        <a:lnTo>
                          <a:pt x="44" y="407"/>
                        </a:lnTo>
                        <a:lnTo>
                          <a:pt x="44" y="816"/>
                        </a:lnTo>
                        <a:lnTo>
                          <a:pt x="24" y="816"/>
                        </a:lnTo>
                        <a:lnTo>
                          <a:pt x="24" y="1198"/>
                        </a:lnTo>
                        <a:lnTo>
                          <a:pt x="12" y="1198"/>
                        </a:lnTo>
                        <a:lnTo>
                          <a:pt x="12" y="1713"/>
                        </a:lnTo>
                        <a:lnTo>
                          <a:pt x="0" y="1713"/>
                        </a:lnTo>
                        <a:lnTo>
                          <a:pt x="0" y="2568"/>
                        </a:lnTo>
                        <a:lnTo>
                          <a:pt x="130" y="2568"/>
                        </a:lnTo>
                        <a:lnTo>
                          <a:pt x="239" y="1706"/>
                        </a:lnTo>
                        <a:lnTo>
                          <a:pt x="239" y="1197"/>
                        </a:lnTo>
                        <a:lnTo>
                          <a:pt x="227" y="1197"/>
                        </a:lnTo>
                        <a:lnTo>
                          <a:pt x="227" y="816"/>
                        </a:lnTo>
                        <a:lnTo>
                          <a:pt x="212" y="816"/>
                        </a:lnTo>
                        <a:lnTo>
                          <a:pt x="212" y="407"/>
                        </a:lnTo>
                        <a:lnTo>
                          <a:pt x="193" y="407"/>
                        </a:lnTo>
                        <a:lnTo>
                          <a:pt x="193" y="0"/>
                        </a:lnTo>
                        <a:lnTo>
                          <a:pt x="63" y="0"/>
                        </a:lnTo>
                        <a:close/>
                      </a:path>
                    </a:pathLst>
                  </a:custGeom>
                  <a:solidFill>
                    <a:srgbClr val="E2DD00"/>
                  </a:solidFill>
                  <a:ln w="12700">
                    <a:solidFill>
                      <a:srgbClr val="000000"/>
                    </a:solidFill>
                    <a:prstDash val="solid"/>
                    <a:round/>
                    <a:headEnd/>
                    <a:tailEnd/>
                  </a:ln>
                </p:spPr>
                <p:txBody>
                  <a:bodyPr/>
                  <a:lstStyle/>
                  <a:p>
                    <a:endParaRPr lang="fr-CA"/>
                  </a:p>
                </p:txBody>
              </p:sp>
              <p:sp>
                <p:nvSpPr>
                  <p:cNvPr id="100463" name="Freeform 111"/>
                  <p:cNvSpPr>
                    <a:spLocks/>
                  </p:cNvSpPr>
                  <p:nvPr/>
                </p:nvSpPr>
                <p:spPr bwMode="auto">
                  <a:xfrm>
                    <a:off x="4048" y="2520"/>
                    <a:ext cx="126" cy="1285"/>
                  </a:xfrm>
                  <a:custGeom>
                    <a:avLst/>
                    <a:gdLst>
                      <a:gd name="T0" fmla="*/ 61 w 251"/>
                      <a:gd name="T1" fmla="*/ 0 h 2568"/>
                      <a:gd name="T2" fmla="*/ 61 w 251"/>
                      <a:gd name="T3" fmla="*/ 407 h 2568"/>
                      <a:gd name="T4" fmla="*/ 42 w 251"/>
                      <a:gd name="T5" fmla="*/ 407 h 2568"/>
                      <a:gd name="T6" fmla="*/ 42 w 251"/>
                      <a:gd name="T7" fmla="*/ 816 h 2568"/>
                      <a:gd name="T8" fmla="*/ 24 w 251"/>
                      <a:gd name="T9" fmla="*/ 816 h 2568"/>
                      <a:gd name="T10" fmla="*/ 24 w 251"/>
                      <a:gd name="T11" fmla="*/ 1198 h 2568"/>
                      <a:gd name="T12" fmla="*/ 12 w 251"/>
                      <a:gd name="T13" fmla="*/ 1198 h 2568"/>
                      <a:gd name="T14" fmla="*/ 12 w 251"/>
                      <a:gd name="T15" fmla="*/ 1713 h 2568"/>
                      <a:gd name="T16" fmla="*/ 0 w 251"/>
                      <a:gd name="T17" fmla="*/ 1713 h 2568"/>
                      <a:gd name="T18" fmla="*/ 0 w 251"/>
                      <a:gd name="T19" fmla="*/ 2568 h 2568"/>
                      <a:gd name="T20" fmla="*/ 251 w 251"/>
                      <a:gd name="T21" fmla="*/ 2568 h 2568"/>
                      <a:gd name="T22" fmla="*/ 251 w 251"/>
                      <a:gd name="T23" fmla="*/ 1711 h 2568"/>
                      <a:gd name="T24" fmla="*/ 239 w 251"/>
                      <a:gd name="T25" fmla="*/ 1711 h 2568"/>
                      <a:gd name="T26" fmla="*/ 237 w 251"/>
                      <a:gd name="T27" fmla="*/ 1197 h 2568"/>
                      <a:gd name="T28" fmla="*/ 225 w 251"/>
                      <a:gd name="T29" fmla="*/ 1197 h 2568"/>
                      <a:gd name="T30" fmla="*/ 225 w 251"/>
                      <a:gd name="T31" fmla="*/ 816 h 2568"/>
                      <a:gd name="T32" fmla="*/ 208 w 251"/>
                      <a:gd name="T33" fmla="*/ 816 h 2568"/>
                      <a:gd name="T34" fmla="*/ 208 w 251"/>
                      <a:gd name="T35" fmla="*/ 407 h 2568"/>
                      <a:gd name="T36" fmla="*/ 191 w 251"/>
                      <a:gd name="T37" fmla="*/ 407 h 2568"/>
                      <a:gd name="T38" fmla="*/ 191 w 251"/>
                      <a:gd name="T39" fmla="*/ 0 h 2568"/>
                      <a:gd name="T40" fmla="*/ 61 w 251"/>
                      <a:gd name="T41"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1" h="2568">
                        <a:moveTo>
                          <a:pt x="61" y="0"/>
                        </a:moveTo>
                        <a:lnTo>
                          <a:pt x="61" y="407"/>
                        </a:lnTo>
                        <a:lnTo>
                          <a:pt x="42" y="407"/>
                        </a:lnTo>
                        <a:lnTo>
                          <a:pt x="42" y="816"/>
                        </a:lnTo>
                        <a:lnTo>
                          <a:pt x="24" y="816"/>
                        </a:lnTo>
                        <a:lnTo>
                          <a:pt x="24" y="1198"/>
                        </a:lnTo>
                        <a:lnTo>
                          <a:pt x="12" y="1198"/>
                        </a:lnTo>
                        <a:lnTo>
                          <a:pt x="12" y="1713"/>
                        </a:lnTo>
                        <a:lnTo>
                          <a:pt x="0" y="1713"/>
                        </a:lnTo>
                        <a:lnTo>
                          <a:pt x="0" y="2568"/>
                        </a:lnTo>
                        <a:lnTo>
                          <a:pt x="251" y="2568"/>
                        </a:lnTo>
                        <a:lnTo>
                          <a:pt x="251" y="1711"/>
                        </a:lnTo>
                        <a:lnTo>
                          <a:pt x="239" y="1711"/>
                        </a:lnTo>
                        <a:lnTo>
                          <a:pt x="237" y="1197"/>
                        </a:lnTo>
                        <a:lnTo>
                          <a:pt x="225" y="1197"/>
                        </a:lnTo>
                        <a:lnTo>
                          <a:pt x="225" y="816"/>
                        </a:lnTo>
                        <a:lnTo>
                          <a:pt x="208" y="816"/>
                        </a:lnTo>
                        <a:lnTo>
                          <a:pt x="208" y="407"/>
                        </a:lnTo>
                        <a:lnTo>
                          <a:pt x="191" y="407"/>
                        </a:lnTo>
                        <a:lnTo>
                          <a:pt x="191" y="0"/>
                        </a:lnTo>
                        <a:lnTo>
                          <a:pt x="61" y="0"/>
                        </a:lnTo>
                        <a:close/>
                      </a:path>
                    </a:pathLst>
                  </a:custGeom>
                  <a:solidFill>
                    <a:srgbClr val="E2DD00"/>
                  </a:solidFill>
                  <a:ln w="12700">
                    <a:solidFill>
                      <a:srgbClr val="000000"/>
                    </a:solidFill>
                    <a:prstDash val="solid"/>
                    <a:round/>
                    <a:headEnd/>
                    <a:tailEnd/>
                  </a:ln>
                </p:spPr>
                <p:txBody>
                  <a:bodyPr/>
                  <a:lstStyle/>
                  <a:p>
                    <a:endParaRPr lang="fr-CA"/>
                  </a:p>
                </p:txBody>
              </p:sp>
            </p:grpSp>
            <p:grpSp>
              <p:nvGrpSpPr>
                <p:cNvPr id="100464" name="Group 112"/>
                <p:cNvGrpSpPr>
                  <a:grpSpLocks/>
                </p:cNvGrpSpPr>
                <p:nvPr/>
              </p:nvGrpSpPr>
              <p:grpSpPr bwMode="auto">
                <a:xfrm>
                  <a:off x="3834" y="2928"/>
                  <a:ext cx="340" cy="877"/>
                  <a:chOff x="3834" y="2520"/>
                  <a:chExt cx="340" cy="1285"/>
                </a:xfrm>
              </p:grpSpPr>
              <p:sp>
                <p:nvSpPr>
                  <p:cNvPr id="100465" name="Freeform 113"/>
                  <p:cNvSpPr>
                    <a:spLocks/>
                  </p:cNvSpPr>
                  <p:nvPr/>
                </p:nvSpPr>
                <p:spPr bwMode="auto">
                  <a:xfrm>
                    <a:off x="3834" y="2520"/>
                    <a:ext cx="120" cy="1285"/>
                  </a:xfrm>
                  <a:custGeom>
                    <a:avLst/>
                    <a:gdLst>
                      <a:gd name="T0" fmla="*/ 63 w 239"/>
                      <a:gd name="T1" fmla="*/ 0 h 2568"/>
                      <a:gd name="T2" fmla="*/ 63 w 239"/>
                      <a:gd name="T3" fmla="*/ 407 h 2568"/>
                      <a:gd name="T4" fmla="*/ 44 w 239"/>
                      <a:gd name="T5" fmla="*/ 407 h 2568"/>
                      <a:gd name="T6" fmla="*/ 44 w 239"/>
                      <a:gd name="T7" fmla="*/ 816 h 2568"/>
                      <a:gd name="T8" fmla="*/ 24 w 239"/>
                      <a:gd name="T9" fmla="*/ 816 h 2568"/>
                      <a:gd name="T10" fmla="*/ 24 w 239"/>
                      <a:gd name="T11" fmla="*/ 1198 h 2568"/>
                      <a:gd name="T12" fmla="*/ 12 w 239"/>
                      <a:gd name="T13" fmla="*/ 1198 h 2568"/>
                      <a:gd name="T14" fmla="*/ 12 w 239"/>
                      <a:gd name="T15" fmla="*/ 1713 h 2568"/>
                      <a:gd name="T16" fmla="*/ 0 w 239"/>
                      <a:gd name="T17" fmla="*/ 1713 h 2568"/>
                      <a:gd name="T18" fmla="*/ 0 w 239"/>
                      <a:gd name="T19" fmla="*/ 2568 h 2568"/>
                      <a:gd name="T20" fmla="*/ 130 w 239"/>
                      <a:gd name="T21" fmla="*/ 2568 h 2568"/>
                      <a:gd name="T22" fmla="*/ 239 w 239"/>
                      <a:gd name="T23" fmla="*/ 1706 h 2568"/>
                      <a:gd name="T24" fmla="*/ 239 w 239"/>
                      <a:gd name="T25" fmla="*/ 1197 h 2568"/>
                      <a:gd name="T26" fmla="*/ 227 w 239"/>
                      <a:gd name="T27" fmla="*/ 1197 h 2568"/>
                      <a:gd name="T28" fmla="*/ 227 w 239"/>
                      <a:gd name="T29" fmla="*/ 816 h 2568"/>
                      <a:gd name="T30" fmla="*/ 212 w 239"/>
                      <a:gd name="T31" fmla="*/ 816 h 2568"/>
                      <a:gd name="T32" fmla="*/ 212 w 239"/>
                      <a:gd name="T33" fmla="*/ 407 h 2568"/>
                      <a:gd name="T34" fmla="*/ 193 w 239"/>
                      <a:gd name="T35" fmla="*/ 407 h 2568"/>
                      <a:gd name="T36" fmla="*/ 193 w 239"/>
                      <a:gd name="T37" fmla="*/ 0 h 2568"/>
                      <a:gd name="T38" fmla="*/ 63 w 239"/>
                      <a:gd name="T39"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9" h="2568">
                        <a:moveTo>
                          <a:pt x="63" y="0"/>
                        </a:moveTo>
                        <a:lnTo>
                          <a:pt x="63" y="407"/>
                        </a:lnTo>
                        <a:lnTo>
                          <a:pt x="44" y="407"/>
                        </a:lnTo>
                        <a:lnTo>
                          <a:pt x="44" y="816"/>
                        </a:lnTo>
                        <a:lnTo>
                          <a:pt x="24" y="816"/>
                        </a:lnTo>
                        <a:lnTo>
                          <a:pt x="24" y="1198"/>
                        </a:lnTo>
                        <a:lnTo>
                          <a:pt x="12" y="1198"/>
                        </a:lnTo>
                        <a:lnTo>
                          <a:pt x="12" y="1713"/>
                        </a:lnTo>
                        <a:lnTo>
                          <a:pt x="0" y="1713"/>
                        </a:lnTo>
                        <a:lnTo>
                          <a:pt x="0" y="2568"/>
                        </a:lnTo>
                        <a:lnTo>
                          <a:pt x="130" y="2568"/>
                        </a:lnTo>
                        <a:lnTo>
                          <a:pt x="239" y="1706"/>
                        </a:lnTo>
                        <a:lnTo>
                          <a:pt x="239" y="1197"/>
                        </a:lnTo>
                        <a:lnTo>
                          <a:pt x="227" y="1197"/>
                        </a:lnTo>
                        <a:lnTo>
                          <a:pt x="227" y="816"/>
                        </a:lnTo>
                        <a:lnTo>
                          <a:pt x="212" y="816"/>
                        </a:lnTo>
                        <a:lnTo>
                          <a:pt x="212" y="407"/>
                        </a:lnTo>
                        <a:lnTo>
                          <a:pt x="193" y="407"/>
                        </a:lnTo>
                        <a:lnTo>
                          <a:pt x="193" y="0"/>
                        </a:lnTo>
                        <a:lnTo>
                          <a:pt x="63" y="0"/>
                        </a:lnTo>
                        <a:close/>
                      </a:path>
                    </a:pathLst>
                  </a:custGeom>
                  <a:solidFill>
                    <a:srgbClr val="E2DD00"/>
                  </a:solidFill>
                  <a:ln w="12700">
                    <a:solidFill>
                      <a:srgbClr val="000000"/>
                    </a:solidFill>
                    <a:prstDash val="solid"/>
                    <a:round/>
                    <a:headEnd/>
                    <a:tailEnd/>
                  </a:ln>
                </p:spPr>
                <p:txBody>
                  <a:bodyPr/>
                  <a:lstStyle/>
                  <a:p>
                    <a:endParaRPr lang="fr-CA"/>
                  </a:p>
                </p:txBody>
              </p:sp>
              <p:sp>
                <p:nvSpPr>
                  <p:cNvPr id="100466" name="Freeform 114"/>
                  <p:cNvSpPr>
                    <a:spLocks/>
                  </p:cNvSpPr>
                  <p:nvPr/>
                </p:nvSpPr>
                <p:spPr bwMode="auto">
                  <a:xfrm>
                    <a:off x="4048" y="2520"/>
                    <a:ext cx="126" cy="1285"/>
                  </a:xfrm>
                  <a:custGeom>
                    <a:avLst/>
                    <a:gdLst>
                      <a:gd name="T0" fmla="*/ 61 w 251"/>
                      <a:gd name="T1" fmla="*/ 0 h 2568"/>
                      <a:gd name="T2" fmla="*/ 61 w 251"/>
                      <a:gd name="T3" fmla="*/ 407 h 2568"/>
                      <a:gd name="T4" fmla="*/ 42 w 251"/>
                      <a:gd name="T5" fmla="*/ 407 h 2568"/>
                      <a:gd name="T6" fmla="*/ 42 w 251"/>
                      <a:gd name="T7" fmla="*/ 816 h 2568"/>
                      <a:gd name="T8" fmla="*/ 24 w 251"/>
                      <a:gd name="T9" fmla="*/ 816 h 2568"/>
                      <a:gd name="T10" fmla="*/ 24 w 251"/>
                      <a:gd name="T11" fmla="*/ 1198 h 2568"/>
                      <a:gd name="T12" fmla="*/ 12 w 251"/>
                      <a:gd name="T13" fmla="*/ 1198 h 2568"/>
                      <a:gd name="T14" fmla="*/ 12 w 251"/>
                      <a:gd name="T15" fmla="*/ 1713 h 2568"/>
                      <a:gd name="T16" fmla="*/ 0 w 251"/>
                      <a:gd name="T17" fmla="*/ 1713 h 2568"/>
                      <a:gd name="T18" fmla="*/ 0 w 251"/>
                      <a:gd name="T19" fmla="*/ 2568 h 2568"/>
                      <a:gd name="T20" fmla="*/ 251 w 251"/>
                      <a:gd name="T21" fmla="*/ 2568 h 2568"/>
                      <a:gd name="T22" fmla="*/ 251 w 251"/>
                      <a:gd name="T23" fmla="*/ 1711 h 2568"/>
                      <a:gd name="T24" fmla="*/ 239 w 251"/>
                      <a:gd name="T25" fmla="*/ 1711 h 2568"/>
                      <a:gd name="T26" fmla="*/ 237 w 251"/>
                      <a:gd name="T27" fmla="*/ 1197 h 2568"/>
                      <a:gd name="T28" fmla="*/ 225 w 251"/>
                      <a:gd name="T29" fmla="*/ 1197 h 2568"/>
                      <a:gd name="T30" fmla="*/ 225 w 251"/>
                      <a:gd name="T31" fmla="*/ 816 h 2568"/>
                      <a:gd name="T32" fmla="*/ 208 w 251"/>
                      <a:gd name="T33" fmla="*/ 816 h 2568"/>
                      <a:gd name="T34" fmla="*/ 208 w 251"/>
                      <a:gd name="T35" fmla="*/ 407 h 2568"/>
                      <a:gd name="T36" fmla="*/ 191 w 251"/>
                      <a:gd name="T37" fmla="*/ 407 h 2568"/>
                      <a:gd name="T38" fmla="*/ 191 w 251"/>
                      <a:gd name="T39" fmla="*/ 0 h 2568"/>
                      <a:gd name="T40" fmla="*/ 61 w 251"/>
                      <a:gd name="T41"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1" h="2568">
                        <a:moveTo>
                          <a:pt x="61" y="0"/>
                        </a:moveTo>
                        <a:lnTo>
                          <a:pt x="61" y="407"/>
                        </a:lnTo>
                        <a:lnTo>
                          <a:pt x="42" y="407"/>
                        </a:lnTo>
                        <a:lnTo>
                          <a:pt x="42" y="816"/>
                        </a:lnTo>
                        <a:lnTo>
                          <a:pt x="24" y="816"/>
                        </a:lnTo>
                        <a:lnTo>
                          <a:pt x="24" y="1198"/>
                        </a:lnTo>
                        <a:lnTo>
                          <a:pt x="12" y="1198"/>
                        </a:lnTo>
                        <a:lnTo>
                          <a:pt x="12" y="1713"/>
                        </a:lnTo>
                        <a:lnTo>
                          <a:pt x="0" y="1713"/>
                        </a:lnTo>
                        <a:lnTo>
                          <a:pt x="0" y="2568"/>
                        </a:lnTo>
                        <a:lnTo>
                          <a:pt x="251" y="2568"/>
                        </a:lnTo>
                        <a:lnTo>
                          <a:pt x="251" y="1711"/>
                        </a:lnTo>
                        <a:lnTo>
                          <a:pt x="239" y="1711"/>
                        </a:lnTo>
                        <a:lnTo>
                          <a:pt x="237" y="1197"/>
                        </a:lnTo>
                        <a:lnTo>
                          <a:pt x="225" y="1197"/>
                        </a:lnTo>
                        <a:lnTo>
                          <a:pt x="225" y="816"/>
                        </a:lnTo>
                        <a:lnTo>
                          <a:pt x="208" y="816"/>
                        </a:lnTo>
                        <a:lnTo>
                          <a:pt x="208" y="407"/>
                        </a:lnTo>
                        <a:lnTo>
                          <a:pt x="191" y="407"/>
                        </a:lnTo>
                        <a:lnTo>
                          <a:pt x="191" y="0"/>
                        </a:lnTo>
                        <a:lnTo>
                          <a:pt x="61" y="0"/>
                        </a:lnTo>
                        <a:close/>
                      </a:path>
                    </a:pathLst>
                  </a:custGeom>
                  <a:solidFill>
                    <a:srgbClr val="E2DD00"/>
                  </a:solidFill>
                  <a:ln w="12700">
                    <a:solidFill>
                      <a:srgbClr val="000000"/>
                    </a:solidFill>
                    <a:prstDash val="solid"/>
                    <a:round/>
                    <a:headEnd/>
                    <a:tailEnd/>
                  </a:ln>
                </p:spPr>
                <p:txBody>
                  <a:bodyPr/>
                  <a:lstStyle/>
                  <a:p>
                    <a:endParaRPr lang="fr-CA"/>
                  </a:p>
                </p:txBody>
              </p:sp>
            </p:grpSp>
            <p:grpSp>
              <p:nvGrpSpPr>
                <p:cNvPr id="100467" name="Group 115"/>
                <p:cNvGrpSpPr>
                  <a:grpSpLocks/>
                </p:cNvGrpSpPr>
                <p:nvPr/>
              </p:nvGrpSpPr>
              <p:grpSpPr bwMode="auto">
                <a:xfrm>
                  <a:off x="4233" y="3545"/>
                  <a:ext cx="158" cy="262"/>
                  <a:chOff x="4233" y="3545"/>
                  <a:chExt cx="158" cy="262"/>
                </a:xfrm>
              </p:grpSpPr>
              <p:sp>
                <p:nvSpPr>
                  <p:cNvPr id="100468" name="Rectangle 116"/>
                  <p:cNvSpPr>
                    <a:spLocks noChangeArrowheads="1"/>
                  </p:cNvSpPr>
                  <p:nvPr/>
                </p:nvSpPr>
                <p:spPr bwMode="auto">
                  <a:xfrm>
                    <a:off x="4263" y="3545"/>
                    <a:ext cx="98" cy="55"/>
                  </a:xfrm>
                  <a:prstGeom prst="rect">
                    <a:avLst/>
                  </a:prstGeom>
                  <a:solidFill>
                    <a:srgbClr val="E2DD00"/>
                  </a:solidFill>
                  <a:ln w="12700">
                    <a:solidFill>
                      <a:srgbClr val="000000"/>
                    </a:solidFill>
                    <a:miter lim="800000"/>
                    <a:headEnd/>
                    <a:tailEnd/>
                  </a:ln>
                </p:spPr>
                <p:txBody>
                  <a:bodyPr/>
                  <a:lstStyle/>
                  <a:p>
                    <a:endParaRPr lang="fr-CA"/>
                  </a:p>
                </p:txBody>
              </p:sp>
              <p:sp>
                <p:nvSpPr>
                  <p:cNvPr id="100469" name="Rectangle 117"/>
                  <p:cNvSpPr>
                    <a:spLocks noChangeArrowheads="1"/>
                  </p:cNvSpPr>
                  <p:nvPr/>
                </p:nvSpPr>
                <p:spPr bwMode="auto">
                  <a:xfrm>
                    <a:off x="4233" y="3587"/>
                    <a:ext cx="158" cy="220"/>
                  </a:xfrm>
                  <a:prstGeom prst="rect">
                    <a:avLst/>
                  </a:prstGeom>
                  <a:solidFill>
                    <a:srgbClr val="E2DD00"/>
                  </a:solidFill>
                  <a:ln w="12700">
                    <a:solidFill>
                      <a:srgbClr val="000000"/>
                    </a:solidFill>
                    <a:miter lim="800000"/>
                    <a:headEnd/>
                    <a:tailEnd/>
                  </a:ln>
                </p:spPr>
                <p:txBody>
                  <a:bodyPr/>
                  <a:lstStyle/>
                  <a:p>
                    <a:endParaRPr lang="fr-CA"/>
                  </a:p>
                </p:txBody>
              </p:sp>
            </p:grpSp>
            <p:grpSp>
              <p:nvGrpSpPr>
                <p:cNvPr id="100470" name="Group 118"/>
                <p:cNvGrpSpPr>
                  <a:grpSpLocks/>
                </p:cNvGrpSpPr>
                <p:nvPr/>
              </p:nvGrpSpPr>
              <p:grpSpPr bwMode="auto">
                <a:xfrm>
                  <a:off x="4094" y="3795"/>
                  <a:ext cx="554" cy="298"/>
                  <a:chOff x="4094" y="3795"/>
                  <a:chExt cx="554" cy="298"/>
                </a:xfrm>
              </p:grpSpPr>
              <p:sp>
                <p:nvSpPr>
                  <p:cNvPr id="100471" name="Rectangle 119"/>
                  <p:cNvSpPr>
                    <a:spLocks noChangeArrowheads="1"/>
                  </p:cNvSpPr>
                  <p:nvPr/>
                </p:nvSpPr>
                <p:spPr bwMode="auto">
                  <a:xfrm>
                    <a:off x="4113" y="3825"/>
                    <a:ext cx="516" cy="268"/>
                  </a:xfrm>
                  <a:prstGeom prst="rect">
                    <a:avLst/>
                  </a:prstGeom>
                  <a:solidFill>
                    <a:srgbClr val="E2DD00"/>
                  </a:solidFill>
                  <a:ln w="12700">
                    <a:solidFill>
                      <a:srgbClr val="000000"/>
                    </a:solidFill>
                    <a:miter lim="800000"/>
                    <a:headEnd/>
                    <a:tailEnd/>
                  </a:ln>
                </p:spPr>
                <p:txBody>
                  <a:bodyPr/>
                  <a:lstStyle/>
                  <a:p>
                    <a:endParaRPr lang="fr-CA"/>
                  </a:p>
                </p:txBody>
              </p:sp>
              <p:sp>
                <p:nvSpPr>
                  <p:cNvPr id="100472" name="Rectangle 120"/>
                  <p:cNvSpPr>
                    <a:spLocks noChangeArrowheads="1"/>
                  </p:cNvSpPr>
                  <p:nvPr/>
                </p:nvSpPr>
                <p:spPr bwMode="auto">
                  <a:xfrm>
                    <a:off x="4094" y="3795"/>
                    <a:ext cx="554" cy="42"/>
                  </a:xfrm>
                  <a:prstGeom prst="rect">
                    <a:avLst/>
                  </a:prstGeom>
                  <a:solidFill>
                    <a:srgbClr val="E2DD00"/>
                  </a:solidFill>
                  <a:ln w="12700">
                    <a:solidFill>
                      <a:srgbClr val="000000"/>
                    </a:solidFill>
                    <a:miter lim="800000"/>
                    <a:headEnd/>
                    <a:tailEnd/>
                  </a:ln>
                </p:spPr>
                <p:txBody>
                  <a:bodyPr/>
                  <a:lstStyle/>
                  <a:p>
                    <a:endParaRPr lang="fr-CA"/>
                  </a:p>
                </p:txBody>
              </p:sp>
            </p:grpSp>
            <p:grpSp>
              <p:nvGrpSpPr>
                <p:cNvPr id="100473" name="Group 121"/>
                <p:cNvGrpSpPr>
                  <a:grpSpLocks/>
                </p:cNvGrpSpPr>
                <p:nvPr/>
              </p:nvGrpSpPr>
              <p:grpSpPr bwMode="auto">
                <a:xfrm>
                  <a:off x="4155" y="3868"/>
                  <a:ext cx="420" cy="176"/>
                  <a:chOff x="4155" y="3868"/>
                  <a:chExt cx="420" cy="176"/>
                </a:xfrm>
              </p:grpSpPr>
              <p:sp>
                <p:nvSpPr>
                  <p:cNvPr id="100474" name="Rectangle 122"/>
                  <p:cNvSpPr>
                    <a:spLocks noChangeArrowheads="1"/>
                  </p:cNvSpPr>
                  <p:nvPr/>
                </p:nvSpPr>
                <p:spPr bwMode="auto">
                  <a:xfrm>
                    <a:off x="4155" y="3868"/>
                    <a:ext cx="104" cy="176"/>
                  </a:xfrm>
                  <a:prstGeom prst="rect">
                    <a:avLst/>
                  </a:prstGeom>
                  <a:solidFill>
                    <a:srgbClr val="E2DD00"/>
                  </a:solidFill>
                  <a:ln w="12700">
                    <a:solidFill>
                      <a:srgbClr val="000000"/>
                    </a:solidFill>
                    <a:miter lim="800000"/>
                    <a:headEnd/>
                    <a:tailEnd/>
                  </a:ln>
                </p:spPr>
                <p:txBody>
                  <a:bodyPr/>
                  <a:lstStyle/>
                  <a:p>
                    <a:endParaRPr lang="fr-CA"/>
                  </a:p>
                </p:txBody>
              </p:sp>
              <p:sp>
                <p:nvSpPr>
                  <p:cNvPr id="100475" name="Rectangle 123"/>
                  <p:cNvSpPr>
                    <a:spLocks noChangeArrowheads="1"/>
                  </p:cNvSpPr>
                  <p:nvPr/>
                </p:nvSpPr>
                <p:spPr bwMode="auto">
                  <a:xfrm>
                    <a:off x="4471" y="3868"/>
                    <a:ext cx="104" cy="176"/>
                  </a:xfrm>
                  <a:prstGeom prst="rect">
                    <a:avLst/>
                  </a:prstGeom>
                  <a:solidFill>
                    <a:srgbClr val="E2DD00"/>
                  </a:solidFill>
                  <a:ln w="12700">
                    <a:solidFill>
                      <a:srgbClr val="000000"/>
                    </a:solidFill>
                    <a:miter lim="800000"/>
                    <a:headEnd/>
                    <a:tailEnd/>
                  </a:ln>
                </p:spPr>
                <p:txBody>
                  <a:bodyPr/>
                  <a:lstStyle/>
                  <a:p>
                    <a:endParaRPr lang="fr-CA"/>
                  </a:p>
                </p:txBody>
              </p:sp>
              <p:sp>
                <p:nvSpPr>
                  <p:cNvPr id="100476" name="Rectangle 124"/>
                  <p:cNvSpPr>
                    <a:spLocks noChangeArrowheads="1"/>
                  </p:cNvSpPr>
                  <p:nvPr/>
                </p:nvSpPr>
                <p:spPr bwMode="auto">
                  <a:xfrm>
                    <a:off x="4313" y="3868"/>
                    <a:ext cx="103" cy="176"/>
                  </a:xfrm>
                  <a:prstGeom prst="rect">
                    <a:avLst/>
                  </a:prstGeom>
                  <a:solidFill>
                    <a:srgbClr val="E2DD00"/>
                  </a:solidFill>
                  <a:ln w="12700">
                    <a:solidFill>
                      <a:srgbClr val="000000"/>
                    </a:solidFill>
                    <a:miter lim="800000"/>
                    <a:headEnd/>
                    <a:tailEnd/>
                  </a:ln>
                </p:spPr>
                <p:txBody>
                  <a:bodyPr/>
                  <a:lstStyle/>
                  <a:p>
                    <a:endParaRPr lang="fr-CA"/>
                  </a:p>
                </p:txBody>
              </p:sp>
            </p:grpSp>
            <p:sp>
              <p:nvSpPr>
                <p:cNvPr id="100477" name="Rectangle 125"/>
                <p:cNvSpPr>
                  <a:spLocks noChangeArrowheads="1"/>
                </p:cNvSpPr>
                <p:nvPr/>
              </p:nvSpPr>
              <p:spPr bwMode="auto">
                <a:xfrm>
                  <a:off x="1819" y="3702"/>
                  <a:ext cx="171" cy="105"/>
                </a:xfrm>
                <a:prstGeom prst="rect">
                  <a:avLst/>
                </a:prstGeom>
                <a:solidFill>
                  <a:srgbClr val="E2DD00"/>
                </a:solidFill>
                <a:ln w="12700">
                  <a:solidFill>
                    <a:srgbClr val="000000"/>
                  </a:solidFill>
                  <a:miter lim="800000"/>
                  <a:headEnd/>
                  <a:tailEnd/>
                </a:ln>
              </p:spPr>
              <p:txBody>
                <a:bodyPr/>
                <a:lstStyle/>
                <a:p>
                  <a:endParaRPr lang="fr-CA"/>
                </a:p>
              </p:txBody>
            </p:sp>
            <p:grpSp>
              <p:nvGrpSpPr>
                <p:cNvPr id="100478" name="Group 126"/>
                <p:cNvGrpSpPr>
                  <a:grpSpLocks/>
                </p:cNvGrpSpPr>
                <p:nvPr/>
              </p:nvGrpSpPr>
              <p:grpSpPr bwMode="auto">
                <a:xfrm>
                  <a:off x="1497" y="3795"/>
                  <a:ext cx="553" cy="298"/>
                  <a:chOff x="1497" y="3795"/>
                  <a:chExt cx="553" cy="298"/>
                </a:xfrm>
              </p:grpSpPr>
              <p:sp>
                <p:nvSpPr>
                  <p:cNvPr id="100479" name="Rectangle 127"/>
                  <p:cNvSpPr>
                    <a:spLocks noChangeArrowheads="1"/>
                  </p:cNvSpPr>
                  <p:nvPr/>
                </p:nvSpPr>
                <p:spPr bwMode="auto">
                  <a:xfrm>
                    <a:off x="1515" y="3825"/>
                    <a:ext cx="517" cy="268"/>
                  </a:xfrm>
                  <a:prstGeom prst="rect">
                    <a:avLst/>
                  </a:prstGeom>
                  <a:solidFill>
                    <a:srgbClr val="E2DD00"/>
                  </a:solidFill>
                  <a:ln w="12700">
                    <a:solidFill>
                      <a:srgbClr val="000000"/>
                    </a:solidFill>
                    <a:miter lim="800000"/>
                    <a:headEnd/>
                    <a:tailEnd/>
                  </a:ln>
                </p:spPr>
                <p:txBody>
                  <a:bodyPr/>
                  <a:lstStyle/>
                  <a:p>
                    <a:endParaRPr lang="fr-CA"/>
                  </a:p>
                </p:txBody>
              </p:sp>
              <p:sp>
                <p:nvSpPr>
                  <p:cNvPr id="100480" name="Rectangle 128"/>
                  <p:cNvSpPr>
                    <a:spLocks noChangeArrowheads="1"/>
                  </p:cNvSpPr>
                  <p:nvPr/>
                </p:nvSpPr>
                <p:spPr bwMode="auto">
                  <a:xfrm>
                    <a:off x="1497" y="3795"/>
                    <a:ext cx="553" cy="42"/>
                  </a:xfrm>
                  <a:prstGeom prst="rect">
                    <a:avLst/>
                  </a:prstGeom>
                  <a:solidFill>
                    <a:srgbClr val="E2DD00"/>
                  </a:solidFill>
                  <a:ln w="12700">
                    <a:solidFill>
                      <a:srgbClr val="000000"/>
                    </a:solidFill>
                    <a:miter lim="800000"/>
                    <a:headEnd/>
                    <a:tailEnd/>
                  </a:ln>
                </p:spPr>
                <p:txBody>
                  <a:bodyPr/>
                  <a:lstStyle/>
                  <a:p>
                    <a:endParaRPr lang="fr-CA"/>
                  </a:p>
                </p:txBody>
              </p:sp>
            </p:grpSp>
            <p:grpSp>
              <p:nvGrpSpPr>
                <p:cNvPr id="100481" name="Group 129"/>
                <p:cNvGrpSpPr>
                  <a:grpSpLocks/>
                </p:cNvGrpSpPr>
                <p:nvPr/>
              </p:nvGrpSpPr>
              <p:grpSpPr bwMode="auto">
                <a:xfrm>
                  <a:off x="1552" y="3868"/>
                  <a:ext cx="438" cy="176"/>
                  <a:chOff x="1552" y="3868"/>
                  <a:chExt cx="438" cy="176"/>
                </a:xfrm>
              </p:grpSpPr>
              <p:sp>
                <p:nvSpPr>
                  <p:cNvPr id="100482" name="Rectangle 130"/>
                  <p:cNvSpPr>
                    <a:spLocks noChangeArrowheads="1"/>
                  </p:cNvSpPr>
                  <p:nvPr/>
                </p:nvSpPr>
                <p:spPr bwMode="auto">
                  <a:xfrm>
                    <a:off x="1868" y="3868"/>
                    <a:ext cx="122" cy="176"/>
                  </a:xfrm>
                  <a:prstGeom prst="rect">
                    <a:avLst/>
                  </a:prstGeom>
                  <a:solidFill>
                    <a:srgbClr val="E2DD00"/>
                  </a:solidFill>
                  <a:ln w="12700">
                    <a:solidFill>
                      <a:srgbClr val="000000"/>
                    </a:solidFill>
                    <a:miter lim="800000"/>
                    <a:headEnd/>
                    <a:tailEnd/>
                  </a:ln>
                </p:spPr>
                <p:txBody>
                  <a:bodyPr/>
                  <a:lstStyle/>
                  <a:p>
                    <a:endParaRPr lang="fr-CA"/>
                  </a:p>
                </p:txBody>
              </p:sp>
              <p:sp>
                <p:nvSpPr>
                  <p:cNvPr id="100483" name="Rectangle 131"/>
                  <p:cNvSpPr>
                    <a:spLocks noChangeArrowheads="1"/>
                  </p:cNvSpPr>
                  <p:nvPr/>
                </p:nvSpPr>
                <p:spPr bwMode="auto">
                  <a:xfrm>
                    <a:off x="1552" y="3868"/>
                    <a:ext cx="122" cy="176"/>
                  </a:xfrm>
                  <a:prstGeom prst="rect">
                    <a:avLst/>
                  </a:prstGeom>
                  <a:solidFill>
                    <a:srgbClr val="E2DD00"/>
                  </a:solidFill>
                  <a:ln w="12700">
                    <a:solidFill>
                      <a:srgbClr val="000000"/>
                    </a:solidFill>
                    <a:miter lim="800000"/>
                    <a:headEnd/>
                    <a:tailEnd/>
                  </a:ln>
                </p:spPr>
                <p:txBody>
                  <a:bodyPr/>
                  <a:lstStyle/>
                  <a:p>
                    <a:endParaRPr lang="fr-CA"/>
                  </a:p>
                </p:txBody>
              </p:sp>
              <p:sp>
                <p:nvSpPr>
                  <p:cNvPr id="100484" name="Rectangle 132"/>
                  <p:cNvSpPr>
                    <a:spLocks noChangeArrowheads="1"/>
                  </p:cNvSpPr>
                  <p:nvPr/>
                </p:nvSpPr>
                <p:spPr bwMode="auto">
                  <a:xfrm>
                    <a:off x="1710" y="3868"/>
                    <a:ext cx="122" cy="176"/>
                  </a:xfrm>
                  <a:prstGeom prst="rect">
                    <a:avLst/>
                  </a:prstGeom>
                  <a:solidFill>
                    <a:srgbClr val="E2DD00"/>
                  </a:solidFill>
                  <a:ln w="12700">
                    <a:solidFill>
                      <a:srgbClr val="000000"/>
                    </a:solidFill>
                    <a:miter lim="800000"/>
                    <a:headEnd/>
                    <a:tailEnd/>
                  </a:ln>
                </p:spPr>
                <p:txBody>
                  <a:bodyPr/>
                  <a:lstStyle/>
                  <a:p>
                    <a:endParaRPr lang="fr-CA"/>
                  </a:p>
                </p:txBody>
              </p:sp>
            </p:grpSp>
            <p:sp>
              <p:nvSpPr>
                <p:cNvPr id="100485" name="Rectangle 133"/>
                <p:cNvSpPr>
                  <a:spLocks noChangeArrowheads="1"/>
                </p:cNvSpPr>
                <p:nvPr/>
              </p:nvSpPr>
              <p:spPr bwMode="auto">
                <a:xfrm>
                  <a:off x="2014" y="3357"/>
                  <a:ext cx="2098" cy="784"/>
                </a:xfrm>
                <a:prstGeom prst="rect">
                  <a:avLst/>
                </a:prstGeom>
                <a:solidFill>
                  <a:srgbClr val="E2DD00"/>
                </a:solidFill>
                <a:ln w="12700">
                  <a:solidFill>
                    <a:srgbClr val="000000"/>
                  </a:solidFill>
                  <a:miter lim="800000"/>
                  <a:headEnd/>
                  <a:tailEnd/>
                </a:ln>
              </p:spPr>
              <p:txBody>
                <a:bodyPr/>
                <a:lstStyle/>
                <a:p>
                  <a:endParaRPr lang="fr-CA"/>
                </a:p>
              </p:txBody>
            </p:sp>
            <p:sp>
              <p:nvSpPr>
                <p:cNvPr id="100486" name="Rectangle 134"/>
                <p:cNvSpPr>
                  <a:spLocks noChangeArrowheads="1"/>
                </p:cNvSpPr>
                <p:nvPr/>
              </p:nvSpPr>
              <p:spPr bwMode="auto">
                <a:xfrm>
                  <a:off x="2537" y="3228"/>
                  <a:ext cx="153" cy="92"/>
                </a:xfrm>
                <a:prstGeom prst="rect">
                  <a:avLst/>
                </a:prstGeom>
                <a:solidFill>
                  <a:srgbClr val="E2DD00"/>
                </a:solidFill>
                <a:ln w="12700">
                  <a:solidFill>
                    <a:srgbClr val="000000"/>
                  </a:solidFill>
                  <a:miter lim="800000"/>
                  <a:headEnd/>
                  <a:tailEnd/>
                </a:ln>
              </p:spPr>
              <p:txBody>
                <a:bodyPr/>
                <a:lstStyle/>
                <a:p>
                  <a:endParaRPr lang="fr-CA"/>
                </a:p>
              </p:txBody>
            </p:sp>
            <p:sp>
              <p:nvSpPr>
                <p:cNvPr id="100487" name="Rectangle 135"/>
                <p:cNvSpPr>
                  <a:spLocks noChangeArrowheads="1"/>
                </p:cNvSpPr>
                <p:nvPr/>
              </p:nvSpPr>
              <p:spPr bwMode="auto">
                <a:xfrm>
                  <a:off x="2920" y="3204"/>
                  <a:ext cx="207" cy="128"/>
                </a:xfrm>
                <a:prstGeom prst="rect">
                  <a:avLst/>
                </a:prstGeom>
                <a:solidFill>
                  <a:srgbClr val="E2DD00"/>
                </a:solidFill>
                <a:ln w="12700">
                  <a:solidFill>
                    <a:srgbClr val="000000"/>
                  </a:solidFill>
                  <a:miter lim="800000"/>
                  <a:headEnd/>
                  <a:tailEnd/>
                </a:ln>
              </p:spPr>
              <p:txBody>
                <a:bodyPr/>
                <a:lstStyle/>
                <a:p>
                  <a:endParaRPr lang="fr-CA"/>
                </a:p>
              </p:txBody>
            </p:sp>
            <p:sp>
              <p:nvSpPr>
                <p:cNvPr id="100488" name="Rectangle 136"/>
                <p:cNvSpPr>
                  <a:spLocks noChangeArrowheads="1"/>
                </p:cNvSpPr>
                <p:nvPr/>
              </p:nvSpPr>
              <p:spPr bwMode="auto">
                <a:xfrm>
                  <a:off x="1978" y="3314"/>
                  <a:ext cx="2171" cy="61"/>
                </a:xfrm>
                <a:prstGeom prst="rect">
                  <a:avLst/>
                </a:prstGeom>
                <a:solidFill>
                  <a:srgbClr val="E2DD00"/>
                </a:solidFill>
                <a:ln w="12700">
                  <a:solidFill>
                    <a:srgbClr val="000000"/>
                  </a:solidFill>
                  <a:miter lim="800000"/>
                  <a:headEnd/>
                  <a:tailEnd/>
                </a:ln>
              </p:spPr>
              <p:txBody>
                <a:bodyPr/>
                <a:lstStyle/>
                <a:p>
                  <a:endParaRPr lang="fr-CA"/>
                </a:p>
              </p:txBody>
            </p:sp>
            <p:sp>
              <p:nvSpPr>
                <p:cNvPr id="100489" name="Rectangle 137"/>
                <p:cNvSpPr>
                  <a:spLocks noChangeArrowheads="1"/>
                </p:cNvSpPr>
                <p:nvPr/>
              </p:nvSpPr>
              <p:spPr bwMode="auto">
                <a:xfrm>
                  <a:off x="2014" y="3740"/>
                  <a:ext cx="2098" cy="27"/>
                </a:xfrm>
                <a:prstGeom prst="rect">
                  <a:avLst/>
                </a:prstGeom>
                <a:solidFill>
                  <a:srgbClr val="E2DD00"/>
                </a:solidFill>
                <a:ln w="12700">
                  <a:solidFill>
                    <a:srgbClr val="000000"/>
                  </a:solidFill>
                  <a:miter lim="800000"/>
                  <a:headEnd/>
                  <a:tailEnd/>
                </a:ln>
              </p:spPr>
              <p:txBody>
                <a:bodyPr/>
                <a:lstStyle/>
                <a:p>
                  <a:endParaRPr lang="fr-CA"/>
                </a:p>
              </p:txBody>
            </p:sp>
            <p:grpSp>
              <p:nvGrpSpPr>
                <p:cNvPr id="100490" name="Group 138"/>
                <p:cNvGrpSpPr>
                  <a:grpSpLocks/>
                </p:cNvGrpSpPr>
                <p:nvPr/>
              </p:nvGrpSpPr>
              <p:grpSpPr bwMode="auto">
                <a:xfrm>
                  <a:off x="2051" y="3428"/>
                  <a:ext cx="1996" cy="637"/>
                  <a:chOff x="2051" y="3428"/>
                  <a:chExt cx="1996" cy="637"/>
                </a:xfrm>
              </p:grpSpPr>
              <p:grpSp>
                <p:nvGrpSpPr>
                  <p:cNvPr id="100491" name="Group 139"/>
                  <p:cNvGrpSpPr>
                    <a:grpSpLocks/>
                  </p:cNvGrpSpPr>
                  <p:nvPr/>
                </p:nvGrpSpPr>
                <p:grpSpPr bwMode="auto">
                  <a:xfrm>
                    <a:off x="2342" y="3812"/>
                    <a:ext cx="256" cy="253"/>
                    <a:chOff x="2342" y="3812"/>
                    <a:chExt cx="256" cy="253"/>
                  </a:xfrm>
                </p:grpSpPr>
                <p:sp>
                  <p:nvSpPr>
                    <p:cNvPr id="100492" name="Rectangle 140"/>
                    <p:cNvSpPr>
                      <a:spLocks noChangeArrowheads="1"/>
                    </p:cNvSpPr>
                    <p:nvPr/>
                  </p:nvSpPr>
                  <p:spPr bwMode="auto">
                    <a:xfrm>
                      <a:off x="2355"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93" name="Rectangle 141"/>
                    <p:cNvSpPr>
                      <a:spLocks noChangeArrowheads="1"/>
                    </p:cNvSpPr>
                    <p:nvPr/>
                  </p:nvSpPr>
                  <p:spPr bwMode="auto">
                    <a:xfrm>
                      <a:off x="2342"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494" name="Line 142"/>
                    <p:cNvSpPr>
                      <a:spLocks noChangeShapeType="1"/>
                    </p:cNvSpPr>
                    <p:nvPr/>
                  </p:nvSpPr>
                  <p:spPr bwMode="auto">
                    <a:xfrm>
                      <a:off x="2468"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495" name="Line 143"/>
                    <p:cNvSpPr>
                      <a:spLocks noChangeShapeType="1"/>
                    </p:cNvSpPr>
                    <p:nvPr/>
                  </p:nvSpPr>
                  <p:spPr bwMode="auto">
                    <a:xfrm>
                      <a:off x="2353"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496" name="Group 144"/>
                  <p:cNvGrpSpPr>
                    <a:grpSpLocks/>
                  </p:cNvGrpSpPr>
                  <p:nvPr/>
                </p:nvGrpSpPr>
                <p:grpSpPr bwMode="auto">
                  <a:xfrm>
                    <a:off x="2633" y="3812"/>
                    <a:ext cx="256" cy="253"/>
                    <a:chOff x="2633" y="3812"/>
                    <a:chExt cx="256" cy="253"/>
                  </a:xfrm>
                </p:grpSpPr>
                <p:sp>
                  <p:nvSpPr>
                    <p:cNvPr id="100497" name="Rectangle 145"/>
                    <p:cNvSpPr>
                      <a:spLocks noChangeArrowheads="1"/>
                    </p:cNvSpPr>
                    <p:nvPr/>
                  </p:nvSpPr>
                  <p:spPr bwMode="auto">
                    <a:xfrm>
                      <a:off x="2646"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498" name="Rectangle 146"/>
                    <p:cNvSpPr>
                      <a:spLocks noChangeArrowheads="1"/>
                    </p:cNvSpPr>
                    <p:nvPr/>
                  </p:nvSpPr>
                  <p:spPr bwMode="auto">
                    <a:xfrm>
                      <a:off x="2633"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499" name="Line 147"/>
                    <p:cNvSpPr>
                      <a:spLocks noChangeShapeType="1"/>
                    </p:cNvSpPr>
                    <p:nvPr/>
                  </p:nvSpPr>
                  <p:spPr bwMode="auto">
                    <a:xfrm>
                      <a:off x="2759"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00" name="Line 148"/>
                    <p:cNvSpPr>
                      <a:spLocks noChangeShapeType="1"/>
                    </p:cNvSpPr>
                    <p:nvPr/>
                  </p:nvSpPr>
                  <p:spPr bwMode="auto">
                    <a:xfrm>
                      <a:off x="2645" y="3929"/>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01" name="Group 149"/>
                  <p:cNvGrpSpPr>
                    <a:grpSpLocks/>
                  </p:cNvGrpSpPr>
                  <p:nvPr/>
                </p:nvGrpSpPr>
                <p:grpSpPr bwMode="auto">
                  <a:xfrm>
                    <a:off x="3788" y="3812"/>
                    <a:ext cx="256" cy="253"/>
                    <a:chOff x="3788" y="3812"/>
                    <a:chExt cx="256" cy="253"/>
                  </a:xfrm>
                </p:grpSpPr>
                <p:sp>
                  <p:nvSpPr>
                    <p:cNvPr id="100502" name="Rectangle 150"/>
                    <p:cNvSpPr>
                      <a:spLocks noChangeArrowheads="1"/>
                    </p:cNvSpPr>
                    <p:nvPr/>
                  </p:nvSpPr>
                  <p:spPr bwMode="auto">
                    <a:xfrm>
                      <a:off x="3800" y="3813"/>
                      <a:ext cx="232" cy="231"/>
                    </a:xfrm>
                    <a:prstGeom prst="rect">
                      <a:avLst/>
                    </a:prstGeom>
                    <a:solidFill>
                      <a:srgbClr val="E2DD00"/>
                    </a:solidFill>
                    <a:ln w="12700">
                      <a:solidFill>
                        <a:srgbClr val="000000"/>
                      </a:solidFill>
                      <a:miter lim="800000"/>
                      <a:headEnd/>
                      <a:tailEnd/>
                    </a:ln>
                  </p:spPr>
                  <p:txBody>
                    <a:bodyPr/>
                    <a:lstStyle/>
                    <a:p>
                      <a:endParaRPr lang="fr-CA"/>
                    </a:p>
                  </p:txBody>
                </p:sp>
                <p:sp>
                  <p:nvSpPr>
                    <p:cNvPr id="100503" name="Rectangle 151"/>
                    <p:cNvSpPr>
                      <a:spLocks noChangeArrowheads="1"/>
                    </p:cNvSpPr>
                    <p:nvPr/>
                  </p:nvSpPr>
                  <p:spPr bwMode="auto">
                    <a:xfrm>
                      <a:off x="3788"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504" name="Line 152"/>
                    <p:cNvSpPr>
                      <a:spLocks noChangeShapeType="1"/>
                    </p:cNvSpPr>
                    <p:nvPr/>
                  </p:nvSpPr>
                  <p:spPr bwMode="auto">
                    <a:xfrm>
                      <a:off x="3915"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05" name="Line 153"/>
                    <p:cNvSpPr>
                      <a:spLocks noChangeShapeType="1"/>
                    </p:cNvSpPr>
                    <p:nvPr/>
                  </p:nvSpPr>
                  <p:spPr bwMode="auto">
                    <a:xfrm>
                      <a:off x="3799"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06" name="Group 154"/>
                  <p:cNvGrpSpPr>
                    <a:grpSpLocks/>
                  </p:cNvGrpSpPr>
                  <p:nvPr/>
                </p:nvGrpSpPr>
                <p:grpSpPr bwMode="auto">
                  <a:xfrm>
                    <a:off x="2051" y="3812"/>
                    <a:ext cx="257" cy="253"/>
                    <a:chOff x="2051" y="3812"/>
                    <a:chExt cx="257" cy="253"/>
                  </a:xfrm>
                </p:grpSpPr>
                <p:sp>
                  <p:nvSpPr>
                    <p:cNvPr id="100507" name="Rectangle 155"/>
                    <p:cNvSpPr>
                      <a:spLocks noChangeArrowheads="1"/>
                    </p:cNvSpPr>
                    <p:nvPr/>
                  </p:nvSpPr>
                  <p:spPr bwMode="auto">
                    <a:xfrm>
                      <a:off x="2064"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508" name="Rectangle 156"/>
                    <p:cNvSpPr>
                      <a:spLocks noChangeArrowheads="1"/>
                    </p:cNvSpPr>
                    <p:nvPr/>
                  </p:nvSpPr>
                  <p:spPr bwMode="auto">
                    <a:xfrm>
                      <a:off x="2051" y="4049"/>
                      <a:ext cx="257" cy="16"/>
                    </a:xfrm>
                    <a:prstGeom prst="rect">
                      <a:avLst/>
                    </a:prstGeom>
                    <a:solidFill>
                      <a:srgbClr val="E2DD00"/>
                    </a:solidFill>
                    <a:ln w="12700">
                      <a:solidFill>
                        <a:srgbClr val="000000"/>
                      </a:solidFill>
                      <a:miter lim="800000"/>
                      <a:headEnd/>
                      <a:tailEnd/>
                    </a:ln>
                  </p:spPr>
                  <p:txBody>
                    <a:bodyPr/>
                    <a:lstStyle/>
                    <a:p>
                      <a:endParaRPr lang="fr-CA"/>
                    </a:p>
                  </p:txBody>
                </p:sp>
                <p:sp>
                  <p:nvSpPr>
                    <p:cNvPr id="100509" name="Line 157"/>
                    <p:cNvSpPr>
                      <a:spLocks noChangeShapeType="1"/>
                    </p:cNvSpPr>
                    <p:nvPr/>
                  </p:nvSpPr>
                  <p:spPr bwMode="auto">
                    <a:xfrm>
                      <a:off x="2178"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10" name="Line 158"/>
                    <p:cNvSpPr>
                      <a:spLocks noChangeShapeType="1"/>
                    </p:cNvSpPr>
                    <p:nvPr/>
                  </p:nvSpPr>
                  <p:spPr bwMode="auto">
                    <a:xfrm>
                      <a:off x="2063" y="3929"/>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11" name="Group 159"/>
                  <p:cNvGrpSpPr>
                    <a:grpSpLocks/>
                  </p:cNvGrpSpPr>
                  <p:nvPr/>
                </p:nvGrpSpPr>
                <p:grpSpPr bwMode="auto">
                  <a:xfrm>
                    <a:off x="2928" y="3428"/>
                    <a:ext cx="255" cy="253"/>
                    <a:chOff x="2928" y="3428"/>
                    <a:chExt cx="255" cy="253"/>
                  </a:xfrm>
                </p:grpSpPr>
                <p:sp>
                  <p:nvSpPr>
                    <p:cNvPr id="100512" name="Rectangle 160"/>
                    <p:cNvSpPr>
                      <a:spLocks noChangeArrowheads="1"/>
                    </p:cNvSpPr>
                    <p:nvPr/>
                  </p:nvSpPr>
                  <p:spPr bwMode="auto">
                    <a:xfrm>
                      <a:off x="2940"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513" name="Rectangle 161"/>
                    <p:cNvSpPr>
                      <a:spLocks noChangeArrowheads="1"/>
                    </p:cNvSpPr>
                    <p:nvPr/>
                  </p:nvSpPr>
                  <p:spPr bwMode="auto">
                    <a:xfrm>
                      <a:off x="2928"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514" name="Line 162"/>
                    <p:cNvSpPr>
                      <a:spLocks noChangeShapeType="1"/>
                    </p:cNvSpPr>
                    <p:nvPr/>
                  </p:nvSpPr>
                  <p:spPr bwMode="auto">
                    <a:xfrm>
                      <a:off x="3054"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15" name="Line 163"/>
                    <p:cNvSpPr>
                      <a:spLocks noChangeShapeType="1"/>
                    </p:cNvSpPr>
                    <p:nvPr/>
                  </p:nvSpPr>
                  <p:spPr bwMode="auto">
                    <a:xfrm>
                      <a:off x="2939" y="3545"/>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16" name="Group 164"/>
                  <p:cNvGrpSpPr>
                    <a:grpSpLocks/>
                  </p:cNvGrpSpPr>
                  <p:nvPr/>
                </p:nvGrpSpPr>
                <p:grpSpPr bwMode="auto">
                  <a:xfrm>
                    <a:off x="3210" y="3812"/>
                    <a:ext cx="256" cy="253"/>
                    <a:chOff x="3210" y="3812"/>
                    <a:chExt cx="256" cy="253"/>
                  </a:xfrm>
                </p:grpSpPr>
                <p:sp>
                  <p:nvSpPr>
                    <p:cNvPr id="100517" name="Rectangle 165"/>
                    <p:cNvSpPr>
                      <a:spLocks noChangeArrowheads="1"/>
                    </p:cNvSpPr>
                    <p:nvPr/>
                  </p:nvSpPr>
                  <p:spPr bwMode="auto">
                    <a:xfrm>
                      <a:off x="3222"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518" name="Rectangle 166"/>
                    <p:cNvSpPr>
                      <a:spLocks noChangeArrowheads="1"/>
                    </p:cNvSpPr>
                    <p:nvPr/>
                  </p:nvSpPr>
                  <p:spPr bwMode="auto">
                    <a:xfrm>
                      <a:off x="3210"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519" name="Line 167"/>
                    <p:cNvSpPr>
                      <a:spLocks noChangeShapeType="1"/>
                    </p:cNvSpPr>
                    <p:nvPr/>
                  </p:nvSpPr>
                  <p:spPr bwMode="auto">
                    <a:xfrm>
                      <a:off x="3337"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20" name="Line 168"/>
                    <p:cNvSpPr>
                      <a:spLocks noChangeShapeType="1"/>
                    </p:cNvSpPr>
                    <p:nvPr/>
                  </p:nvSpPr>
                  <p:spPr bwMode="auto">
                    <a:xfrm>
                      <a:off x="3221" y="3929"/>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21" name="Group 169"/>
                  <p:cNvGrpSpPr>
                    <a:grpSpLocks/>
                  </p:cNvGrpSpPr>
                  <p:nvPr/>
                </p:nvGrpSpPr>
                <p:grpSpPr bwMode="auto">
                  <a:xfrm>
                    <a:off x="3499" y="3812"/>
                    <a:ext cx="255" cy="253"/>
                    <a:chOff x="3499" y="3812"/>
                    <a:chExt cx="255" cy="253"/>
                  </a:xfrm>
                </p:grpSpPr>
                <p:sp>
                  <p:nvSpPr>
                    <p:cNvPr id="100522" name="Rectangle 170"/>
                    <p:cNvSpPr>
                      <a:spLocks noChangeArrowheads="1"/>
                    </p:cNvSpPr>
                    <p:nvPr/>
                  </p:nvSpPr>
                  <p:spPr bwMode="auto">
                    <a:xfrm>
                      <a:off x="3511"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523" name="Rectangle 171"/>
                    <p:cNvSpPr>
                      <a:spLocks noChangeArrowheads="1"/>
                    </p:cNvSpPr>
                    <p:nvPr/>
                  </p:nvSpPr>
                  <p:spPr bwMode="auto">
                    <a:xfrm>
                      <a:off x="3499" y="4049"/>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524" name="Line 172"/>
                    <p:cNvSpPr>
                      <a:spLocks noChangeShapeType="1"/>
                    </p:cNvSpPr>
                    <p:nvPr/>
                  </p:nvSpPr>
                  <p:spPr bwMode="auto">
                    <a:xfrm>
                      <a:off x="3625"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25" name="Line 173"/>
                    <p:cNvSpPr>
                      <a:spLocks noChangeShapeType="1"/>
                    </p:cNvSpPr>
                    <p:nvPr/>
                  </p:nvSpPr>
                  <p:spPr bwMode="auto">
                    <a:xfrm>
                      <a:off x="3510"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26" name="Group 174"/>
                  <p:cNvGrpSpPr>
                    <a:grpSpLocks/>
                  </p:cNvGrpSpPr>
                  <p:nvPr/>
                </p:nvGrpSpPr>
                <p:grpSpPr bwMode="auto">
                  <a:xfrm>
                    <a:off x="2345" y="3428"/>
                    <a:ext cx="255" cy="253"/>
                    <a:chOff x="2345" y="3428"/>
                    <a:chExt cx="255" cy="253"/>
                  </a:xfrm>
                </p:grpSpPr>
                <p:sp>
                  <p:nvSpPr>
                    <p:cNvPr id="100527" name="Rectangle 175"/>
                    <p:cNvSpPr>
                      <a:spLocks noChangeArrowheads="1"/>
                    </p:cNvSpPr>
                    <p:nvPr/>
                  </p:nvSpPr>
                  <p:spPr bwMode="auto">
                    <a:xfrm>
                      <a:off x="2357"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528" name="Rectangle 176"/>
                    <p:cNvSpPr>
                      <a:spLocks noChangeArrowheads="1"/>
                    </p:cNvSpPr>
                    <p:nvPr/>
                  </p:nvSpPr>
                  <p:spPr bwMode="auto">
                    <a:xfrm>
                      <a:off x="2345"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529" name="Line 177"/>
                    <p:cNvSpPr>
                      <a:spLocks noChangeShapeType="1"/>
                    </p:cNvSpPr>
                    <p:nvPr/>
                  </p:nvSpPr>
                  <p:spPr bwMode="auto">
                    <a:xfrm>
                      <a:off x="2472"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30" name="Line 178"/>
                    <p:cNvSpPr>
                      <a:spLocks noChangeShapeType="1"/>
                    </p:cNvSpPr>
                    <p:nvPr/>
                  </p:nvSpPr>
                  <p:spPr bwMode="auto">
                    <a:xfrm>
                      <a:off x="2357" y="3545"/>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31" name="Group 179"/>
                  <p:cNvGrpSpPr>
                    <a:grpSpLocks/>
                  </p:cNvGrpSpPr>
                  <p:nvPr/>
                </p:nvGrpSpPr>
                <p:grpSpPr bwMode="auto">
                  <a:xfrm>
                    <a:off x="2637" y="3428"/>
                    <a:ext cx="255" cy="253"/>
                    <a:chOff x="2637" y="3428"/>
                    <a:chExt cx="255" cy="253"/>
                  </a:xfrm>
                </p:grpSpPr>
                <p:sp>
                  <p:nvSpPr>
                    <p:cNvPr id="100532" name="Rectangle 180"/>
                    <p:cNvSpPr>
                      <a:spLocks noChangeArrowheads="1"/>
                    </p:cNvSpPr>
                    <p:nvPr/>
                  </p:nvSpPr>
                  <p:spPr bwMode="auto">
                    <a:xfrm>
                      <a:off x="2649"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533" name="Rectangle 181"/>
                    <p:cNvSpPr>
                      <a:spLocks noChangeArrowheads="1"/>
                    </p:cNvSpPr>
                    <p:nvPr/>
                  </p:nvSpPr>
                  <p:spPr bwMode="auto">
                    <a:xfrm>
                      <a:off x="2637"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534" name="Line 182"/>
                    <p:cNvSpPr>
                      <a:spLocks noChangeShapeType="1"/>
                    </p:cNvSpPr>
                    <p:nvPr/>
                  </p:nvSpPr>
                  <p:spPr bwMode="auto">
                    <a:xfrm>
                      <a:off x="2764"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35" name="Line 183"/>
                    <p:cNvSpPr>
                      <a:spLocks noChangeShapeType="1"/>
                    </p:cNvSpPr>
                    <p:nvPr/>
                  </p:nvSpPr>
                  <p:spPr bwMode="auto">
                    <a:xfrm>
                      <a:off x="2648" y="3545"/>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36" name="Group 184"/>
                  <p:cNvGrpSpPr>
                    <a:grpSpLocks/>
                  </p:cNvGrpSpPr>
                  <p:nvPr/>
                </p:nvGrpSpPr>
                <p:grpSpPr bwMode="auto">
                  <a:xfrm>
                    <a:off x="3790" y="3428"/>
                    <a:ext cx="257" cy="253"/>
                    <a:chOff x="3790" y="3428"/>
                    <a:chExt cx="257" cy="253"/>
                  </a:xfrm>
                </p:grpSpPr>
                <p:sp>
                  <p:nvSpPr>
                    <p:cNvPr id="100537" name="Rectangle 185"/>
                    <p:cNvSpPr>
                      <a:spLocks noChangeArrowheads="1"/>
                    </p:cNvSpPr>
                    <p:nvPr/>
                  </p:nvSpPr>
                  <p:spPr bwMode="auto">
                    <a:xfrm>
                      <a:off x="3803" y="3429"/>
                      <a:ext cx="232" cy="231"/>
                    </a:xfrm>
                    <a:prstGeom prst="rect">
                      <a:avLst/>
                    </a:prstGeom>
                    <a:solidFill>
                      <a:srgbClr val="E2DD00"/>
                    </a:solidFill>
                    <a:ln w="12700">
                      <a:solidFill>
                        <a:srgbClr val="000000"/>
                      </a:solidFill>
                      <a:miter lim="800000"/>
                      <a:headEnd/>
                      <a:tailEnd/>
                    </a:ln>
                  </p:spPr>
                  <p:txBody>
                    <a:bodyPr/>
                    <a:lstStyle/>
                    <a:p>
                      <a:endParaRPr lang="fr-CA"/>
                    </a:p>
                  </p:txBody>
                </p:sp>
                <p:sp>
                  <p:nvSpPr>
                    <p:cNvPr id="100538" name="Rectangle 186"/>
                    <p:cNvSpPr>
                      <a:spLocks noChangeArrowheads="1"/>
                    </p:cNvSpPr>
                    <p:nvPr/>
                  </p:nvSpPr>
                  <p:spPr bwMode="auto">
                    <a:xfrm>
                      <a:off x="3790" y="3665"/>
                      <a:ext cx="257" cy="16"/>
                    </a:xfrm>
                    <a:prstGeom prst="rect">
                      <a:avLst/>
                    </a:prstGeom>
                    <a:solidFill>
                      <a:srgbClr val="E2DD00"/>
                    </a:solidFill>
                    <a:ln w="12700">
                      <a:solidFill>
                        <a:srgbClr val="000000"/>
                      </a:solidFill>
                      <a:miter lim="800000"/>
                      <a:headEnd/>
                      <a:tailEnd/>
                    </a:ln>
                  </p:spPr>
                  <p:txBody>
                    <a:bodyPr/>
                    <a:lstStyle/>
                    <a:p>
                      <a:endParaRPr lang="fr-CA"/>
                    </a:p>
                  </p:txBody>
                </p:sp>
                <p:sp>
                  <p:nvSpPr>
                    <p:cNvPr id="100539" name="Line 187"/>
                    <p:cNvSpPr>
                      <a:spLocks noChangeShapeType="1"/>
                    </p:cNvSpPr>
                    <p:nvPr/>
                  </p:nvSpPr>
                  <p:spPr bwMode="auto">
                    <a:xfrm>
                      <a:off x="3918"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40" name="Line 188"/>
                    <p:cNvSpPr>
                      <a:spLocks noChangeShapeType="1"/>
                    </p:cNvSpPr>
                    <p:nvPr/>
                  </p:nvSpPr>
                  <p:spPr bwMode="auto">
                    <a:xfrm>
                      <a:off x="3802" y="3545"/>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41" name="Group 189"/>
                  <p:cNvGrpSpPr>
                    <a:grpSpLocks/>
                  </p:cNvGrpSpPr>
                  <p:nvPr/>
                </p:nvGrpSpPr>
                <p:grpSpPr bwMode="auto">
                  <a:xfrm>
                    <a:off x="2054" y="3428"/>
                    <a:ext cx="257" cy="253"/>
                    <a:chOff x="2054" y="3428"/>
                    <a:chExt cx="257" cy="253"/>
                  </a:xfrm>
                </p:grpSpPr>
                <p:sp>
                  <p:nvSpPr>
                    <p:cNvPr id="100542" name="Rectangle 190"/>
                    <p:cNvSpPr>
                      <a:spLocks noChangeArrowheads="1"/>
                    </p:cNvSpPr>
                    <p:nvPr/>
                  </p:nvSpPr>
                  <p:spPr bwMode="auto">
                    <a:xfrm>
                      <a:off x="2067" y="3429"/>
                      <a:ext cx="232" cy="231"/>
                    </a:xfrm>
                    <a:prstGeom prst="rect">
                      <a:avLst/>
                    </a:prstGeom>
                    <a:solidFill>
                      <a:srgbClr val="E2DD00"/>
                    </a:solidFill>
                    <a:ln w="12700">
                      <a:solidFill>
                        <a:srgbClr val="000000"/>
                      </a:solidFill>
                      <a:miter lim="800000"/>
                      <a:headEnd/>
                      <a:tailEnd/>
                    </a:ln>
                  </p:spPr>
                  <p:txBody>
                    <a:bodyPr/>
                    <a:lstStyle/>
                    <a:p>
                      <a:endParaRPr lang="fr-CA"/>
                    </a:p>
                  </p:txBody>
                </p:sp>
                <p:sp>
                  <p:nvSpPr>
                    <p:cNvPr id="100543" name="Rectangle 191"/>
                    <p:cNvSpPr>
                      <a:spLocks noChangeArrowheads="1"/>
                    </p:cNvSpPr>
                    <p:nvPr/>
                  </p:nvSpPr>
                  <p:spPr bwMode="auto">
                    <a:xfrm>
                      <a:off x="2054" y="3665"/>
                      <a:ext cx="257" cy="16"/>
                    </a:xfrm>
                    <a:prstGeom prst="rect">
                      <a:avLst/>
                    </a:prstGeom>
                    <a:solidFill>
                      <a:srgbClr val="E2DD00"/>
                    </a:solidFill>
                    <a:ln w="12700">
                      <a:solidFill>
                        <a:srgbClr val="000000"/>
                      </a:solidFill>
                      <a:miter lim="800000"/>
                      <a:headEnd/>
                      <a:tailEnd/>
                    </a:ln>
                  </p:spPr>
                  <p:txBody>
                    <a:bodyPr/>
                    <a:lstStyle/>
                    <a:p>
                      <a:endParaRPr lang="fr-CA"/>
                    </a:p>
                  </p:txBody>
                </p:sp>
                <p:sp>
                  <p:nvSpPr>
                    <p:cNvPr id="100544" name="Line 192"/>
                    <p:cNvSpPr>
                      <a:spLocks noChangeShapeType="1"/>
                    </p:cNvSpPr>
                    <p:nvPr/>
                  </p:nvSpPr>
                  <p:spPr bwMode="auto">
                    <a:xfrm>
                      <a:off x="2181"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45" name="Line 193"/>
                    <p:cNvSpPr>
                      <a:spLocks noChangeShapeType="1"/>
                    </p:cNvSpPr>
                    <p:nvPr/>
                  </p:nvSpPr>
                  <p:spPr bwMode="auto">
                    <a:xfrm>
                      <a:off x="2066" y="3545"/>
                      <a:ext cx="233"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46" name="Group 194"/>
                  <p:cNvGrpSpPr>
                    <a:grpSpLocks/>
                  </p:cNvGrpSpPr>
                  <p:nvPr/>
                </p:nvGrpSpPr>
                <p:grpSpPr bwMode="auto">
                  <a:xfrm>
                    <a:off x="3213" y="3428"/>
                    <a:ext cx="256" cy="253"/>
                    <a:chOff x="3213" y="3428"/>
                    <a:chExt cx="256" cy="253"/>
                  </a:xfrm>
                </p:grpSpPr>
                <p:sp>
                  <p:nvSpPr>
                    <p:cNvPr id="100547" name="Rectangle 195"/>
                    <p:cNvSpPr>
                      <a:spLocks noChangeArrowheads="1"/>
                    </p:cNvSpPr>
                    <p:nvPr/>
                  </p:nvSpPr>
                  <p:spPr bwMode="auto">
                    <a:xfrm>
                      <a:off x="3225"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548" name="Rectangle 196"/>
                    <p:cNvSpPr>
                      <a:spLocks noChangeArrowheads="1"/>
                    </p:cNvSpPr>
                    <p:nvPr/>
                  </p:nvSpPr>
                  <p:spPr bwMode="auto">
                    <a:xfrm>
                      <a:off x="3213" y="3665"/>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549" name="Line 197"/>
                    <p:cNvSpPr>
                      <a:spLocks noChangeShapeType="1"/>
                    </p:cNvSpPr>
                    <p:nvPr/>
                  </p:nvSpPr>
                  <p:spPr bwMode="auto">
                    <a:xfrm>
                      <a:off x="3340"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50" name="Line 198"/>
                    <p:cNvSpPr>
                      <a:spLocks noChangeShapeType="1"/>
                    </p:cNvSpPr>
                    <p:nvPr/>
                  </p:nvSpPr>
                  <p:spPr bwMode="auto">
                    <a:xfrm>
                      <a:off x="3224" y="3545"/>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551" name="Group 199"/>
                  <p:cNvGrpSpPr>
                    <a:grpSpLocks/>
                  </p:cNvGrpSpPr>
                  <p:nvPr/>
                </p:nvGrpSpPr>
                <p:grpSpPr bwMode="auto">
                  <a:xfrm>
                    <a:off x="3502" y="3428"/>
                    <a:ext cx="255" cy="253"/>
                    <a:chOff x="3502" y="3428"/>
                    <a:chExt cx="255" cy="253"/>
                  </a:xfrm>
                </p:grpSpPr>
                <p:sp>
                  <p:nvSpPr>
                    <p:cNvPr id="100552" name="Rectangle 200"/>
                    <p:cNvSpPr>
                      <a:spLocks noChangeArrowheads="1"/>
                    </p:cNvSpPr>
                    <p:nvPr/>
                  </p:nvSpPr>
                  <p:spPr bwMode="auto">
                    <a:xfrm>
                      <a:off x="3514"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553" name="Rectangle 201"/>
                    <p:cNvSpPr>
                      <a:spLocks noChangeArrowheads="1"/>
                    </p:cNvSpPr>
                    <p:nvPr/>
                  </p:nvSpPr>
                  <p:spPr bwMode="auto">
                    <a:xfrm>
                      <a:off x="3502"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554" name="Line 202"/>
                    <p:cNvSpPr>
                      <a:spLocks noChangeShapeType="1"/>
                    </p:cNvSpPr>
                    <p:nvPr/>
                  </p:nvSpPr>
                  <p:spPr bwMode="auto">
                    <a:xfrm>
                      <a:off x="3629"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55" name="Line 203"/>
                    <p:cNvSpPr>
                      <a:spLocks noChangeShapeType="1"/>
                    </p:cNvSpPr>
                    <p:nvPr/>
                  </p:nvSpPr>
                  <p:spPr bwMode="auto">
                    <a:xfrm>
                      <a:off x="3513" y="3545"/>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grpSp>
              <p:nvGrpSpPr>
                <p:cNvPr id="100556" name="Group 204"/>
                <p:cNvGrpSpPr>
                  <a:grpSpLocks/>
                </p:cNvGrpSpPr>
                <p:nvPr/>
              </p:nvGrpSpPr>
              <p:grpSpPr bwMode="auto">
                <a:xfrm>
                  <a:off x="2931" y="3790"/>
                  <a:ext cx="241" cy="348"/>
                  <a:chOff x="2931" y="3790"/>
                  <a:chExt cx="241" cy="348"/>
                </a:xfrm>
              </p:grpSpPr>
              <p:sp>
                <p:nvSpPr>
                  <p:cNvPr id="100557" name="Rectangle 205"/>
                  <p:cNvSpPr>
                    <a:spLocks noChangeArrowheads="1"/>
                  </p:cNvSpPr>
                  <p:nvPr/>
                </p:nvSpPr>
                <p:spPr bwMode="auto">
                  <a:xfrm>
                    <a:off x="2931" y="3790"/>
                    <a:ext cx="241" cy="348"/>
                  </a:xfrm>
                  <a:prstGeom prst="rect">
                    <a:avLst/>
                  </a:prstGeom>
                  <a:solidFill>
                    <a:srgbClr val="E2DD00"/>
                  </a:solidFill>
                  <a:ln w="12700">
                    <a:solidFill>
                      <a:srgbClr val="000000"/>
                    </a:solidFill>
                    <a:miter lim="800000"/>
                    <a:headEnd/>
                    <a:tailEnd/>
                  </a:ln>
                </p:spPr>
                <p:txBody>
                  <a:bodyPr/>
                  <a:lstStyle/>
                  <a:p>
                    <a:endParaRPr lang="fr-CA"/>
                  </a:p>
                </p:txBody>
              </p:sp>
              <p:sp>
                <p:nvSpPr>
                  <p:cNvPr id="100558" name="Rectangle 206"/>
                  <p:cNvSpPr>
                    <a:spLocks noChangeArrowheads="1"/>
                  </p:cNvSpPr>
                  <p:nvPr/>
                </p:nvSpPr>
                <p:spPr bwMode="auto">
                  <a:xfrm>
                    <a:off x="2956" y="3826"/>
                    <a:ext cx="186" cy="292"/>
                  </a:xfrm>
                  <a:prstGeom prst="rect">
                    <a:avLst/>
                  </a:prstGeom>
                  <a:solidFill>
                    <a:srgbClr val="E2DD00"/>
                  </a:solidFill>
                  <a:ln w="12700">
                    <a:solidFill>
                      <a:srgbClr val="000000"/>
                    </a:solidFill>
                    <a:miter lim="800000"/>
                    <a:headEnd/>
                    <a:tailEnd/>
                  </a:ln>
                </p:spPr>
                <p:txBody>
                  <a:bodyPr/>
                  <a:lstStyle/>
                  <a:p>
                    <a:endParaRPr lang="fr-CA"/>
                  </a:p>
                </p:txBody>
              </p:sp>
              <p:sp>
                <p:nvSpPr>
                  <p:cNvPr id="100559" name="Oval 207"/>
                  <p:cNvSpPr>
                    <a:spLocks noChangeArrowheads="1"/>
                  </p:cNvSpPr>
                  <p:nvPr/>
                </p:nvSpPr>
                <p:spPr bwMode="auto">
                  <a:xfrm>
                    <a:off x="3108" y="3972"/>
                    <a:ext cx="12" cy="9"/>
                  </a:xfrm>
                  <a:prstGeom prst="ellipse">
                    <a:avLst/>
                  </a:prstGeom>
                  <a:solidFill>
                    <a:srgbClr val="E2DD00"/>
                  </a:solidFill>
                  <a:ln w="12700">
                    <a:solidFill>
                      <a:srgbClr val="000000"/>
                    </a:solidFill>
                    <a:round/>
                    <a:headEnd/>
                    <a:tailEnd/>
                  </a:ln>
                </p:spPr>
                <p:txBody>
                  <a:bodyPr/>
                  <a:lstStyle/>
                  <a:p>
                    <a:endParaRPr lang="fr-CA"/>
                  </a:p>
                </p:txBody>
              </p:sp>
            </p:grpSp>
            <p:sp>
              <p:nvSpPr>
                <p:cNvPr id="100560" name="Freeform 208"/>
                <p:cNvSpPr>
                  <a:spLocks/>
                </p:cNvSpPr>
                <p:nvPr/>
              </p:nvSpPr>
              <p:spPr bwMode="auto">
                <a:xfrm>
                  <a:off x="3030" y="2838"/>
                  <a:ext cx="864" cy="60"/>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561" name="Freeform 209"/>
                <p:cNvSpPr>
                  <a:spLocks/>
                </p:cNvSpPr>
                <p:nvPr/>
              </p:nvSpPr>
              <p:spPr bwMode="auto">
                <a:xfrm>
                  <a:off x="3264" y="2868"/>
                  <a:ext cx="864" cy="60"/>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562" name="Freeform 210"/>
                <p:cNvSpPr>
                  <a:spLocks/>
                </p:cNvSpPr>
                <p:nvPr/>
              </p:nvSpPr>
              <p:spPr bwMode="auto">
                <a:xfrm>
                  <a:off x="960" y="3120"/>
                  <a:ext cx="864" cy="48"/>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563" name="Freeform 211"/>
                <p:cNvSpPr>
                  <a:spLocks/>
                </p:cNvSpPr>
                <p:nvPr/>
              </p:nvSpPr>
              <p:spPr bwMode="auto">
                <a:xfrm>
                  <a:off x="732" y="3154"/>
                  <a:ext cx="858" cy="38"/>
                </a:xfrm>
                <a:custGeom>
                  <a:avLst/>
                  <a:gdLst>
                    <a:gd name="T0" fmla="*/ 858 w 858"/>
                    <a:gd name="T1" fmla="*/ 38 h 38"/>
                    <a:gd name="T2" fmla="*/ 804 w 858"/>
                    <a:gd name="T3" fmla="*/ 8 h 38"/>
                    <a:gd name="T4" fmla="*/ 612 w 858"/>
                    <a:gd name="T5" fmla="*/ 20 h 38"/>
                    <a:gd name="T6" fmla="*/ 396 w 858"/>
                    <a:gd name="T7" fmla="*/ 32 h 38"/>
                    <a:gd name="T8" fmla="*/ 324 w 858"/>
                    <a:gd name="T9" fmla="*/ 38 h 38"/>
                    <a:gd name="T10" fmla="*/ 294 w 858"/>
                    <a:gd name="T11" fmla="*/ 32 h 38"/>
                    <a:gd name="T12" fmla="*/ 258 w 858"/>
                    <a:gd name="T13" fmla="*/ 8 h 38"/>
                    <a:gd name="T14" fmla="*/ 168 w 858"/>
                    <a:gd name="T15" fmla="*/ 14 h 38"/>
                    <a:gd name="T16" fmla="*/ 150 w 858"/>
                    <a:gd name="T17" fmla="*/ 26 h 38"/>
                    <a:gd name="T18" fmla="*/ 0 w 858"/>
                    <a:gd name="T19" fmla="*/ 1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8" h="38">
                      <a:moveTo>
                        <a:pt x="858" y="38"/>
                      </a:moveTo>
                      <a:cubicBezTo>
                        <a:pt x="838" y="31"/>
                        <a:pt x="804" y="8"/>
                        <a:pt x="804" y="8"/>
                      </a:cubicBezTo>
                      <a:cubicBezTo>
                        <a:pt x="710" y="15"/>
                        <a:pt x="708" y="26"/>
                        <a:pt x="612" y="20"/>
                      </a:cubicBezTo>
                      <a:cubicBezTo>
                        <a:pt x="533" y="0"/>
                        <a:pt x="470" y="13"/>
                        <a:pt x="396" y="32"/>
                      </a:cubicBezTo>
                      <a:cubicBezTo>
                        <a:pt x="370" y="23"/>
                        <a:pt x="350" y="32"/>
                        <a:pt x="324" y="38"/>
                      </a:cubicBezTo>
                      <a:cubicBezTo>
                        <a:pt x="314" y="36"/>
                        <a:pt x="303" y="36"/>
                        <a:pt x="294" y="32"/>
                      </a:cubicBezTo>
                      <a:cubicBezTo>
                        <a:pt x="281" y="26"/>
                        <a:pt x="258" y="8"/>
                        <a:pt x="258" y="8"/>
                      </a:cubicBezTo>
                      <a:cubicBezTo>
                        <a:pt x="228" y="10"/>
                        <a:pt x="198" y="9"/>
                        <a:pt x="168" y="14"/>
                      </a:cubicBezTo>
                      <a:cubicBezTo>
                        <a:pt x="161" y="15"/>
                        <a:pt x="157" y="26"/>
                        <a:pt x="150" y="26"/>
                      </a:cubicBezTo>
                      <a:cubicBezTo>
                        <a:pt x="101" y="29"/>
                        <a:pt x="50" y="14"/>
                        <a:pt x="0" y="14"/>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100564" name="Group 212"/>
              <p:cNvGrpSpPr>
                <a:grpSpLocks/>
              </p:cNvGrpSpPr>
              <p:nvPr/>
            </p:nvGrpSpPr>
            <p:grpSpPr bwMode="auto">
              <a:xfrm>
                <a:off x="96" y="1392"/>
                <a:ext cx="1536" cy="343"/>
                <a:chOff x="732" y="2838"/>
                <a:chExt cx="3916" cy="1303"/>
              </a:xfrm>
            </p:grpSpPr>
            <p:grpSp>
              <p:nvGrpSpPr>
                <p:cNvPr id="100565" name="Group 213"/>
                <p:cNvGrpSpPr>
                  <a:grpSpLocks/>
                </p:cNvGrpSpPr>
                <p:nvPr/>
              </p:nvGrpSpPr>
              <p:grpSpPr bwMode="auto">
                <a:xfrm>
                  <a:off x="1532" y="3203"/>
                  <a:ext cx="340" cy="877"/>
                  <a:chOff x="3834" y="2520"/>
                  <a:chExt cx="340" cy="1285"/>
                </a:xfrm>
              </p:grpSpPr>
              <p:sp>
                <p:nvSpPr>
                  <p:cNvPr id="100566" name="Freeform 214"/>
                  <p:cNvSpPr>
                    <a:spLocks/>
                  </p:cNvSpPr>
                  <p:nvPr/>
                </p:nvSpPr>
                <p:spPr bwMode="auto">
                  <a:xfrm>
                    <a:off x="3834" y="2520"/>
                    <a:ext cx="120" cy="1285"/>
                  </a:xfrm>
                  <a:custGeom>
                    <a:avLst/>
                    <a:gdLst>
                      <a:gd name="T0" fmla="*/ 63 w 239"/>
                      <a:gd name="T1" fmla="*/ 0 h 2568"/>
                      <a:gd name="T2" fmla="*/ 63 w 239"/>
                      <a:gd name="T3" fmla="*/ 407 h 2568"/>
                      <a:gd name="T4" fmla="*/ 44 w 239"/>
                      <a:gd name="T5" fmla="*/ 407 h 2568"/>
                      <a:gd name="T6" fmla="*/ 44 w 239"/>
                      <a:gd name="T7" fmla="*/ 816 h 2568"/>
                      <a:gd name="T8" fmla="*/ 24 w 239"/>
                      <a:gd name="T9" fmla="*/ 816 h 2568"/>
                      <a:gd name="T10" fmla="*/ 24 w 239"/>
                      <a:gd name="T11" fmla="*/ 1198 h 2568"/>
                      <a:gd name="T12" fmla="*/ 12 w 239"/>
                      <a:gd name="T13" fmla="*/ 1198 h 2568"/>
                      <a:gd name="T14" fmla="*/ 12 w 239"/>
                      <a:gd name="T15" fmla="*/ 1713 h 2568"/>
                      <a:gd name="T16" fmla="*/ 0 w 239"/>
                      <a:gd name="T17" fmla="*/ 1713 h 2568"/>
                      <a:gd name="T18" fmla="*/ 0 w 239"/>
                      <a:gd name="T19" fmla="*/ 2568 h 2568"/>
                      <a:gd name="T20" fmla="*/ 130 w 239"/>
                      <a:gd name="T21" fmla="*/ 2568 h 2568"/>
                      <a:gd name="T22" fmla="*/ 239 w 239"/>
                      <a:gd name="T23" fmla="*/ 1706 h 2568"/>
                      <a:gd name="T24" fmla="*/ 239 w 239"/>
                      <a:gd name="T25" fmla="*/ 1197 h 2568"/>
                      <a:gd name="T26" fmla="*/ 227 w 239"/>
                      <a:gd name="T27" fmla="*/ 1197 h 2568"/>
                      <a:gd name="T28" fmla="*/ 227 w 239"/>
                      <a:gd name="T29" fmla="*/ 816 h 2568"/>
                      <a:gd name="T30" fmla="*/ 212 w 239"/>
                      <a:gd name="T31" fmla="*/ 816 h 2568"/>
                      <a:gd name="T32" fmla="*/ 212 w 239"/>
                      <a:gd name="T33" fmla="*/ 407 h 2568"/>
                      <a:gd name="T34" fmla="*/ 193 w 239"/>
                      <a:gd name="T35" fmla="*/ 407 h 2568"/>
                      <a:gd name="T36" fmla="*/ 193 w 239"/>
                      <a:gd name="T37" fmla="*/ 0 h 2568"/>
                      <a:gd name="T38" fmla="*/ 63 w 239"/>
                      <a:gd name="T39"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9" h="2568">
                        <a:moveTo>
                          <a:pt x="63" y="0"/>
                        </a:moveTo>
                        <a:lnTo>
                          <a:pt x="63" y="407"/>
                        </a:lnTo>
                        <a:lnTo>
                          <a:pt x="44" y="407"/>
                        </a:lnTo>
                        <a:lnTo>
                          <a:pt x="44" y="816"/>
                        </a:lnTo>
                        <a:lnTo>
                          <a:pt x="24" y="816"/>
                        </a:lnTo>
                        <a:lnTo>
                          <a:pt x="24" y="1198"/>
                        </a:lnTo>
                        <a:lnTo>
                          <a:pt x="12" y="1198"/>
                        </a:lnTo>
                        <a:lnTo>
                          <a:pt x="12" y="1713"/>
                        </a:lnTo>
                        <a:lnTo>
                          <a:pt x="0" y="1713"/>
                        </a:lnTo>
                        <a:lnTo>
                          <a:pt x="0" y="2568"/>
                        </a:lnTo>
                        <a:lnTo>
                          <a:pt x="130" y="2568"/>
                        </a:lnTo>
                        <a:lnTo>
                          <a:pt x="239" y="1706"/>
                        </a:lnTo>
                        <a:lnTo>
                          <a:pt x="239" y="1197"/>
                        </a:lnTo>
                        <a:lnTo>
                          <a:pt x="227" y="1197"/>
                        </a:lnTo>
                        <a:lnTo>
                          <a:pt x="227" y="816"/>
                        </a:lnTo>
                        <a:lnTo>
                          <a:pt x="212" y="816"/>
                        </a:lnTo>
                        <a:lnTo>
                          <a:pt x="212" y="407"/>
                        </a:lnTo>
                        <a:lnTo>
                          <a:pt x="193" y="407"/>
                        </a:lnTo>
                        <a:lnTo>
                          <a:pt x="193" y="0"/>
                        </a:lnTo>
                        <a:lnTo>
                          <a:pt x="63" y="0"/>
                        </a:lnTo>
                        <a:close/>
                      </a:path>
                    </a:pathLst>
                  </a:custGeom>
                  <a:solidFill>
                    <a:srgbClr val="E2DD00"/>
                  </a:solidFill>
                  <a:ln w="12700">
                    <a:solidFill>
                      <a:srgbClr val="000000"/>
                    </a:solidFill>
                    <a:prstDash val="solid"/>
                    <a:round/>
                    <a:headEnd/>
                    <a:tailEnd/>
                  </a:ln>
                </p:spPr>
                <p:txBody>
                  <a:bodyPr/>
                  <a:lstStyle/>
                  <a:p>
                    <a:endParaRPr lang="fr-CA"/>
                  </a:p>
                </p:txBody>
              </p:sp>
              <p:sp>
                <p:nvSpPr>
                  <p:cNvPr id="100567" name="Freeform 215"/>
                  <p:cNvSpPr>
                    <a:spLocks/>
                  </p:cNvSpPr>
                  <p:nvPr/>
                </p:nvSpPr>
                <p:spPr bwMode="auto">
                  <a:xfrm>
                    <a:off x="4048" y="2520"/>
                    <a:ext cx="126" cy="1285"/>
                  </a:xfrm>
                  <a:custGeom>
                    <a:avLst/>
                    <a:gdLst>
                      <a:gd name="T0" fmla="*/ 61 w 251"/>
                      <a:gd name="T1" fmla="*/ 0 h 2568"/>
                      <a:gd name="T2" fmla="*/ 61 w 251"/>
                      <a:gd name="T3" fmla="*/ 407 h 2568"/>
                      <a:gd name="T4" fmla="*/ 42 w 251"/>
                      <a:gd name="T5" fmla="*/ 407 h 2568"/>
                      <a:gd name="T6" fmla="*/ 42 w 251"/>
                      <a:gd name="T7" fmla="*/ 816 h 2568"/>
                      <a:gd name="T8" fmla="*/ 24 w 251"/>
                      <a:gd name="T9" fmla="*/ 816 h 2568"/>
                      <a:gd name="T10" fmla="*/ 24 w 251"/>
                      <a:gd name="T11" fmla="*/ 1198 h 2568"/>
                      <a:gd name="T12" fmla="*/ 12 w 251"/>
                      <a:gd name="T13" fmla="*/ 1198 h 2568"/>
                      <a:gd name="T14" fmla="*/ 12 w 251"/>
                      <a:gd name="T15" fmla="*/ 1713 h 2568"/>
                      <a:gd name="T16" fmla="*/ 0 w 251"/>
                      <a:gd name="T17" fmla="*/ 1713 h 2568"/>
                      <a:gd name="T18" fmla="*/ 0 w 251"/>
                      <a:gd name="T19" fmla="*/ 2568 h 2568"/>
                      <a:gd name="T20" fmla="*/ 251 w 251"/>
                      <a:gd name="T21" fmla="*/ 2568 h 2568"/>
                      <a:gd name="T22" fmla="*/ 251 w 251"/>
                      <a:gd name="T23" fmla="*/ 1711 h 2568"/>
                      <a:gd name="T24" fmla="*/ 239 w 251"/>
                      <a:gd name="T25" fmla="*/ 1711 h 2568"/>
                      <a:gd name="T26" fmla="*/ 237 w 251"/>
                      <a:gd name="T27" fmla="*/ 1197 h 2568"/>
                      <a:gd name="T28" fmla="*/ 225 w 251"/>
                      <a:gd name="T29" fmla="*/ 1197 h 2568"/>
                      <a:gd name="T30" fmla="*/ 225 w 251"/>
                      <a:gd name="T31" fmla="*/ 816 h 2568"/>
                      <a:gd name="T32" fmla="*/ 208 w 251"/>
                      <a:gd name="T33" fmla="*/ 816 h 2568"/>
                      <a:gd name="T34" fmla="*/ 208 w 251"/>
                      <a:gd name="T35" fmla="*/ 407 h 2568"/>
                      <a:gd name="T36" fmla="*/ 191 w 251"/>
                      <a:gd name="T37" fmla="*/ 407 h 2568"/>
                      <a:gd name="T38" fmla="*/ 191 w 251"/>
                      <a:gd name="T39" fmla="*/ 0 h 2568"/>
                      <a:gd name="T40" fmla="*/ 61 w 251"/>
                      <a:gd name="T41"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1" h="2568">
                        <a:moveTo>
                          <a:pt x="61" y="0"/>
                        </a:moveTo>
                        <a:lnTo>
                          <a:pt x="61" y="407"/>
                        </a:lnTo>
                        <a:lnTo>
                          <a:pt x="42" y="407"/>
                        </a:lnTo>
                        <a:lnTo>
                          <a:pt x="42" y="816"/>
                        </a:lnTo>
                        <a:lnTo>
                          <a:pt x="24" y="816"/>
                        </a:lnTo>
                        <a:lnTo>
                          <a:pt x="24" y="1198"/>
                        </a:lnTo>
                        <a:lnTo>
                          <a:pt x="12" y="1198"/>
                        </a:lnTo>
                        <a:lnTo>
                          <a:pt x="12" y="1713"/>
                        </a:lnTo>
                        <a:lnTo>
                          <a:pt x="0" y="1713"/>
                        </a:lnTo>
                        <a:lnTo>
                          <a:pt x="0" y="2568"/>
                        </a:lnTo>
                        <a:lnTo>
                          <a:pt x="251" y="2568"/>
                        </a:lnTo>
                        <a:lnTo>
                          <a:pt x="251" y="1711"/>
                        </a:lnTo>
                        <a:lnTo>
                          <a:pt x="239" y="1711"/>
                        </a:lnTo>
                        <a:lnTo>
                          <a:pt x="237" y="1197"/>
                        </a:lnTo>
                        <a:lnTo>
                          <a:pt x="225" y="1197"/>
                        </a:lnTo>
                        <a:lnTo>
                          <a:pt x="225" y="816"/>
                        </a:lnTo>
                        <a:lnTo>
                          <a:pt x="208" y="816"/>
                        </a:lnTo>
                        <a:lnTo>
                          <a:pt x="208" y="407"/>
                        </a:lnTo>
                        <a:lnTo>
                          <a:pt x="191" y="407"/>
                        </a:lnTo>
                        <a:lnTo>
                          <a:pt x="191" y="0"/>
                        </a:lnTo>
                        <a:lnTo>
                          <a:pt x="61" y="0"/>
                        </a:lnTo>
                        <a:close/>
                      </a:path>
                    </a:pathLst>
                  </a:custGeom>
                  <a:solidFill>
                    <a:srgbClr val="E2DD00"/>
                  </a:solidFill>
                  <a:ln w="12700">
                    <a:solidFill>
                      <a:srgbClr val="000000"/>
                    </a:solidFill>
                    <a:prstDash val="solid"/>
                    <a:round/>
                    <a:headEnd/>
                    <a:tailEnd/>
                  </a:ln>
                </p:spPr>
                <p:txBody>
                  <a:bodyPr/>
                  <a:lstStyle/>
                  <a:p>
                    <a:endParaRPr lang="fr-CA"/>
                  </a:p>
                </p:txBody>
              </p:sp>
            </p:grpSp>
            <p:grpSp>
              <p:nvGrpSpPr>
                <p:cNvPr id="100568" name="Group 216"/>
                <p:cNvGrpSpPr>
                  <a:grpSpLocks/>
                </p:cNvGrpSpPr>
                <p:nvPr/>
              </p:nvGrpSpPr>
              <p:grpSpPr bwMode="auto">
                <a:xfrm>
                  <a:off x="3834" y="2928"/>
                  <a:ext cx="340" cy="877"/>
                  <a:chOff x="3834" y="2520"/>
                  <a:chExt cx="340" cy="1285"/>
                </a:xfrm>
              </p:grpSpPr>
              <p:sp>
                <p:nvSpPr>
                  <p:cNvPr id="100569" name="Freeform 217"/>
                  <p:cNvSpPr>
                    <a:spLocks/>
                  </p:cNvSpPr>
                  <p:nvPr/>
                </p:nvSpPr>
                <p:spPr bwMode="auto">
                  <a:xfrm>
                    <a:off x="3834" y="2520"/>
                    <a:ext cx="120" cy="1285"/>
                  </a:xfrm>
                  <a:custGeom>
                    <a:avLst/>
                    <a:gdLst>
                      <a:gd name="T0" fmla="*/ 63 w 239"/>
                      <a:gd name="T1" fmla="*/ 0 h 2568"/>
                      <a:gd name="T2" fmla="*/ 63 w 239"/>
                      <a:gd name="T3" fmla="*/ 407 h 2568"/>
                      <a:gd name="T4" fmla="*/ 44 w 239"/>
                      <a:gd name="T5" fmla="*/ 407 h 2568"/>
                      <a:gd name="T6" fmla="*/ 44 w 239"/>
                      <a:gd name="T7" fmla="*/ 816 h 2568"/>
                      <a:gd name="T8" fmla="*/ 24 w 239"/>
                      <a:gd name="T9" fmla="*/ 816 h 2568"/>
                      <a:gd name="T10" fmla="*/ 24 w 239"/>
                      <a:gd name="T11" fmla="*/ 1198 h 2568"/>
                      <a:gd name="T12" fmla="*/ 12 w 239"/>
                      <a:gd name="T13" fmla="*/ 1198 h 2568"/>
                      <a:gd name="T14" fmla="*/ 12 w 239"/>
                      <a:gd name="T15" fmla="*/ 1713 h 2568"/>
                      <a:gd name="T16" fmla="*/ 0 w 239"/>
                      <a:gd name="T17" fmla="*/ 1713 h 2568"/>
                      <a:gd name="T18" fmla="*/ 0 w 239"/>
                      <a:gd name="T19" fmla="*/ 2568 h 2568"/>
                      <a:gd name="T20" fmla="*/ 130 w 239"/>
                      <a:gd name="T21" fmla="*/ 2568 h 2568"/>
                      <a:gd name="T22" fmla="*/ 239 w 239"/>
                      <a:gd name="T23" fmla="*/ 1706 h 2568"/>
                      <a:gd name="T24" fmla="*/ 239 w 239"/>
                      <a:gd name="T25" fmla="*/ 1197 h 2568"/>
                      <a:gd name="T26" fmla="*/ 227 w 239"/>
                      <a:gd name="T27" fmla="*/ 1197 h 2568"/>
                      <a:gd name="T28" fmla="*/ 227 w 239"/>
                      <a:gd name="T29" fmla="*/ 816 h 2568"/>
                      <a:gd name="T30" fmla="*/ 212 w 239"/>
                      <a:gd name="T31" fmla="*/ 816 h 2568"/>
                      <a:gd name="T32" fmla="*/ 212 w 239"/>
                      <a:gd name="T33" fmla="*/ 407 h 2568"/>
                      <a:gd name="T34" fmla="*/ 193 w 239"/>
                      <a:gd name="T35" fmla="*/ 407 h 2568"/>
                      <a:gd name="T36" fmla="*/ 193 w 239"/>
                      <a:gd name="T37" fmla="*/ 0 h 2568"/>
                      <a:gd name="T38" fmla="*/ 63 w 239"/>
                      <a:gd name="T39"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9" h="2568">
                        <a:moveTo>
                          <a:pt x="63" y="0"/>
                        </a:moveTo>
                        <a:lnTo>
                          <a:pt x="63" y="407"/>
                        </a:lnTo>
                        <a:lnTo>
                          <a:pt x="44" y="407"/>
                        </a:lnTo>
                        <a:lnTo>
                          <a:pt x="44" y="816"/>
                        </a:lnTo>
                        <a:lnTo>
                          <a:pt x="24" y="816"/>
                        </a:lnTo>
                        <a:lnTo>
                          <a:pt x="24" y="1198"/>
                        </a:lnTo>
                        <a:lnTo>
                          <a:pt x="12" y="1198"/>
                        </a:lnTo>
                        <a:lnTo>
                          <a:pt x="12" y="1713"/>
                        </a:lnTo>
                        <a:lnTo>
                          <a:pt x="0" y="1713"/>
                        </a:lnTo>
                        <a:lnTo>
                          <a:pt x="0" y="2568"/>
                        </a:lnTo>
                        <a:lnTo>
                          <a:pt x="130" y="2568"/>
                        </a:lnTo>
                        <a:lnTo>
                          <a:pt x="239" y="1706"/>
                        </a:lnTo>
                        <a:lnTo>
                          <a:pt x="239" y="1197"/>
                        </a:lnTo>
                        <a:lnTo>
                          <a:pt x="227" y="1197"/>
                        </a:lnTo>
                        <a:lnTo>
                          <a:pt x="227" y="816"/>
                        </a:lnTo>
                        <a:lnTo>
                          <a:pt x="212" y="816"/>
                        </a:lnTo>
                        <a:lnTo>
                          <a:pt x="212" y="407"/>
                        </a:lnTo>
                        <a:lnTo>
                          <a:pt x="193" y="407"/>
                        </a:lnTo>
                        <a:lnTo>
                          <a:pt x="193" y="0"/>
                        </a:lnTo>
                        <a:lnTo>
                          <a:pt x="63" y="0"/>
                        </a:lnTo>
                        <a:close/>
                      </a:path>
                    </a:pathLst>
                  </a:custGeom>
                  <a:solidFill>
                    <a:srgbClr val="E2DD00"/>
                  </a:solidFill>
                  <a:ln w="12700">
                    <a:solidFill>
                      <a:srgbClr val="000000"/>
                    </a:solidFill>
                    <a:prstDash val="solid"/>
                    <a:round/>
                    <a:headEnd/>
                    <a:tailEnd/>
                  </a:ln>
                </p:spPr>
                <p:txBody>
                  <a:bodyPr/>
                  <a:lstStyle/>
                  <a:p>
                    <a:endParaRPr lang="fr-CA"/>
                  </a:p>
                </p:txBody>
              </p:sp>
              <p:sp>
                <p:nvSpPr>
                  <p:cNvPr id="100570" name="Freeform 218"/>
                  <p:cNvSpPr>
                    <a:spLocks/>
                  </p:cNvSpPr>
                  <p:nvPr/>
                </p:nvSpPr>
                <p:spPr bwMode="auto">
                  <a:xfrm>
                    <a:off x="4048" y="2520"/>
                    <a:ext cx="126" cy="1285"/>
                  </a:xfrm>
                  <a:custGeom>
                    <a:avLst/>
                    <a:gdLst>
                      <a:gd name="T0" fmla="*/ 61 w 251"/>
                      <a:gd name="T1" fmla="*/ 0 h 2568"/>
                      <a:gd name="T2" fmla="*/ 61 w 251"/>
                      <a:gd name="T3" fmla="*/ 407 h 2568"/>
                      <a:gd name="T4" fmla="*/ 42 w 251"/>
                      <a:gd name="T5" fmla="*/ 407 h 2568"/>
                      <a:gd name="T6" fmla="*/ 42 w 251"/>
                      <a:gd name="T7" fmla="*/ 816 h 2568"/>
                      <a:gd name="T8" fmla="*/ 24 w 251"/>
                      <a:gd name="T9" fmla="*/ 816 h 2568"/>
                      <a:gd name="T10" fmla="*/ 24 w 251"/>
                      <a:gd name="T11" fmla="*/ 1198 h 2568"/>
                      <a:gd name="T12" fmla="*/ 12 w 251"/>
                      <a:gd name="T13" fmla="*/ 1198 h 2568"/>
                      <a:gd name="T14" fmla="*/ 12 w 251"/>
                      <a:gd name="T15" fmla="*/ 1713 h 2568"/>
                      <a:gd name="T16" fmla="*/ 0 w 251"/>
                      <a:gd name="T17" fmla="*/ 1713 h 2568"/>
                      <a:gd name="T18" fmla="*/ 0 w 251"/>
                      <a:gd name="T19" fmla="*/ 2568 h 2568"/>
                      <a:gd name="T20" fmla="*/ 251 w 251"/>
                      <a:gd name="T21" fmla="*/ 2568 h 2568"/>
                      <a:gd name="T22" fmla="*/ 251 w 251"/>
                      <a:gd name="T23" fmla="*/ 1711 h 2568"/>
                      <a:gd name="T24" fmla="*/ 239 w 251"/>
                      <a:gd name="T25" fmla="*/ 1711 h 2568"/>
                      <a:gd name="T26" fmla="*/ 237 w 251"/>
                      <a:gd name="T27" fmla="*/ 1197 h 2568"/>
                      <a:gd name="T28" fmla="*/ 225 w 251"/>
                      <a:gd name="T29" fmla="*/ 1197 h 2568"/>
                      <a:gd name="T30" fmla="*/ 225 w 251"/>
                      <a:gd name="T31" fmla="*/ 816 h 2568"/>
                      <a:gd name="T32" fmla="*/ 208 w 251"/>
                      <a:gd name="T33" fmla="*/ 816 h 2568"/>
                      <a:gd name="T34" fmla="*/ 208 w 251"/>
                      <a:gd name="T35" fmla="*/ 407 h 2568"/>
                      <a:gd name="T36" fmla="*/ 191 w 251"/>
                      <a:gd name="T37" fmla="*/ 407 h 2568"/>
                      <a:gd name="T38" fmla="*/ 191 w 251"/>
                      <a:gd name="T39" fmla="*/ 0 h 2568"/>
                      <a:gd name="T40" fmla="*/ 61 w 251"/>
                      <a:gd name="T41" fmla="*/ 0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1" h="2568">
                        <a:moveTo>
                          <a:pt x="61" y="0"/>
                        </a:moveTo>
                        <a:lnTo>
                          <a:pt x="61" y="407"/>
                        </a:lnTo>
                        <a:lnTo>
                          <a:pt x="42" y="407"/>
                        </a:lnTo>
                        <a:lnTo>
                          <a:pt x="42" y="816"/>
                        </a:lnTo>
                        <a:lnTo>
                          <a:pt x="24" y="816"/>
                        </a:lnTo>
                        <a:lnTo>
                          <a:pt x="24" y="1198"/>
                        </a:lnTo>
                        <a:lnTo>
                          <a:pt x="12" y="1198"/>
                        </a:lnTo>
                        <a:lnTo>
                          <a:pt x="12" y="1713"/>
                        </a:lnTo>
                        <a:lnTo>
                          <a:pt x="0" y="1713"/>
                        </a:lnTo>
                        <a:lnTo>
                          <a:pt x="0" y="2568"/>
                        </a:lnTo>
                        <a:lnTo>
                          <a:pt x="251" y="2568"/>
                        </a:lnTo>
                        <a:lnTo>
                          <a:pt x="251" y="1711"/>
                        </a:lnTo>
                        <a:lnTo>
                          <a:pt x="239" y="1711"/>
                        </a:lnTo>
                        <a:lnTo>
                          <a:pt x="237" y="1197"/>
                        </a:lnTo>
                        <a:lnTo>
                          <a:pt x="225" y="1197"/>
                        </a:lnTo>
                        <a:lnTo>
                          <a:pt x="225" y="816"/>
                        </a:lnTo>
                        <a:lnTo>
                          <a:pt x="208" y="816"/>
                        </a:lnTo>
                        <a:lnTo>
                          <a:pt x="208" y="407"/>
                        </a:lnTo>
                        <a:lnTo>
                          <a:pt x="191" y="407"/>
                        </a:lnTo>
                        <a:lnTo>
                          <a:pt x="191" y="0"/>
                        </a:lnTo>
                        <a:lnTo>
                          <a:pt x="61" y="0"/>
                        </a:lnTo>
                        <a:close/>
                      </a:path>
                    </a:pathLst>
                  </a:custGeom>
                  <a:solidFill>
                    <a:srgbClr val="E2DD00"/>
                  </a:solidFill>
                  <a:ln w="12700">
                    <a:solidFill>
                      <a:srgbClr val="000000"/>
                    </a:solidFill>
                    <a:prstDash val="solid"/>
                    <a:round/>
                    <a:headEnd/>
                    <a:tailEnd/>
                  </a:ln>
                </p:spPr>
                <p:txBody>
                  <a:bodyPr/>
                  <a:lstStyle/>
                  <a:p>
                    <a:endParaRPr lang="fr-CA"/>
                  </a:p>
                </p:txBody>
              </p:sp>
            </p:grpSp>
            <p:grpSp>
              <p:nvGrpSpPr>
                <p:cNvPr id="100571" name="Group 219"/>
                <p:cNvGrpSpPr>
                  <a:grpSpLocks/>
                </p:cNvGrpSpPr>
                <p:nvPr/>
              </p:nvGrpSpPr>
              <p:grpSpPr bwMode="auto">
                <a:xfrm>
                  <a:off x="4233" y="3545"/>
                  <a:ext cx="158" cy="262"/>
                  <a:chOff x="4233" y="3545"/>
                  <a:chExt cx="158" cy="262"/>
                </a:xfrm>
              </p:grpSpPr>
              <p:sp>
                <p:nvSpPr>
                  <p:cNvPr id="100572" name="Rectangle 220"/>
                  <p:cNvSpPr>
                    <a:spLocks noChangeArrowheads="1"/>
                  </p:cNvSpPr>
                  <p:nvPr/>
                </p:nvSpPr>
                <p:spPr bwMode="auto">
                  <a:xfrm>
                    <a:off x="4263" y="3545"/>
                    <a:ext cx="98" cy="55"/>
                  </a:xfrm>
                  <a:prstGeom prst="rect">
                    <a:avLst/>
                  </a:prstGeom>
                  <a:solidFill>
                    <a:srgbClr val="E2DD00"/>
                  </a:solidFill>
                  <a:ln w="12700">
                    <a:solidFill>
                      <a:srgbClr val="000000"/>
                    </a:solidFill>
                    <a:miter lim="800000"/>
                    <a:headEnd/>
                    <a:tailEnd/>
                  </a:ln>
                </p:spPr>
                <p:txBody>
                  <a:bodyPr/>
                  <a:lstStyle/>
                  <a:p>
                    <a:endParaRPr lang="fr-CA"/>
                  </a:p>
                </p:txBody>
              </p:sp>
              <p:sp>
                <p:nvSpPr>
                  <p:cNvPr id="100573" name="Rectangle 221"/>
                  <p:cNvSpPr>
                    <a:spLocks noChangeArrowheads="1"/>
                  </p:cNvSpPr>
                  <p:nvPr/>
                </p:nvSpPr>
                <p:spPr bwMode="auto">
                  <a:xfrm>
                    <a:off x="4233" y="3587"/>
                    <a:ext cx="158" cy="220"/>
                  </a:xfrm>
                  <a:prstGeom prst="rect">
                    <a:avLst/>
                  </a:prstGeom>
                  <a:solidFill>
                    <a:srgbClr val="E2DD00"/>
                  </a:solidFill>
                  <a:ln w="12700">
                    <a:solidFill>
                      <a:srgbClr val="000000"/>
                    </a:solidFill>
                    <a:miter lim="800000"/>
                    <a:headEnd/>
                    <a:tailEnd/>
                  </a:ln>
                </p:spPr>
                <p:txBody>
                  <a:bodyPr/>
                  <a:lstStyle/>
                  <a:p>
                    <a:endParaRPr lang="fr-CA"/>
                  </a:p>
                </p:txBody>
              </p:sp>
            </p:grpSp>
            <p:grpSp>
              <p:nvGrpSpPr>
                <p:cNvPr id="100574" name="Group 222"/>
                <p:cNvGrpSpPr>
                  <a:grpSpLocks/>
                </p:cNvGrpSpPr>
                <p:nvPr/>
              </p:nvGrpSpPr>
              <p:grpSpPr bwMode="auto">
                <a:xfrm>
                  <a:off x="4094" y="3795"/>
                  <a:ext cx="554" cy="298"/>
                  <a:chOff x="4094" y="3795"/>
                  <a:chExt cx="554" cy="298"/>
                </a:xfrm>
              </p:grpSpPr>
              <p:sp>
                <p:nvSpPr>
                  <p:cNvPr id="100575" name="Rectangle 223"/>
                  <p:cNvSpPr>
                    <a:spLocks noChangeArrowheads="1"/>
                  </p:cNvSpPr>
                  <p:nvPr/>
                </p:nvSpPr>
                <p:spPr bwMode="auto">
                  <a:xfrm>
                    <a:off x="4113" y="3825"/>
                    <a:ext cx="516" cy="268"/>
                  </a:xfrm>
                  <a:prstGeom prst="rect">
                    <a:avLst/>
                  </a:prstGeom>
                  <a:solidFill>
                    <a:srgbClr val="E2DD00"/>
                  </a:solidFill>
                  <a:ln w="12700">
                    <a:solidFill>
                      <a:srgbClr val="000000"/>
                    </a:solidFill>
                    <a:miter lim="800000"/>
                    <a:headEnd/>
                    <a:tailEnd/>
                  </a:ln>
                </p:spPr>
                <p:txBody>
                  <a:bodyPr/>
                  <a:lstStyle/>
                  <a:p>
                    <a:endParaRPr lang="fr-CA"/>
                  </a:p>
                </p:txBody>
              </p:sp>
              <p:sp>
                <p:nvSpPr>
                  <p:cNvPr id="100576" name="Rectangle 224"/>
                  <p:cNvSpPr>
                    <a:spLocks noChangeArrowheads="1"/>
                  </p:cNvSpPr>
                  <p:nvPr/>
                </p:nvSpPr>
                <p:spPr bwMode="auto">
                  <a:xfrm>
                    <a:off x="4094" y="3795"/>
                    <a:ext cx="554" cy="42"/>
                  </a:xfrm>
                  <a:prstGeom prst="rect">
                    <a:avLst/>
                  </a:prstGeom>
                  <a:solidFill>
                    <a:srgbClr val="E2DD00"/>
                  </a:solidFill>
                  <a:ln w="12700">
                    <a:solidFill>
                      <a:srgbClr val="000000"/>
                    </a:solidFill>
                    <a:miter lim="800000"/>
                    <a:headEnd/>
                    <a:tailEnd/>
                  </a:ln>
                </p:spPr>
                <p:txBody>
                  <a:bodyPr/>
                  <a:lstStyle/>
                  <a:p>
                    <a:endParaRPr lang="fr-CA"/>
                  </a:p>
                </p:txBody>
              </p:sp>
            </p:grpSp>
            <p:grpSp>
              <p:nvGrpSpPr>
                <p:cNvPr id="100577" name="Group 225"/>
                <p:cNvGrpSpPr>
                  <a:grpSpLocks/>
                </p:cNvGrpSpPr>
                <p:nvPr/>
              </p:nvGrpSpPr>
              <p:grpSpPr bwMode="auto">
                <a:xfrm>
                  <a:off x="4155" y="3868"/>
                  <a:ext cx="420" cy="176"/>
                  <a:chOff x="4155" y="3868"/>
                  <a:chExt cx="420" cy="176"/>
                </a:xfrm>
              </p:grpSpPr>
              <p:sp>
                <p:nvSpPr>
                  <p:cNvPr id="100578" name="Rectangle 226"/>
                  <p:cNvSpPr>
                    <a:spLocks noChangeArrowheads="1"/>
                  </p:cNvSpPr>
                  <p:nvPr/>
                </p:nvSpPr>
                <p:spPr bwMode="auto">
                  <a:xfrm>
                    <a:off x="4155" y="3868"/>
                    <a:ext cx="104" cy="176"/>
                  </a:xfrm>
                  <a:prstGeom prst="rect">
                    <a:avLst/>
                  </a:prstGeom>
                  <a:solidFill>
                    <a:srgbClr val="E2DD00"/>
                  </a:solidFill>
                  <a:ln w="12700">
                    <a:solidFill>
                      <a:srgbClr val="000000"/>
                    </a:solidFill>
                    <a:miter lim="800000"/>
                    <a:headEnd/>
                    <a:tailEnd/>
                  </a:ln>
                </p:spPr>
                <p:txBody>
                  <a:bodyPr/>
                  <a:lstStyle/>
                  <a:p>
                    <a:endParaRPr lang="fr-CA"/>
                  </a:p>
                </p:txBody>
              </p:sp>
              <p:sp>
                <p:nvSpPr>
                  <p:cNvPr id="100579" name="Rectangle 227"/>
                  <p:cNvSpPr>
                    <a:spLocks noChangeArrowheads="1"/>
                  </p:cNvSpPr>
                  <p:nvPr/>
                </p:nvSpPr>
                <p:spPr bwMode="auto">
                  <a:xfrm>
                    <a:off x="4471" y="3868"/>
                    <a:ext cx="104" cy="176"/>
                  </a:xfrm>
                  <a:prstGeom prst="rect">
                    <a:avLst/>
                  </a:prstGeom>
                  <a:solidFill>
                    <a:srgbClr val="E2DD00"/>
                  </a:solidFill>
                  <a:ln w="12700">
                    <a:solidFill>
                      <a:srgbClr val="000000"/>
                    </a:solidFill>
                    <a:miter lim="800000"/>
                    <a:headEnd/>
                    <a:tailEnd/>
                  </a:ln>
                </p:spPr>
                <p:txBody>
                  <a:bodyPr/>
                  <a:lstStyle/>
                  <a:p>
                    <a:endParaRPr lang="fr-CA"/>
                  </a:p>
                </p:txBody>
              </p:sp>
              <p:sp>
                <p:nvSpPr>
                  <p:cNvPr id="100580" name="Rectangle 228"/>
                  <p:cNvSpPr>
                    <a:spLocks noChangeArrowheads="1"/>
                  </p:cNvSpPr>
                  <p:nvPr/>
                </p:nvSpPr>
                <p:spPr bwMode="auto">
                  <a:xfrm>
                    <a:off x="4313" y="3868"/>
                    <a:ext cx="103" cy="176"/>
                  </a:xfrm>
                  <a:prstGeom prst="rect">
                    <a:avLst/>
                  </a:prstGeom>
                  <a:solidFill>
                    <a:srgbClr val="E2DD00"/>
                  </a:solidFill>
                  <a:ln w="12700">
                    <a:solidFill>
                      <a:srgbClr val="000000"/>
                    </a:solidFill>
                    <a:miter lim="800000"/>
                    <a:headEnd/>
                    <a:tailEnd/>
                  </a:ln>
                </p:spPr>
                <p:txBody>
                  <a:bodyPr/>
                  <a:lstStyle/>
                  <a:p>
                    <a:endParaRPr lang="fr-CA"/>
                  </a:p>
                </p:txBody>
              </p:sp>
            </p:grpSp>
            <p:sp>
              <p:nvSpPr>
                <p:cNvPr id="100581" name="Rectangle 229"/>
                <p:cNvSpPr>
                  <a:spLocks noChangeArrowheads="1"/>
                </p:cNvSpPr>
                <p:nvPr/>
              </p:nvSpPr>
              <p:spPr bwMode="auto">
                <a:xfrm>
                  <a:off x="1819" y="3702"/>
                  <a:ext cx="171" cy="105"/>
                </a:xfrm>
                <a:prstGeom prst="rect">
                  <a:avLst/>
                </a:prstGeom>
                <a:solidFill>
                  <a:srgbClr val="E2DD00"/>
                </a:solidFill>
                <a:ln w="12700">
                  <a:solidFill>
                    <a:srgbClr val="000000"/>
                  </a:solidFill>
                  <a:miter lim="800000"/>
                  <a:headEnd/>
                  <a:tailEnd/>
                </a:ln>
              </p:spPr>
              <p:txBody>
                <a:bodyPr/>
                <a:lstStyle/>
                <a:p>
                  <a:endParaRPr lang="fr-CA"/>
                </a:p>
              </p:txBody>
            </p:sp>
            <p:grpSp>
              <p:nvGrpSpPr>
                <p:cNvPr id="100582" name="Group 230"/>
                <p:cNvGrpSpPr>
                  <a:grpSpLocks/>
                </p:cNvGrpSpPr>
                <p:nvPr/>
              </p:nvGrpSpPr>
              <p:grpSpPr bwMode="auto">
                <a:xfrm>
                  <a:off x="1497" y="3795"/>
                  <a:ext cx="553" cy="298"/>
                  <a:chOff x="1497" y="3795"/>
                  <a:chExt cx="553" cy="298"/>
                </a:xfrm>
              </p:grpSpPr>
              <p:sp>
                <p:nvSpPr>
                  <p:cNvPr id="100583" name="Rectangle 231"/>
                  <p:cNvSpPr>
                    <a:spLocks noChangeArrowheads="1"/>
                  </p:cNvSpPr>
                  <p:nvPr/>
                </p:nvSpPr>
                <p:spPr bwMode="auto">
                  <a:xfrm>
                    <a:off x="1515" y="3825"/>
                    <a:ext cx="517" cy="268"/>
                  </a:xfrm>
                  <a:prstGeom prst="rect">
                    <a:avLst/>
                  </a:prstGeom>
                  <a:solidFill>
                    <a:srgbClr val="E2DD00"/>
                  </a:solidFill>
                  <a:ln w="12700">
                    <a:solidFill>
                      <a:srgbClr val="000000"/>
                    </a:solidFill>
                    <a:miter lim="800000"/>
                    <a:headEnd/>
                    <a:tailEnd/>
                  </a:ln>
                </p:spPr>
                <p:txBody>
                  <a:bodyPr/>
                  <a:lstStyle/>
                  <a:p>
                    <a:endParaRPr lang="fr-CA"/>
                  </a:p>
                </p:txBody>
              </p:sp>
              <p:sp>
                <p:nvSpPr>
                  <p:cNvPr id="100584" name="Rectangle 232"/>
                  <p:cNvSpPr>
                    <a:spLocks noChangeArrowheads="1"/>
                  </p:cNvSpPr>
                  <p:nvPr/>
                </p:nvSpPr>
                <p:spPr bwMode="auto">
                  <a:xfrm>
                    <a:off x="1497" y="3795"/>
                    <a:ext cx="553" cy="42"/>
                  </a:xfrm>
                  <a:prstGeom prst="rect">
                    <a:avLst/>
                  </a:prstGeom>
                  <a:solidFill>
                    <a:srgbClr val="E2DD00"/>
                  </a:solidFill>
                  <a:ln w="12700">
                    <a:solidFill>
                      <a:srgbClr val="000000"/>
                    </a:solidFill>
                    <a:miter lim="800000"/>
                    <a:headEnd/>
                    <a:tailEnd/>
                  </a:ln>
                </p:spPr>
                <p:txBody>
                  <a:bodyPr/>
                  <a:lstStyle/>
                  <a:p>
                    <a:endParaRPr lang="fr-CA"/>
                  </a:p>
                </p:txBody>
              </p:sp>
            </p:grpSp>
            <p:grpSp>
              <p:nvGrpSpPr>
                <p:cNvPr id="100585" name="Group 233"/>
                <p:cNvGrpSpPr>
                  <a:grpSpLocks/>
                </p:cNvGrpSpPr>
                <p:nvPr/>
              </p:nvGrpSpPr>
              <p:grpSpPr bwMode="auto">
                <a:xfrm>
                  <a:off x="1552" y="3868"/>
                  <a:ext cx="438" cy="176"/>
                  <a:chOff x="1552" y="3868"/>
                  <a:chExt cx="438" cy="176"/>
                </a:xfrm>
              </p:grpSpPr>
              <p:sp>
                <p:nvSpPr>
                  <p:cNvPr id="100586" name="Rectangle 234"/>
                  <p:cNvSpPr>
                    <a:spLocks noChangeArrowheads="1"/>
                  </p:cNvSpPr>
                  <p:nvPr/>
                </p:nvSpPr>
                <p:spPr bwMode="auto">
                  <a:xfrm>
                    <a:off x="1868" y="3868"/>
                    <a:ext cx="122" cy="176"/>
                  </a:xfrm>
                  <a:prstGeom prst="rect">
                    <a:avLst/>
                  </a:prstGeom>
                  <a:solidFill>
                    <a:srgbClr val="E2DD00"/>
                  </a:solidFill>
                  <a:ln w="12700">
                    <a:solidFill>
                      <a:srgbClr val="000000"/>
                    </a:solidFill>
                    <a:miter lim="800000"/>
                    <a:headEnd/>
                    <a:tailEnd/>
                  </a:ln>
                </p:spPr>
                <p:txBody>
                  <a:bodyPr/>
                  <a:lstStyle/>
                  <a:p>
                    <a:endParaRPr lang="fr-CA"/>
                  </a:p>
                </p:txBody>
              </p:sp>
              <p:sp>
                <p:nvSpPr>
                  <p:cNvPr id="100587" name="Rectangle 235"/>
                  <p:cNvSpPr>
                    <a:spLocks noChangeArrowheads="1"/>
                  </p:cNvSpPr>
                  <p:nvPr/>
                </p:nvSpPr>
                <p:spPr bwMode="auto">
                  <a:xfrm>
                    <a:off x="1552" y="3868"/>
                    <a:ext cx="122" cy="176"/>
                  </a:xfrm>
                  <a:prstGeom prst="rect">
                    <a:avLst/>
                  </a:prstGeom>
                  <a:solidFill>
                    <a:srgbClr val="E2DD00"/>
                  </a:solidFill>
                  <a:ln w="12700">
                    <a:solidFill>
                      <a:srgbClr val="000000"/>
                    </a:solidFill>
                    <a:miter lim="800000"/>
                    <a:headEnd/>
                    <a:tailEnd/>
                  </a:ln>
                </p:spPr>
                <p:txBody>
                  <a:bodyPr/>
                  <a:lstStyle/>
                  <a:p>
                    <a:endParaRPr lang="fr-CA"/>
                  </a:p>
                </p:txBody>
              </p:sp>
              <p:sp>
                <p:nvSpPr>
                  <p:cNvPr id="100588" name="Rectangle 236"/>
                  <p:cNvSpPr>
                    <a:spLocks noChangeArrowheads="1"/>
                  </p:cNvSpPr>
                  <p:nvPr/>
                </p:nvSpPr>
                <p:spPr bwMode="auto">
                  <a:xfrm>
                    <a:off x="1710" y="3868"/>
                    <a:ext cx="122" cy="176"/>
                  </a:xfrm>
                  <a:prstGeom prst="rect">
                    <a:avLst/>
                  </a:prstGeom>
                  <a:solidFill>
                    <a:srgbClr val="E2DD00"/>
                  </a:solidFill>
                  <a:ln w="12700">
                    <a:solidFill>
                      <a:srgbClr val="000000"/>
                    </a:solidFill>
                    <a:miter lim="800000"/>
                    <a:headEnd/>
                    <a:tailEnd/>
                  </a:ln>
                </p:spPr>
                <p:txBody>
                  <a:bodyPr/>
                  <a:lstStyle/>
                  <a:p>
                    <a:endParaRPr lang="fr-CA"/>
                  </a:p>
                </p:txBody>
              </p:sp>
            </p:grpSp>
            <p:sp>
              <p:nvSpPr>
                <p:cNvPr id="100589" name="Rectangle 237"/>
                <p:cNvSpPr>
                  <a:spLocks noChangeArrowheads="1"/>
                </p:cNvSpPr>
                <p:nvPr/>
              </p:nvSpPr>
              <p:spPr bwMode="auto">
                <a:xfrm>
                  <a:off x="2014" y="3357"/>
                  <a:ext cx="2098" cy="784"/>
                </a:xfrm>
                <a:prstGeom prst="rect">
                  <a:avLst/>
                </a:prstGeom>
                <a:solidFill>
                  <a:srgbClr val="E2DD00"/>
                </a:solidFill>
                <a:ln w="12700">
                  <a:solidFill>
                    <a:srgbClr val="000000"/>
                  </a:solidFill>
                  <a:miter lim="800000"/>
                  <a:headEnd/>
                  <a:tailEnd/>
                </a:ln>
              </p:spPr>
              <p:txBody>
                <a:bodyPr/>
                <a:lstStyle/>
                <a:p>
                  <a:endParaRPr lang="fr-CA"/>
                </a:p>
              </p:txBody>
            </p:sp>
            <p:sp>
              <p:nvSpPr>
                <p:cNvPr id="100590" name="Rectangle 238"/>
                <p:cNvSpPr>
                  <a:spLocks noChangeArrowheads="1"/>
                </p:cNvSpPr>
                <p:nvPr/>
              </p:nvSpPr>
              <p:spPr bwMode="auto">
                <a:xfrm>
                  <a:off x="2537" y="3228"/>
                  <a:ext cx="153" cy="92"/>
                </a:xfrm>
                <a:prstGeom prst="rect">
                  <a:avLst/>
                </a:prstGeom>
                <a:solidFill>
                  <a:srgbClr val="E2DD00"/>
                </a:solidFill>
                <a:ln w="12700">
                  <a:solidFill>
                    <a:srgbClr val="000000"/>
                  </a:solidFill>
                  <a:miter lim="800000"/>
                  <a:headEnd/>
                  <a:tailEnd/>
                </a:ln>
              </p:spPr>
              <p:txBody>
                <a:bodyPr/>
                <a:lstStyle/>
                <a:p>
                  <a:endParaRPr lang="fr-CA"/>
                </a:p>
              </p:txBody>
            </p:sp>
            <p:sp>
              <p:nvSpPr>
                <p:cNvPr id="100591" name="Rectangle 239"/>
                <p:cNvSpPr>
                  <a:spLocks noChangeArrowheads="1"/>
                </p:cNvSpPr>
                <p:nvPr/>
              </p:nvSpPr>
              <p:spPr bwMode="auto">
                <a:xfrm>
                  <a:off x="2920" y="3204"/>
                  <a:ext cx="207" cy="128"/>
                </a:xfrm>
                <a:prstGeom prst="rect">
                  <a:avLst/>
                </a:prstGeom>
                <a:solidFill>
                  <a:srgbClr val="E2DD00"/>
                </a:solidFill>
                <a:ln w="12700">
                  <a:solidFill>
                    <a:srgbClr val="000000"/>
                  </a:solidFill>
                  <a:miter lim="800000"/>
                  <a:headEnd/>
                  <a:tailEnd/>
                </a:ln>
              </p:spPr>
              <p:txBody>
                <a:bodyPr/>
                <a:lstStyle/>
                <a:p>
                  <a:endParaRPr lang="fr-CA"/>
                </a:p>
              </p:txBody>
            </p:sp>
            <p:sp>
              <p:nvSpPr>
                <p:cNvPr id="100592" name="Rectangle 240"/>
                <p:cNvSpPr>
                  <a:spLocks noChangeArrowheads="1"/>
                </p:cNvSpPr>
                <p:nvPr/>
              </p:nvSpPr>
              <p:spPr bwMode="auto">
                <a:xfrm>
                  <a:off x="1978" y="3314"/>
                  <a:ext cx="2171" cy="61"/>
                </a:xfrm>
                <a:prstGeom prst="rect">
                  <a:avLst/>
                </a:prstGeom>
                <a:solidFill>
                  <a:srgbClr val="E2DD00"/>
                </a:solidFill>
                <a:ln w="12700">
                  <a:solidFill>
                    <a:srgbClr val="000000"/>
                  </a:solidFill>
                  <a:miter lim="800000"/>
                  <a:headEnd/>
                  <a:tailEnd/>
                </a:ln>
              </p:spPr>
              <p:txBody>
                <a:bodyPr/>
                <a:lstStyle/>
                <a:p>
                  <a:endParaRPr lang="fr-CA"/>
                </a:p>
              </p:txBody>
            </p:sp>
            <p:sp>
              <p:nvSpPr>
                <p:cNvPr id="100593" name="Rectangle 241"/>
                <p:cNvSpPr>
                  <a:spLocks noChangeArrowheads="1"/>
                </p:cNvSpPr>
                <p:nvPr/>
              </p:nvSpPr>
              <p:spPr bwMode="auto">
                <a:xfrm>
                  <a:off x="2014" y="3740"/>
                  <a:ext cx="2098" cy="27"/>
                </a:xfrm>
                <a:prstGeom prst="rect">
                  <a:avLst/>
                </a:prstGeom>
                <a:solidFill>
                  <a:srgbClr val="E2DD00"/>
                </a:solidFill>
                <a:ln w="12700">
                  <a:solidFill>
                    <a:srgbClr val="000000"/>
                  </a:solidFill>
                  <a:miter lim="800000"/>
                  <a:headEnd/>
                  <a:tailEnd/>
                </a:ln>
              </p:spPr>
              <p:txBody>
                <a:bodyPr/>
                <a:lstStyle/>
                <a:p>
                  <a:endParaRPr lang="fr-CA"/>
                </a:p>
              </p:txBody>
            </p:sp>
            <p:grpSp>
              <p:nvGrpSpPr>
                <p:cNvPr id="100594" name="Group 242"/>
                <p:cNvGrpSpPr>
                  <a:grpSpLocks/>
                </p:cNvGrpSpPr>
                <p:nvPr/>
              </p:nvGrpSpPr>
              <p:grpSpPr bwMode="auto">
                <a:xfrm>
                  <a:off x="2051" y="3428"/>
                  <a:ext cx="1996" cy="637"/>
                  <a:chOff x="2051" y="3428"/>
                  <a:chExt cx="1996" cy="637"/>
                </a:xfrm>
              </p:grpSpPr>
              <p:grpSp>
                <p:nvGrpSpPr>
                  <p:cNvPr id="100595" name="Group 243"/>
                  <p:cNvGrpSpPr>
                    <a:grpSpLocks/>
                  </p:cNvGrpSpPr>
                  <p:nvPr/>
                </p:nvGrpSpPr>
                <p:grpSpPr bwMode="auto">
                  <a:xfrm>
                    <a:off x="2342" y="3812"/>
                    <a:ext cx="256" cy="253"/>
                    <a:chOff x="2342" y="3812"/>
                    <a:chExt cx="256" cy="253"/>
                  </a:xfrm>
                </p:grpSpPr>
                <p:sp>
                  <p:nvSpPr>
                    <p:cNvPr id="100596" name="Rectangle 244"/>
                    <p:cNvSpPr>
                      <a:spLocks noChangeArrowheads="1"/>
                    </p:cNvSpPr>
                    <p:nvPr/>
                  </p:nvSpPr>
                  <p:spPr bwMode="auto">
                    <a:xfrm>
                      <a:off x="2355"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597" name="Rectangle 245"/>
                    <p:cNvSpPr>
                      <a:spLocks noChangeArrowheads="1"/>
                    </p:cNvSpPr>
                    <p:nvPr/>
                  </p:nvSpPr>
                  <p:spPr bwMode="auto">
                    <a:xfrm>
                      <a:off x="2342"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598" name="Line 246"/>
                    <p:cNvSpPr>
                      <a:spLocks noChangeShapeType="1"/>
                    </p:cNvSpPr>
                    <p:nvPr/>
                  </p:nvSpPr>
                  <p:spPr bwMode="auto">
                    <a:xfrm>
                      <a:off x="2468"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599" name="Line 247"/>
                    <p:cNvSpPr>
                      <a:spLocks noChangeShapeType="1"/>
                    </p:cNvSpPr>
                    <p:nvPr/>
                  </p:nvSpPr>
                  <p:spPr bwMode="auto">
                    <a:xfrm>
                      <a:off x="2353"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00" name="Group 248"/>
                  <p:cNvGrpSpPr>
                    <a:grpSpLocks/>
                  </p:cNvGrpSpPr>
                  <p:nvPr/>
                </p:nvGrpSpPr>
                <p:grpSpPr bwMode="auto">
                  <a:xfrm>
                    <a:off x="2633" y="3812"/>
                    <a:ext cx="256" cy="253"/>
                    <a:chOff x="2633" y="3812"/>
                    <a:chExt cx="256" cy="253"/>
                  </a:xfrm>
                </p:grpSpPr>
                <p:sp>
                  <p:nvSpPr>
                    <p:cNvPr id="100601" name="Rectangle 249"/>
                    <p:cNvSpPr>
                      <a:spLocks noChangeArrowheads="1"/>
                    </p:cNvSpPr>
                    <p:nvPr/>
                  </p:nvSpPr>
                  <p:spPr bwMode="auto">
                    <a:xfrm>
                      <a:off x="2646"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602" name="Rectangle 250"/>
                    <p:cNvSpPr>
                      <a:spLocks noChangeArrowheads="1"/>
                    </p:cNvSpPr>
                    <p:nvPr/>
                  </p:nvSpPr>
                  <p:spPr bwMode="auto">
                    <a:xfrm>
                      <a:off x="2633"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603" name="Line 251"/>
                    <p:cNvSpPr>
                      <a:spLocks noChangeShapeType="1"/>
                    </p:cNvSpPr>
                    <p:nvPr/>
                  </p:nvSpPr>
                  <p:spPr bwMode="auto">
                    <a:xfrm>
                      <a:off x="2759"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04" name="Line 252"/>
                    <p:cNvSpPr>
                      <a:spLocks noChangeShapeType="1"/>
                    </p:cNvSpPr>
                    <p:nvPr/>
                  </p:nvSpPr>
                  <p:spPr bwMode="auto">
                    <a:xfrm>
                      <a:off x="2645" y="3929"/>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05" name="Group 253"/>
                  <p:cNvGrpSpPr>
                    <a:grpSpLocks/>
                  </p:cNvGrpSpPr>
                  <p:nvPr/>
                </p:nvGrpSpPr>
                <p:grpSpPr bwMode="auto">
                  <a:xfrm>
                    <a:off x="3788" y="3812"/>
                    <a:ext cx="256" cy="253"/>
                    <a:chOff x="3788" y="3812"/>
                    <a:chExt cx="256" cy="253"/>
                  </a:xfrm>
                </p:grpSpPr>
                <p:sp>
                  <p:nvSpPr>
                    <p:cNvPr id="100606" name="Rectangle 254"/>
                    <p:cNvSpPr>
                      <a:spLocks noChangeArrowheads="1"/>
                    </p:cNvSpPr>
                    <p:nvPr/>
                  </p:nvSpPr>
                  <p:spPr bwMode="auto">
                    <a:xfrm>
                      <a:off x="3800" y="3813"/>
                      <a:ext cx="232" cy="231"/>
                    </a:xfrm>
                    <a:prstGeom prst="rect">
                      <a:avLst/>
                    </a:prstGeom>
                    <a:solidFill>
                      <a:srgbClr val="E2DD00"/>
                    </a:solidFill>
                    <a:ln w="12700">
                      <a:solidFill>
                        <a:srgbClr val="000000"/>
                      </a:solidFill>
                      <a:miter lim="800000"/>
                      <a:headEnd/>
                      <a:tailEnd/>
                    </a:ln>
                  </p:spPr>
                  <p:txBody>
                    <a:bodyPr/>
                    <a:lstStyle/>
                    <a:p>
                      <a:endParaRPr lang="fr-CA"/>
                    </a:p>
                  </p:txBody>
                </p:sp>
                <p:sp>
                  <p:nvSpPr>
                    <p:cNvPr id="100607" name="Rectangle 255"/>
                    <p:cNvSpPr>
                      <a:spLocks noChangeArrowheads="1"/>
                    </p:cNvSpPr>
                    <p:nvPr/>
                  </p:nvSpPr>
                  <p:spPr bwMode="auto">
                    <a:xfrm>
                      <a:off x="3788"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608" name="Line 256"/>
                    <p:cNvSpPr>
                      <a:spLocks noChangeShapeType="1"/>
                    </p:cNvSpPr>
                    <p:nvPr/>
                  </p:nvSpPr>
                  <p:spPr bwMode="auto">
                    <a:xfrm>
                      <a:off x="3915"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09" name="Line 257"/>
                    <p:cNvSpPr>
                      <a:spLocks noChangeShapeType="1"/>
                    </p:cNvSpPr>
                    <p:nvPr/>
                  </p:nvSpPr>
                  <p:spPr bwMode="auto">
                    <a:xfrm>
                      <a:off x="3799"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10" name="Group 258"/>
                  <p:cNvGrpSpPr>
                    <a:grpSpLocks/>
                  </p:cNvGrpSpPr>
                  <p:nvPr/>
                </p:nvGrpSpPr>
                <p:grpSpPr bwMode="auto">
                  <a:xfrm>
                    <a:off x="2051" y="3812"/>
                    <a:ext cx="257" cy="253"/>
                    <a:chOff x="2051" y="3812"/>
                    <a:chExt cx="257" cy="253"/>
                  </a:xfrm>
                </p:grpSpPr>
                <p:sp>
                  <p:nvSpPr>
                    <p:cNvPr id="100611" name="Rectangle 259"/>
                    <p:cNvSpPr>
                      <a:spLocks noChangeArrowheads="1"/>
                    </p:cNvSpPr>
                    <p:nvPr/>
                  </p:nvSpPr>
                  <p:spPr bwMode="auto">
                    <a:xfrm>
                      <a:off x="2064"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612" name="Rectangle 260"/>
                    <p:cNvSpPr>
                      <a:spLocks noChangeArrowheads="1"/>
                    </p:cNvSpPr>
                    <p:nvPr/>
                  </p:nvSpPr>
                  <p:spPr bwMode="auto">
                    <a:xfrm>
                      <a:off x="2051" y="4049"/>
                      <a:ext cx="257" cy="16"/>
                    </a:xfrm>
                    <a:prstGeom prst="rect">
                      <a:avLst/>
                    </a:prstGeom>
                    <a:solidFill>
                      <a:srgbClr val="E2DD00"/>
                    </a:solidFill>
                    <a:ln w="12700">
                      <a:solidFill>
                        <a:srgbClr val="000000"/>
                      </a:solidFill>
                      <a:miter lim="800000"/>
                      <a:headEnd/>
                      <a:tailEnd/>
                    </a:ln>
                  </p:spPr>
                  <p:txBody>
                    <a:bodyPr/>
                    <a:lstStyle/>
                    <a:p>
                      <a:endParaRPr lang="fr-CA"/>
                    </a:p>
                  </p:txBody>
                </p:sp>
                <p:sp>
                  <p:nvSpPr>
                    <p:cNvPr id="100613" name="Line 261"/>
                    <p:cNvSpPr>
                      <a:spLocks noChangeShapeType="1"/>
                    </p:cNvSpPr>
                    <p:nvPr/>
                  </p:nvSpPr>
                  <p:spPr bwMode="auto">
                    <a:xfrm>
                      <a:off x="2178"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14" name="Line 262"/>
                    <p:cNvSpPr>
                      <a:spLocks noChangeShapeType="1"/>
                    </p:cNvSpPr>
                    <p:nvPr/>
                  </p:nvSpPr>
                  <p:spPr bwMode="auto">
                    <a:xfrm>
                      <a:off x="2063" y="3929"/>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15" name="Group 263"/>
                  <p:cNvGrpSpPr>
                    <a:grpSpLocks/>
                  </p:cNvGrpSpPr>
                  <p:nvPr/>
                </p:nvGrpSpPr>
                <p:grpSpPr bwMode="auto">
                  <a:xfrm>
                    <a:off x="2928" y="3428"/>
                    <a:ext cx="255" cy="253"/>
                    <a:chOff x="2928" y="3428"/>
                    <a:chExt cx="255" cy="253"/>
                  </a:xfrm>
                </p:grpSpPr>
                <p:sp>
                  <p:nvSpPr>
                    <p:cNvPr id="100616" name="Rectangle 264"/>
                    <p:cNvSpPr>
                      <a:spLocks noChangeArrowheads="1"/>
                    </p:cNvSpPr>
                    <p:nvPr/>
                  </p:nvSpPr>
                  <p:spPr bwMode="auto">
                    <a:xfrm>
                      <a:off x="2940"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617" name="Rectangle 265"/>
                    <p:cNvSpPr>
                      <a:spLocks noChangeArrowheads="1"/>
                    </p:cNvSpPr>
                    <p:nvPr/>
                  </p:nvSpPr>
                  <p:spPr bwMode="auto">
                    <a:xfrm>
                      <a:off x="2928"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618" name="Line 266"/>
                    <p:cNvSpPr>
                      <a:spLocks noChangeShapeType="1"/>
                    </p:cNvSpPr>
                    <p:nvPr/>
                  </p:nvSpPr>
                  <p:spPr bwMode="auto">
                    <a:xfrm>
                      <a:off x="3054"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19" name="Line 267"/>
                    <p:cNvSpPr>
                      <a:spLocks noChangeShapeType="1"/>
                    </p:cNvSpPr>
                    <p:nvPr/>
                  </p:nvSpPr>
                  <p:spPr bwMode="auto">
                    <a:xfrm>
                      <a:off x="2939" y="3545"/>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20" name="Group 268"/>
                  <p:cNvGrpSpPr>
                    <a:grpSpLocks/>
                  </p:cNvGrpSpPr>
                  <p:nvPr/>
                </p:nvGrpSpPr>
                <p:grpSpPr bwMode="auto">
                  <a:xfrm>
                    <a:off x="3210" y="3812"/>
                    <a:ext cx="256" cy="253"/>
                    <a:chOff x="3210" y="3812"/>
                    <a:chExt cx="256" cy="253"/>
                  </a:xfrm>
                </p:grpSpPr>
                <p:sp>
                  <p:nvSpPr>
                    <p:cNvPr id="100621" name="Rectangle 269"/>
                    <p:cNvSpPr>
                      <a:spLocks noChangeArrowheads="1"/>
                    </p:cNvSpPr>
                    <p:nvPr/>
                  </p:nvSpPr>
                  <p:spPr bwMode="auto">
                    <a:xfrm>
                      <a:off x="3222"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622" name="Rectangle 270"/>
                    <p:cNvSpPr>
                      <a:spLocks noChangeArrowheads="1"/>
                    </p:cNvSpPr>
                    <p:nvPr/>
                  </p:nvSpPr>
                  <p:spPr bwMode="auto">
                    <a:xfrm>
                      <a:off x="3210" y="4049"/>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623" name="Line 271"/>
                    <p:cNvSpPr>
                      <a:spLocks noChangeShapeType="1"/>
                    </p:cNvSpPr>
                    <p:nvPr/>
                  </p:nvSpPr>
                  <p:spPr bwMode="auto">
                    <a:xfrm>
                      <a:off x="3337"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24" name="Line 272"/>
                    <p:cNvSpPr>
                      <a:spLocks noChangeShapeType="1"/>
                    </p:cNvSpPr>
                    <p:nvPr/>
                  </p:nvSpPr>
                  <p:spPr bwMode="auto">
                    <a:xfrm>
                      <a:off x="3221" y="3929"/>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25" name="Group 273"/>
                  <p:cNvGrpSpPr>
                    <a:grpSpLocks/>
                  </p:cNvGrpSpPr>
                  <p:nvPr/>
                </p:nvGrpSpPr>
                <p:grpSpPr bwMode="auto">
                  <a:xfrm>
                    <a:off x="3499" y="3812"/>
                    <a:ext cx="255" cy="253"/>
                    <a:chOff x="3499" y="3812"/>
                    <a:chExt cx="255" cy="253"/>
                  </a:xfrm>
                </p:grpSpPr>
                <p:sp>
                  <p:nvSpPr>
                    <p:cNvPr id="100626" name="Rectangle 274"/>
                    <p:cNvSpPr>
                      <a:spLocks noChangeArrowheads="1"/>
                    </p:cNvSpPr>
                    <p:nvPr/>
                  </p:nvSpPr>
                  <p:spPr bwMode="auto">
                    <a:xfrm>
                      <a:off x="3511" y="3813"/>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627" name="Rectangle 275"/>
                    <p:cNvSpPr>
                      <a:spLocks noChangeArrowheads="1"/>
                    </p:cNvSpPr>
                    <p:nvPr/>
                  </p:nvSpPr>
                  <p:spPr bwMode="auto">
                    <a:xfrm>
                      <a:off x="3499" y="4049"/>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628" name="Line 276"/>
                    <p:cNvSpPr>
                      <a:spLocks noChangeShapeType="1"/>
                    </p:cNvSpPr>
                    <p:nvPr/>
                  </p:nvSpPr>
                  <p:spPr bwMode="auto">
                    <a:xfrm>
                      <a:off x="3625" y="3812"/>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29" name="Line 277"/>
                    <p:cNvSpPr>
                      <a:spLocks noChangeShapeType="1"/>
                    </p:cNvSpPr>
                    <p:nvPr/>
                  </p:nvSpPr>
                  <p:spPr bwMode="auto">
                    <a:xfrm>
                      <a:off x="3510" y="3929"/>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30" name="Group 278"/>
                  <p:cNvGrpSpPr>
                    <a:grpSpLocks/>
                  </p:cNvGrpSpPr>
                  <p:nvPr/>
                </p:nvGrpSpPr>
                <p:grpSpPr bwMode="auto">
                  <a:xfrm>
                    <a:off x="2345" y="3428"/>
                    <a:ext cx="255" cy="253"/>
                    <a:chOff x="2345" y="3428"/>
                    <a:chExt cx="255" cy="253"/>
                  </a:xfrm>
                </p:grpSpPr>
                <p:sp>
                  <p:nvSpPr>
                    <p:cNvPr id="100631" name="Rectangle 279"/>
                    <p:cNvSpPr>
                      <a:spLocks noChangeArrowheads="1"/>
                    </p:cNvSpPr>
                    <p:nvPr/>
                  </p:nvSpPr>
                  <p:spPr bwMode="auto">
                    <a:xfrm>
                      <a:off x="2357"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632" name="Rectangle 280"/>
                    <p:cNvSpPr>
                      <a:spLocks noChangeArrowheads="1"/>
                    </p:cNvSpPr>
                    <p:nvPr/>
                  </p:nvSpPr>
                  <p:spPr bwMode="auto">
                    <a:xfrm>
                      <a:off x="2345"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633" name="Line 281"/>
                    <p:cNvSpPr>
                      <a:spLocks noChangeShapeType="1"/>
                    </p:cNvSpPr>
                    <p:nvPr/>
                  </p:nvSpPr>
                  <p:spPr bwMode="auto">
                    <a:xfrm>
                      <a:off x="2472"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34" name="Line 282"/>
                    <p:cNvSpPr>
                      <a:spLocks noChangeShapeType="1"/>
                    </p:cNvSpPr>
                    <p:nvPr/>
                  </p:nvSpPr>
                  <p:spPr bwMode="auto">
                    <a:xfrm>
                      <a:off x="2357" y="3545"/>
                      <a:ext cx="23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35" name="Group 283"/>
                  <p:cNvGrpSpPr>
                    <a:grpSpLocks/>
                  </p:cNvGrpSpPr>
                  <p:nvPr/>
                </p:nvGrpSpPr>
                <p:grpSpPr bwMode="auto">
                  <a:xfrm>
                    <a:off x="2637" y="3428"/>
                    <a:ext cx="255" cy="253"/>
                    <a:chOff x="2637" y="3428"/>
                    <a:chExt cx="255" cy="253"/>
                  </a:xfrm>
                </p:grpSpPr>
                <p:sp>
                  <p:nvSpPr>
                    <p:cNvPr id="100636" name="Rectangle 284"/>
                    <p:cNvSpPr>
                      <a:spLocks noChangeArrowheads="1"/>
                    </p:cNvSpPr>
                    <p:nvPr/>
                  </p:nvSpPr>
                  <p:spPr bwMode="auto">
                    <a:xfrm>
                      <a:off x="2649"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637" name="Rectangle 285"/>
                    <p:cNvSpPr>
                      <a:spLocks noChangeArrowheads="1"/>
                    </p:cNvSpPr>
                    <p:nvPr/>
                  </p:nvSpPr>
                  <p:spPr bwMode="auto">
                    <a:xfrm>
                      <a:off x="2637"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638" name="Line 286"/>
                    <p:cNvSpPr>
                      <a:spLocks noChangeShapeType="1"/>
                    </p:cNvSpPr>
                    <p:nvPr/>
                  </p:nvSpPr>
                  <p:spPr bwMode="auto">
                    <a:xfrm>
                      <a:off x="2764"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39" name="Line 287"/>
                    <p:cNvSpPr>
                      <a:spLocks noChangeShapeType="1"/>
                    </p:cNvSpPr>
                    <p:nvPr/>
                  </p:nvSpPr>
                  <p:spPr bwMode="auto">
                    <a:xfrm>
                      <a:off x="2648" y="3545"/>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40" name="Group 288"/>
                  <p:cNvGrpSpPr>
                    <a:grpSpLocks/>
                  </p:cNvGrpSpPr>
                  <p:nvPr/>
                </p:nvGrpSpPr>
                <p:grpSpPr bwMode="auto">
                  <a:xfrm>
                    <a:off x="3790" y="3428"/>
                    <a:ext cx="257" cy="253"/>
                    <a:chOff x="3790" y="3428"/>
                    <a:chExt cx="257" cy="253"/>
                  </a:xfrm>
                </p:grpSpPr>
                <p:sp>
                  <p:nvSpPr>
                    <p:cNvPr id="100641" name="Rectangle 289"/>
                    <p:cNvSpPr>
                      <a:spLocks noChangeArrowheads="1"/>
                    </p:cNvSpPr>
                    <p:nvPr/>
                  </p:nvSpPr>
                  <p:spPr bwMode="auto">
                    <a:xfrm>
                      <a:off x="3803" y="3429"/>
                      <a:ext cx="232" cy="231"/>
                    </a:xfrm>
                    <a:prstGeom prst="rect">
                      <a:avLst/>
                    </a:prstGeom>
                    <a:solidFill>
                      <a:srgbClr val="E2DD00"/>
                    </a:solidFill>
                    <a:ln w="12700">
                      <a:solidFill>
                        <a:srgbClr val="000000"/>
                      </a:solidFill>
                      <a:miter lim="800000"/>
                      <a:headEnd/>
                      <a:tailEnd/>
                    </a:ln>
                  </p:spPr>
                  <p:txBody>
                    <a:bodyPr/>
                    <a:lstStyle/>
                    <a:p>
                      <a:endParaRPr lang="fr-CA"/>
                    </a:p>
                  </p:txBody>
                </p:sp>
                <p:sp>
                  <p:nvSpPr>
                    <p:cNvPr id="100642" name="Rectangle 290"/>
                    <p:cNvSpPr>
                      <a:spLocks noChangeArrowheads="1"/>
                    </p:cNvSpPr>
                    <p:nvPr/>
                  </p:nvSpPr>
                  <p:spPr bwMode="auto">
                    <a:xfrm>
                      <a:off x="3790" y="3665"/>
                      <a:ext cx="257" cy="16"/>
                    </a:xfrm>
                    <a:prstGeom prst="rect">
                      <a:avLst/>
                    </a:prstGeom>
                    <a:solidFill>
                      <a:srgbClr val="E2DD00"/>
                    </a:solidFill>
                    <a:ln w="12700">
                      <a:solidFill>
                        <a:srgbClr val="000000"/>
                      </a:solidFill>
                      <a:miter lim="800000"/>
                      <a:headEnd/>
                      <a:tailEnd/>
                    </a:ln>
                  </p:spPr>
                  <p:txBody>
                    <a:bodyPr/>
                    <a:lstStyle/>
                    <a:p>
                      <a:endParaRPr lang="fr-CA"/>
                    </a:p>
                  </p:txBody>
                </p:sp>
                <p:sp>
                  <p:nvSpPr>
                    <p:cNvPr id="100643" name="Line 291"/>
                    <p:cNvSpPr>
                      <a:spLocks noChangeShapeType="1"/>
                    </p:cNvSpPr>
                    <p:nvPr/>
                  </p:nvSpPr>
                  <p:spPr bwMode="auto">
                    <a:xfrm>
                      <a:off x="3918"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44" name="Line 292"/>
                    <p:cNvSpPr>
                      <a:spLocks noChangeShapeType="1"/>
                    </p:cNvSpPr>
                    <p:nvPr/>
                  </p:nvSpPr>
                  <p:spPr bwMode="auto">
                    <a:xfrm>
                      <a:off x="3802" y="3545"/>
                      <a:ext cx="23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45" name="Group 293"/>
                  <p:cNvGrpSpPr>
                    <a:grpSpLocks/>
                  </p:cNvGrpSpPr>
                  <p:nvPr/>
                </p:nvGrpSpPr>
                <p:grpSpPr bwMode="auto">
                  <a:xfrm>
                    <a:off x="2054" y="3428"/>
                    <a:ext cx="257" cy="253"/>
                    <a:chOff x="2054" y="3428"/>
                    <a:chExt cx="257" cy="253"/>
                  </a:xfrm>
                </p:grpSpPr>
                <p:sp>
                  <p:nvSpPr>
                    <p:cNvPr id="100646" name="Rectangle 294"/>
                    <p:cNvSpPr>
                      <a:spLocks noChangeArrowheads="1"/>
                    </p:cNvSpPr>
                    <p:nvPr/>
                  </p:nvSpPr>
                  <p:spPr bwMode="auto">
                    <a:xfrm>
                      <a:off x="2067" y="3429"/>
                      <a:ext cx="232" cy="231"/>
                    </a:xfrm>
                    <a:prstGeom prst="rect">
                      <a:avLst/>
                    </a:prstGeom>
                    <a:solidFill>
                      <a:srgbClr val="E2DD00"/>
                    </a:solidFill>
                    <a:ln w="12700">
                      <a:solidFill>
                        <a:srgbClr val="000000"/>
                      </a:solidFill>
                      <a:miter lim="800000"/>
                      <a:headEnd/>
                      <a:tailEnd/>
                    </a:ln>
                  </p:spPr>
                  <p:txBody>
                    <a:bodyPr/>
                    <a:lstStyle/>
                    <a:p>
                      <a:endParaRPr lang="fr-CA"/>
                    </a:p>
                  </p:txBody>
                </p:sp>
                <p:sp>
                  <p:nvSpPr>
                    <p:cNvPr id="100647" name="Rectangle 295"/>
                    <p:cNvSpPr>
                      <a:spLocks noChangeArrowheads="1"/>
                    </p:cNvSpPr>
                    <p:nvPr/>
                  </p:nvSpPr>
                  <p:spPr bwMode="auto">
                    <a:xfrm>
                      <a:off x="2054" y="3665"/>
                      <a:ext cx="257" cy="16"/>
                    </a:xfrm>
                    <a:prstGeom prst="rect">
                      <a:avLst/>
                    </a:prstGeom>
                    <a:solidFill>
                      <a:srgbClr val="E2DD00"/>
                    </a:solidFill>
                    <a:ln w="12700">
                      <a:solidFill>
                        <a:srgbClr val="000000"/>
                      </a:solidFill>
                      <a:miter lim="800000"/>
                      <a:headEnd/>
                      <a:tailEnd/>
                    </a:ln>
                  </p:spPr>
                  <p:txBody>
                    <a:bodyPr/>
                    <a:lstStyle/>
                    <a:p>
                      <a:endParaRPr lang="fr-CA"/>
                    </a:p>
                  </p:txBody>
                </p:sp>
                <p:sp>
                  <p:nvSpPr>
                    <p:cNvPr id="100648" name="Line 296"/>
                    <p:cNvSpPr>
                      <a:spLocks noChangeShapeType="1"/>
                    </p:cNvSpPr>
                    <p:nvPr/>
                  </p:nvSpPr>
                  <p:spPr bwMode="auto">
                    <a:xfrm>
                      <a:off x="2181"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49" name="Line 297"/>
                    <p:cNvSpPr>
                      <a:spLocks noChangeShapeType="1"/>
                    </p:cNvSpPr>
                    <p:nvPr/>
                  </p:nvSpPr>
                  <p:spPr bwMode="auto">
                    <a:xfrm>
                      <a:off x="2066" y="3545"/>
                      <a:ext cx="233"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50" name="Group 298"/>
                  <p:cNvGrpSpPr>
                    <a:grpSpLocks/>
                  </p:cNvGrpSpPr>
                  <p:nvPr/>
                </p:nvGrpSpPr>
                <p:grpSpPr bwMode="auto">
                  <a:xfrm>
                    <a:off x="3213" y="3428"/>
                    <a:ext cx="256" cy="253"/>
                    <a:chOff x="3213" y="3428"/>
                    <a:chExt cx="256" cy="253"/>
                  </a:xfrm>
                </p:grpSpPr>
                <p:sp>
                  <p:nvSpPr>
                    <p:cNvPr id="100651" name="Rectangle 299"/>
                    <p:cNvSpPr>
                      <a:spLocks noChangeArrowheads="1"/>
                    </p:cNvSpPr>
                    <p:nvPr/>
                  </p:nvSpPr>
                  <p:spPr bwMode="auto">
                    <a:xfrm>
                      <a:off x="3225"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652" name="Rectangle 300"/>
                    <p:cNvSpPr>
                      <a:spLocks noChangeArrowheads="1"/>
                    </p:cNvSpPr>
                    <p:nvPr/>
                  </p:nvSpPr>
                  <p:spPr bwMode="auto">
                    <a:xfrm>
                      <a:off x="3213" y="3665"/>
                      <a:ext cx="256" cy="16"/>
                    </a:xfrm>
                    <a:prstGeom prst="rect">
                      <a:avLst/>
                    </a:prstGeom>
                    <a:solidFill>
                      <a:srgbClr val="E2DD00"/>
                    </a:solidFill>
                    <a:ln w="12700">
                      <a:solidFill>
                        <a:srgbClr val="000000"/>
                      </a:solidFill>
                      <a:miter lim="800000"/>
                      <a:headEnd/>
                      <a:tailEnd/>
                    </a:ln>
                  </p:spPr>
                  <p:txBody>
                    <a:bodyPr/>
                    <a:lstStyle/>
                    <a:p>
                      <a:endParaRPr lang="fr-CA"/>
                    </a:p>
                  </p:txBody>
                </p:sp>
                <p:sp>
                  <p:nvSpPr>
                    <p:cNvPr id="100653" name="Line 301"/>
                    <p:cNvSpPr>
                      <a:spLocks noChangeShapeType="1"/>
                    </p:cNvSpPr>
                    <p:nvPr/>
                  </p:nvSpPr>
                  <p:spPr bwMode="auto">
                    <a:xfrm>
                      <a:off x="3340"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54" name="Line 302"/>
                    <p:cNvSpPr>
                      <a:spLocks noChangeShapeType="1"/>
                    </p:cNvSpPr>
                    <p:nvPr/>
                  </p:nvSpPr>
                  <p:spPr bwMode="auto">
                    <a:xfrm>
                      <a:off x="3224" y="3545"/>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100655" name="Group 303"/>
                  <p:cNvGrpSpPr>
                    <a:grpSpLocks/>
                  </p:cNvGrpSpPr>
                  <p:nvPr/>
                </p:nvGrpSpPr>
                <p:grpSpPr bwMode="auto">
                  <a:xfrm>
                    <a:off x="3502" y="3428"/>
                    <a:ext cx="255" cy="253"/>
                    <a:chOff x="3502" y="3428"/>
                    <a:chExt cx="255" cy="253"/>
                  </a:xfrm>
                </p:grpSpPr>
                <p:sp>
                  <p:nvSpPr>
                    <p:cNvPr id="100656" name="Rectangle 304"/>
                    <p:cNvSpPr>
                      <a:spLocks noChangeArrowheads="1"/>
                    </p:cNvSpPr>
                    <p:nvPr/>
                  </p:nvSpPr>
                  <p:spPr bwMode="auto">
                    <a:xfrm>
                      <a:off x="3514" y="3429"/>
                      <a:ext cx="231" cy="231"/>
                    </a:xfrm>
                    <a:prstGeom prst="rect">
                      <a:avLst/>
                    </a:prstGeom>
                    <a:solidFill>
                      <a:srgbClr val="E2DD00"/>
                    </a:solidFill>
                    <a:ln w="12700">
                      <a:solidFill>
                        <a:srgbClr val="000000"/>
                      </a:solidFill>
                      <a:miter lim="800000"/>
                      <a:headEnd/>
                      <a:tailEnd/>
                    </a:ln>
                  </p:spPr>
                  <p:txBody>
                    <a:bodyPr/>
                    <a:lstStyle/>
                    <a:p>
                      <a:endParaRPr lang="fr-CA"/>
                    </a:p>
                  </p:txBody>
                </p:sp>
                <p:sp>
                  <p:nvSpPr>
                    <p:cNvPr id="100657" name="Rectangle 305"/>
                    <p:cNvSpPr>
                      <a:spLocks noChangeArrowheads="1"/>
                    </p:cNvSpPr>
                    <p:nvPr/>
                  </p:nvSpPr>
                  <p:spPr bwMode="auto">
                    <a:xfrm>
                      <a:off x="3502" y="3665"/>
                      <a:ext cx="255" cy="16"/>
                    </a:xfrm>
                    <a:prstGeom prst="rect">
                      <a:avLst/>
                    </a:prstGeom>
                    <a:solidFill>
                      <a:srgbClr val="E2DD00"/>
                    </a:solidFill>
                    <a:ln w="12700">
                      <a:solidFill>
                        <a:srgbClr val="000000"/>
                      </a:solidFill>
                      <a:miter lim="800000"/>
                      <a:headEnd/>
                      <a:tailEnd/>
                    </a:ln>
                  </p:spPr>
                  <p:txBody>
                    <a:bodyPr/>
                    <a:lstStyle/>
                    <a:p>
                      <a:endParaRPr lang="fr-CA"/>
                    </a:p>
                  </p:txBody>
                </p:sp>
                <p:sp>
                  <p:nvSpPr>
                    <p:cNvPr id="100658" name="Line 306"/>
                    <p:cNvSpPr>
                      <a:spLocks noChangeShapeType="1"/>
                    </p:cNvSpPr>
                    <p:nvPr/>
                  </p:nvSpPr>
                  <p:spPr bwMode="auto">
                    <a:xfrm>
                      <a:off x="3629" y="3428"/>
                      <a:ext cx="1" cy="2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100659" name="Line 307"/>
                    <p:cNvSpPr>
                      <a:spLocks noChangeShapeType="1"/>
                    </p:cNvSpPr>
                    <p:nvPr/>
                  </p:nvSpPr>
                  <p:spPr bwMode="auto">
                    <a:xfrm>
                      <a:off x="3513" y="3545"/>
                      <a:ext cx="232"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grpSp>
              <p:nvGrpSpPr>
                <p:cNvPr id="100660" name="Group 308"/>
                <p:cNvGrpSpPr>
                  <a:grpSpLocks/>
                </p:cNvGrpSpPr>
                <p:nvPr/>
              </p:nvGrpSpPr>
              <p:grpSpPr bwMode="auto">
                <a:xfrm>
                  <a:off x="2931" y="3790"/>
                  <a:ext cx="241" cy="348"/>
                  <a:chOff x="2931" y="3790"/>
                  <a:chExt cx="241" cy="348"/>
                </a:xfrm>
              </p:grpSpPr>
              <p:sp>
                <p:nvSpPr>
                  <p:cNvPr id="100661" name="Rectangle 309"/>
                  <p:cNvSpPr>
                    <a:spLocks noChangeArrowheads="1"/>
                  </p:cNvSpPr>
                  <p:nvPr/>
                </p:nvSpPr>
                <p:spPr bwMode="auto">
                  <a:xfrm>
                    <a:off x="2931" y="3790"/>
                    <a:ext cx="241" cy="348"/>
                  </a:xfrm>
                  <a:prstGeom prst="rect">
                    <a:avLst/>
                  </a:prstGeom>
                  <a:solidFill>
                    <a:srgbClr val="E2DD00"/>
                  </a:solidFill>
                  <a:ln w="12700">
                    <a:solidFill>
                      <a:srgbClr val="000000"/>
                    </a:solidFill>
                    <a:miter lim="800000"/>
                    <a:headEnd/>
                    <a:tailEnd/>
                  </a:ln>
                </p:spPr>
                <p:txBody>
                  <a:bodyPr/>
                  <a:lstStyle/>
                  <a:p>
                    <a:endParaRPr lang="fr-CA"/>
                  </a:p>
                </p:txBody>
              </p:sp>
              <p:sp>
                <p:nvSpPr>
                  <p:cNvPr id="100662" name="Rectangle 310"/>
                  <p:cNvSpPr>
                    <a:spLocks noChangeArrowheads="1"/>
                  </p:cNvSpPr>
                  <p:nvPr/>
                </p:nvSpPr>
                <p:spPr bwMode="auto">
                  <a:xfrm>
                    <a:off x="2956" y="3826"/>
                    <a:ext cx="186" cy="292"/>
                  </a:xfrm>
                  <a:prstGeom prst="rect">
                    <a:avLst/>
                  </a:prstGeom>
                  <a:solidFill>
                    <a:srgbClr val="E2DD00"/>
                  </a:solidFill>
                  <a:ln w="12700">
                    <a:solidFill>
                      <a:srgbClr val="000000"/>
                    </a:solidFill>
                    <a:miter lim="800000"/>
                    <a:headEnd/>
                    <a:tailEnd/>
                  </a:ln>
                </p:spPr>
                <p:txBody>
                  <a:bodyPr/>
                  <a:lstStyle/>
                  <a:p>
                    <a:endParaRPr lang="fr-CA"/>
                  </a:p>
                </p:txBody>
              </p:sp>
              <p:sp>
                <p:nvSpPr>
                  <p:cNvPr id="100663" name="Oval 311"/>
                  <p:cNvSpPr>
                    <a:spLocks noChangeArrowheads="1"/>
                  </p:cNvSpPr>
                  <p:nvPr/>
                </p:nvSpPr>
                <p:spPr bwMode="auto">
                  <a:xfrm>
                    <a:off x="3108" y="3972"/>
                    <a:ext cx="12" cy="9"/>
                  </a:xfrm>
                  <a:prstGeom prst="ellipse">
                    <a:avLst/>
                  </a:prstGeom>
                  <a:solidFill>
                    <a:srgbClr val="E2DD00"/>
                  </a:solidFill>
                  <a:ln w="12700">
                    <a:solidFill>
                      <a:srgbClr val="000000"/>
                    </a:solidFill>
                    <a:round/>
                    <a:headEnd/>
                    <a:tailEnd/>
                  </a:ln>
                </p:spPr>
                <p:txBody>
                  <a:bodyPr/>
                  <a:lstStyle/>
                  <a:p>
                    <a:endParaRPr lang="fr-CA"/>
                  </a:p>
                </p:txBody>
              </p:sp>
            </p:grpSp>
            <p:sp>
              <p:nvSpPr>
                <p:cNvPr id="100664" name="Freeform 312"/>
                <p:cNvSpPr>
                  <a:spLocks/>
                </p:cNvSpPr>
                <p:nvPr/>
              </p:nvSpPr>
              <p:spPr bwMode="auto">
                <a:xfrm>
                  <a:off x="3030" y="2838"/>
                  <a:ext cx="864" cy="60"/>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665" name="Freeform 313"/>
                <p:cNvSpPr>
                  <a:spLocks/>
                </p:cNvSpPr>
                <p:nvPr/>
              </p:nvSpPr>
              <p:spPr bwMode="auto">
                <a:xfrm>
                  <a:off x="3264" y="2868"/>
                  <a:ext cx="864" cy="60"/>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666" name="Freeform 314"/>
                <p:cNvSpPr>
                  <a:spLocks/>
                </p:cNvSpPr>
                <p:nvPr/>
              </p:nvSpPr>
              <p:spPr bwMode="auto">
                <a:xfrm>
                  <a:off x="960" y="3120"/>
                  <a:ext cx="864" cy="48"/>
                </a:xfrm>
                <a:custGeom>
                  <a:avLst/>
                  <a:gdLst>
                    <a:gd name="T0" fmla="*/ 864 w 864"/>
                    <a:gd name="T1" fmla="*/ 60 h 60"/>
                    <a:gd name="T2" fmla="*/ 798 w 864"/>
                    <a:gd name="T3" fmla="*/ 24 h 60"/>
                    <a:gd name="T4" fmla="*/ 720 w 864"/>
                    <a:gd name="T5" fmla="*/ 24 h 60"/>
                    <a:gd name="T6" fmla="*/ 684 w 864"/>
                    <a:gd name="T7" fmla="*/ 36 h 60"/>
                    <a:gd name="T8" fmla="*/ 546 w 864"/>
                    <a:gd name="T9" fmla="*/ 6 h 60"/>
                    <a:gd name="T10" fmla="*/ 480 w 864"/>
                    <a:gd name="T11" fmla="*/ 24 h 60"/>
                    <a:gd name="T12" fmla="*/ 444 w 864"/>
                    <a:gd name="T13" fmla="*/ 36 h 60"/>
                    <a:gd name="T14" fmla="*/ 396 w 864"/>
                    <a:gd name="T15" fmla="*/ 30 h 60"/>
                    <a:gd name="T16" fmla="*/ 390 w 864"/>
                    <a:gd name="T17" fmla="*/ 12 h 60"/>
                    <a:gd name="T18" fmla="*/ 372 w 864"/>
                    <a:gd name="T19" fmla="*/ 6 h 60"/>
                    <a:gd name="T20" fmla="*/ 210 w 864"/>
                    <a:gd name="T21" fmla="*/ 12 h 60"/>
                    <a:gd name="T22" fmla="*/ 174 w 864"/>
                    <a:gd name="T23" fmla="*/ 24 h 60"/>
                    <a:gd name="T24" fmla="*/ 0 w 864"/>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4" h="60">
                      <a:moveTo>
                        <a:pt x="864" y="60"/>
                      </a:moveTo>
                      <a:cubicBezTo>
                        <a:pt x="852" y="25"/>
                        <a:pt x="834" y="29"/>
                        <a:pt x="798" y="24"/>
                      </a:cubicBezTo>
                      <a:cubicBezTo>
                        <a:pt x="764" y="13"/>
                        <a:pt x="775" y="14"/>
                        <a:pt x="720" y="24"/>
                      </a:cubicBezTo>
                      <a:cubicBezTo>
                        <a:pt x="708" y="26"/>
                        <a:pt x="684" y="36"/>
                        <a:pt x="684" y="36"/>
                      </a:cubicBezTo>
                      <a:cubicBezTo>
                        <a:pt x="636" y="29"/>
                        <a:pt x="587" y="33"/>
                        <a:pt x="546" y="6"/>
                      </a:cubicBezTo>
                      <a:cubicBezTo>
                        <a:pt x="442" y="19"/>
                        <a:pt x="533" y="0"/>
                        <a:pt x="480" y="24"/>
                      </a:cubicBezTo>
                      <a:cubicBezTo>
                        <a:pt x="468" y="29"/>
                        <a:pt x="444" y="36"/>
                        <a:pt x="444" y="36"/>
                      </a:cubicBezTo>
                      <a:cubicBezTo>
                        <a:pt x="428" y="34"/>
                        <a:pt x="411" y="37"/>
                        <a:pt x="396" y="30"/>
                      </a:cubicBezTo>
                      <a:cubicBezTo>
                        <a:pt x="390" y="27"/>
                        <a:pt x="394" y="16"/>
                        <a:pt x="390" y="12"/>
                      </a:cubicBezTo>
                      <a:cubicBezTo>
                        <a:pt x="386" y="8"/>
                        <a:pt x="378" y="8"/>
                        <a:pt x="372" y="6"/>
                      </a:cubicBezTo>
                      <a:cubicBezTo>
                        <a:pt x="318" y="8"/>
                        <a:pt x="264" y="7"/>
                        <a:pt x="210" y="12"/>
                      </a:cubicBezTo>
                      <a:cubicBezTo>
                        <a:pt x="197" y="13"/>
                        <a:pt x="174" y="24"/>
                        <a:pt x="174" y="24"/>
                      </a:cubicBezTo>
                      <a:cubicBezTo>
                        <a:pt x="111" y="16"/>
                        <a:pt x="65" y="0"/>
                        <a:pt x="0" y="0"/>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667" name="Freeform 315"/>
                <p:cNvSpPr>
                  <a:spLocks/>
                </p:cNvSpPr>
                <p:nvPr/>
              </p:nvSpPr>
              <p:spPr bwMode="auto">
                <a:xfrm>
                  <a:off x="732" y="3154"/>
                  <a:ext cx="858" cy="38"/>
                </a:xfrm>
                <a:custGeom>
                  <a:avLst/>
                  <a:gdLst>
                    <a:gd name="T0" fmla="*/ 858 w 858"/>
                    <a:gd name="T1" fmla="*/ 38 h 38"/>
                    <a:gd name="T2" fmla="*/ 804 w 858"/>
                    <a:gd name="T3" fmla="*/ 8 h 38"/>
                    <a:gd name="T4" fmla="*/ 612 w 858"/>
                    <a:gd name="T5" fmla="*/ 20 h 38"/>
                    <a:gd name="T6" fmla="*/ 396 w 858"/>
                    <a:gd name="T7" fmla="*/ 32 h 38"/>
                    <a:gd name="T8" fmla="*/ 324 w 858"/>
                    <a:gd name="T9" fmla="*/ 38 h 38"/>
                    <a:gd name="T10" fmla="*/ 294 w 858"/>
                    <a:gd name="T11" fmla="*/ 32 h 38"/>
                    <a:gd name="T12" fmla="*/ 258 w 858"/>
                    <a:gd name="T13" fmla="*/ 8 h 38"/>
                    <a:gd name="T14" fmla="*/ 168 w 858"/>
                    <a:gd name="T15" fmla="*/ 14 h 38"/>
                    <a:gd name="T16" fmla="*/ 150 w 858"/>
                    <a:gd name="T17" fmla="*/ 26 h 38"/>
                    <a:gd name="T18" fmla="*/ 0 w 858"/>
                    <a:gd name="T19" fmla="*/ 1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8" h="38">
                      <a:moveTo>
                        <a:pt x="858" y="38"/>
                      </a:moveTo>
                      <a:cubicBezTo>
                        <a:pt x="838" y="31"/>
                        <a:pt x="804" y="8"/>
                        <a:pt x="804" y="8"/>
                      </a:cubicBezTo>
                      <a:cubicBezTo>
                        <a:pt x="710" y="15"/>
                        <a:pt x="708" y="26"/>
                        <a:pt x="612" y="20"/>
                      </a:cubicBezTo>
                      <a:cubicBezTo>
                        <a:pt x="533" y="0"/>
                        <a:pt x="470" y="13"/>
                        <a:pt x="396" y="32"/>
                      </a:cubicBezTo>
                      <a:cubicBezTo>
                        <a:pt x="370" y="23"/>
                        <a:pt x="350" y="32"/>
                        <a:pt x="324" y="38"/>
                      </a:cubicBezTo>
                      <a:cubicBezTo>
                        <a:pt x="314" y="36"/>
                        <a:pt x="303" y="36"/>
                        <a:pt x="294" y="32"/>
                      </a:cubicBezTo>
                      <a:cubicBezTo>
                        <a:pt x="281" y="26"/>
                        <a:pt x="258" y="8"/>
                        <a:pt x="258" y="8"/>
                      </a:cubicBezTo>
                      <a:cubicBezTo>
                        <a:pt x="228" y="10"/>
                        <a:pt x="198" y="9"/>
                        <a:pt x="168" y="14"/>
                      </a:cubicBezTo>
                      <a:cubicBezTo>
                        <a:pt x="161" y="15"/>
                        <a:pt x="157" y="26"/>
                        <a:pt x="150" y="26"/>
                      </a:cubicBezTo>
                      <a:cubicBezTo>
                        <a:pt x="101" y="29"/>
                        <a:pt x="50" y="14"/>
                        <a:pt x="0" y="14"/>
                      </a:cubicBezTo>
                    </a:path>
                  </a:pathLst>
                </a:custGeom>
                <a:solidFill>
                  <a:srgbClr val="E2DD00"/>
                </a:solidFill>
                <a:ln w="12700" cap="flat"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grpSp>
          <p:nvGrpSpPr>
            <p:cNvPr id="100668" name="Group 316"/>
            <p:cNvGrpSpPr>
              <a:grpSpLocks/>
            </p:cNvGrpSpPr>
            <p:nvPr/>
          </p:nvGrpSpPr>
          <p:grpSpPr bwMode="auto">
            <a:xfrm>
              <a:off x="2064" y="288"/>
              <a:ext cx="960" cy="1101"/>
              <a:chOff x="2064" y="528"/>
              <a:chExt cx="960" cy="1101"/>
            </a:xfrm>
          </p:grpSpPr>
          <p:pic>
            <p:nvPicPr>
              <p:cNvPr id="100669" name="Picture 317" descr="masthead_dell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528"/>
                <a:ext cx="960" cy="366"/>
              </a:xfrm>
              <a:prstGeom prst="rect">
                <a:avLst/>
              </a:prstGeom>
              <a:solidFill>
                <a:srgbClr val="E2DD00"/>
              </a:solidFill>
            </p:spPr>
          </p:pic>
          <p:grpSp>
            <p:nvGrpSpPr>
              <p:cNvPr id="100670" name="Group 318"/>
              <p:cNvGrpSpPr>
                <a:grpSpLocks/>
              </p:cNvGrpSpPr>
              <p:nvPr/>
            </p:nvGrpSpPr>
            <p:grpSpPr bwMode="auto">
              <a:xfrm>
                <a:off x="2064" y="816"/>
                <a:ext cx="960" cy="813"/>
                <a:chOff x="2496" y="1230"/>
                <a:chExt cx="768" cy="258"/>
              </a:xfrm>
            </p:grpSpPr>
            <p:sp>
              <p:nvSpPr>
                <p:cNvPr id="100671" name="Rectangle 319"/>
                <p:cNvSpPr>
                  <a:spLocks noChangeArrowheads="1"/>
                </p:cNvSpPr>
                <p:nvPr/>
              </p:nvSpPr>
              <p:spPr bwMode="auto">
                <a:xfrm>
                  <a:off x="2496" y="1248"/>
                  <a:ext cx="768" cy="240"/>
                </a:xfrm>
                <a:prstGeom prst="rect">
                  <a:avLst/>
                </a:prstGeom>
                <a:solidFill>
                  <a:srgbClr val="E2DD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fr-CA"/>
                </a:p>
              </p:txBody>
            </p:sp>
            <p:sp>
              <p:nvSpPr>
                <p:cNvPr id="100672" name="Text Box 320"/>
                <p:cNvSpPr txBox="1">
                  <a:spLocks noChangeArrowheads="1"/>
                </p:cNvSpPr>
                <p:nvPr/>
              </p:nvSpPr>
              <p:spPr bwMode="auto">
                <a:xfrm rot="-937136">
                  <a:off x="2883" y="1230"/>
                  <a:ext cx="272" cy="120"/>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a:spcBef>
                      <a:spcPct val="50000"/>
                    </a:spcBef>
                  </a:pPr>
                  <a:endParaRPr lang="fr-CA" altLang="fr-FR">
                    <a:solidFill>
                      <a:srgbClr val="FFFF00"/>
                    </a:solidFill>
                  </a:endParaRPr>
                </a:p>
              </p:txBody>
            </p:sp>
            <p:sp>
              <p:nvSpPr>
                <p:cNvPr id="100673" name="Rectangle 321"/>
                <p:cNvSpPr>
                  <a:spLocks noChangeArrowheads="1"/>
                </p:cNvSpPr>
                <p:nvPr/>
              </p:nvSpPr>
              <p:spPr bwMode="auto">
                <a:xfrm>
                  <a:off x="2784" y="1392"/>
                  <a:ext cx="384" cy="96"/>
                </a:xfrm>
                <a:prstGeom prst="rect">
                  <a:avLst/>
                </a:prstGeom>
                <a:solidFill>
                  <a:srgbClr val="E2DD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fr-CA"/>
                </a:p>
              </p:txBody>
            </p:sp>
          </p:grpSp>
        </p:grpSp>
        <p:sp>
          <p:nvSpPr>
            <p:cNvPr id="100674" name="AutoShape 322"/>
            <p:cNvSpPr>
              <a:spLocks noChangeArrowheads="1"/>
            </p:cNvSpPr>
            <p:nvPr/>
          </p:nvSpPr>
          <p:spPr bwMode="auto">
            <a:xfrm>
              <a:off x="3072" y="288"/>
              <a:ext cx="2016" cy="306"/>
            </a:xfrm>
            <a:prstGeom prst="rightArrow">
              <a:avLst>
                <a:gd name="adj1" fmla="val 50000"/>
                <a:gd name="adj2" fmla="val 164706"/>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fr-FR" sz="3200" b="1">
                  <a:solidFill>
                    <a:schemeClr val="accent2"/>
                  </a:solidFill>
                  <a:latin typeface="Wingdings 2" pitchFamily="18" charset="2"/>
                </a:rPr>
                <a:t>7</a:t>
              </a:r>
            </a:p>
          </p:txBody>
        </p:sp>
        <p:sp>
          <p:nvSpPr>
            <p:cNvPr id="100675" name="AutoShape 323"/>
            <p:cNvSpPr>
              <a:spLocks noChangeArrowheads="1"/>
            </p:cNvSpPr>
            <p:nvPr/>
          </p:nvSpPr>
          <p:spPr bwMode="auto">
            <a:xfrm>
              <a:off x="3120" y="654"/>
              <a:ext cx="2016" cy="306"/>
            </a:xfrm>
            <a:prstGeom prst="rightArrow">
              <a:avLst>
                <a:gd name="adj1" fmla="val 50000"/>
                <a:gd name="adj2" fmla="val 164706"/>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fr-FR" sz="2000" b="1">
                  <a:solidFill>
                    <a:schemeClr val="accent2"/>
                  </a:solidFill>
                  <a:latin typeface="Wingdings 2" pitchFamily="18" charset="2"/>
                </a:rPr>
                <a:t>6</a:t>
              </a:r>
            </a:p>
          </p:txBody>
        </p:sp>
        <p:sp>
          <p:nvSpPr>
            <p:cNvPr id="100676" name="AutoShape 324"/>
            <p:cNvSpPr>
              <a:spLocks noChangeArrowheads="1"/>
            </p:cNvSpPr>
            <p:nvPr/>
          </p:nvSpPr>
          <p:spPr bwMode="auto">
            <a:xfrm>
              <a:off x="3120" y="990"/>
              <a:ext cx="2016" cy="306"/>
            </a:xfrm>
            <a:prstGeom prst="rightArrow">
              <a:avLst>
                <a:gd name="adj1" fmla="val 50000"/>
                <a:gd name="adj2" fmla="val 164706"/>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fr-FR" sz="3600" b="1">
                  <a:solidFill>
                    <a:schemeClr val="accent2"/>
                  </a:solidFill>
                  <a:latin typeface="Wingdings 2" pitchFamily="18" charset="2"/>
                </a:rPr>
                <a:t>6</a:t>
              </a:r>
            </a:p>
          </p:txBody>
        </p:sp>
        <p:grpSp>
          <p:nvGrpSpPr>
            <p:cNvPr id="100677" name="Group 325"/>
            <p:cNvGrpSpPr>
              <a:grpSpLocks/>
            </p:cNvGrpSpPr>
            <p:nvPr/>
          </p:nvGrpSpPr>
          <p:grpSpPr bwMode="auto">
            <a:xfrm>
              <a:off x="1200" y="480"/>
              <a:ext cx="912" cy="624"/>
              <a:chOff x="1200" y="480"/>
              <a:chExt cx="912" cy="624"/>
            </a:xfrm>
          </p:grpSpPr>
          <p:sp>
            <p:nvSpPr>
              <p:cNvPr id="100678" name="AutoShape 326"/>
              <p:cNvSpPr>
                <a:spLocks noChangeArrowheads="1"/>
              </p:cNvSpPr>
              <p:nvPr/>
            </p:nvSpPr>
            <p:spPr bwMode="auto">
              <a:xfrm>
                <a:off x="1440" y="480"/>
                <a:ext cx="615" cy="624"/>
              </a:xfrm>
              <a:prstGeom prst="rightArrow">
                <a:avLst>
                  <a:gd name="adj1" fmla="val 50000"/>
                  <a:gd name="adj2" fmla="val 25000"/>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679" name="Text Box 327"/>
              <p:cNvSpPr txBox="1">
                <a:spLocks noChangeArrowheads="1"/>
              </p:cNvSpPr>
              <p:nvPr/>
            </p:nvSpPr>
            <p:spPr bwMode="auto">
              <a:xfrm>
                <a:off x="1200" y="625"/>
                <a:ext cx="912" cy="305"/>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fr-FR" sz="2800" b="1">
                    <a:solidFill>
                      <a:srgbClr val="800080"/>
                    </a:solidFill>
                    <a:latin typeface="Wingdings 2" pitchFamily="18" charset="2"/>
                  </a:rPr>
                  <a:t>;39</a:t>
                </a:r>
              </a:p>
            </p:txBody>
          </p:sp>
        </p:grpSp>
        <p:sp>
          <p:nvSpPr>
            <p:cNvPr id="100680" name="Text Box 328"/>
            <p:cNvSpPr txBox="1">
              <a:spLocks noChangeArrowheads="1"/>
            </p:cNvSpPr>
            <p:nvPr/>
          </p:nvSpPr>
          <p:spPr bwMode="auto">
            <a:xfrm>
              <a:off x="240" y="1535"/>
              <a:ext cx="5520" cy="269"/>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sz="2400" b="1">
                  <a:solidFill>
                    <a:srgbClr val="800080"/>
                  </a:solidFill>
                  <a:latin typeface="Times New Roman" pitchFamily="18" charset="0"/>
                </a:rPr>
                <a:t>Fournisseurs      Assemblage     Distribution</a:t>
              </a:r>
            </a:p>
          </p:txBody>
        </p:sp>
      </p:grpSp>
      <p:sp>
        <p:nvSpPr>
          <p:cNvPr id="100681" name="AutoShape 329"/>
          <p:cNvSpPr>
            <a:spLocks noChangeArrowheads="1"/>
          </p:cNvSpPr>
          <p:nvPr/>
        </p:nvSpPr>
        <p:spPr bwMode="auto">
          <a:xfrm>
            <a:off x="7308850" y="3614738"/>
            <a:ext cx="1606550" cy="1417637"/>
          </a:xfrm>
          <a:prstGeom prst="wedgeRoundRectCallout">
            <a:avLst>
              <a:gd name="adj1" fmla="val 27769"/>
              <a:gd name="adj2" fmla="val 2583"/>
              <a:gd name="adj3" fmla="val 16667"/>
            </a:avLst>
          </a:prstGeom>
          <a:solidFill>
            <a:srgbClr val="E2DD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fr-FR" sz="2000" b="1">
                <a:solidFill>
                  <a:srgbClr val="800080"/>
                </a:solidFill>
                <a:latin typeface="Arial Narrow" pitchFamily="34" charset="0"/>
              </a:rPr>
              <a:t>Commandes des clients initient l’assemblage</a:t>
            </a:r>
          </a:p>
        </p:txBody>
      </p:sp>
      <p:sp>
        <p:nvSpPr>
          <p:cNvPr id="100682" name="Freeform 330"/>
          <p:cNvSpPr>
            <a:spLocks/>
          </p:cNvSpPr>
          <p:nvPr/>
        </p:nvSpPr>
        <p:spPr bwMode="auto">
          <a:xfrm>
            <a:off x="3810000" y="5029200"/>
            <a:ext cx="4495800" cy="1219200"/>
          </a:xfrm>
          <a:custGeom>
            <a:avLst/>
            <a:gdLst>
              <a:gd name="T0" fmla="*/ 2592 w 2592"/>
              <a:gd name="T1" fmla="*/ 0 h 384"/>
              <a:gd name="T2" fmla="*/ 480 w 2592"/>
              <a:gd name="T3" fmla="*/ 384 h 384"/>
              <a:gd name="T4" fmla="*/ 0 w 2592"/>
              <a:gd name="T5" fmla="*/ 0 h 384"/>
            </a:gdLst>
            <a:ahLst/>
            <a:cxnLst>
              <a:cxn ang="0">
                <a:pos x="T0" y="T1"/>
              </a:cxn>
              <a:cxn ang="0">
                <a:pos x="T2" y="T3"/>
              </a:cxn>
              <a:cxn ang="0">
                <a:pos x="T4" y="T5"/>
              </a:cxn>
            </a:cxnLst>
            <a:rect l="0" t="0" r="r" b="b"/>
            <a:pathLst>
              <a:path w="2592" h="384">
                <a:moveTo>
                  <a:pt x="2592" y="0"/>
                </a:moveTo>
                <a:cubicBezTo>
                  <a:pt x="1752" y="192"/>
                  <a:pt x="912" y="384"/>
                  <a:pt x="480" y="384"/>
                </a:cubicBezTo>
                <a:cubicBezTo>
                  <a:pt x="48" y="384"/>
                  <a:pt x="80" y="64"/>
                  <a:pt x="0" y="0"/>
                </a:cubicBezTo>
              </a:path>
            </a:pathLst>
          </a:custGeom>
          <a:noFill/>
          <a:ln w="76200" cap="flat" cmpd="sng">
            <a:solidFill>
              <a:srgbClr val="FF0000"/>
            </a:solidFill>
            <a:prstDash val="solid"/>
            <a:round/>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00683" name="AutoShape 331"/>
          <p:cNvSpPr>
            <a:spLocks noChangeArrowheads="1"/>
          </p:cNvSpPr>
          <p:nvPr/>
        </p:nvSpPr>
        <p:spPr bwMode="auto">
          <a:xfrm>
            <a:off x="3581400" y="4876800"/>
            <a:ext cx="457200" cy="457200"/>
          </a:xfrm>
          <a:prstGeom prst="flowChartExtra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pic>
        <p:nvPicPr>
          <p:cNvPr id="100684" name="Picture 332" descr="p_newgx2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670175"/>
            <a:ext cx="609600" cy="565150"/>
          </a:xfrm>
          <a:prstGeom prst="rect">
            <a:avLst/>
          </a:prstGeom>
          <a:noFill/>
          <a:extLst>
            <a:ext uri="{909E8E84-426E-40DD-AFC4-6F175D3DCCD1}">
              <a14:hiddenFill xmlns:a14="http://schemas.microsoft.com/office/drawing/2010/main">
                <a:solidFill>
                  <a:srgbClr val="FFFFFF"/>
                </a:solidFill>
              </a14:hiddenFill>
            </a:ext>
          </a:extLst>
        </p:spPr>
      </p:pic>
      <p:pic>
        <p:nvPicPr>
          <p:cNvPr id="100685" name="Picture 333" descr="p_newgx24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6400" y="2209800"/>
            <a:ext cx="381000" cy="354013"/>
          </a:xfrm>
          <a:prstGeom prst="rect">
            <a:avLst/>
          </a:prstGeom>
          <a:noFill/>
          <a:extLst>
            <a:ext uri="{909E8E84-426E-40DD-AFC4-6F175D3DCCD1}">
              <a14:hiddenFill xmlns:a14="http://schemas.microsoft.com/office/drawing/2010/main">
                <a:solidFill>
                  <a:srgbClr val="FFFFFF"/>
                </a:solidFill>
              </a14:hiddenFill>
            </a:ext>
          </a:extLst>
        </p:spPr>
      </p:pic>
      <p:pic>
        <p:nvPicPr>
          <p:cNvPr id="100686" name="Picture 334" descr="p_newgx24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0200" y="1676400"/>
            <a:ext cx="457200" cy="423863"/>
          </a:xfrm>
          <a:prstGeom prst="rect">
            <a:avLst/>
          </a:prstGeom>
          <a:noFill/>
          <a:extLst>
            <a:ext uri="{909E8E84-426E-40DD-AFC4-6F175D3DCCD1}">
              <a14:hiddenFill xmlns:a14="http://schemas.microsoft.com/office/drawing/2010/main">
                <a:solidFill>
                  <a:srgbClr val="FFFFFF"/>
                </a:solidFill>
              </a14:hiddenFill>
            </a:ext>
          </a:extLst>
        </p:spPr>
      </p:pic>
      <p:sp>
        <p:nvSpPr>
          <p:cNvPr id="100687" name="Rectangle 335"/>
          <p:cNvSpPr>
            <a:spLocks noChangeArrowheads="1"/>
          </p:cNvSpPr>
          <p:nvPr/>
        </p:nvSpPr>
        <p:spPr bwMode="auto">
          <a:xfrm>
            <a:off x="685800" y="1066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fr-FR" sz="4400" b="1">
                <a:solidFill>
                  <a:srgbClr val="800080"/>
                </a:solidFill>
                <a:cs typeface="Times New Roman" pitchFamily="18" charset="0"/>
              </a:rPr>
              <a:t>Système logistique de Dell</a:t>
            </a:r>
          </a:p>
        </p:txBody>
      </p:sp>
      <p:pic>
        <p:nvPicPr>
          <p:cNvPr id="100688" name="Picture 336" descr="Tool Box Head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381000"/>
            <a:ext cx="6324600" cy="40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728424"/>
      </p:ext>
    </p:extLst>
  </p:cSld>
  <p:clrMapOvr>
    <a:masterClrMapping/>
  </p:clrMapOvr>
  <p:transition spd="med" advTm="15000">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100687"/>
                                        </p:tgtEl>
                                        <p:attrNameLst>
                                          <p:attrName>style.visibility</p:attrName>
                                        </p:attrNameLst>
                                      </p:cBhvr>
                                      <p:to>
                                        <p:strVal val="visible"/>
                                      </p:to>
                                    </p:set>
                                    <p:anim calcmode="lin" valueType="num">
                                      <p:cBhvr additive="base">
                                        <p:cTn id="7" dur="500" fill="hold"/>
                                        <p:tgtEl>
                                          <p:spTgt spid="100687"/>
                                        </p:tgtEl>
                                        <p:attrNameLst>
                                          <p:attrName>ppt_x</p:attrName>
                                        </p:attrNameLst>
                                      </p:cBhvr>
                                      <p:tavLst>
                                        <p:tav tm="0">
                                          <p:val>
                                            <p:strVal val="0-#ppt_w/2"/>
                                          </p:val>
                                        </p:tav>
                                        <p:tav tm="100000">
                                          <p:val>
                                            <p:strVal val="#ppt_x"/>
                                          </p:val>
                                        </p:tav>
                                      </p:tavLst>
                                    </p:anim>
                                    <p:anim calcmode="lin" valueType="num">
                                      <p:cBhvr additive="base">
                                        <p:cTn id="8" dur="500" fill="hold"/>
                                        <p:tgtEl>
                                          <p:spTgt spid="10068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1" presetClass="entr" presetSubtype="0" fill="hold" grpId="0" nodeType="afterEffect">
                                  <p:stCondLst>
                                    <p:cond delay="2000"/>
                                  </p:stCondLst>
                                  <p:childTnLst>
                                    <p:set>
                                      <p:cBhvr>
                                        <p:cTn id="11" dur="1" fill="hold">
                                          <p:stCondLst>
                                            <p:cond delay="499"/>
                                          </p:stCondLst>
                                        </p:cTn>
                                        <p:tgtEl>
                                          <p:spTgt spid="100681"/>
                                        </p:tgtEl>
                                        <p:attrNameLst>
                                          <p:attrName>style.visibility</p:attrName>
                                        </p:attrNameLst>
                                      </p:cBhvr>
                                      <p:to>
                                        <p:strVal val="visible"/>
                                      </p:to>
                                    </p:set>
                                  </p:childTnLst>
                                </p:cTn>
                              </p:par>
                            </p:childTnLst>
                          </p:cTn>
                        </p:par>
                        <p:par>
                          <p:cTn id="12" fill="hold" nodeType="afterGroup">
                            <p:stCondLst>
                              <p:cond delay="5000"/>
                            </p:stCondLst>
                            <p:childTnLst>
                              <p:par>
                                <p:cTn id="13" presetID="17" presetClass="entr" presetSubtype="10" fill="hold" grpId="0" nodeType="afterEffect">
                                  <p:stCondLst>
                                    <p:cond delay="1000"/>
                                  </p:stCondLst>
                                  <p:childTnLst>
                                    <p:set>
                                      <p:cBhvr>
                                        <p:cTn id="14" dur="1" fill="hold">
                                          <p:stCondLst>
                                            <p:cond delay="0"/>
                                          </p:stCondLst>
                                        </p:cTn>
                                        <p:tgtEl>
                                          <p:spTgt spid="100682"/>
                                        </p:tgtEl>
                                        <p:attrNameLst>
                                          <p:attrName>style.visibility</p:attrName>
                                        </p:attrNameLst>
                                      </p:cBhvr>
                                      <p:to>
                                        <p:strVal val="visible"/>
                                      </p:to>
                                    </p:set>
                                    <p:anim calcmode="lin" valueType="num">
                                      <p:cBhvr>
                                        <p:cTn id="15" dur="500" fill="hold"/>
                                        <p:tgtEl>
                                          <p:spTgt spid="100682"/>
                                        </p:tgtEl>
                                        <p:attrNameLst>
                                          <p:attrName>ppt_w</p:attrName>
                                        </p:attrNameLst>
                                      </p:cBhvr>
                                      <p:tavLst>
                                        <p:tav tm="0">
                                          <p:val>
                                            <p:fltVal val="0"/>
                                          </p:val>
                                        </p:tav>
                                        <p:tav tm="100000">
                                          <p:val>
                                            <p:strVal val="#ppt_w"/>
                                          </p:val>
                                        </p:tav>
                                      </p:tavLst>
                                    </p:anim>
                                    <p:anim calcmode="lin" valueType="num">
                                      <p:cBhvr>
                                        <p:cTn id="16" dur="500" fill="hold"/>
                                        <p:tgtEl>
                                          <p:spTgt spid="100682"/>
                                        </p:tgtEl>
                                        <p:attrNameLst>
                                          <p:attrName>ppt_h</p:attrName>
                                        </p:attrNameLst>
                                      </p:cBhvr>
                                      <p:tavLst>
                                        <p:tav tm="0">
                                          <p:val>
                                            <p:strVal val="#ppt_h"/>
                                          </p:val>
                                        </p:tav>
                                        <p:tav tm="100000">
                                          <p:val>
                                            <p:strVal val="#ppt_h"/>
                                          </p:val>
                                        </p:tav>
                                      </p:tavLst>
                                    </p:anim>
                                  </p:childTnLst>
                                </p:cTn>
                              </p:par>
                            </p:childTnLst>
                          </p:cTn>
                        </p:par>
                        <p:par>
                          <p:cTn id="17" fill="hold" nodeType="afterGroup">
                            <p:stCondLst>
                              <p:cond delay="6500"/>
                            </p:stCondLst>
                            <p:childTnLst>
                              <p:par>
                                <p:cTn id="18" presetID="1" presetClass="entr" presetSubtype="0" fill="hold" grpId="0" nodeType="afterEffect">
                                  <p:stCondLst>
                                    <p:cond delay="1000"/>
                                  </p:stCondLst>
                                  <p:childTnLst>
                                    <p:set>
                                      <p:cBhvr>
                                        <p:cTn id="19" dur="1" fill="hold">
                                          <p:stCondLst>
                                            <p:cond delay="499"/>
                                          </p:stCondLst>
                                        </p:cTn>
                                        <p:tgtEl>
                                          <p:spTgt spid="100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681" grpId="0" animBg="1" autoUpdateAnimBg="0"/>
      <p:bldP spid="100682" grpId="0" animBg="1"/>
      <p:bldP spid="100683" grpId="0" animBg="1"/>
      <p:bldP spid="10068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fr-CA" altLang="fr-FR" sz="4000"/>
              <a:t>La chaîne d’approvisionnement mondiale de DELL</a:t>
            </a:r>
          </a:p>
        </p:txBody>
      </p:sp>
      <p:sp>
        <p:nvSpPr>
          <p:cNvPr id="102403" name="Rectangle 3"/>
          <p:cNvSpPr>
            <a:spLocks noGrp="1" noChangeArrowheads="1"/>
          </p:cNvSpPr>
          <p:nvPr>
            <p:ph type="body" idx="1"/>
          </p:nvPr>
        </p:nvSpPr>
        <p:spPr/>
        <p:txBody>
          <a:bodyPr/>
          <a:lstStyle/>
          <a:p>
            <a:pPr>
              <a:lnSpc>
                <a:spcPct val="80000"/>
              </a:lnSpc>
            </a:pPr>
            <a:r>
              <a:rPr lang="fr-CA" altLang="fr-FR" sz="2800"/>
              <a:t>Importations de la Chine</a:t>
            </a:r>
          </a:p>
          <a:p>
            <a:pPr lvl="1">
              <a:lnSpc>
                <a:spcPct val="80000"/>
              </a:lnSpc>
            </a:pPr>
            <a:r>
              <a:rPr lang="fr-CA" altLang="fr-FR" sz="2400"/>
              <a:t>3 x Boeing 747-400F par jour</a:t>
            </a:r>
          </a:p>
          <a:p>
            <a:pPr lvl="1">
              <a:lnSpc>
                <a:spcPct val="80000"/>
              </a:lnSpc>
            </a:pPr>
            <a:r>
              <a:rPr lang="fr-CA" altLang="fr-FR" sz="2400"/>
              <a:t>Conteneurs maritimes</a:t>
            </a:r>
          </a:p>
          <a:p>
            <a:pPr lvl="2">
              <a:lnSpc>
                <a:spcPct val="80000"/>
              </a:lnSpc>
            </a:pPr>
            <a:r>
              <a:rPr lang="fr-CA" altLang="fr-FR" sz="2000"/>
              <a:t>Chine – U.S. en 13 jours</a:t>
            </a:r>
          </a:p>
          <a:p>
            <a:pPr lvl="2">
              <a:lnSpc>
                <a:spcPct val="80000"/>
              </a:lnSpc>
            </a:pPr>
            <a:r>
              <a:rPr lang="fr-CA" altLang="fr-FR" sz="2000"/>
              <a:t>Chine – Europe en 20 jours</a:t>
            </a:r>
          </a:p>
          <a:p>
            <a:pPr>
              <a:lnSpc>
                <a:spcPct val="80000"/>
              </a:lnSpc>
            </a:pPr>
            <a:r>
              <a:rPr lang="fr-CA" altLang="fr-FR" sz="2800"/>
              <a:t>VMI: Les fournisseurs conservent et possèdent l’inventaire dans des </a:t>
            </a:r>
            <a:r>
              <a:rPr lang="fr-CA" altLang="fr-FR" sz="2800" i="1"/>
              <a:t>Supplier Logistics Center</a:t>
            </a:r>
            <a:r>
              <a:rPr lang="fr-CA" altLang="fr-FR" sz="2800"/>
              <a:t> (SLC)</a:t>
            </a:r>
          </a:p>
          <a:p>
            <a:pPr>
              <a:lnSpc>
                <a:spcPct val="80000"/>
              </a:lnSpc>
            </a:pPr>
            <a:r>
              <a:rPr lang="fr-CA" altLang="fr-FR" sz="2800"/>
              <a:t>Les commandes sont mises à jour et transférées à toutes les deux heures</a:t>
            </a:r>
          </a:p>
        </p:txBody>
      </p:sp>
    </p:spTree>
    <p:extLst>
      <p:ext uri="{BB962C8B-B14F-4D97-AF65-F5344CB8AC3E}">
        <p14:creationId xmlns:p14="http://schemas.microsoft.com/office/powerpoint/2010/main" val="1263454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Différentes chaînes de distribution</a:t>
            </a:r>
            <a:endParaRPr lang="fr-CA" dirty="0"/>
          </a:p>
        </p:txBody>
      </p:sp>
      <p:sp>
        <p:nvSpPr>
          <p:cNvPr id="3" name="Espace réservé du texte 2"/>
          <p:cNvSpPr>
            <a:spLocks noGrp="1"/>
          </p:cNvSpPr>
          <p:nvPr>
            <p:ph type="body" idx="1"/>
          </p:nvPr>
        </p:nvSpPr>
        <p:spPr/>
        <p:txBody>
          <a:bodyPr/>
          <a:lstStyle/>
          <a:p>
            <a:endParaRPr lang="fr-CA"/>
          </a:p>
        </p:txBody>
      </p:sp>
      <p:pic>
        <p:nvPicPr>
          <p:cNvPr id="7" name="Espace réservé du contenu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323528" y="1484784"/>
            <a:ext cx="8317171" cy="3816424"/>
          </a:xfrm>
        </p:spPr>
      </p:pic>
      <p:sp>
        <p:nvSpPr>
          <p:cNvPr id="5" name="Espace réservé du texte 4"/>
          <p:cNvSpPr>
            <a:spLocks noGrp="1"/>
          </p:cNvSpPr>
          <p:nvPr>
            <p:ph type="body" sz="quarter" idx="3"/>
          </p:nvPr>
        </p:nvSpPr>
        <p:spPr/>
        <p:txBody>
          <a:bodyPr/>
          <a:lstStyle/>
          <a:p>
            <a:endParaRPr lang="fr-CA"/>
          </a:p>
        </p:txBody>
      </p:sp>
      <p:sp>
        <p:nvSpPr>
          <p:cNvPr id="6" name="Espace réservé du contenu 5"/>
          <p:cNvSpPr>
            <a:spLocks noGrp="1"/>
          </p:cNvSpPr>
          <p:nvPr>
            <p:ph sz="quarter" idx="4"/>
          </p:nvPr>
        </p:nvSpPr>
        <p:spPr/>
        <p:txBody>
          <a:bodyPr/>
          <a:lstStyle/>
          <a:p>
            <a:endParaRPr lang="fr-CA" dirty="0"/>
          </a:p>
        </p:txBody>
      </p:sp>
      <p:sp>
        <p:nvSpPr>
          <p:cNvPr id="8" name="ZoneTexte 7"/>
          <p:cNvSpPr txBox="1"/>
          <p:nvPr/>
        </p:nvSpPr>
        <p:spPr>
          <a:xfrm>
            <a:off x="467544" y="5661248"/>
            <a:ext cx="6192688" cy="369332"/>
          </a:xfrm>
          <a:prstGeom prst="rect">
            <a:avLst/>
          </a:prstGeom>
          <a:noFill/>
        </p:spPr>
        <p:txBody>
          <a:bodyPr wrap="square" rtlCol="0">
            <a:spAutoFit/>
          </a:bodyPr>
          <a:lstStyle/>
          <a:p>
            <a:r>
              <a:rPr lang="fr-CA" dirty="0" smtClean="0"/>
              <a:t>Avantage d’avoir une chaîne de distribution longue?</a:t>
            </a:r>
            <a:endParaRPr lang="fr-CA" dirty="0"/>
          </a:p>
        </p:txBody>
      </p:sp>
    </p:spTree>
    <p:extLst>
      <p:ext uri="{BB962C8B-B14F-4D97-AF65-F5344CB8AC3E}">
        <p14:creationId xmlns:p14="http://schemas.microsoft.com/office/powerpoint/2010/main" val="235364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Comment choisir le meilleur mode de transport?</a:t>
            </a:r>
            <a:endParaRPr lang="fr-CA" dirty="0"/>
          </a:p>
        </p:txBody>
      </p:sp>
      <p:sp>
        <p:nvSpPr>
          <p:cNvPr id="3" name="Espace réservé du texte 2"/>
          <p:cNvSpPr>
            <a:spLocks noGrp="1"/>
          </p:cNvSpPr>
          <p:nvPr>
            <p:ph type="body" idx="1"/>
          </p:nvPr>
        </p:nvSpPr>
        <p:spPr/>
        <p:txBody>
          <a:bodyPr/>
          <a:lstStyle/>
          <a:p>
            <a:endParaRPr lang="fr-CA"/>
          </a:p>
        </p:txBody>
      </p:sp>
      <p:sp>
        <p:nvSpPr>
          <p:cNvPr id="4" name="Espace réservé du contenu 3"/>
          <p:cNvSpPr>
            <a:spLocks noGrp="1"/>
          </p:cNvSpPr>
          <p:nvPr>
            <p:ph sz="half" idx="2"/>
          </p:nvPr>
        </p:nvSpPr>
        <p:spPr>
          <a:xfrm>
            <a:off x="467544" y="1628800"/>
            <a:ext cx="4040188" cy="3951288"/>
          </a:xfrm>
        </p:spPr>
        <p:txBody>
          <a:bodyPr/>
          <a:lstStyle/>
          <a:p>
            <a:r>
              <a:rPr lang="fr-CA" dirty="0" smtClean="0"/>
              <a:t>Avantages transport maritime?</a:t>
            </a:r>
          </a:p>
          <a:p>
            <a:r>
              <a:rPr lang="fr-CA" dirty="0" smtClean="0"/>
              <a:t>Désavantages?</a:t>
            </a:r>
          </a:p>
          <a:p>
            <a:r>
              <a:rPr lang="fr-CA" dirty="0" smtClean="0"/>
              <a:t>Avantages transport ferroviaire?</a:t>
            </a:r>
          </a:p>
          <a:p>
            <a:r>
              <a:rPr lang="fr-CA" dirty="0" smtClean="0"/>
              <a:t>Désavantages?</a:t>
            </a:r>
          </a:p>
          <a:p>
            <a:r>
              <a:rPr lang="fr-CA" dirty="0" smtClean="0"/>
              <a:t>Avantages transport aérien? Désavantages?</a:t>
            </a:r>
          </a:p>
          <a:p>
            <a:r>
              <a:rPr lang="fr-CA" dirty="0" smtClean="0"/>
              <a:t>Transport routier? </a:t>
            </a:r>
          </a:p>
          <a:p>
            <a:r>
              <a:rPr lang="fr-CA" dirty="0" smtClean="0"/>
              <a:t>Transport par pipeline?</a:t>
            </a:r>
            <a:endParaRPr lang="fr-CA" dirty="0"/>
          </a:p>
        </p:txBody>
      </p:sp>
      <p:sp>
        <p:nvSpPr>
          <p:cNvPr id="5" name="Espace réservé du texte 4"/>
          <p:cNvSpPr>
            <a:spLocks noGrp="1"/>
          </p:cNvSpPr>
          <p:nvPr>
            <p:ph type="body" sz="quarter" idx="3"/>
          </p:nvPr>
        </p:nvSpPr>
        <p:spPr/>
        <p:txBody>
          <a:bodyPr/>
          <a:lstStyle/>
          <a:p>
            <a:endParaRPr lang="fr-CA"/>
          </a:p>
        </p:txBody>
      </p:sp>
      <p:sp>
        <p:nvSpPr>
          <p:cNvPr id="6" name="Espace réservé du contenu 5"/>
          <p:cNvSpPr>
            <a:spLocks noGrp="1"/>
          </p:cNvSpPr>
          <p:nvPr>
            <p:ph sz="quarter" idx="4"/>
          </p:nvPr>
        </p:nvSpPr>
        <p:spPr/>
        <p:txBody>
          <a:bodyPr/>
          <a:lstStyle/>
          <a:p>
            <a:endParaRPr lang="fr-CA"/>
          </a:p>
        </p:txBody>
      </p:sp>
    </p:spTree>
    <p:extLst>
      <p:ext uri="{BB962C8B-B14F-4D97-AF65-F5344CB8AC3E}">
        <p14:creationId xmlns:p14="http://schemas.microsoft.com/office/powerpoint/2010/main" val="3534324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fr-CA" smtClean="0"/>
              <a:t>Caractéristiques des modes de transport</a:t>
            </a:r>
            <a:endParaRPr lang="en-CA" smtClean="0"/>
          </a:p>
        </p:txBody>
      </p:sp>
      <p:graphicFrame>
        <p:nvGraphicFramePr>
          <p:cNvPr id="60419" name="Group 3"/>
          <p:cNvGraphicFramePr>
            <a:graphicFrameLocks noGrp="1"/>
          </p:cNvGraphicFramePr>
          <p:nvPr>
            <p:ph type="tbl" idx="1"/>
          </p:nvPr>
        </p:nvGraphicFramePr>
        <p:xfrm>
          <a:off x="304800" y="1981200"/>
          <a:ext cx="8839200" cy="3581401"/>
        </p:xfrm>
        <a:graphic>
          <a:graphicData uri="http://schemas.openxmlformats.org/drawingml/2006/table">
            <a:tbl>
              <a:tblPr/>
              <a:tblGrid>
                <a:gridCol w="2057400"/>
                <a:gridCol w="1143000"/>
                <a:gridCol w="1371600"/>
                <a:gridCol w="1439863"/>
                <a:gridCol w="1536700"/>
                <a:gridCol w="1290637"/>
              </a:tblGrid>
              <a:tr h="766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Critères</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Rail</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Camion</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Maritime</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Pipeline</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Air</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281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Rapidité</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Accessibilité</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Régularité</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Capacité</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Fréquence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Total</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14</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10</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18</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17</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CA" sz="2400" b="1" i="0" u="none" strike="noStrike" cap="none" normalizeH="0" baseline="0" smtClean="0">
                          <a:ln>
                            <a:noFill/>
                          </a:ln>
                          <a:solidFill>
                            <a:schemeClr val="tx1"/>
                          </a:solidFill>
                          <a:effectLst/>
                          <a:latin typeface="Times New Roman" pitchFamily="18" charset="0"/>
                        </a:rPr>
                        <a:t>16</a:t>
                      </a:r>
                      <a:endParaRPr kumimoji="0" lang="en-CA"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bl>
          </a:graphicData>
        </a:graphic>
      </p:graphicFrame>
      <p:sp>
        <p:nvSpPr>
          <p:cNvPr id="37914" name="Text Box 26"/>
          <p:cNvSpPr txBox="1">
            <a:spLocks noChangeArrowheads="1"/>
          </p:cNvSpPr>
          <p:nvPr/>
        </p:nvSpPr>
        <p:spPr bwMode="auto">
          <a:xfrm>
            <a:off x="517525" y="5756275"/>
            <a:ext cx="3422650" cy="457200"/>
          </a:xfrm>
          <a:prstGeom prst="rect">
            <a:avLst/>
          </a:prstGeom>
          <a:noFill/>
          <a:ln w="9525">
            <a:noFill/>
            <a:miter lim="800000"/>
            <a:headEnd/>
            <a:tailEnd/>
          </a:ln>
        </p:spPr>
        <p:txBody>
          <a:bodyPr wrap="none">
            <a:spAutoFit/>
          </a:bodyPr>
          <a:lstStyle/>
          <a:p>
            <a:pPr eaLnBrk="1" hangingPunct="1"/>
            <a:r>
              <a:rPr lang="fr-CA" sz="2400">
                <a:latin typeface="Times New Roman" pitchFamily="18" charset="0"/>
              </a:rPr>
              <a:t>1 = meilleure performance</a:t>
            </a:r>
            <a:endParaRPr lang="en-CA" sz="2400">
              <a:latin typeface="Times New Roman" pitchFamily="18" charset="0"/>
            </a:endParaRPr>
          </a:p>
        </p:txBody>
      </p:sp>
      <p:sp>
        <p:nvSpPr>
          <p:cNvPr id="37915" name="Text Box 27"/>
          <p:cNvSpPr txBox="1">
            <a:spLocks noChangeArrowheads="1"/>
          </p:cNvSpPr>
          <p:nvPr/>
        </p:nvSpPr>
        <p:spPr bwMode="auto">
          <a:xfrm>
            <a:off x="4937125" y="5756275"/>
            <a:ext cx="3189288" cy="457200"/>
          </a:xfrm>
          <a:prstGeom prst="rect">
            <a:avLst/>
          </a:prstGeom>
          <a:noFill/>
          <a:ln w="9525">
            <a:noFill/>
            <a:miter lim="800000"/>
            <a:headEnd/>
            <a:tailEnd/>
          </a:ln>
        </p:spPr>
        <p:txBody>
          <a:bodyPr wrap="none">
            <a:spAutoFit/>
          </a:bodyPr>
          <a:lstStyle/>
          <a:p>
            <a:pPr eaLnBrk="1" hangingPunct="1"/>
            <a:r>
              <a:rPr lang="fr-CA" sz="2400">
                <a:latin typeface="Times New Roman" pitchFamily="18" charset="0"/>
              </a:rPr>
              <a:t>Source: Bowersox, 2002</a:t>
            </a:r>
            <a:endParaRPr lang="en-CA" sz="2400">
              <a:latin typeface="Times New Roman" pitchFamily="18" charset="0"/>
            </a:endParaRPr>
          </a:p>
        </p:txBody>
      </p:sp>
    </p:spTree>
    <p:extLst>
      <p:ext uri="{BB962C8B-B14F-4D97-AF65-F5344CB8AC3E}">
        <p14:creationId xmlns:p14="http://schemas.microsoft.com/office/powerpoint/2010/main" val="781134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E-Commerce</a:t>
            </a:r>
            <a:endParaRPr lang="fr-CA" dirty="0"/>
          </a:p>
        </p:txBody>
      </p:sp>
      <p:sp>
        <p:nvSpPr>
          <p:cNvPr id="3" name="Espace réservé du texte 2"/>
          <p:cNvSpPr>
            <a:spLocks noGrp="1"/>
          </p:cNvSpPr>
          <p:nvPr>
            <p:ph type="body" idx="1"/>
          </p:nvPr>
        </p:nvSpPr>
        <p:spPr/>
        <p:txBody>
          <a:bodyPr/>
          <a:lstStyle/>
          <a:p>
            <a:endParaRPr lang="fr-CA"/>
          </a:p>
        </p:txBody>
      </p:sp>
      <p:sp>
        <p:nvSpPr>
          <p:cNvPr id="8" name="Espace réservé du contenu 7"/>
          <p:cNvSpPr>
            <a:spLocks noGrp="1"/>
          </p:cNvSpPr>
          <p:nvPr>
            <p:ph sz="half" idx="2"/>
          </p:nvPr>
        </p:nvSpPr>
        <p:spPr/>
        <p:txBody>
          <a:bodyPr/>
          <a:lstStyle/>
          <a:p>
            <a:r>
              <a:rPr lang="fr-CA" dirty="0"/>
              <a:t>http://www.ecommercemag.fr/Thematique/solutions-logistique-e-paiement-1011/Infographies/livraison-dans-commerce-attendent-consommateurs-235085.htm</a:t>
            </a:r>
          </a:p>
        </p:txBody>
      </p:sp>
    </p:spTree>
    <p:extLst>
      <p:ext uri="{BB962C8B-B14F-4D97-AF65-F5344CB8AC3E}">
        <p14:creationId xmlns:p14="http://schemas.microsoft.com/office/powerpoint/2010/main" val="2803753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texte 2"/>
          <p:cNvSpPr>
            <a:spLocks noGrp="1"/>
          </p:cNvSpPr>
          <p:nvPr>
            <p:ph type="body" idx="1"/>
          </p:nvPr>
        </p:nvSpPr>
        <p:spPr/>
        <p:txBody>
          <a:bodyPr/>
          <a:lstStyle/>
          <a:p>
            <a:endParaRPr lang="fr-CA"/>
          </a:p>
        </p:txBody>
      </p:sp>
      <p:sp>
        <p:nvSpPr>
          <p:cNvPr id="4" name="Espace réservé du contenu 3"/>
          <p:cNvSpPr>
            <a:spLocks noGrp="1"/>
          </p:cNvSpPr>
          <p:nvPr>
            <p:ph sz="half" idx="2"/>
          </p:nvPr>
        </p:nvSpPr>
        <p:spPr>
          <a:xfrm>
            <a:off x="457200" y="2174874"/>
            <a:ext cx="8507288" cy="4278461"/>
          </a:xfrm>
        </p:spPr>
        <p:txBody>
          <a:bodyPr/>
          <a:lstStyle/>
          <a:p>
            <a:r>
              <a:rPr lang="en-US" dirty="0"/>
              <a:t>Global business-to-consumer e-commerce sales </a:t>
            </a:r>
            <a:r>
              <a:rPr lang="en-US" dirty="0" smtClean="0"/>
              <a:t>($</a:t>
            </a:r>
            <a:r>
              <a:rPr lang="en-US" dirty="0"/>
              <a:t>1.25 </a:t>
            </a:r>
            <a:r>
              <a:rPr lang="en-US" dirty="0" smtClean="0"/>
              <a:t>trillion euros) 2013</a:t>
            </a:r>
            <a:r>
              <a:rPr lang="en-US" dirty="0"/>
              <a:t>, </a:t>
            </a:r>
            <a:endParaRPr lang="en-US" dirty="0" smtClean="0"/>
          </a:p>
          <a:p>
            <a:r>
              <a:rPr lang="en-US" dirty="0" smtClean="0"/>
              <a:t>total Internet </a:t>
            </a:r>
            <a:r>
              <a:rPr lang="en-US" dirty="0"/>
              <a:t>users will increase to approximately 3.5 billion from around 2.2 billion at the end of </a:t>
            </a:r>
            <a:r>
              <a:rPr lang="en-US" dirty="0" smtClean="0"/>
              <a:t>2011</a:t>
            </a:r>
          </a:p>
          <a:p>
            <a:r>
              <a:rPr lang="en-US" dirty="0"/>
              <a:t>The United States remains the world’s single biggest e-commerce </a:t>
            </a:r>
            <a:r>
              <a:rPr lang="en-US" dirty="0" smtClean="0"/>
              <a:t>market</a:t>
            </a:r>
          </a:p>
          <a:p>
            <a:r>
              <a:rPr lang="en-US" dirty="0"/>
              <a:t>But with China’s </a:t>
            </a:r>
            <a:r>
              <a:rPr lang="en-US" dirty="0">
                <a:hlinkClick r:id="rId2" action="ppaction://hlinkfile" tooltip="a big Chinese web investment"/>
              </a:rPr>
              <a:t>e-commerce sales</a:t>
            </a:r>
            <a:r>
              <a:rPr lang="en-US" dirty="0"/>
              <a:t> growing more than 130% in 2011</a:t>
            </a:r>
            <a:endParaRPr lang="fr-CA" dirty="0"/>
          </a:p>
        </p:txBody>
      </p:sp>
      <p:sp>
        <p:nvSpPr>
          <p:cNvPr id="5" name="Espace réservé du texte 4"/>
          <p:cNvSpPr>
            <a:spLocks noGrp="1"/>
          </p:cNvSpPr>
          <p:nvPr>
            <p:ph type="body" sz="quarter" idx="3"/>
          </p:nvPr>
        </p:nvSpPr>
        <p:spPr/>
        <p:txBody>
          <a:bodyPr/>
          <a:lstStyle/>
          <a:p>
            <a:endParaRPr lang="fr-CA"/>
          </a:p>
        </p:txBody>
      </p:sp>
    </p:spTree>
    <p:extLst>
      <p:ext uri="{BB962C8B-B14F-4D97-AF65-F5344CB8AC3E}">
        <p14:creationId xmlns:p14="http://schemas.microsoft.com/office/powerpoint/2010/main" val="2236915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514350"/>
            <a:ext cx="8229600" cy="1257300"/>
          </a:xfrm>
        </p:spPr>
        <p:txBody>
          <a:bodyPr/>
          <a:lstStyle/>
          <a:p>
            <a:r>
              <a:rPr lang="fr-CA" altLang="fr-FR" sz="4000"/>
              <a:t>Importance du commerce avec les États-Unis</a:t>
            </a:r>
            <a:endParaRPr lang="en-CA" altLang="fr-FR" sz="4000"/>
          </a:p>
        </p:txBody>
      </p:sp>
      <p:graphicFrame>
        <p:nvGraphicFramePr>
          <p:cNvPr id="71683" name="Object 3"/>
          <p:cNvGraphicFramePr>
            <a:graphicFrameLocks noGrp="1" noChangeAspect="1"/>
          </p:cNvGraphicFramePr>
          <p:nvPr>
            <p:ph type="chart" idx="1"/>
          </p:nvPr>
        </p:nvGraphicFramePr>
        <p:xfrm>
          <a:off x="457200" y="1981200"/>
          <a:ext cx="8229600" cy="3886200"/>
        </p:xfrm>
        <a:graphic>
          <a:graphicData uri="http://schemas.openxmlformats.org/presentationml/2006/ole">
            <mc:AlternateContent xmlns:mc="http://schemas.openxmlformats.org/markup-compatibility/2006">
              <mc:Choice xmlns:v="urn:schemas-microsoft-com:vml" Requires="v">
                <p:oleObj spid="_x0000_s5125" name="Graphique" r:id="rId3" imgW="7772400" imgH="4114800" progId="MSGraph.Chart.8">
                  <p:embed followColorScheme="full"/>
                </p:oleObj>
              </mc:Choice>
              <mc:Fallback>
                <p:oleObj name="Graphique" r:id="rId3" imgW="7772400" imgH="4114800" progId="MSGraph.Chart.8">
                  <p:embed followColorScheme="full"/>
                  <p:pic>
                    <p:nvPicPr>
                      <p:cNvPr id="0" name=""/>
                      <p:cNvPicPr>
                        <a:picLocks noChangeAspect="1" noChangeArrowheads="1"/>
                      </p:cNvPicPr>
                      <p:nvPr/>
                    </p:nvPicPr>
                    <p:blipFill>
                      <a:blip r:embed="rId4"/>
                      <a:srcRect/>
                      <a:stretch>
                        <a:fillRect/>
                      </a:stretch>
                    </p:blipFill>
                    <p:spPr bwMode="auto">
                      <a:xfrm>
                        <a:off x="457200" y="1981200"/>
                        <a:ext cx="8229600" cy="3886200"/>
                      </a:xfrm>
                      <a:prstGeom prst="rect">
                        <a:avLst/>
                      </a:prstGeom>
                    </p:spPr>
                  </p:pic>
                </p:oleObj>
              </mc:Fallback>
            </mc:AlternateContent>
          </a:graphicData>
        </a:graphic>
      </p:graphicFrame>
      <p:sp>
        <p:nvSpPr>
          <p:cNvPr id="71684" name="Text Box 4"/>
          <p:cNvSpPr txBox="1">
            <a:spLocks noChangeArrowheads="1"/>
          </p:cNvSpPr>
          <p:nvPr/>
        </p:nvSpPr>
        <p:spPr bwMode="auto">
          <a:xfrm>
            <a:off x="898525" y="6213475"/>
            <a:ext cx="6342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CA" altLang="fr-FR" sz="2400">
                <a:latin typeface="Times New Roman" pitchFamily="18" charset="0"/>
              </a:rPr>
              <a:t>Source: Transports Canada, Rapport annuel, 2005.</a:t>
            </a:r>
            <a:endParaRPr lang="en-CA" altLang="fr-FR" sz="2400">
              <a:latin typeface="Times New Roman" pitchFamily="18" charset="0"/>
            </a:endParaRPr>
          </a:p>
        </p:txBody>
      </p:sp>
    </p:spTree>
    <p:extLst>
      <p:ext uri="{BB962C8B-B14F-4D97-AF65-F5344CB8AC3E}">
        <p14:creationId xmlns:p14="http://schemas.microsoft.com/office/powerpoint/2010/main" val="3292388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A" dirty="0" smtClean="0"/>
              <a:t>Choix mode transport</a:t>
            </a:r>
            <a:endParaRPr lang="fr-CA" dirty="0"/>
          </a:p>
        </p:txBody>
      </p:sp>
      <p:sp>
        <p:nvSpPr>
          <p:cNvPr id="5" name="Espace réservé du texte 4"/>
          <p:cNvSpPr>
            <a:spLocks noGrp="1"/>
          </p:cNvSpPr>
          <p:nvPr>
            <p:ph type="body" idx="1"/>
          </p:nvPr>
        </p:nvSpPr>
        <p:spPr/>
        <p:txBody>
          <a:bodyPr/>
          <a:lstStyle/>
          <a:p>
            <a:endParaRPr lang="fr-CA"/>
          </a:p>
        </p:txBody>
      </p:sp>
      <p:sp>
        <p:nvSpPr>
          <p:cNvPr id="3" name="Espace réservé du contenu 2"/>
          <p:cNvSpPr>
            <a:spLocks noGrp="1"/>
          </p:cNvSpPr>
          <p:nvPr>
            <p:ph sz="half" idx="2"/>
          </p:nvPr>
        </p:nvSpPr>
        <p:spPr>
          <a:xfrm>
            <a:off x="395536" y="1340768"/>
            <a:ext cx="4040188" cy="5040560"/>
          </a:xfrm>
        </p:spPr>
        <p:txBody>
          <a:bodyPr/>
          <a:lstStyle/>
          <a:p>
            <a:r>
              <a:rPr lang="fr-CA" b="1" dirty="0" smtClean="0"/>
              <a:t>Vidéo: le </a:t>
            </a:r>
            <a:r>
              <a:rPr lang="fr-CA" b="1" dirty="0"/>
              <a:t>moyen de transport du </a:t>
            </a:r>
            <a:r>
              <a:rPr lang="fr-CA" b="1" dirty="0" err="1"/>
              <a:t>futur.key</a:t>
            </a:r>
            <a:r>
              <a:rPr lang="fr-CA" b="1" dirty="0"/>
              <a:t> </a:t>
            </a:r>
            <a:endParaRPr lang="fr-CA" b="1" dirty="0" smtClean="0"/>
          </a:p>
          <a:p>
            <a:r>
              <a:rPr lang="fr-CA" b="1" dirty="0"/>
              <a:t>Amazon </a:t>
            </a:r>
            <a:r>
              <a:rPr lang="fr-CA" b="1" dirty="0" err="1"/>
              <a:t>Testing</a:t>
            </a:r>
            <a:r>
              <a:rPr lang="fr-CA" b="1" dirty="0"/>
              <a:t> Drone </a:t>
            </a:r>
            <a:r>
              <a:rPr lang="fr-CA" b="1" dirty="0" err="1"/>
              <a:t>Delivery</a:t>
            </a:r>
            <a:r>
              <a:rPr lang="fr-CA" b="1" dirty="0"/>
              <a:t> System </a:t>
            </a:r>
          </a:p>
          <a:p>
            <a:r>
              <a:rPr lang="fr-CA" b="1" dirty="0"/>
              <a:t>How </a:t>
            </a:r>
            <a:r>
              <a:rPr lang="fr-CA" b="1" dirty="0" err="1"/>
              <a:t>Maglev</a:t>
            </a:r>
            <a:r>
              <a:rPr lang="fr-CA" b="1" dirty="0"/>
              <a:t> Trains </a:t>
            </a:r>
            <a:r>
              <a:rPr lang="fr-CA" b="1" dirty="0" err="1"/>
              <a:t>Work</a:t>
            </a:r>
            <a:r>
              <a:rPr lang="fr-CA" b="1" dirty="0"/>
              <a:t> </a:t>
            </a:r>
            <a:endParaRPr lang="fr-CA" b="1" dirty="0" smtClean="0"/>
          </a:p>
          <a:p>
            <a:r>
              <a:rPr lang="fr-FR" dirty="0"/>
              <a:t>La construction de </a:t>
            </a:r>
            <a:r>
              <a:rPr lang="fr-FR" dirty="0" smtClean="0"/>
              <a:t>ligne (Shanghai) a </a:t>
            </a:r>
            <a:r>
              <a:rPr lang="fr-FR" dirty="0"/>
              <a:t>coûté 10 milliards de </a:t>
            </a:r>
            <a:r>
              <a:rPr lang="fr-FR" dirty="0">
                <a:hlinkClick r:id="rId2" action="ppaction://hlinkfile" tooltip="Yuan"/>
              </a:rPr>
              <a:t>yuan</a:t>
            </a:r>
            <a:r>
              <a:rPr lang="fr-FR" dirty="0"/>
              <a:t>, soit plus d'un milliard d'</a:t>
            </a:r>
            <a:r>
              <a:rPr lang="fr-FR" dirty="0">
                <a:hlinkClick r:id="rId3" action="ppaction://hlinkfile" tooltip="Euro"/>
              </a:rPr>
              <a:t>euro</a:t>
            </a:r>
            <a:r>
              <a:rPr lang="fr-FR" dirty="0"/>
              <a:t>.</a:t>
            </a:r>
          </a:p>
          <a:p>
            <a:endParaRPr lang="fr-CA" b="1" dirty="0"/>
          </a:p>
          <a:p>
            <a:endParaRPr lang="fr-CA" b="1" dirty="0"/>
          </a:p>
          <a:p>
            <a:endParaRPr lang="fr-CA" dirty="0"/>
          </a:p>
        </p:txBody>
      </p:sp>
      <p:sp>
        <p:nvSpPr>
          <p:cNvPr id="6" name="Espace réservé du texte 5"/>
          <p:cNvSpPr>
            <a:spLocks noGrp="1"/>
          </p:cNvSpPr>
          <p:nvPr>
            <p:ph type="body" sz="quarter" idx="3"/>
          </p:nvPr>
        </p:nvSpPr>
        <p:spPr/>
        <p:txBody>
          <a:bodyPr/>
          <a:lstStyle/>
          <a:p>
            <a:endParaRPr lang="fr-CA"/>
          </a:p>
        </p:txBody>
      </p:sp>
    </p:spTree>
    <p:extLst>
      <p:ext uri="{BB962C8B-B14F-4D97-AF65-F5344CB8AC3E}">
        <p14:creationId xmlns:p14="http://schemas.microsoft.com/office/powerpoint/2010/main" val="1759396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52413"/>
            <a:ext cx="8382000" cy="1616075"/>
          </a:xfrm>
        </p:spPr>
        <p:txBody>
          <a:bodyPr/>
          <a:lstStyle/>
          <a:p>
            <a:pPr eaLnBrk="1" hangingPunct="1">
              <a:defRPr/>
            </a:pPr>
            <a:r>
              <a:rPr lang="fr-CA" sz="3200" smtClean="0"/>
              <a:t>Parts de marché des modes de transport aux É.-U. –</a:t>
            </a:r>
            <a:r>
              <a:rPr lang="fr-CA" sz="3600" smtClean="0"/>
              <a:t> </a:t>
            </a:r>
            <a:r>
              <a:rPr lang="fr-CA" sz="3200" smtClean="0"/>
              <a:t>Prévisions 2006</a:t>
            </a:r>
            <a:r>
              <a:rPr lang="fr-CA" sz="3600" smtClean="0"/>
              <a:t> </a:t>
            </a:r>
            <a:br>
              <a:rPr lang="fr-CA" sz="3600" smtClean="0"/>
            </a:br>
            <a:r>
              <a:rPr lang="fr-CA" sz="3200" smtClean="0"/>
              <a:t>(en % des volumes et revenus)</a:t>
            </a:r>
            <a:endParaRPr lang="en-CA" sz="3200" smtClean="0"/>
          </a:p>
        </p:txBody>
      </p:sp>
      <p:graphicFrame>
        <p:nvGraphicFramePr>
          <p:cNvPr id="2050" name="Object 3"/>
          <p:cNvGraphicFramePr>
            <a:graphicFrameLocks noGrp="1" noChangeAspect="1"/>
          </p:cNvGraphicFramePr>
          <p:nvPr>
            <p:ph type="chart" idx="1"/>
          </p:nvPr>
        </p:nvGraphicFramePr>
        <p:xfrm>
          <a:off x="290513" y="1981200"/>
          <a:ext cx="8853487" cy="4478338"/>
        </p:xfrm>
        <a:graphic>
          <a:graphicData uri="http://schemas.openxmlformats.org/presentationml/2006/ole">
            <mc:AlternateContent xmlns:mc="http://schemas.openxmlformats.org/markup-compatibility/2006">
              <mc:Choice xmlns:v="urn:schemas-microsoft-com:vml" Requires="v">
                <p:oleObj spid="_x0000_s4103" name="Graphique" r:id="rId3" imgW="8515502" imgH="4543349" progId="MSGraph.Chart.8">
                  <p:embed followColorScheme="full"/>
                </p:oleObj>
              </mc:Choice>
              <mc:Fallback>
                <p:oleObj name="Graphique" r:id="rId3" imgW="8515502" imgH="4543349" progId="MSGraph.Chart.8">
                  <p:embed followColorScheme="full"/>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513" y="1981200"/>
                        <a:ext cx="8853487" cy="4478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Text Box 4"/>
          <p:cNvSpPr txBox="1">
            <a:spLocks noChangeArrowheads="1"/>
          </p:cNvSpPr>
          <p:nvPr/>
        </p:nvSpPr>
        <p:spPr bwMode="auto">
          <a:xfrm>
            <a:off x="669925" y="6289675"/>
            <a:ext cx="3189288" cy="457200"/>
          </a:xfrm>
          <a:prstGeom prst="rect">
            <a:avLst/>
          </a:prstGeom>
          <a:noFill/>
          <a:ln w="9525">
            <a:noFill/>
            <a:miter lim="800000"/>
            <a:headEnd/>
            <a:tailEnd/>
          </a:ln>
        </p:spPr>
        <p:txBody>
          <a:bodyPr wrap="none">
            <a:spAutoFit/>
          </a:bodyPr>
          <a:lstStyle/>
          <a:p>
            <a:pPr eaLnBrk="1" hangingPunct="1"/>
            <a:r>
              <a:rPr lang="fr-CA" sz="2400">
                <a:latin typeface="Times New Roman" pitchFamily="18" charset="0"/>
              </a:rPr>
              <a:t>Source: Bowersox, 2002</a:t>
            </a:r>
            <a:endParaRPr lang="en-CA" sz="2400">
              <a:latin typeface="Times New Roman" pitchFamily="18" charset="0"/>
            </a:endParaRPr>
          </a:p>
        </p:txBody>
      </p:sp>
    </p:spTree>
    <p:extLst>
      <p:ext uri="{BB962C8B-B14F-4D97-AF65-F5344CB8AC3E}">
        <p14:creationId xmlns:p14="http://schemas.microsoft.com/office/powerpoint/2010/main" val="4028235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fr-CA" sz="2800" smtClean="0"/>
              <a:t>Connaître les avantages et inconvénients de chacun. (Quand est-ce que je dois utiliser un mode plutôt qu'un autre ?)</a:t>
            </a:r>
            <a:endParaRPr lang="en-US" sz="2800" smtClean="0"/>
          </a:p>
        </p:txBody>
      </p:sp>
      <p:sp>
        <p:nvSpPr>
          <p:cNvPr id="79875" name="Rectangle 3"/>
          <p:cNvSpPr>
            <a:spLocks noGrp="1" noChangeArrowheads="1"/>
          </p:cNvSpPr>
          <p:nvPr>
            <p:ph type="body" idx="1"/>
          </p:nvPr>
        </p:nvSpPr>
        <p:spPr/>
        <p:txBody>
          <a:bodyPr/>
          <a:lstStyle/>
          <a:p>
            <a:pPr eaLnBrk="1" hangingPunct="1">
              <a:lnSpc>
                <a:spcPct val="80000"/>
              </a:lnSpc>
              <a:defRPr/>
            </a:pPr>
            <a:r>
              <a:rPr lang="fr-CA" sz="1800" smtClean="0"/>
              <a:t>- Ma production est arrêté et j'ai besoin que mon fournisseur m'envoie 20000 lbs de styrène (liquide qui sert dans la production de plastique).</a:t>
            </a:r>
          </a:p>
          <a:p>
            <a:pPr eaLnBrk="1" hangingPunct="1">
              <a:lnSpc>
                <a:spcPct val="80000"/>
              </a:lnSpc>
              <a:defRPr/>
            </a:pPr>
            <a:r>
              <a:rPr lang="fr-CA" sz="1800" smtClean="0"/>
              <a:t>- J'ai besoin d'envoyer 50,000 litres de gaz naturel de Montréal à Calgary.</a:t>
            </a:r>
          </a:p>
          <a:p>
            <a:pPr eaLnBrk="1" hangingPunct="1">
              <a:lnSpc>
                <a:spcPct val="80000"/>
              </a:lnSpc>
              <a:defRPr/>
            </a:pPr>
            <a:r>
              <a:rPr lang="fr-CA" sz="1800" smtClean="0"/>
              <a:t>- Bell Helicopter (Montréal) commande 2 moteurs de chez Pratt &amp; Whitney (Texas). Ces moteurs valent 750,000$ chaque. </a:t>
            </a:r>
          </a:p>
          <a:p>
            <a:pPr eaLnBrk="1" hangingPunct="1">
              <a:lnSpc>
                <a:spcPct val="80000"/>
              </a:lnSpc>
              <a:defRPr/>
            </a:pPr>
            <a:r>
              <a:rPr lang="fr-CA" sz="1800" smtClean="0"/>
              <a:t>- Je commande 800 sacs de café (300 lbs/sac) de la Colombie.</a:t>
            </a:r>
          </a:p>
          <a:p>
            <a:pPr eaLnBrk="1" hangingPunct="1">
              <a:lnSpc>
                <a:spcPct val="80000"/>
              </a:lnSpc>
              <a:defRPr/>
            </a:pPr>
            <a:r>
              <a:rPr lang="fr-CA" sz="1800" smtClean="0"/>
              <a:t>- Je dois envoyer 400,000 lbs de plastique (en billes) de Montréal à Los Angeles. Mon client veut son matériel dans 5 jours.</a:t>
            </a:r>
          </a:p>
          <a:p>
            <a:pPr eaLnBrk="1" hangingPunct="1">
              <a:lnSpc>
                <a:spcPct val="80000"/>
              </a:lnSpc>
              <a:defRPr/>
            </a:pPr>
            <a:r>
              <a:rPr lang="fr-CA" sz="1800" smtClean="0"/>
              <a:t>- Je dois envoyer 400,000 lbs de plastique (en billes) de Montréal à Miami. Mon client veut son matériel dans 30 heures.</a:t>
            </a:r>
          </a:p>
          <a:p>
            <a:pPr eaLnBrk="1" hangingPunct="1">
              <a:lnSpc>
                <a:spcPct val="80000"/>
              </a:lnSpc>
              <a:defRPr/>
            </a:pPr>
            <a:r>
              <a:rPr lang="fr-CA" sz="1800" smtClean="0"/>
              <a:t>- Un patient mourant attend une transplantation du coeur et on vient d'en trouver 1 donneur au Caire.</a:t>
            </a:r>
            <a:endParaRPr lang="en-US" sz="1800" smtClean="0"/>
          </a:p>
        </p:txBody>
      </p:sp>
    </p:spTree>
    <p:extLst>
      <p:ext uri="{BB962C8B-B14F-4D97-AF65-F5344CB8AC3E}">
        <p14:creationId xmlns:p14="http://schemas.microsoft.com/office/powerpoint/2010/main" val="3587495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68313" y="0"/>
            <a:ext cx="8229600" cy="487363"/>
          </a:xfrm>
        </p:spPr>
        <p:txBody>
          <a:bodyPr/>
          <a:lstStyle/>
          <a:p>
            <a:pPr eaLnBrk="1" hangingPunct="1">
              <a:defRPr/>
            </a:pPr>
            <a:r>
              <a:rPr lang="fr-CA" sz="4000" smtClean="0"/>
              <a:t>Intermodal</a:t>
            </a:r>
            <a:endParaRPr lang="en-US" sz="4000" smtClean="0"/>
          </a:p>
        </p:txBody>
      </p:sp>
      <p:sp>
        <p:nvSpPr>
          <p:cNvPr id="80899" name="Rectangle 3"/>
          <p:cNvSpPr>
            <a:spLocks noGrp="1" noChangeArrowheads="1"/>
          </p:cNvSpPr>
          <p:nvPr>
            <p:ph type="body" sz="half" idx="1"/>
          </p:nvPr>
        </p:nvSpPr>
        <p:spPr>
          <a:xfrm>
            <a:off x="0" y="620713"/>
            <a:ext cx="4038600" cy="4530725"/>
          </a:xfrm>
        </p:spPr>
        <p:txBody>
          <a:bodyPr/>
          <a:lstStyle/>
          <a:p>
            <a:pPr eaLnBrk="1" hangingPunct="1">
              <a:defRPr/>
            </a:pPr>
            <a:r>
              <a:rPr lang="fr-CA" sz="2800" smtClean="0"/>
              <a:t>Ferroutage (Piggyback) (Iron Highway)</a:t>
            </a:r>
          </a:p>
          <a:p>
            <a:pPr eaLnBrk="1" hangingPunct="1">
              <a:defRPr/>
            </a:pPr>
            <a:r>
              <a:rPr lang="fr-CA" sz="2800" smtClean="0"/>
              <a:t>Rail-maritime</a:t>
            </a:r>
          </a:p>
          <a:p>
            <a:pPr eaLnBrk="1" hangingPunct="1">
              <a:defRPr/>
            </a:pPr>
            <a:r>
              <a:rPr lang="fr-CA" sz="2800" smtClean="0"/>
              <a:t>Route-maritime (Fishyback)</a:t>
            </a:r>
          </a:p>
          <a:p>
            <a:pPr eaLnBrk="1" hangingPunct="1">
              <a:defRPr/>
            </a:pPr>
            <a:r>
              <a:rPr lang="fr-CA" sz="2800" smtClean="0"/>
              <a:t>Route-air (airtruck)</a:t>
            </a:r>
            <a:endParaRPr lang="en-US" sz="2800" smtClean="0"/>
          </a:p>
        </p:txBody>
      </p:sp>
    </p:spTree>
    <p:extLst>
      <p:ext uri="{BB962C8B-B14F-4D97-AF65-F5344CB8AC3E}">
        <p14:creationId xmlns:p14="http://schemas.microsoft.com/office/powerpoint/2010/main" val="4255924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nchorCtr="0"/>
          <a:lstStyle/>
          <a:p>
            <a:pPr eaLnBrk="1" hangingPunct="1">
              <a:defRPr/>
            </a:pPr>
            <a:r>
              <a:rPr lang="fr-CA" smtClean="0"/>
              <a:t>INCOTERMS</a:t>
            </a:r>
          </a:p>
        </p:txBody>
      </p:sp>
      <p:sp>
        <p:nvSpPr>
          <p:cNvPr id="6147" name="Rectangle 3"/>
          <p:cNvSpPr>
            <a:spLocks noGrp="1" noChangeArrowheads="1"/>
          </p:cNvSpPr>
          <p:nvPr>
            <p:ph type="body" idx="4294967295"/>
          </p:nvPr>
        </p:nvSpPr>
        <p:spPr/>
        <p:txBody>
          <a:bodyPr/>
          <a:lstStyle/>
          <a:p>
            <a:pPr eaLnBrk="1" hangingPunct="1">
              <a:lnSpc>
                <a:spcPct val="90000"/>
              </a:lnSpc>
              <a:defRPr/>
            </a:pPr>
            <a:r>
              <a:rPr lang="fr-CA" smtClean="0"/>
              <a:t>Abréviation de INternational COmmercial TERMS</a:t>
            </a:r>
          </a:p>
          <a:p>
            <a:pPr eaLnBrk="1" hangingPunct="1">
              <a:lnSpc>
                <a:spcPct val="90000"/>
              </a:lnSpc>
              <a:defRPr/>
            </a:pPr>
            <a:r>
              <a:rPr lang="fr-CA" smtClean="0"/>
              <a:t>Définition standardisée pour utilisation dans le commerce international</a:t>
            </a:r>
          </a:p>
          <a:p>
            <a:pPr eaLnBrk="1" hangingPunct="1">
              <a:lnSpc>
                <a:spcPct val="90000"/>
              </a:lnSpc>
              <a:defRPr/>
            </a:pPr>
            <a:r>
              <a:rPr lang="fr-CA" smtClean="0"/>
              <a:t>Utilisation non obligatoire mais facilite les transactions par l’utilisation de clause qui permettent une confiance mutuelle entre les parties.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fade">
                                      <p:cBhvr>
                                        <p:cTn id="17" dur="2000"/>
                                        <p:tgtEl>
                                          <p:spTgt spid="6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fade">
                                      <p:cBhvr>
                                        <p:cTn id="22" dur="2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nchorCtr="0"/>
          <a:lstStyle/>
          <a:p>
            <a:pPr eaLnBrk="1" hangingPunct="1">
              <a:defRPr/>
            </a:pPr>
            <a:r>
              <a:rPr lang="fr-CA" smtClean="0"/>
              <a:t>INCOTERMS</a:t>
            </a:r>
          </a:p>
        </p:txBody>
      </p:sp>
      <p:sp>
        <p:nvSpPr>
          <p:cNvPr id="7171" name="Rectangle 3"/>
          <p:cNvSpPr>
            <a:spLocks noGrp="1" noChangeArrowheads="1"/>
          </p:cNvSpPr>
          <p:nvPr>
            <p:ph type="body" idx="4294967295"/>
          </p:nvPr>
        </p:nvSpPr>
        <p:spPr/>
        <p:txBody>
          <a:bodyPr/>
          <a:lstStyle/>
          <a:p>
            <a:pPr eaLnBrk="1" hangingPunct="1">
              <a:defRPr/>
            </a:pPr>
            <a:r>
              <a:rPr lang="fr-CA" smtClean="0"/>
              <a:t>Définissent les DROITS et OBLIGATIONS des parties à un contrat de vente, en ce qui concerne la livraison des marchandises vendues en utilisant les notions de « vendeur » et « acheteur ». </a:t>
            </a:r>
          </a:p>
          <a:p>
            <a:pPr eaLnBrk="1" hangingPunct="1">
              <a:defRPr/>
            </a:pPr>
            <a:r>
              <a:rPr lang="fr-CA" smtClean="0"/>
              <a:t>Reconnu par les tribunaux et autres institutions dans le monde entier.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20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2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chorCtr="0"/>
          <a:lstStyle/>
          <a:p>
            <a:pPr eaLnBrk="1" hangingPunct="1">
              <a:defRPr/>
            </a:pPr>
            <a:r>
              <a:rPr lang="fr-CA" smtClean="0"/>
              <a:t>INCOTERMS</a:t>
            </a:r>
            <a:br>
              <a:rPr lang="fr-CA" smtClean="0"/>
            </a:br>
            <a:r>
              <a:rPr lang="fr-CA" sz="4000" smtClean="0"/>
              <a:t>Exemples</a:t>
            </a:r>
          </a:p>
        </p:txBody>
      </p:sp>
      <p:sp>
        <p:nvSpPr>
          <p:cNvPr id="8195" name="Rectangle 3"/>
          <p:cNvSpPr>
            <a:spLocks noGrp="1" noChangeArrowheads="1"/>
          </p:cNvSpPr>
          <p:nvPr>
            <p:ph type="body" sz="half" idx="1"/>
          </p:nvPr>
        </p:nvSpPr>
        <p:spPr/>
        <p:txBody>
          <a:bodyPr/>
          <a:lstStyle/>
          <a:p>
            <a:pPr eaLnBrk="1" hangingPunct="1">
              <a:defRPr/>
            </a:pPr>
            <a:r>
              <a:rPr lang="fr-CA" dirty="0" smtClean="0"/>
              <a:t>EXW Chicago, </a:t>
            </a:r>
            <a:r>
              <a:rPr lang="fr-CA" sz="2400" dirty="0" smtClean="0"/>
              <a:t>Incoterms 2000</a:t>
            </a:r>
            <a:r>
              <a:rPr lang="fr-CA" dirty="0" smtClean="0"/>
              <a:t>	</a:t>
            </a:r>
            <a:r>
              <a:rPr lang="fr-CA" sz="2400" dirty="0" smtClean="0"/>
              <a:t>Ex Works</a:t>
            </a:r>
          </a:p>
          <a:p>
            <a:pPr eaLnBrk="1" hangingPunct="1">
              <a:defRPr/>
            </a:pPr>
            <a:r>
              <a:rPr lang="fr-CA" dirty="0" smtClean="0"/>
              <a:t>FOB Montréal, </a:t>
            </a:r>
            <a:r>
              <a:rPr lang="fr-CA" sz="2400" dirty="0" smtClean="0"/>
              <a:t>Incoterms 2000</a:t>
            </a:r>
            <a:r>
              <a:rPr lang="fr-CA" dirty="0" smtClean="0"/>
              <a:t> 	</a:t>
            </a:r>
            <a:r>
              <a:rPr lang="fr-CA" sz="2400" dirty="0" smtClean="0"/>
              <a:t>Free on </a:t>
            </a:r>
            <a:r>
              <a:rPr lang="fr-CA" sz="2400" dirty="0" err="1" smtClean="0"/>
              <a:t>board</a:t>
            </a:r>
            <a:r>
              <a:rPr lang="fr-CA" dirty="0" smtClean="0"/>
              <a:t>	</a:t>
            </a:r>
          </a:p>
          <a:p>
            <a:pPr eaLnBrk="1" hangingPunct="1">
              <a:defRPr/>
            </a:pPr>
            <a:r>
              <a:rPr lang="fr-CA" dirty="0" smtClean="0"/>
              <a:t>DDP Montréal, </a:t>
            </a:r>
            <a:r>
              <a:rPr lang="fr-CA" sz="2400" dirty="0" smtClean="0"/>
              <a:t>Incoterms 2000</a:t>
            </a:r>
            <a:r>
              <a:rPr lang="fr-CA" dirty="0" smtClean="0"/>
              <a:t>	</a:t>
            </a:r>
            <a:r>
              <a:rPr lang="fr-CA" sz="2400" dirty="0" err="1" smtClean="0"/>
              <a:t>Delivery</a:t>
            </a:r>
            <a:r>
              <a:rPr lang="fr-CA" sz="2400" dirty="0" smtClean="0"/>
              <a:t> </a:t>
            </a:r>
            <a:r>
              <a:rPr lang="fr-CA" sz="2400" dirty="0" err="1" smtClean="0"/>
              <a:t>duty</a:t>
            </a:r>
            <a:r>
              <a:rPr lang="fr-CA" sz="2400" dirty="0" smtClean="0"/>
              <a:t> 							</a:t>
            </a:r>
            <a:r>
              <a:rPr lang="fr-CA" sz="2400" dirty="0" err="1" smtClean="0"/>
              <a:t>paid</a:t>
            </a:r>
            <a:endParaRPr lang="fr-CA" sz="2400" dirty="0" smtClean="0"/>
          </a:p>
        </p:txBody>
      </p:sp>
      <p:sp>
        <p:nvSpPr>
          <p:cNvPr id="2" name="Espace réservé du contenu 1"/>
          <p:cNvSpPr>
            <a:spLocks noGrp="1"/>
          </p:cNvSpPr>
          <p:nvPr>
            <p:ph sz="half" idx="2"/>
          </p:nvPr>
        </p:nvSpPr>
        <p:spPr/>
        <p:txBody>
          <a:bodyPr/>
          <a:lstStyle/>
          <a:p>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nchorCtr="0"/>
          <a:lstStyle/>
          <a:p>
            <a:pPr eaLnBrk="1" hangingPunct="1">
              <a:defRPr/>
            </a:pPr>
            <a:r>
              <a:rPr lang="fr-CA" smtClean="0"/>
              <a:t>INCOTERMS</a:t>
            </a:r>
            <a:br>
              <a:rPr lang="fr-CA" smtClean="0"/>
            </a:br>
            <a:r>
              <a:rPr lang="fr-CA" sz="4000" smtClean="0"/>
              <a:t>Emballage, marquage</a:t>
            </a:r>
            <a:endParaRPr lang="fr-CA" smtClean="0"/>
          </a:p>
        </p:txBody>
      </p:sp>
      <p:sp>
        <p:nvSpPr>
          <p:cNvPr id="10243" name="Rectangle 3"/>
          <p:cNvSpPr>
            <a:spLocks noGrp="1" noChangeArrowheads="1"/>
          </p:cNvSpPr>
          <p:nvPr>
            <p:ph type="body" idx="4294967295"/>
          </p:nvPr>
        </p:nvSpPr>
        <p:spPr/>
        <p:txBody>
          <a:bodyPr/>
          <a:lstStyle/>
          <a:p>
            <a:pPr marL="0" eaLnBrk="1" hangingPunct="1">
              <a:buFont typeface="Wingdings" pitchFamily="2" charset="2"/>
              <a:buNone/>
              <a:defRPr/>
            </a:pPr>
            <a:r>
              <a:rPr lang="fr-CA" dirty="0" smtClean="0"/>
              <a:t>Le vendeur doit emballer et marquer la marchandise de façon appropriée pour le transport selon le contrat.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rme 1"/>
          <p:cNvSpPr>
            <a:spLocks noGrp="1"/>
          </p:cNvSpPr>
          <p:nvPr>
            <p:ph type="title"/>
          </p:nvPr>
        </p:nvSpPr>
        <p:spPr>
          <a:xfrm>
            <a:off x="457200" y="285750"/>
            <a:ext cx="8229600" cy="1143000"/>
          </a:xfrm>
        </p:spPr>
        <p:txBody>
          <a:bodyPr/>
          <a:lstStyle/>
          <a:p>
            <a:pPr marL="0" indent="0" defTabSz="914400" eaLnBrk="1" hangingPunct="1"/>
            <a:r>
              <a:rPr lang="en-CA" dirty="0" smtClean="0"/>
              <a:t>Avant </a:t>
            </a:r>
            <a:r>
              <a:rPr lang="en-CA" dirty="0" err="1" smtClean="0"/>
              <a:t>d’évaluer</a:t>
            </a:r>
            <a:r>
              <a:rPr lang="en-CA" dirty="0" smtClean="0"/>
              <a:t> la QEC</a:t>
            </a:r>
            <a:endParaRPr lang="fr-CA" dirty="0" smtClean="0"/>
          </a:p>
        </p:txBody>
      </p:sp>
      <p:sp>
        <p:nvSpPr>
          <p:cNvPr id="5123" name="Forme 2"/>
          <p:cNvSpPr>
            <a:spLocks noGrp="1"/>
          </p:cNvSpPr>
          <p:nvPr>
            <p:ph idx="1"/>
          </p:nvPr>
        </p:nvSpPr>
        <p:spPr>
          <a:xfrm>
            <a:off x="457200" y="1516063"/>
            <a:ext cx="8229600" cy="4389437"/>
          </a:xfrm>
        </p:spPr>
        <p:txBody>
          <a:bodyPr/>
          <a:lstStyle/>
          <a:p>
            <a:r>
              <a:rPr lang="fr-CA" dirty="0" smtClean="0"/>
              <a:t>Analyser les coûts associés à la production et le transit du matériel :</a:t>
            </a:r>
          </a:p>
          <a:p>
            <a:pPr lvl="2"/>
            <a:r>
              <a:rPr lang="en-CA" dirty="0" smtClean="0"/>
              <a:t>Les </a:t>
            </a:r>
            <a:r>
              <a:rPr lang="en-CA" dirty="0" err="1" smtClean="0"/>
              <a:t>frais</a:t>
            </a:r>
            <a:r>
              <a:rPr lang="en-CA" dirty="0" smtClean="0"/>
              <a:t> de </a:t>
            </a:r>
            <a:r>
              <a:rPr lang="en-CA" dirty="0" err="1" smtClean="0"/>
              <a:t>traitement</a:t>
            </a:r>
            <a:r>
              <a:rPr lang="en-CA" dirty="0" smtClean="0"/>
              <a:t> </a:t>
            </a:r>
            <a:r>
              <a:rPr lang="en-CA" dirty="0" err="1" smtClean="0"/>
              <a:t>banquaire</a:t>
            </a:r>
            <a:r>
              <a:rPr lang="en-CA" dirty="0" smtClean="0"/>
              <a:t>;</a:t>
            </a:r>
          </a:p>
          <a:p>
            <a:pPr lvl="2"/>
            <a:r>
              <a:rPr lang="en-CA" dirty="0" smtClean="0"/>
              <a:t>Le </a:t>
            </a:r>
            <a:r>
              <a:rPr lang="en-CA" dirty="0" err="1" smtClean="0"/>
              <a:t>frais</a:t>
            </a:r>
            <a:r>
              <a:rPr lang="en-CA" dirty="0" smtClean="0"/>
              <a:t> du transport </a:t>
            </a:r>
            <a:r>
              <a:rPr lang="en-CA" dirty="0" err="1" smtClean="0"/>
              <a:t>routier</a:t>
            </a:r>
            <a:r>
              <a:rPr lang="en-CA" dirty="0" smtClean="0"/>
              <a:t> à </a:t>
            </a:r>
            <a:r>
              <a:rPr lang="en-CA" dirty="0" err="1" smtClean="0"/>
              <a:t>l’origine</a:t>
            </a:r>
            <a:r>
              <a:rPr lang="en-CA" dirty="0" smtClean="0"/>
              <a:t>;</a:t>
            </a:r>
          </a:p>
          <a:p>
            <a:pPr lvl="2"/>
            <a:r>
              <a:rPr lang="en-CA" dirty="0" smtClean="0"/>
              <a:t>Les </a:t>
            </a:r>
            <a:r>
              <a:rPr lang="en-CA" dirty="0" err="1" smtClean="0"/>
              <a:t>frais</a:t>
            </a:r>
            <a:r>
              <a:rPr lang="en-CA" dirty="0" smtClean="0"/>
              <a:t> </a:t>
            </a:r>
            <a:r>
              <a:rPr lang="en-CA" dirty="0" err="1" smtClean="0"/>
              <a:t>relatifs</a:t>
            </a:r>
            <a:r>
              <a:rPr lang="en-CA" dirty="0" smtClean="0"/>
              <a:t> à </a:t>
            </a:r>
            <a:r>
              <a:rPr lang="en-CA" dirty="0" err="1" smtClean="0"/>
              <a:t>l’exportation</a:t>
            </a:r>
            <a:r>
              <a:rPr lang="en-CA" dirty="0" smtClean="0"/>
              <a:t>;</a:t>
            </a:r>
          </a:p>
          <a:p>
            <a:pPr lvl="2"/>
            <a:r>
              <a:rPr lang="en-CA" dirty="0" smtClean="0"/>
              <a:t>Les </a:t>
            </a:r>
            <a:r>
              <a:rPr lang="en-CA" dirty="0" err="1" smtClean="0"/>
              <a:t>frais</a:t>
            </a:r>
            <a:r>
              <a:rPr lang="en-CA" dirty="0" smtClean="0"/>
              <a:t> </a:t>
            </a:r>
            <a:r>
              <a:rPr lang="en-CA" dirty="0" err="1" smtClean="0"/>
              <a:t>reliés</a:t>
            </a:r>
            <a:r>
              <a:rPr lang="en-CA" dirty="0" smtClean="0"/>
              <a:t> au transport maritime;</a:t>
            </a:r>
          </a:p>
          <a:p>
            <a:pPr lvl="2"/>
            <a:r>
              <a:rPr lang="en-CA" dirty="0" smtClean="0"/>
              <a:t>Les assurances;</a:t>
            </a:r>
          </a:p>
          <a:p>
            <a:pPr lvl="2"/>
            <a:r>
              <a:rPr lang="en-CA" dirty="0" smtClean="0"/>
              <a:t>Les </a:t>
            </a:r>
            <a:r>
              <a:rPr lang="en-CA" dirty="0" err="1" smtClean="0"/>
              <a:t>frais</a:t>
            </a:r>
            <a:r>
              <a:rPr lang="en-CA" dirty="0" smtClean="0"/>
              <a:t> </a:t>
            </a:r>
            <a:r>
              <a:rPr lang="en-CA" dirty="0" err="1" smtClean="0"/>
              <a:t>relatifs</a:t>
            </a:r>
            <a:r>
              <a:rPr lang="en-CA" dirty="0" smtClean="0"/>
              <a:t> à </a:t>
            </a:r>
            <a:r>
              <a:rPr lang="en-CA" dirty="0" err="1" smtClean="0"/>
              <a:t>l’importation</a:t>
            </a:r>
            <a:r>
              <a:rPr lang="en-CA" dirty="0" smtClean="0"/>
              <a:t>;</a:t>
            </a:r>
          </a:p>
          <a:p>
            <a:pPr lvl="2"/>
            <a:r>
              <a:rPr lang="en-CA" dirty="0" smtClean="0"/>
              <a:t>Les </a:t>
            </a:r>
            <a:r>
              <a:rPr lang="en-CA" dirty="0" err="1" smtClean="0"/>
              <a:t>frais</a:t>
            </a:r>
            <a:r>
              <a:rPr lang="en-CA" dirty="0" smtClean="0"/>
              <a:t> du transport </a:t>
            </a:r>
            <a:r>
              <a:rPr lang="en-CA" dirty="0" err="1" smtClean="0"/>
              <a:t>routier</a:t>
            </a:r>
            <a:r>
              <a:rPr lang="en-CA" dirty="0" smtClean="0"/>
              <a:t> à destination;</a:t>
            </a:r>
          </a:p>
          <a:p>
            <a:pPr lvl="2"/>
            <a:r>
              <a:rPr lang="en-CA" dirty="0" smtClean="0"/>
              <a:t>Les </a:t>
            </a:r>
            <a:r>
              <a:rPr lang="en-CA" dirty="0" err="1" smtClean="0"/>
              <a:t>frais</a:t>
            </a:r>
            <a:r>
              <a:rPr lang="en-CA" dirty="0" smtClean="0"/>
              <a:t> </a:t>
            </a:r>
            <a:r>
              <a:rPr lang="en-CA" dirty="0" err="1" smtClean="0"/>
              <a:t>d’entreposage</a:t>
            </a:r>
            <a:r>
              <a:rPr lang="en-CA" dirty="0" smtClean="0"/>
              <a:t> et de transfers (</a:t>
            </a:r>
            <a:r>
              <a:rPr lang="en-CA" dirty="0" err="1" smtClean="0"/>
              <a:t>si</a:t>
            </a:r>
            <a:r>
              <a:rPr lang="en-CA" dirty="0" smtClean="0"/>
              <a:t> </a:t>
            </a:r>
            <a:r>
              <a:rPr lang="en-CA" dirty="0" err="1" smtClean="0"/>
              <a:t>nécessaire</a:t>
            </a:r>
            <a:r>
              <a:rPr lang="en-CA" dirty="0" smtClean="0"/>
              <a:t>);</a:t>
            </a:r>
          </a:p>
          <a:p>
            <a:pPr lvl="2"/>
            <a:endParaRPr lang="en-CA" dirty="0" smtClean="0"/>
          </a:p>
          <a:p>
            <a:pPr lvl="2"/>
            <a:endParaRPr lang="fr-CA" dirty="0" smtClean="0"/>
          </a:p>
          <a:p>
            <a:endParaRPr lang="fr-CA" dirty="0" smtClean="0"/>
          </a:p>
        </p:txBody>
      </p:sp>
    </p:spTree>
    <p:extLst>
      <p:ext uri="{BB962C8B-B14F-4D97-AF65-F5344CB8AC3E}">
        <p14:creationId xmlns:p14="http://schemas.microsoft.com/office/powerpoint/2010/main" val="126578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additive="base">
                                        <p:cTn id="49"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3">
                                            <p:txEl>
                                              <p:pRg st="8" end="8"/>
                                            </p:txEl>
                                          </p:spTgt>
                                        </p:tgtEl>
                                        <p:attrNameLst>
                                          <p:attrName>style.visibility</p:attrName>
                                        </p:attrNameLst>
                                      </p:cBhvr>
                                      <p:to>
                                        <p:strVal val="visible"/>
                                      </p:to>
                                    </p:set>
                                    <p:anim calcmode="lin" valueType="num">
                                      <p:cBhvr additive="base">
                                        <p:cTn id="55"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rme 1"/>
          <p:cNvSpPr>
            <a:spLocks noGrp="1"/>
          </p:cNvSpPr>
          <p:nvPr>
            <p:ph type="title"/>
          </p:nvPr>
        </p:nvSpPr>
        <p:spPr>
          <a:xfrm>
            <a:off x="457200" y="285750"/>
            <a:ext cx="8229600" cy="766986"/>
          </a:xfrm>
        </p:spPr>
        <p:txBody>
          <a:bodyPr/>
          <a:lstStyle/>
          <a:p>
            <a:pPr marL="0" indent="0" defTabSz="914400" eaLnBrk="1" hangingPunct="1"/>
            <a:r>
              <a:rPr lang="en-CA" dirty="0" smtClean="0"/>
              <a:t>Avant </a:t>
            </a:r>
            <a:r>
              <a:rPr lang="en-CA" dirty="0" err="1" smtClean="0"/>
              <a:t>d’évaluer</a:t>
            </a:r>
            <a:r>
              <a:rPr lang="en-CA" dirty="0" smtClean="0"/>
              <a:t> la QEC</a:t>
            </a:r>
            <a:endParaRPr lang="fr-CA" dirty="0" smtClean="0"/>
          </a:p>
        </p:txBody>
      </p:sp>
      <p:sp>
        <p:nvSpPr>
          <p:cNvPr id="5123" name="Forme 2"/>
          <p:cNvSpPr>
            <a:spLocks noGrp="1"/>
          </p:cNvSpPr>
          <p:nvPr>
            <p:ph idx="1"/>
          </p:nvPr>
        </p:nvSpPr>
        <p:spPr>
          <a:xfrm>
            <a:off x="457200" y="980728"/>
            <a:ext cx="8229600" cy="5760639"/>
          </a:xfrm>
        </p:spPr>
        <p:txBody>
          <a:bodyPr/>
          <a:lstStyle/>
          <a:p>
            <a:r>
              <a:rPr lang="fr-CA" sz="2800" dirty="0" smtClean="0"/>
              <a:t>En plus des coûts directs, évaluer les coûts variables et indirects selon la nature du matériel, la provenance et la période:</a:t>
            </a:r>
          </a:p>
          <a:p>
            <a:pPr lvl="2"/>
            <a:r>
              <a:rPr lang="en-CA" dirty="0" smtClean="0"/>
              <a:t>Les </a:t>
            </a:r>
            <a:r>
              <a:rPr lang="en-CA" dirty="0" err="1" smtClean="0"/>
              <a:t>frais</a:t>
            </a:r>
            <a:r>
              <a:rPr lang="en-CA" dirty="0" smtClean="0"/>
              <a:t> </a:t>
            </a:r>
            <a:r>
              <a:rPr lang="en-CA" dirty="0" err="1" smtClean="0"/>
              <a:t>accessoires</a:t>
            </a:r>
            <a:r>
              <a:rPr lang="en-CA" dirty="0" smtClean="0"/>
              <a:t> du transport maritime(GRI, Peak Season, BAF, CAF);</a:t>
            </a:r>
          </a:p>
          <a:p>
            <a:pPr lvl="2"/>
            <a:r>
              <a:rPr lang="en-CA" dirty="0" err="1" smtClean="0"/>
              <a:t>Conséquences</a:t>
            </a:r>
            <a:r>
              <a:rPr lang="en-CA" dirty="0" smtClean="0"/>
              <a:t> </a:t>
            </a:r>
            <a:r>
              <a:rPr lang="en-CA" dirty="0" err="1" smtClean="0"/>
              <a:t>d’une</a:t>
            </a:r>
            <a:r>
              <a:rPr lang="en-CA" dirty="0" smtClean="0"/>
              <a:t> guerre, </a:t>
            </a:r>
            <a:r>
              <a:rPr lang="en-CA" dirty="0" err="1" smtClean="0"/>
              <a:t>grève</a:t>
            </a:r>
            <a:r>
              <a:rPr lang="en-CA" dirty="0" smtClean="0"/>
              <a:t>;</a:t>
            </a:r>
          </a:p>
          <a:p>
            <a:pPr lvl="2"/>
            <a:r>
              <a:rPr lang="en-CA" dirty="0" smtClean="0"/>
              <a:t>Les </a:t>
            </a:r>
            <a:r>
              <a:rPr lang="en-CA" dirty="0" err="1" smtClean="0"/>
              <a:t>droits</a:t>
            </a:r>
            <a:r>
              <a:rPr lang="en-CA" dirty="0" smtClean="0"/>
              <a:t> et taxes;</a:t>
            </a:r>
          </a:p>
          <a:p>
            <a:pPr lvl="2"/>
            <a:r>
              <a:rPr lang="en-CA" dirty="0" smtClean="0"/>
              <a:t>Les </a:t>
            </a:r>
            <a:r>
              <a:rPr lang="en-CA" dirty="0" err="1" smtClean="0"/>
              <a:t>frais</a:t>
            </a:r>
            <a:r>
              <a:rPr lang="en-CA" dirty="0" smtClean="0"/>
              <a:t> </a:t>
            </a:r>
            <a:r>
              <a:rPr lang="en-CA" dirty="0" err="1" smtClean="0"/>
              <a:t>accessoires</a:t>
            </a:r>
            <a:r>
              <a:rPr lang="en-CA" dirty="0" smtClean="0"/>
              <a:t> du transport </a:t>
            </a:r>
            <a:r>
              <a:rPr lang="en-CA" dirty="0" err="1" smtClean="0"/>
              <a:t>routier</a:t>
            </a:r>
            <a:r>
              <a:rPr lang="en-CA" dirty="0" smtClean="0"/>
              <a:t> à </a:t>
            </a:r>
            <a:r>
              <a:rPr lang="en-CA" dirty="0" err="1" smtClean="0"/>
              <a:t>l’origine</a:t>
            </a:r>
            <a:r>
              <a:rPr lang="en-CA" dirty="0" smtClean="0"/>
              <a:t> et à destination;</a:t>
            </a:r>
          </a:p>
          <a:p>
            <a:pPr lvl="2"/>
            <a:r>
              <a:rPr lang="en-CA" dirty="0" smtClean="0"/>
              <a:t>Les </a:t>
            </a:r>
            <a:r>
              <a:rPr lang="en-CA" dirty="0" err="1" smtClean="0"/>
              <a:t>intérêts</a:t>
            </a:r>
            <a:r>
              <a:rPr lang="en-CA" dirty="0" smtClean="0"/>
              <a:t> </a:t>
            </a:r>
            <a:r>
              <a:rPr lang="en-CA" dirty="0" err="1" smtClean="0"/>
              <a:t>sur</a:t>
            </a:r>
            <a:r>
              <a:rPr lang="en-CA" dirty="0" smtClean="0"/>
              <a:t> le </a:t>
            </a:r>
            <a:r>
              <a:rPr lang="en-CA" dirty="0" err="1" smtClean="0"/>
              <a:t>financement</a:t>
            </a:r>
            <a:r>
              <a:rPr lang="en-CA" dirty="0" smtClean="0"/>
              <a:t> pour </a:t>
            </a:r>
            <a:r>
              <a:rPr lang="en-CA" dirty="0" err="1" smtClean="0"/>
              <a:t>l’achat</a:t>
            </a:r>
            <a:r>
              <a:rPr lang="en-CA" dirty="0" smtClean="0"/>
              <a:t> du </a:t>
            </a:r>
            <a:r>
              <a:rPr lang="en-CA" dirty="0" err="1" smtClean="0"/>
              <a:t>matériel</a:t>
            </a:r>
            <a:r>
              <a:rPr lang="en-CA" dirty="0" smtClean="0"/>
              <a:t>;</a:t>
            </a:r>
          </a:p>
          <a:p>
            <a:pPr lvl="2"/>
            <a:r>
              <a:rPr lang="en-CA" dirty="0" err="1" smtClean="0"/>
              <a:t>Conséquence</a:t>
            </a:r>
            <a:r>
              <a:rPr lang="en-CA" dirty="0" smtClean="0"/>
              <a:t> des </a:t>
            </a:r>
            <a:r>
              <a:rPr lang="en-CA" dirty="0" err="1" smtClean="0"/>
              <a:t>délais</a:t>
            </a:r>
            <a:r>
              <a:rPr lang="en-CA" dirty="0" smtClean="0"/>
              <a:t> </a:t>
            </a:r>
            <a:r>
              <a:rPr lang="en-CA" dirty="0" err="1" smtClean="0"/>
              <a:t>dûs</a:t>
            </a:r>
            <a:r>
              <a:rPr lang="en-CA" dirty="0" smtClean="0"/>
              <a:t> à </a:t>
            </a:r>
            <a:r>
              <a:rPr lang="en-CA" dirty="0" err="1" smtClean="0"/>
              <a:t>une</a:t>
            </a:r>
            <a:r>
              <a:rPr lang="en-CA" dirty="0" smtClean="0"/>
              <a:t> inspection, documents </a:t>
            </a:r>
            <a:r>
              <a:rPr lang="en-CA" dirty="0" err="1" smtClean="0"/>
              <a:t>ou</a:t>
            </a:r>
            <a:r>
              <a:rPr lang="en-CA" dirty="0" smtClean="0"/>
              <a:t> </a:t>
            </a:r>
            <a:r>
              <a:rPr lang="en-CA" dirty="0" err="1" smtClean="0"/>
              <a:t>permis</a:t>
            </a:r>
            <a:r>
              <a:rPr lang="en-CA" dirty="0" smtClean="0"/>
              <a:t> </a:t>
            </a:r>
            <a:r>
              <a:rPr lang="en-CA" dirty="0" err="1" smtClean="0"/>
              <a:t>manquants</a:t>
            </a:r>
            <a:r>
              <a:rPr lang="en-CA" dirty="0" smtClean="0"/>
              <a:t>…</a:t>
            </a:r>
          </a:p>
          <a:p>
            <a:pPr lvl="2"/>
            <a:endParaRPr lang="fr-CA" dirty="0" smtClean="0"/>
          </a:p>
          <a:p>
            <a:endParaRPr lang="fr-CA" dirty="0" smtClean="0"/>
          </a:p>
        </p:txBody>
      </p:sp>
    </p:spTree>
    <p:extLst>
      <p:ext uri="{BB962C8B-B14F-4D97-AF65-F5344CB8AC3E}">
        <p14:creationId xmlns:p14="http://schemas.microsoft.com/office/powerpoint/2010/main" val="208603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fr-CA" smtClean="0"/>
              <a:t>Exercices</a:t>
            </a:r>
            <a:endParaRPr lang="en-US" smtClean="0"/>
          </a:p>
        </p:txBody>
      </p:sp>
      <p:sp>
        <p:nvSpPr>
          <p:cNvPr id="88067" name="Rectangle 3"/>
          <p:cNvSpPr>
            <a:spLocks noGrp="1" noChangeArrowheads="1"/>
          </p:cNvSpPr>
          <p:nvPr>
            <p:ph type="body" idx="1"/>
          </p:nvPr>
        </p:nvSpPr>
        <p:spPr/>
        <p:txBody>
          <a:bodyPr/>
          <a:lstStyle/>
          <a:p>
            <a:pPr eaLnBrk="1" hangingPunct="1">
              <a:lnSpc>
                <a:spcPct val="80000"/>
              </a:lnSpc>
              <a:defRPr/>
            </a:pPr>
            <a:r>
              <a:rPr lang="fr-CA" sz="2000" smtClean="0"/>
              <a:t>L'acheteur est à Montréal (il achète des bottes de Milan via le port de Naples)</a:t>
            </a:r>
          </a:p>
          <a:p>
            <a:pPr eaLnBrk="1" hangingPunct="1">
              <a:lnSpc>
                <a:spcPct val="80000"/>
              </a:lnSpc>
              <a:defRPr/>
            </a:pPr>
            <a:r>
              <a:rPr lang="fr-CA" sz="2000" smtClean="0"/>
              <a:t>Quel incoterm dois-je utiliser si je veux que:</a:t>
            </a:r>
          </a:p>
          <a:p>
            <a:pPr eaLnBrk="1" hangingPunct="1">
              <a:lnSpc>
                <a:spcPct val="80000"/>
              </a:lnSpc>
              <a:defRPr/>
            </a:pPr>
            <a:r>
              <a:rPr lang="fr-CA" sz="2000" smtClean="0"/>
              <a:t>Le vendeur soit responsable de tout (documents, risques et frais) jusqu'à la porte de l'acheteur à Montréal.</a:t>
            </a:r>
          </a:p>
          <a:p>
            <a:pPr eaLnBrk="1" hangingPunct="1">
              <a:lnSpc>
                <a:spcPct val="80000"/>
              </a:lnSpc>
              <a:defRPr/>
            </a:pPr>
            <a:r>
              <a:rPr lang="fr-CA" sz="2000" smtClean="0"/>
              <a:t>L'acheteur soit responsable de tout seulement quand le bateau arrive au port de Montréal.</a:t>
            </a:r>
          </a:p>
          <a:p>
            <a:pPr eaLnBrk="1" hangingPunct="1">
              <a:lnSpc>
                <a:spcPct val="80000"/>
              </a:lnSpc>
              <a:defRPr/>
            </a:pPr>
            <a:r>
              <a:rPr lang="fr-CA" sz="2000" smtClean="0"/>
              <a:t>Le vendeur est responsable de tout jusqu'au moment où la marchandise doit être transférée à bord du bateau au port de Naples.</a:t>
            </a:r>
          </a:p>
          <a:p>
            <a:pPr eaLnBrk="1" hangingPunct="1">
              <a:lnSpc>
                <a:spcPct val="80000"/>
              </a:lnSpc>
              <a:defRPr/>
            </a:pPr>
            <a:r>
              <a:rPr lang="fr-CA" sz="2000" smtClean="0"/>
              <a:t>Le vendeur est responsable de tout jusqu'au moment où marchandise a été transférée à bord du bateau.</a:t>
            </a:r>
            <a:endParaRPr 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395536" y="332656"/>
            <a:ext cx="4040188" cy="6048672"/>
          </a:xfrm>
        </p:spPr>
        <p:txBody>
          <a:bodyPr/>
          <a:lstStyle/>
          <a:p>
            <a:r>
              <a:rPr lang="fr-CA" b="1" dirty="0" err="1"/>
              <a:t>Terrafugia</a:t>
            </a:r>
            <a:r>
              <a:rPr lang="fr-CA" b="1" dirty="0"/>
              <a:t> Transition : AUTO VOLANTE </a:t>
            </a:r>
            <a:endParaRPr lang="fr-CA" b="1" dirty="0" smtClean="0"/>
          </a:p>
          <a:p>
            <a:r>
              <a:rPr lang="en-US" dirty="0"/>
              <a:t>The </a:t>
            </a:r>
            <a:r>
              <a:rPr lang="en-US" dirty="0" smtClean="0"/>
              <a:t>flying </a:t>
            </a:r>
            <a:r>
              <a:rPr lang="en-US" dirty="0"/>
              <a:t>vehicle can fly up to </a:t>
            </a:r>
            <a:r>
              <a:rPr lang="en-US" dirty="0">
                <a:hlinkClick r:id="rId2"/>
              </a:rPr>
              <a:t>100 mph with a range of 500 miles</a:t>
            </a:r>
            <a:r>
              <a:rPr lang="en-US" dirty="0"/>
              <a:t>, </a:t>
            </a:r>
            <a:r>
              <a:rPr lang="en-US" dirty="0" smtClean="0"/>
              <a:t>on </a:t>
            </a:r>
            <a:r>
              <a:rPr lang="en-US" dirty="0"/>
              <a:t>the ground it gets approximately 35 miles per gallon and costs $</a:t>
            </a:r>
            <a:r>
              <a:rPr lang="en-US" dirty="0" smtClean="0"/>
              <a:t>279,000</a:t>
            </a:r>
          </a:p>
          <a:p>
            <a:r>
              <a:rPr lang="fr-CA" b="1" dirty="0"/>
              <a:t>PAL-V One</a:t>
            </a:r>
            <a:r>
              <a:rPr lang="fr-CA" dirty="0"/>
              <a:t/>
            </a:r>
            <a:br>
              <a:rPr lang="fr-CA" dirty="0"/>
            </a:br>
            <a:endParaRPr lang="fr-CA" b="1" dirty="0"/>
          </a:p>
          <a:p>
            <a:r>
              <a:rPr lang="fr-CA" b="1" dirty="0" err="1"/>
              <a:t>SkyCar</a:t>
            </a:r>
            <a:r>
              <a:rPr lang="fr-CA" b="1" dirty="0"/>
              <a:t>-Future </a:t>
            </a:r>
          </a:p>
          <a:p>
            <a:r>
              <a:rPr lang="en-US" b="1" dirty="0"/>
              <a:t>The Future of Transportation? The GM "EN-V"</a:t>
            </a:r>
            <a:endParaRPr lang="fr-CA" dirty="0"/>
          </a:p>
        </p:txBody>
      </p:sp>
      <p:sp>
        <p:nvSpPr>
          <p:cNvPr id="5" name="Espace réservé du texte 4"/>
          <p:cNvSpPr>
            <a:spLocks noGrp="1"/>
          </p:cNvSpPr>
          <p:nvPr>
            <p:ph type="body" sz="quarter" idx="3"/>
          </p:nvPr>
        </p:nvSpPr>
        <p:spPr/>
        <p:txBody>
          <a:bodyPr/>
          <a:lstStyle/>
          <a:p>
            <a:endParaRPr lang="fr-CA"/>
          </a:p>
        </p:txBody>
      </p:sp>
      <p:sp>
        <p:nvSpPr>
          <p:cNvPr id="6" name="Espace réservé du contenu 5"/>
          <p:cNvSpPr>
            <a:spLocks noGrp="1"/>
          </p:cNvSpPr>
          <p:nvPr>
            <p:ph sz="quarter" idx="4"/>
          </p:nvPr>
        </p:nvSpPr>
        <p:spPr/>
        <p:txBody>
          <a:bodyPr/>
          <a:lstStyle/>
          <a:p>
            <a:endParaRPr lang="fr-CA"/>
          </a:p>
        </p:txBody>
      </p:sp>
    </p:spTree>
    <p:extLst>
      <p:ext uri="{BB962C8B-B14F-4D97-AF65-F5344CB8AC3E}">
        <p14:creationId xmlns:p14="http://schemas.microsoft.com/office/powerpoint/2010/main" val="3648343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7"/>
          <p:cNvSpPr>
            <a:spLocks noGrp="1" noChangeArrowheads="1"/>
          </p:cNvSpPr>
          <p:nvPr>
            <p:ph type="ctrTitle" idx="4294967295"/>
          </p:nvPr>
        </p:nvSpPr>
        <p:spPr>
          <a:xfrm>
            <a:off x="539750" y="1125538"/>
            <a:ext cx="7772400" cy="1470025"/>
          </a:xfrm>
        </p:spPr>
        <p:txBody>
          <a:bodyPr anchorCtr="0"/>
          <a:lstStyle/>
          <a:p>
            <a:pPr eaLnBrk="1" hangingPunct="1">
              <a:defRPr/>
            </a:pPr>
            <a:r>
              <a:rPr lang="fr-CA" sz="3200" smtClean="0"/>
              <a:t>LES MEILLEURS PRODUITS NE SERVIRONT À RIEN S’ILS ARRIVENT ENDOMMAGÉS</a:t>
            </a:r>
            <a:endParaRPr lang="fr-FR" sz="3200" smtClean="0"/>
          </a:p>
        </p:txBody>
      </p:sp>
      <p:sp>
        <p:nvSpPr>
          <p:cNvPr id="14339" name="Rectangle 8"/>
          <p:cNvSpPr>
            <a:spLocks noGrp="1" noChangeArrowheads="1"/>
          </p:cNvSpPr>
          <p:nvPr>
            <p:ph type="subTitle" idx="4294967295"/>
          </p:nvPr>
        </p:nvSpPr>
        <p:spPr>
          <a:xfrm>
            <a:off x="1182688" y="3697288"/>
            <a:ext cx="6778625" cy="1930400"/>
          </a:xfrm>
        </p:spPr>
        <p:txBody>
          <a:bodyPr/>
          <a:lstStyle/>
          <a:p>
            <a:pPr marL="0" indent="0" eaLnBrk="1" hangingPunct="1">
              <a:lnSpc>
                <a:spcPct val="80000"/>
              </a:lnSpc>
              <a:buFont typeface="Wingdings" pitchFamily="2" charset="2"/>
              <a:buNone/>
              <a:defRPr/>
            </a:pPr>
            <a:r>
              <a:rPr lang="fr-CA" sz="2400" smtClean="0"/>
              <a:t>83% de toutes les pertes de cargaison pourraient être prévenues</a:t>
            </a:r>
          </a:p>
          <a:p>
            <a:pPr marL="0" indent="0" eaLnBrk="1" hangingPunct="1">
              <a:lnSpc>
                <a:spcPct val="80000"/>
              </a:lnSpc>
              <a:buFont typeface="Wingdings" pitchFamily="2" charset="2"/>
              <a:buNone/>
              <a:defRPr/>
            </a:pPr>
            <a:r>
              <a:rPr lang="fr-CA" sz="2400" smtClean="0"/>
              <a:t>39% des pertes qui pourraient être prévenues sont dus à une manutention et un arrimage fautifs</a:t>
            </a:r>
          </a:p>
          <a:p>
            <a:pPr marL="0" indent="0" eaLnBrk="1" hangingPunct="1">
              <a:lnSpc>
                <a:spcPct val="80000"/>
              </a:lnSpc>
              <a:buFont typeface="Wingdings" pitchFamily="2" charset="2"/>
              <a:buNone/>
              <a:defRPr/>
            </a:pPr>
            <a:r>
              <a:rPr lang="fr-CA" sz="1400" smtClean="0"/>
              <a:t>Source: Canadian Board of Marine Underwriter</a:t>
            </a:r>
            <a:endParaRPr lang="fr-FR" sz="1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fade">
                                      <p:cBhvr>
                                        <p:cTn id="12" dur="20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fade">
                                      <p:cBhvr>
                                        <p:cTn id="17" dur="2000"/>
                                        <p:tgtEl>
                                          <p:spTgt spid="143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fade">
                                      <p:cBhvr>
                                        <p:cTn id="22" dur="20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nchorCtr="0"/>
          <a:lstStyle/>
          <a:p>
            <a:pPr eaLnBrk="1" hangingPunct="1">
              <a:defRPr/>
            </a:pPr>
            <a:r>
              <a:rPr lang="fr-CA" smtClean="0"/>
              <a:t>RISQUES</a:t>
            </a:r>
          </a:p>
        </p:txBody>
      </p:sp>
      <p:sp>
        <p:nvSpPr>
          <p:cNvPr id="15363" name="Rectangle 3"/>
          <p:cNvSpPr>
            <a:spLocks noGrp="1" noChangeArrowheads="1"/>
          </p:cNvSpPr>
          <p:nvPr>
            <p:ph type="body" idx="4294967295"/>
          </p:nvPr>
        </p:nvSpPr>
        <p:spPr/>
        <p:txBody>
          <a:bodyPr/>
          <a:lstStyle/>
          <a:p>
            <a:pPr eaLnBrk="1" hangingPunct="1">
              <a:defRPr/>
            </a:pPr>
            <a:r>
              <a:rPr lang="fr-CA" sz="2800" dirty="0" smtClean="0">
                <a:cs typeface="Times New Roman" pitchFamily="18" charset="0"/>
              </a:rPr>
              <a:t>Pertes dues à la manutention et à l’arrimage										39 %</a:t>
            </a:r>
          </a:p>
          <a:p>
            <a:pPr eaLnBrk="1" hangingPunct="1">
              <a:defRPr/>
            </a:pPr>
            <a:r>
              <a:rPr lang="fr-CA" sz="2800" dirty="0" smtClean="0">
                <a:cs typeface="Times New Roman" pitchFamily="18" charset="0"/>
              </a:rPr>
              <a:t>Fortunes de mer				30 %</a:t>
            </a:r>
          </a:p>
          <a:p>
            <a:pPr eaLnBrk="1" hangingPunct="1">
              <a:defRPr/>
            </a:pPr>
            <a:r>
              <a:rPr lang="fr-CA" sz="2800" dirty="0" smtClean="0">
                <a:cs typeface="Times New Roman" pitchFamily="18" charset="0"/>
              </a:rPr>
              <a:t>Vol							21 %</a:t>
            </a:r>
          </a:p>
          <a:p>
            <a:pPr eaLnBrk="1" hangingPunct="1">
              <a:defRPr/>
            </a:pPr>
            <a:r>
              <a:rPr lang="fr-CA" sz="2800" dirty="0" smtClean="0">
                <a:cs typeface="Times New Roman" pitchFamily="18" charset="0"/>
              </a:rPr>
              <a:t>Eau douce ??					10 %</a:t>
            </a:r>
          </a:p>
          <a:p>
            <a:pPr eaLnBrk="1" hangingPunct="1">
              <a:buFont typeface="Wingdings" pitchFamily="2" charset="2"/>
              <a:buNone/>
              <a:defRPr/>
            </a:pPr>
            <a:endParaRPr lang="fr-CA"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20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fade">
                                      <p:cBhvr>
                                        <p:cTn id="17" dur="2000"/>
                                        <p:tgtEl>
                                          <p:spTgt spid="15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fade">
                                      <p:cBhvr>
                                        <p:cTn id="22" dur="2000"/>
                                        <p:tgtEl>
                                          <p:spTgt spid="153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fade">
                                      <p:cBhvr>
                                        <p:cTn id="27" dur="20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nchorCtr="0"/>
          <a:lstStyle/>
          <a:p>
            <a:pPr eaLnBrk="1" hangingPunct="1">
              <a:defRPr/>
            </a:pPr>
            <a:r>
              <a:rPr lang="fr-CA" smtClean="0"/>
              <a:t>Responsabilité des transporteurs</a:t>
            </a:r>
          </a:p>
        </p:txBody>
      </p:sp>
      <p:sp>
        <p:nvSpPr>
          <p:cNvPr id="16387" name="Rectangle 3"/>
          <p:cNvSpPr>
            <a:spLocks noGrp="1" noChangeArrowheads="1"/>
          </p:cNvSpPr>
          <p:nvPr>
            <p:ph type="body" idx="4294967295"/>
          </p:nvPr>
        </p:nvSpPr>
        <p:spPr/>
        <p:txBody>
          <a:bodyPr/>
          <a:lstStyle/>
          <a:p>
            <a:pPr eaLnBrk="1" hangingPunct="1">
              <a:defRPr/>
            </a:pPr>
            <a:r>
              <a:rPr lang="fr-CA" smtClean="0"/>
              <a:t>Aérien 		20.00$ US/kg</a:t>
            </a:r>
          </a:p>
          <a:p>
            <a:pPr eaLnBrk="1" hangingPunct="1">
              <a:defRPr/>
            </a:pPr>
            <a:r>
              <a:rPr lang="fr-CA" smtClean="0"/>
              <a:t>Maritime	500.00$ US/ unité 							d’expédition</a:t>
            </a:r>
          </a:p>
          <a:p>
            <a:pPr eaLnBrk="1" hangingPunct="1">
              <a:defRPr/>
            </a:pPr>
            <a:r>
              <a:rPr lang="fr-CA" smtClean="0"/>
              <a:t>Camion		4.41$ Can/lb</a:t>
            </a:r>
          </a:p>
          <a:p>
            <a:pPr eaLnBrk="1" hangingPunct="1">
              <a:defRPr/>
            </a:pPr>
            <a:r>
              <a:rPr lang="fr-CA" smtClean="0"/>
              <a:t>Train		0.92 $ Can/lb</a:t>
            </a:r>
          </a:p>
          <a:p>
            <a:pPr eaLnBrk="1" hangingPunct="1">
              <a:defRPr/>
            </a:pPr>
            <a:r>
              <a:rPr lang="fr-CA" smtClean="0"/>
              <a:t>Entrepôt/	0.25 $ Can/lb</a:t>
            </a:r>
          </a:p>
          <a:p>
            <a:pPr eaLnBrk="1" hangingPunct="1">
              <a:buFont typeface="Wingdings" pitchFamily="2" charset="2"/>
              <a:buNone/>
              <a:defRPr/>
            </a:pPr>
            <a:r>
              <a:rPr lang="fr-CA" smtClean="0"/>
              <a:t>	terminal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20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fade">
                                      <p:cBhvr>
                                        <p:cTn id="22" dur="20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fade">
                                      <p:cBhvr>
                                        <p:cTn id="27" dur="2000"/>
                                        <p:tgtEl>
                                          <p:spTgt spid="163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fade">
                                      <p:cBhvr>
                                        <p:cTn id="32" dur="2000"/>
                                        <p:tgtEl>
                                          <p:spTgt spid="163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Effect transition="in" filter="fade">
                                      <p:cBhvr>
                                        <p:cTn id="37" dur="20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nchorCtr="0"/>
          <a:lstStyle/>
          <a:p>
            <a:pPr eaLnBrk="1" hangingPunct="1">
              <a:defRPr/>
            </a:pPr>
            <a:r>
              <a:rPr lang="fr-CA" sz="4000" smtClean="0"/>
              <a:t>Pictogrammes et outils de surveillance</a:t>
            </a:r>
            <a:endParaRPr lang="fr-FR" sz="4000" smtClean="0"/>
          </a:p>
        </p:txBody>
      </p:sp>
      <p:sp>
        <p:nvSpPr>
          <p:cNvPr id="17411" name="Rectangle 3"/>
          <p:cNvSpPr>
            <a:spLocks noGrp="1" noChangeArrowheads="1"/>
          </p:cNvSpPr>
          <p:nvPr>
            <p:ph type="body" idx="4294967295"/>
          </p:nvPr>
        </p:nvSpPr>
        <p:spPr/>
        <p:txBody>
          <a:bodyPr/>
          <a:lstStyle/>
          <a:p>
            <a:pPr eaLnBrk="1" hangingPunct="1">
              <a:defRPr/>
            </a:pPr>
            <a:r>
              <a:rPr lang="fr-CA" smtClean="0"/>
              <a:t>Ce sont des outils qui aident à déterminer ce qui entraîne des dommages et des risques au cours d’une activité de transport. </a:t>
            </a:r>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20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Titre 1"/>
          <p:cNvSpPr>
            <a:spLocks noGrp="1"/>
          </p:cNvSpPr>
          <p:nvPr>
            <p:ph type="title" idx="4294967295"/>
          </p:nvPr>
        </p:nvSpPr>
        <p:spPr/>
        <p:txBody>
          <a:bodyPr anchorCtr="0"/>
          <a:lstStyle/>
          <a:p>
            <a:pPr eaLnBrk="1" hangingPunct="1">
              <a:defRPr/>
            </a:pPr>
            <a:r>
              <a:rPr lang="fr-CA" smtClean="0"/>
              <a:t>Pictogrammes de risque </a:t>
            </a:r>
            <a:br>
              <a:rPr lang="fr-CA" smtClean="0"/>
            </a:br>
            <a:r>
              <a:rPr lang="fr-CA" smtClean="0"/>
              <a:t>(suite)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re 1"/>
          <p:cNvSpPr>
            <a:spLocks noGrp="1"/>
          </p:cNvSpPr>
          <p:nvPr>
            <p:ph type="title" idx="4294967295"/>
          </p:nvPr>
        </p:nvSpPr>
        <p:spPr>
          <a:xfrm>
            <a:off x="1395413" y="311150"/>
            <a:ext cx="5218112" cy="531813"/>
          </a:xfrm>
        </p:spPr>
        <p:txBody>
          <a:bodyPr anchorCtr="0"/>
          <a:lstStyle/>
          <a:p>
            <a:pPr eaLnBrk="1" hangingPunct="1">
              <a:defRPr/>
            </a:pPr>
            <a:r>
              <a:rPr lang="fr-CA" smtClean="0"/>
              <a:t>Colis suspect</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325438"/>
            <a:ext cx="8229600" cy="1044575"/>
          </a:xfrm>
        </p:spPr>
        <p:txBody>
          <a:bodyPr/>
          <a:lstStyle/>
          <a:p>
            <a:pPr eaLnBrk="1" hangingPunct="1">
              <a:defRPr/>
            </a:pPr>
            <a:r>
              <a:rPr lang="fr-CA" sz="4000" smtClean="0"/>
              <a:t>Quelques tendances en transport</a:t>
            </a:r>
          </a:p>
        </p:txBody>
      </p:sp>
      <p:sp>
        <p:nvSpPr>
          <p:cNvPr id="57347" name="Rectangle 3"/>
          <p:cNvSpPr>
            <a:spLocks noGrp="1" noChangeArrowheads="1"/>
          </p:cNvSpPr>
          <p:nvPr>
            <p:ph type="body" idx="1"/>
          </p:nvPr>
        </p:nvSpPr>
        <p:spPr/>
        <p:txBody>
          <a:bodyPr/>
          <a:lstStyle/>
          <a:p>
            <a:pPr eaLnBrk="1" hangingPunct="1">
              <a:defRPr/>
            </a:pPr>
            <a:r>
              <a:rPr lang="fr-CA" dirty="0" smtClean="0"/>
              <a:t>Le transbordement ou cross-</a:t>
            </a:r>
            <a:r>
              <a:rPr lang="fr-CA" dirty="0" err="1" smtClean="0"/>
              <a:t>docking</a:t>
            </a:r>
            <a:endParaRPr lang="fr-CA"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793750"/>
          </a:xfrm>
        </p:spPr>
        <p:txBody>
          <a:bodyPr/>
          <a:lstStyle/>
          <a:p>
            <a:pPr>
              <a:defRPr/>
            </a:pPr>
            <a:r>
              <a:rPr lang="fr-FR" sz="3600" b="1" dirty="0" smtClean="0"/>
              <a:t>Transbordement (cross </a:t>
            </a:r>
            <a:r>
              <a:rPr lang="fr-FR" sz="3600" b="1" dirty="0" err="1" smtClean="0"/>
              <a:t>docking</a:t>
            </a:r>
            <a:r>
              <a:rPr lang="fr-FR" sz="3600" b="1" dirty="0" smtClean="0"/>
              <a:t>)</a:t>
            </a:r>
            <a:endParaRPr lang="en-US" sz="3600" dirty="0"/>
          </a:p>
        </p:txBody>
      </p:sp>
      <p:sp>
        <p:nvSpPr>
          <p:cNvPr id="3" name="ZoneTexte 2"/>
          <p:cNvSpPr txBox="1">
            <a:spLocks noChangeArrowheads="1"/>
          </p:cNvSpPr>
          <p:nvPr/>
        </p:nvSpPr>
        <p:spPr bwMode="auto">
          <a:xfrm>
            <a:off x="714375" y="1000125"/>
            <a:ext cx="7715250" cy="2586038"/>
          </a:xfrm>
          <a:prstGeom prst="rect">
            <a:avLst/>
          </a:prstGeom>
          <a:noFill/>
          <a:ln w="9525">
            <a:noFill/>
            <a:miter lim="800000"/>
            <a:headEnd/>
            <a:tailEnd/>
          </a:ln>
        </p:spPr>
        <p:txBody>
          <a:bodyPr>
            <a:spAutoFit/>
          </a:bodyPr>
          <a:lstStyle/>
          <a:p>
            <a:r>
              <a:rPr lang="fr-FR"/>
              <a:t> </a:t>
            </a:r>
          </a:p>
          <a:p>
            <a:r>
              <a:rPr lang="fr-FR"/>
              <a:t>Action de faire passer des marchandises des quais d'arrivée aux quais de départs, sans passer par le stock. </a:t>
            </a:r>
          </a:p>
          <a:p>
            <a:r>
              <a:rPr lang="fr-FR"/>
              <a:t>Ex: train</a:t>
            </a:r>
          </a:p>
          <a:p>
            <a:endParaRPr lang="fr-FR"/>
          </a:p>
          <a:p>
            <a:r>
              <a:rPr lang="fr-FR"/>
              <a:t/>
            </a:r>
            <a:br>
              <a:rPr lang="fr-FR"/>
            </a:br>
            <a:r>
              <a:rPr lang="fr-FR"/>
              <a:t/>
            </a:r>
            <a:br>
              <a:rPr lang="fr-FR"/>
            </a:br>
            <a:endParaRPr lang="fr-FR"/>
          </a:p>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2000"/>
                                        <p:tgtEl>
                                          <p:spTgt spid="3">
                                            <p:txEl>
                                              <p:pRg st="1" end="1"/>
                                            </p:txEl>
                                          </p:spTgt>
                                        </p:tgtEl>
                                      </p:cBhvr>
                                    </p:animEffect>
                                    <p:anim calcmode="lin" valueType="num">
                                      <p:cBhvr>
                                        <p:cTn id="2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box(in)">
                                      <p:cBhvr>
                                        <p:cTn id="3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sz="quarter"/>
          </p:nvPr>
        </p:nvSpPr>
        <p:spPr>
          <a:xfrm>
            <a:off x="571500" y="285750"/>
            <a:ext cx="7772400" cy="1736725"/>
          </a:xfrm>
        </p:spPr>
        <p:txBody>
          <a:bodyPr/>
          <a:lstStyle/>
          <a:p>
            <a:pPr>
              <a:defRPr/>
            </a:pPr>
            <a:r>
              <a:rPr lang="fr-CA" sz="3600" dirty="0" smtClean="0"/>
              <a:t>Établir des partenariats avec les clients</a:t>
            </a:r>
            <a:r>
              <a:rPr lang="fr-CA" dirty="0" smtClean="0"/>
              <a:t/>
            </a:r>
            <a:br>
              <a:rPr lang="fr-CA" dirty="0" smtClean="0"/>
            </a:br>
            <a:endParaRPr lang="en-US" dirty="0"/>
          </a:p>
        </p:txBody>
      </p:sp>
      <p:sp>
        <p:nvSpPr>
          <p:cNvPr id="3" name="Sous-titre 2"/>
          <p:cNvSpPr>
            <a:spLocks noGrp="1"/>
          </p:cNvSpPr>
          <p:nvPr>
            <p:ph type="subTitle" sz="quarter" idx="1"/>
          </p:nvPr>
        </p:nvSpPr>
        <p:spPr>
          <a:xfrm>
            <a:off x="1371600" y="2143125"/>
            <a:ext cx="6400800" cy="3495675"/>
          </a:xfrm>
        </p:spPr>
        <p:txBody>
          <a:bodyPr/>
          <a:lstStyle/>
          <a:p>
            <a:pPr eaLnBrk="1" hangingPunct="1">
              <a:defRPr/>
            </a:pPr>
            <a:endParaRPr lang="fr-CA" dirty="0" smtClean="0"/>
          </a:p>
          <a:p>
            <a:pPr>
              <a:defRPr/>
            </a:pPr>
            <a:endParaRPr lang="en-US" dirty="0"/>
          </a:p>
        </p:txBody>
      </p:sp>
      <p:sp>
        <p:nvSpPr>
          <p:cNvPr id="32772" name="ZoneTexte 3"/>
          <p:cNvSpPr txBox="1">
            <a:spLocks noChangeArrowheads="1"/>
          </p:cNvSpPr>
          <p:nvPr/>
        </p:nvSpPr>
        <p:spPr bwMode="auto">
          <a:xfrm>
            <a:off x="357188" y="1357313"/>
            <a:ext cx="8429625" cy="4246562"/>
          </a:xfrm>
          <a:prstGeom prst="rect">
            <a:avLst/>
          </a:prstGeom>
          <a:noFill/>
          <a:ln w="9525">
            <a:noFill/>
            <a:miter lim="800000"/>
            <a:headEnd/>
            <a:tailEnd/>
          </a:ln>
        </p:spPr>
        <p:txBody>
          <a:bodyPr>
            <a:spAutoFit/>
          </a:bodyPr>
          <a:lstStyle/>
          <a:p>
            <a:r>
              <a:rPr lang="en-US" b="1"/>
              <a:t>Gestion Partagée des Stocks</a:t>
            </a:r>
          </a:p>
          <a:p>
            <a:r>
              <a:rPr lang="fr-FR" b="1"/>
              <a:t>EWR Plus®</a:t>
            </a:r>
          </a:p>
          <a:p>
            <a:r>
              <a:rPr lang="fr-FR"/>
              <a:t>« Offrez un service GPA efficace et satisfaisant à vos clients »</a:t>
            </a:r>
          </a:p>
          <a:p>
            <a:endParaRPr lang="fr-CA"/>
          </a:p>
          <a:p>
            <a:r>
              <a:rPr lang="fr-FR"/>
              <a:t>L'approvisionnement partagé est une pratique collaborative où les besoins du client sont calculés par le fournisseur. </a:t>
            </a:r>
          </a:p>
          <a:p>
            <a:endParaRPr lang="fr-FR"/>
          </a:p>
          <a:p>
            <a:r>
              <a:rPr lang="fr-FR"/>
              <a:t>Le calcul s'effectue dans le cadre d'un accord de coopération, sur la base des niveaux de stock et des consommations communiquées par le client. </a:t>
            </a:r>
            <a:br>
              <a:rPr lang="fr-FR"/>
            </a:br>
            <a:endParaRPr lang="fr-FR"/>
          </a:p>
          <a:p>
            <a:r>
              <a:rPr lang="fr-FR"/>
              <a:t>Depuis son lancement, </a:t>
            </a:r>
            <a:r>
              <a:rPr lang="fr-FR" b="1"/>
              <a:t>EWR Plus</a:t>
            </a:r>
            <a:r>
              <a:rPr lang="fr-FR" b="1" baseline="30000"/>
              <a:t>®</a:t>
            </a:r>
            <a:r>
              <a:rPr lang="fr-FR"/>
              <a:t> s'est imposé comme l'outil de référence sur le marché de la Gestion Partagée des Approvisionnements (GPA).</a:t>
            </a:r>
          </a:p>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sz="quarter"/>
          </p:nvPr>
        </p:nvSpPr>
        <p:spPr>
          <a:xfrm>
            <a:off x="714375" y="142875"/>
            <a:ext cx="7772400" cy="1143000"/>
          </a:xfrm>
        </p:spPr>
        <p:txBody>
          <a:bodyPr/>
          <a:lstStyle/>
          <a:p>
            <a:pPr>
              <a:defRPr/>
            </a:pPr>
            <a:r>
              <a:rPr lang="fr-CA" sz="3200" dirty="0" smtClean="0"/>
              <a:t>Se connecter avec les systèmes de leurs partenaires en temps réel</a:t>
            </a:r>
            <a:endParaRPr lang="en-US" sz="3200" dirty="0"/>
          </a:p>
        </p:txBody>
      </p:sp>
      <p:sp>
        <p:nvSpPr>
          <p:cNvPr id="3" name="Sous-titre 2"/>
          <p:cNvSpPr>
            <a:spLocks noGrp="1"/>
          </p:cNvSpPr>
          <p:nvPr>
            <p:ph type="subTitle" sz="quarter" idx="1"/>
          </p:nvPr>
        </p:nvSpPr>
        <p:spPr>
          <a:xfrm>
            <a:off x="1371600" y="1285875"/>
            <a:ext cx="6400800" cy="4352925"/>
          </a:xfrm>
        </p:spPr>
        <p:txBody>
          <a:bodyPr/>
          <a:lstStyle/>
          <a:p>
            <a:pPr eaLnBrk="1" hangingPunct="1">
              <a:defRPr/>
            </a:pPr>
            <a:r>
              <a:rPr lang="fr-CA" dirty="0" smtClean="0"/>
              <a:t>(EDI,ERP, DRP)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36613"/>
            <a:ext cx="8229600" cy="612775"/>
          </a:xfrm>
        </p:spPr>
        <p:txBody>
          <a:bodyPr/>
          <a:lstStyle/>
          <a:p>
            <a:r>
              <a:rPr lang="fr-CA" altLang="fr-FR" sz="3600" dirty="0"/>
              <a:t>LOGISTIQUE : une définition</a:t>
            </a:r>
          </a:p>
        </p:txBody>
      </p:sp>
      <p:sp>
        <p:nvSpPr>
          <p:cNvPr id="4099" name="Rectangle 3"/>
          <p:cNvSpPr>
            <a:spLocks noGrp="1" noChangeArrowheads="1"/>
          </p:cNvSpPr>
          <p:nvPr>
            <p:ph type="body" idx="1"/>
          </p:nvPr>
        </p:nvSpPr>
        <p:spPr/>
        <p:txBody>
          <a:bodyPr/>
          <a:lstStyle/>
          <a:p>
            <a:pPr>
              <a:buFont typeface="Wingdings" pitchFamily="2" charset="2"/>
              <a:buNone/>
            </a:pPr>
            <a:r>
              <a:rPr lang="fr-CA" altLang="fr-FR" dirty="0"/>
              <a:t>« Le champ d’activités dont le but est d’assurer la gestion du cheminement et de l’entreposage des matières premières, produits semi-finis et finis, des sources d’approvisionnement jusqu’au client final en passant par les différents points de transformation et de transfert » </a:t>
            </a:r>
          </a:p>
        </p:txBody>
      </p:sp>
    </p:spTree>
    <p:extLst>
      <p:ext uri="{BB962C8B-B14F-4D97-AF65-F5344CB8AC3E}">
        <p14:creationId xmlns:p14="http://schemas.microsoft.com/office/powerpoint/2010/main" val="13453380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endParaRPr lang="en-US"/>
          </a:p>
        </p:txBody>
      </p:sp>
      <p:sp>
        <p:nvSpPr>
          <p:cNvPr id="3" name="Espace réservé du contenu 2"/>
          <p:cNvSpPr>
            <a:spLocks noGrp="1"/>
          </p:cNvSpPr>
          <p:nvPr>
            <p:ph idx="1"/>
          </p:nvPr>
        </p:nvSpPr>
        <p:spPr/>
        <p:txBody>
          <a:bodyPr/>
          <a:lstStyle/>
          <a:p>
            <a:endParaRPr lang="fr-CA"/>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Agir de plus en plus comme 3PL’s</a:t>
            </a:r>
            <a:endParaRPr lang="en-US" dirty="0"/>
          </a:p>
        </p:txBody>
      </p:sp>
      <p:sp>
        <p:nvSpPr>
          <p:cNvPr id="3" name="Espace réservé du contenu 2"/>
          <p:cNvSpPr>
            <a:spLocks noGrp="1"/>
          </p:cNvSpPr>
          <p:nvPr>
            <p:ph idx="1"/>
          </p:nvPr>
        </p:nvSpPr>
        <p:spPr/>
        <p:txBody>
          <a:bodyPr/>
          <a:lstStyle/>
          <a:p>
            <a:pPr>
              <a:defRPr/>
            </a:pPr>
            <a:r>
              <a:rPr lang="fr-FR" sz="2400" b="1" dirty="0" smtClean="0"/>
              <a:t>L’essor de l’impartition </a:t>
            </a:r>
            <a:endParaRPr lang="fr-FR" sz="2400" dirty="0" smtClean="0"/>
          </a:p>
          <a:p>
            <a:pPr>
              <a:defRPr/>
            </a:pPr>
            <a:r>
              <a:rPr lang="fr-FR" sz="2400" dirty="0" smtClean="0"/>
              <a:t>Aux É-U,  chiffre d’affaires de 300 milliards de dollars</a:t>
            </a:r>
          </a:p>
          <a:p>
            <a:pPr>
              <a:defRPr/>
            </a:pPr>
            <a:r>
              <a:rPr lang="fr-CA" sz="2400" dirty="0" smtClean="0"/>
              <a:t>(Logistique </a:t>
            </a:r>
            <a:r>
              <a:rPr lang="fr-CA" sz="2400" dirty="0" err="1" smtClean="0"/>
              <a:t>Ryder</a:t>
            </a:r>
            <a:r>
              <a:rPr lang="fr-CA" sz="2400" dirty="0" smtClean="0"/>
              <a:t>)</a:t>
            </a:r>
            <a:r>
              <a:rPr lang="en-US" dirty="0" smtClean="0"/>
              <a:t/>
            </a:r>
            <a:br>
              <a:rPr lang="en-US" dirty="0" smtClean="0"/>
            </a:br>
            <a:endParaRPr lang="en-US" dirty="0"/>
          </a:p>
        </p:txBody>
      </p:sp>
      <p:sp>
        <p:nvSpPr>
          <p:cNvPr id="4" name="Espace réservé du texte 3"/>
          <p:cNvSpPr>
            <a:spLocks noGrp="1"/>
          </p:cNvSpPr>
          <p:nvPr>
            <p:ph type="body" sz="half" idx="2"/>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2075" tIns="46038" rIns="92075" bIns="46038"/>
          <a:lstStyle/>
          <a:p>
            <a:r>
              <a:rPr lang="fr-CA" altLang="fr-FR"/>
              <a:t>Impartition des services de logistique («3PL»)</a:t>
            </a:r>
          </a:p>
        </p:txBody>
      </p:sp>
      <p:sp>
        <p:nvSpPr>
          <p:cNvPr id="53251" name="Rectangle 3"/>
          <p:cNvSpPr>
            <a:spLocks noGrp="1" noChangeArrowheads="1"/>
          </p:cNvSpPr>
          <p:nvPr>
            <p:ph type="body" idx="1"/>
          </p:nvPr>
        </p:nvSpPr>
        <p:spPr>
          <a:noFill/>
          <a:ln/>
        </p:spPr>
        <p:txBody>
          <a:bodyPr lIns="92075" tIns="46038" rIns="92075" bIns="46038"/>
          <a:lstStyle/>
          <a:p>
            <a:r>
              <a:rPr lang="fr-CA" altLang="fr-FR" sz="2800"/>
              <a:t>Confier à une autre organisation une partie ou l’ensemble de ses activités de logistique</a:t>
            </a:r>
          </a:p>
          <a:p>
            <a:r>
              <a:rPr lang="fr-CA" altLang="fr-FR" sz="2800"/>
              <a:t>Ces activités incluent:					- transport							- entreposage						- traitement des commandes 			- gestion des stocks 				 	- système d’information logistique</a:t>
            </a:r>
          </a:p>
        </p:txBody>
      </p:sp>
    </p:spTree>
    <p:extLst>
      <p:ext uri="{BB962C8B-B14F-4D97-AF65-F5344CB8AC3E}">
        <p14:creationId xmlns:p14="http://schemas.microsoft.com/office/powerpoint/2010/main" val="2216786205"/>
      </p:ext>
    </p:extLst>
  </p:cSld>
  <p:clrMapOvr>
    <a:masterClrMapping/>
  </p:clrMapOvr>
  <p:transition spd="slow">
    <p:spli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CA" altLang="fr-FR" sz="4000"/>
              <a:t>L’impartition d’activités logistiques à des 3PLs aux États-Unis</a:t>
            </a:r>
            <a:endParaRPr lang="fr-CA" altLang="fr-FR" sz="4000"/>
          </a:p>
        </p:txBody>
      </p:sp>
      <p:graphicFrame>
        <p:nvGraphicFramePr>
          <p:cNvPr id="95235" name="Object 3"/>
          <p:cNvGraphicFramePr>
            <a:graphicFrameLocks noGrp="1" noChangeAspect="1"/>
          </p:cNvGraphicFramePr>
          <p:nvPr>
            <p:ph type="chart" idx="1"/>
          </p:nvPr>
        </p:nvGraphicFramePr>
        <p:xfrm>
          <a:off x="684213" y="2090738"/>
          <a:ext cx="7775575" cy="3776662"/>
        </p:xfrm>
        <a:graphic>
          <a:graphicData uri="http://schemas.openxmlformats.org/presentationml/2006/ole">
            <mc:AlternateContent xmlns:mc="http://schemas.openxmlformats.org/markup-compatibility/2006">
              <mc:Choice xmlns:v="urn:schemas-microsoft-com:vml" Requires="v">
                <p:oleObj spid="_x0000_s6149" name="Graphique" r:id="rId3" imgW="8229600" imgH="3886200" progId="MSGraph.Chart.8">
                  <p:embed followColorScheme="full"/>
                </p:oleObj>
              </mc:Choice>
              <mc:Fallback>
                <p:oleObj name="Graphique" r:id="rId3" imgW="8229600" imgH="3886200" progId="MSGraph.Chart.8">
                  <p:embed followColorScheme="full"/>
                  <p:pic>
                    <p:nvPicPr>
                      <p:cNvPr id="0" name=""/>
                      <p:cNvPicPr>
                        <a:picLocks noChangeAspect="1" noChangeArrowheads="1"/>
                      </p:cNvPicPr>
                      <p:nvPr/>
                    </p:nvPicPr>
                    <p:blipFill>
                      <a:blip r:embed="rId4"/>
                      <a:srcRect/>
                      <a:stretch>
                        <a:fillRect/>
                      </a:stretch>
                    </p:blipFill>
                    <p:spPr bwMode="auto">
                      <a:xfrm>
                        <a:off x="684213" y="2090738"/>
                        <a:ext cx="7775575" cy="3776662"/>
                      </a:xfrm>
                      <a:prstGeom prst="rect">
                        <a:avLst/>
                      </a:prstGeom>
                    </p:spPr>
                  </p:pic>
                </p:oleObj>
              </mc:Fallback>
            </mc:AlternateContent>
          </a:graphicData>
        </a:graphic>
      </p:graphicFrame>
    </p:spTree>
    <p:extLst>
      <p:ext uri="{BB962C8B-B14F-4D97-AF65-F5344CB8AC3E}">
        <p14:creationId xmlns:p14="http://schemas.microsoft.com/office/powerpoint/2010/main" val="26081341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371600" y="457200"/>
            <a:ext cx="7772400" cy="1143000"/>
          </a:xfrm>
          <a:noFill/>
          <a:ln/>
        </p:spPr>
        <p:txBody>
          <a:bodyPr lIns="92075" tIns="46038" rIns="92075" bIns="46038"/>
          <a:lstStyle/>
          <a:p>
            <a:r>
              <a:rPr lang="fr-CA" altLang="fr-FR"/>
              <a:t>Pourquoi utilise-t-on le 3PL?</a:t>
            </a:r>
          </a:p>
        </p:txBody>
      </p:sp>
      <p:graphicFrame>
        <p:nvGraphicFramePr>
          <p:cNvPr id="83971" name="Object 3"/>
          <p:cNvGraphicFramePr>
            <a:graphicFrameLocks/>
          </p:cNvGraphicFramePr>
          <p:nvPr/>
        </p:nvGraphicFramePr>
        <p:xfrm>
          <a:off x="304800" y="1066800"/>
          <a:ext cx="8534400" cy="5457825"/>
        </p:xfrm>
        <a:graphic>
          <a:graphicData uri="http://schemas.openxmlformats.org/presentationml/2006/ole">
            <mc:AlternateContent xmlns:mc="http://schemas.openxmlformats.org/markup-compatibility/2006">
              <mc:Choice xmlns:v="urn:schemas-microsoft-com:vml" Requires="v">
                <p:oleObj spid="_x0000_s7173" name="Graphique" r:id="rId4" imgW="7772400" imgH="4114800" progId="MSGraph.Chart.8">
                  <p:embed followColorScheme="full"/>
                </p:oleObj>
              </mc:Choice>
              <mc:Fallback>
                <p:oleObj name="Graphique" r:id="rId4" imgW="7772400" imgH="4114800" progId="MSGraph.Chart.8">
                  <p:embed followColorScheme="full"/>
                  <p:pic>
                    <p:nvPicPr>
                      <p:cNvPr id="0" name=""/>
                      <p:cNvPicPr>
                        <a:picLocks noChangeArrowheads="1"/>
                      </p:cNvPicPr>
                      <p:nvPr/>
                    </p:nvPicPr>
                    <p:blipFill>
                      <a:blip r:embed="rId5"/>
                      <a:srcRect/>
                      <a:stretch>
                        <a:fillRect/>
                      </a:stretch>
                    </p:blipFill>
                    <p:spPr bwMode="auto">
                      <a:xfrm>
                        <a:off x="304800" y="1066800"/>
                        <a:ext cx="8534400" cy="545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20431038"/>
      </p:ext>
    </p:extLst>
  </p:cSld>
  <p:clrMapOvr>
    <a:masterClrMapping/>
  </p:clrMapOvr>
  <p:transition spd="slow">
    <p:cover dir="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fr-CA" altLang="fr-FR" sz="4000" b="1" dirty="0"/>
              <a:t>Les activités confiées aux 3PL par leurs usagers</a:t>
            </a:r>
            <a:r>
              <a:rPr lang="en-CA" altLang="fr-FR" sz="4000" dirty="0"/>
              <a:t> </a:t>
            </a:r>
          </a:p>
        </p:txBody>
      </p:sp>
      <p:graphicFrame>
        <p:nvGraphicFramePr>
          <p:cNvPr id="86019" name="Group 3"/>
          <p:cNvGraphicFramePr>
            <a:graphicFrameLocks noGrp="1"/>
          </p:cNvGraphicFramePr>
          <p:nvPr>
            <p:ph idx="1"/>
            <p:extLst>
              <p:ext uri="{D42A27DB-BD31-4B8C-83A1-F6EECF244321}">
                <p14:modId xmlns:p14="http://schemas.microsoft.com/office/powerpoint/2010/main" val="2265743305"/>
              </p:ext>
            </p:extLst>
          </p:nvPr>
        </p:nvGraphicFramePr>
        <p:xfrm>
          <a:off x="611188" y="1989138"/>
          <a:ext cx="8343900" cy="4319588"/>
        </p:xfrm>
        <a:graphic>
          <a:graphicData uri="http://schemas.openxmlformats.org/drawingml/2006/table">
            <a:tbl>
              <a:tblPr/>
              <a:tblGrid>
                <a:gridCol w="2417762"/>
                <a:gridCol w="1905000"/>
                <a:gridCol w="1993900"/>
                <a:gridCol w="2027238"/>
              </a:tblGrid>
              <a:tr h="598488">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600" b="1" i="0" u="none" strike="noStrike" cap="none" normalizeH="0" baseline="0" dirty="0" smtClean="0">
                          <a:ln>
                            <a:noFill/>
                          </a:ln>
                          <a:solidFill>
                            <a:srgbClr val="FF0000"/>
                          </a:solidFill>
                          <a:effectLst/>
                          <a:latin typeface="Times New Roman" pitchFamily="18" charset="0"/>
                          <a:cs typeface="Times New Roman" pitchFamily="18" charset="0"/>
                        </a:rPr>
                        <a:t>Activités</a:t>
                      </a:r>
                      <a:endParaRPr kumimoji="0" lang="fr-CA" altLang="fr-FR" sz="3200" b="0"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5F1F5"/>
                    </a:solid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600" b="1" i="0" u="none" strike="noStrike" cap="none" normalizeH="0" baseline="0" dirty="0" smtClean="0">
                          <a:ln>
                            <a:noFill/>
                          </a:ln>
                          <a:solidFill>
                            <a:srgbClr val="FF0000"/>
                          </a:solidFill>
                          <a:effectLst/>
                          <a:latin typeface="Times New Roman" pitchFamily="18" charset="0"/>
                          <a:cs typeface="Times New Roman" pitchFamily="18" charset="0"/>
                        </a:rPr>
                        <a:t>Amérique du Nord</a:t>
                      </a:r>
                      <a:endParaRPr kumimoji="0" lang="fr-CA" altLang="fr-FR" sz="3200" b="0"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5F1F5"/>
                    </a:solid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600" b="1" i="0" u="none" strike="noStrike" cap="none" normalizeH="0" baseline="0" smtClean="0">
                          <a:ln>
                            <a:noFill/>
                          </a:ln>
                          <a:solidFill>
                            <a:srgbClr val="FF0000"/>
                          </a:solidFill>
                          <a:effectLst/>
                          <a:latin typeface="Times New Roman" pitchFamily="18" charset="0"/>
                          <a:cs typeface="Times New Roman" pitchFamily="18" charset="0"/>
                        </a:rPr>
                        <a:t>Europe de l’Ouest</a:t>
                      </a:r>
                      <a:endParaRPr kumimoji="0" lang="fr-CA" altLang="fr-FR" sz="32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5F1F5"/>
                    </a:solid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600" b="1" i="0" u="none" strike="noStrike" cap="none" normalizeH="0" baseline="0" smtClean="0">
                          <a:ln>
                            <a:noFill/>
                          </a:ln>
                          <a:solidFill>
                            <a:srgbClr val="FF0000"/>
                          </a:solidFill>
                          <a:effectLst/>
                          <a:latin typeface="Times New Roman" pitchFamily="18" charset="0"/>
                          <a:cs typeface="Times New Roman" pitchFamily="18" charset="0"/>
                        </a:rPr>
                        <a:t>Asie-Pacifique</a:t>
                      </a:r>
                      <a:endParaRPr kumimoji="0" lang="fr-CA" altLang="fr-FR" sz="32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5F1F5"/>
                    </a:solidFill>
                  </a:tcPr>
                </a:tc>
              </a:tr>
              <a:tr h="3721100">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Entreposage</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Transport sortant</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Douanes (courtage)</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Transport entrant</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Dédouanement</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Transit international</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Traitement de factures</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Transbordement</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Consolidation/distribution</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Consultation</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Logistique à rebours</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Choix de transporteurs</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5F1F5"/>
                    </a:solid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    73 %</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71</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66</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62</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62</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57</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54</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37</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37</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29</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28</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24</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5F1F5"/>
                    </a:solid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    91 %</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95</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57</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71</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67</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67</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24</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43</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62</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14</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38</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24</a:t>
                      </a:r>
                      <a:endParaRPr kumimoji="0" lang="fr-CA" altLang="fr-FR" sz="3200" b="0"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5F1F5"/>
                    </a:solid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    46 %</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87</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N/A</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62</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33</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41</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  8</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33 </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16</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10</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N/A</a:t>
                      </a:r>
                      <a:endParaRPr kumimoji="0" lang="fr-CA" altLang="fr-FR"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rgbClr val="FF0000"/>
                          </a:solidFill>
                          <a:effectLst/>
                          <a:latin typeface="Times New Roman" pitchFamily="18" charset="0"/>
                          <a:cs typeface="Times New Roman" pitchFamily="18" charset="0"/>
                        </a:rPr>
                        <a:t>19</a:t>
                      </a:r>
                      <a:endParaRPr kumimoji="0" lang="fr-CA" altLang="fr-FR" sz="3200" b="0"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5F1F5"/>
                    </a:solidFill>
                  </a:tcPr>
                </a:tc>
              </a:tr>
            </a:tbl>
          </a:graphicData>
        </a:graphic>
      </p:graphicFrame>
      <p:sp>
        <p:nvSpPr>
          <p:cNvPr id="86036" name="Text Box 20"/>
          <p:cNvSpPr txBox="1">
            <a:spLocks noChangeArrowheads="1"/>
          </p:cNvSpPr>
          <p:nvPr/>
        </p:nvSpPr>
        <p:spPr bwMode="auto">
          <a:xfrm>
            <a:off x="1042988" y="6332538"/>
            <a:ext cx="304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CA" altLang="fr-FR" sz="1600">
                <a:latin typeface="Tahoma" pitchFamily="34" charset="0"/>
              </a:rPr>
              <a:t>Source: Langley Jr. et al., 2003</a:t>
            </a:r>
            <a:r>
              <a:rPr lang="en-CA" altLang="fr-FR" sz="1600">
                <a:latin typeface="Tahoma" pitchFamily="34" charset="0"/>
              </a:rPr>
              <a:t> </a:t>
            </a:r>
          </a:p>
        </p:txBody>
      </p:sp>
    </p:spTree>
    <p:extLst>
      <p:ext uri="{BB962C8B-B14F-4D97-AF65-F5344CB8AC3E}">
        <p14:creationId xmlns:p14="http://schemas.microsoft.com/office/powerpoint/2010/main" val="29966996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Normes de charges et dimensions des véhicules</a:t>
            </a:r>
            <a:endParaRPr lang="en-US" dirty="0"/>
          </a:p>
        </p:txBody>
      </p:sp>
      <p:sp>
        <p:nvSpPr>
          <p:cNvPr id="4" name="Espace réservé du texte 3"/>
          <p:cNvSpPr>
            <a:spLocks noGrp="1"/>
          </p:cNvSpPr>
          <p:nvPr>
            <p:ph type="body" sz="half" idx="1"/>
          </p:nvPr>
        </p:nvSpPr>
        <p:spPr/>
        <p:txBody>
          <a:bodyPr/>
          <a:lstStyle/>
          <a:p>
            <a:pPr>
              <a:defRPr/>
            </a:pPr>
            <a:r>
              <a:rPr lang="fr-CA" dirty="0" smtClean="0"/>
              <a:t>Tracteur</a:t>
            </a:r>
          </a:p>
          <a:p>
            <a:pPr>
              <a:defRPr/>
            </a:pPr>
            <a:r>
              <a:rPr lang="fr-CA" dirty="0" smtClean="0"/>
              <a:t>Semi-remorque</a:t>
            </a:r>
          </a:p>
          <a:p>
            <a:pPr>
              <a:defRPr/>
            </a:pPr>
            <a:r>
              <a:rPr lang="fr-CA" dirty="0" smtClean="0"/>
              <a:t>Essieu</a:t>
            </a:r>
            <a:endParaRPr lang="en-US" dirty="0"/>
          </a:p>
        </p:txBody>
      </p:sp>
      <p:sp>
        <p:nvSpPr>
          <p:cNvPr id="3" name="Espace réservé du contenu 2"/>
          <p:cNvSpPr>
            <a:spLocks noGrp="1"/>
          </p:cNvSpPr>
          <p:nvPr>
            <p:ph sz="half" idx="2"/>
          </p:nvPr>
        </p:nvSpPr>
        <p:spPr/>
        <p:txBody>
          <a:bodyPr/>
          <a:lstStyle/>
          <a:p>
            <a:endParaRPr lang="fr-CA"/>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fr-CA" smtClean="0"/>
              <a:t>Les intermédiaires</a:t>
            </a:r>
            <a:endParaRPr lang="en-US" smtClean="0"/>
          </a:p>
        </p:txBody>
      </p:sp>
      <p:sp>
        <p:nvSpPr>
          <p:cNvPr id="82947" name="Rectangle 3"/>
          <p:cNvSpPr>
            <a:spLocks noGrp="1" noChangeArrowheads="1"/>
          </p:cNvSpPr>
          <p:nvPr>
            <p:ph type="body" sz="half" idx="1"/>
          </p:nvPr>
        </p:nvSpPr>
        <p:spPr/>
        <p:txBody>
          <a:bodyPr/>
          <a:lstStyle/>
          <a:p>
            <a:pPr eaLnBrk="1" hangingPunct="1">
              <a:defRPr/>
            </a:pPr>
            <a:r>
              <a:rPr lang="fr-CA" sz="2400" dirty="0" smtClean="0"/>
              <a:t>Spécialistes de groupage (TL vs LTL)</a:t>
            </a:r>
          </a:p>
          <a:p>
            <a:pPr eaLnBrk="1" hangingPunct="1">
              <a:defRPr/>
            </a:pPr>
            <a:r>
              <a:rPr lang="fr-CA" sz="2400" dirty="0" smtClean="0"/>
              <a:t>Les transitaires </a:t>
            </a:r>
          </a:p>
          <a:p>
            <a:pPr lvl="1" eaLnBrk="1" hangingPunct="1">
              <a:defRPr/>
            </a:pPr>
            <a:r>
              <a:rPr lang="fr-CA" sz="2000" dirty="0" smtClean="0"/>
              <a:t>Informer clients</a:t>
            </a:r>
          </a:p>
          <a:p>
            <a:pPr lvl="1" eaLnBrk="1" hangingPunct="1">
              <a:defRPr/>
            </a:pPr>
            <a:r>
              <a:rPr lang="fr-CA" sz="2000" dirty="0" smtClean="0"/>
              <a:t>Choisir modes de transport</a:t>
            </a:r>
          </a:p>
          <a:p>
            <a:pPr lvl="1" eaLnBrk="1" hangingPunct="1">
              <a:defRPr/>
            </a:pPr>
            <a:r>
              <a:rPr lang="fr-CA" sz="2000" dirty="0" smtClean="0"/>
              <a:t>Préparer documents</a:t>
            </a:r>
          </a:p>
          <a:p>
            <a:pPr lvl="1" eaLnBrk="1" hangingPunct="1">
              <a:defRPr/>
            </a:pPr>
            <a:r>
              <a:rPr lang="fr-CA" sz="2000" dirty="0" smtClean="0"/>
              <a:t>Conseiller pour emballages</a:t>
            </a:r>
          </a:p>
          <a:p>
            <a:pPr lvl="1" eaLnBrk="1" hangingPunct="1">
              <a:defRPr/>
            </a:pPr>
            <a:r>
              <a:rPr lang="fr-CA" sz="2000" dirty="0" smtClean="0"/>
              <a:t>Déterminer assurances nécessaires</a:t>
            </a:r>
          </a:p>
          <a:p>
            <a:pPr lvl="1" eaLnBrk="1" hangingPunct="1">
              <a:defRPr/>
            </a:pPr>
            <a:r>
              <a:rPr lang="fr-CA" sz="2000" dirty="0" smtClean="0"/>
              <a:t>Dédouaner marchandise</a:t>
            </a:r>
            <a:endParaRPr lang="en-US" sz="2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fr-CA" smtClean="0"/>
              <a:t>Le courtage</a:t>
            </a:r>
            <a:endParaRPr lang="en-US" smtClean="0"/>
          </a:p>
        </p:txBody>
      </p:sp>
      <p:sp>
        <p:nvSpPr>
          <p:cNvPr id="84995" name="Rectangle 3"/>
          <p:cNvSpPr>
            <a:spLocks noGrp="1" noChangeArrowheads="1"/>
          </p:cNvSpPr>
          <p:nvPr>
            <p:ph type="body" sz="half" idx="1"/>
          </p:nvPr>
        </p:nvSpPr>
        <p:spPr/>
        <p:txBody>
          <a:bodyPr/>
          <a:lstStyle/>
          <a:p>
            <a:pPr eaLnBrk="1" hangingPunct="1">
              <a:lnSpc>
                <a:spcPct val="80000"/>
              </a:lnSpc>
              <a:defRPr/>
            </a:pPr>
            <a:r>
              <a:rPr lang="fr-CA" sz="2400" smtClean="0"/>
              <a:t>Courtiers en transport: Trouver les transporteurs appropriés</a:t>
            </a:r>
          </a:p>
          <a:p>
            <a:pPr eaLnBrk="1" hangingPunct="1">
              <a:lnSpc>
                <a:spcPct val="80000"/>
              </a:lnSpc>
              <a:defRPr/>
            </a:pPr>
            <a:r>
              <a:rPr lang="fr-CA" sz="2400" smtClean="0"/>
              <a:t>Coutiers en affrètement: Location d’une partie d’un navire, avion ou car</a:t>
            </a:r>
          </a:p>
          <a:p>
            <a:pPr eaLnBrk="1" hangingPunct="1">
              <a:lnSpc>
                <a:spcPct val="80000"/>
              </a:lnSpc>
              <a:defRPr/>
            </a:pPr>
            <a:r>
              <a:rPr lang="fr-CA" sz="2400" smtClean="0"/>
              <a:t>Courtiers en douane: Ils s’occupent de toutes les opérations de dédouanement</a:t>
            </a:r>
          </a:p>
          <a:p>
            <a:pPr eaLnBrk="1" hangingPunct="1">
              <a:lnSpc>
                <a:spcPct val="80000"/>
              </a:lnSpc>
              <a:defRPr/>
            </a:pPr>
            <a:r>
              <a:rPr lang="fr-CA" sz="2400" smtClean="0"/>
              <a:t>Les consultants</a:t>
            </a:r>
            <a:endParaRPr lang="en-US" sz="24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250825"/>
            <a:ext cx="7772400" cy="1860550"/>
          </a:xfrm>
        </p:spPr>
        <p:txBody>
          <a:bodyPr/>
          <a:lstStyle/>
          <a:p>
            <a:pPr eaLnBrk="1" hangingPunct="1">
              <a:defRPr/>
            </a:pPr>
            <a:r>
              <a:rPr lang="fr-CA" sz="4000" smtClean="0"/>
              <a:t>Recettes de l’industrie du camionnage au Canada </a:t>
            </a:r>
            <a:r>
              <a:rPr lang="fr-CA" sz="3600" smtClean="0"/>
              <a:t>(milliards)</a:t>
            </a:r>
            <a:endParaRPr lang="en-CA" sz="3600" smtClean="0"/>
          </a:p>
        </p:txBody>
      </p:sp>
      <p:sp>
        <p:nvSpPr>
          <p:cNvPr id="62467" name="Rectangle 3"/>
          <p:cNvSpPr>
            <a:spLocks noGrp="1" noChangeArrowheads="1"/>
          </p:cNvSpPr>
          <p:nvPr>
            <p:ph type="body" idx="1"/>
          </p:nvPr>
        </p:nvSpPr>
        <p:spPr>
          <a:xfrm>
            <a:off x="457200" y="1851025"/>
            <a:ext cx="8229600" cy="4279900"/>
          </a:xfrm>
        </p:spPr>
        <p:txBody>
          <a:bodyPr/>
          <a:lstStyle/>
          <a:p>
            <a:pPr eaLnBrk="1" hangingPunct="1">
              <a:buFont typeface="Wingdings" pitchFamily="2" charset="2"/>
              <a:buNone/>
              <a:defRPr/>
            </a:pPr>
            <a:r>
              <a:rPr lang="fr-CA" sz="2800" u="sng" smtClean="0"/>
              <a:t>Secteur</a:t>
            </a:r>
            <a:r>
              <a:rPr lang="fr-CA" sz="2800" smtClean="0"/>
              <a:t>				   </a:t>
            </a:r>
            <a:r>
              <a:rPr lang="fr-CA" sz="2800" u="sng" smtClean="0"/>
              <a:t>2000</a:t>
            </a:r>
            <a:r>
              <a:rPr lang="fr-CA" sz="2800" smtClean="0"/>
              <a:t>	</a:t>
            </a:r>
            <a:r>
              <a:rPr lang="fr-CA" sz="2800" u="sng" smtClean="0"/>
              <a:t>2004</a:t>
            </a:r>
            <a:endParaRPr lang="fr-CA" sz="2800" smtClean="0"/>
          </a:p>
          <a:p>
            <a:pPr eaLnBrk="1" hangingPunct="1">
              <a:buFont typeface="Wingdings" pitchFamily="2" charset="2"/>
              <a:buNone/>
              <a:defRPr/>
            </a:pPr>
            <a:r>
              <a:rPr lang="fr-CA" sz="2800" smtClean="0"/>
              <a:t>Camionnage privé		    21,8	27,0</a:t>
            </a:r>
          </a:p>
          <a:p>
            <a:pPr eaLnBrk="1" hangingPunct="1">
              <a:buFont typeface="Wingdings" pitchFamily="2" charset="2"/>
              <a:buNone/>
              <a:defRPr/>
            </a:pPr>
            <a:r>
              <a:rPr lang="fr-CA" sz="2800" smtClean="0"/>
              <a:t>Camionnage pour autrui	    21,3	28,0</a:t>
            </a:r>
          </a:p>
          <a:p>
            <a:pPr eaLnBrk="1" hangingPunct="1">
              <a:buFont typeface="Wingdings" pitchFamily="2" charset="2"/>
              <a:buNone/>
              <a:defRPr/>
            </a:pPr>
            <a:r>
              <a:rPr lang="fr-CA" sz="2800" smtClean="0"/>
              <a:t>Messageries			    </a:t>
            </a:r>
            <a:r>
              <a:rPr lang="fr-CA" sz="2800" u="sng" smtClean="0"/>
              <a:t>  4,7</a:t>
            </a:r>
            <a:r>
              <a:rPr lang="fr-CA" sz="2800" smtClean="0"/>
              <a:t>	</a:t>
            </a:r>
            <a:r>
              <a:rPr lang="fr-CA" sz="2800" u="sng" smtClean="0"/>
              <a:t>  6,0</a:t>
            </a:r>
          </a:p>
          <a:p>
            <a:pPr eaLnBrk="1" hangingPunct="1">
              <a:buFont typeface="Wingdings" pitchFamily="2" charset="2"/>
              <a:buNone/>
              <a:defRPr/>
            </a:pPr>
            <a:r>
              <a:rPr lang="fr-CA" sz="2800" b="1" smtClean="0"/>
              <a:t>Total:	</a:t>
            </a:r>
            <a:r>
              <a:rPr lang="fr-CA" sz="2800" smtClean="0"/>
              <a:t>			    </a:t>
            </a:r>
            <a:r>
              <a:rPr lang="fr-CA" sz="2800" b="1" smtClean="0"/>
              <a:t>47,8	61,0</a:t>
            </a:r>
            <a:endParaRPr lang="en-CA" sz="2800" b="1" smtClean="0"/>
          </a:p>
        </p:txBody>
      </p:sp>
      <p:sp>
        <p:nvSpPr>
          <p:cNvPr id="44036" name="Text Box 4"/>
          <p:cNvSpPr txBox="1">
            <a:spLocks noChangeArrowheads="1"/>
          </p:cNvSpPr>
          <p:nvPr/>
        </p:nvSpPr>
        <p:spPr bwMode="auto">
          <a:xfrm>
            <a:off x="685800" y="5375275"/>
            <a:ext cx="6488113" cy="457200"/>
          </a:xfrm>
          <a:prstGeom prst="rect">
            <a:avLst/>
          </a:prstGeom>
          <a:noFill/>
          <a:ln w="12700">
            <a:noFill/>
            <a:miter lim="800000"/>
            <a:headEnd type="none" w="sm" len="sm"/>
            <a:tailEnd type="none" w="sm" len="sm"/>
          </a:ln>
        </p:spPr>
        <p:txBody>
          <a:bodyPr>
            <a:spAutoFit/>
          </a:bodyPr>
          <a:lstStyle/>
          <a:p>
            <a:pPr marL="342900" indent="-342900" eaLnBrk="1" hangingPunct="1"/>
            <a:r>
              <a:rPr lang="fr-CA" sz="2400">
                <a:latin typeface="Times New Roman" pitchFamily="18" charset="0"/>
              </a:rPr>
              <a:t>Source: Transports Canada, Rapports annuels</a:t>
            </a:r>
            <a:endParaRPr lang="en-CA" sz="240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836613"/>
            <a:ext cx="8229600" cy="612775"/>
          </a:xfrm>
        </p:spPr>
        <p:txBody>
          <a:bodyPr/>
          <a:lstStyle/>
          <a:p>
            <a:r>
              <a:rPr lang="fr-CA" altLang="fr-FR" sz="3600"/>
              <a:t>Les activités de la logistique</a:t>
            </a:r>
          </a:p>
        </p:txBody>
      </p:sp>
      <p:sp>
        <p:nvSpPr>
          <p:cNvPr id="12291" name="Rectangle 3"/>
          <p:cNvSpPr>
            <a:spLocks noGrp="1" noChangeArrowheads="1"/>
          </p:cNvSpPr>
          <p:nvPr>
            <p:ph type="body" sz="half" idx="1"/>
          </p:nvPr>
        </p:nvSpPr>
        <p:spPr>
          <a:xfrm>
            <a:off x="457200" y="1981200"/>
            <a:ext cx="4033838" cy="3886200"/>
          </a:xfrm>
        </p:spPr>
        <p:txBody>
          <a:bodyPr/>
          <a:lstStyle/>
          <a:p>
            <a:r>
              <a:rPr lang="fr-CA" altLang="fr-FR"/>
              <a:t>Prévision de la demande</a:t>
            </a:r>
          </a:p>
          <a:p>
            <a:r>
              <a:rPr lang="fr-CA" altLang="fr-FR"/>
              <a:t>Traitement des commandes</a:t>
            </a:r>
          </a:p>
          <a:p>
            <a:r>
              <a:rPr lang="fr-CA" altLang="fr-FR"/>
              <a:t>Gestion des stocks</a:t>
            </a:r>
          </a:p>
          <a:p>
            <a:r>
              <a:rPr lang="fr-CA" altLang="fr-FR"/>
              <a:t>Approvisionnements</a:t>
            </a:r>
          </a:p>
          <a:p>
            <a:r>
              <a:rPr lang="fr-CA" altLang="fr-FR"/>
              <a:t>Emballage</a:t>
            </a:r>
          </a:p>
          <a:p>
            <a:r>
              <a:rPr lang="fr-CA" altLang="fr-FR"/>
              <a:t>Manutention</a:t>
            </a:r>
          </a:p>
        </p:txBody>
      </p:sp>
      <p:sp>
        <p:nvSpPr>
          <p:cNvPr id="12292" name="Rectangle 4"/>
          <p:cNvSpPr>
            <a:spLocks noGrp="1" noChangeArrowheads="1"/>
          </p:cNvSpPr>
          <p:nvPr>
            <p:ph type="body" sz="half" idx="2"/>
          </p:nvPr>
        </p:nvSpPr>
        <p:spPr>
          <a:xfrm>
            <a:off x="4652963" y="1981200"/>
            <a:ext cx="4033837" cy="3886200"/>
          </a:xfrm>
        </p:spPr>
        <p:txBody>
          <a:bodyPr/>
          <a:lstStyle/>
          <a:p>
            <a:r>
              <a:rPr lang="fr-CA" altLang="fr-FR"/>
              <a:t>Planification de la production</a:t>
            </a:r>
          </a:p>
          <a:p>
            <a:r>
              <a:rPr lang="fr-CA" altLang="fr-FR"/>
              <a:t>Transport</a:t>
            </a:r>
          </a:p>
          <a:p>
            <a:r>
              <a:rPr lang="fr-CA" altLang="fr-FR"/>
              <a:t>Conception de réseaux logistiques</a:t>
            </a:r>
          </a:p>
          <a:p>
            <a:r>
              <a:rPr lang="fr-CA" altLang="fr-FR"/>
              <a:t>Localisation</a:t>
            </a:r>
          </a:p>
          <a:p>
            <a:r>
              <a:rPr lang="fr-CA" altLang="fr-FR"/>
              <a:t>Service à la clientèle</a:t>
            </a:r>
          </a:p>
          <a:p>
            <a:r>
              <a:rPr lang="fr-CA" altLang="fr-FR"/>
              <a:t>Distribution</a:t>
            </a:r>
          </a:p>
          <a:p>
            <a:endParaRPr lang="fr-CA" altLang="fr-FR"/>
          </a:p>
        </p:txBody>
      </p:sp>
    </p:spTree>
    <p:extLst>
      <p:ext uri="{BB962C8B-B14F-4D97-AF65-F5344CB8AC3E}">
        <p14:creationId xmlns:p14="http://schemas.microsoft.com/office/powerpoint/2010/main" val="19801812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71550" y="285750"/>
            <a:ext cx="7712075" cy="939800"/>
          </a:xfrm>
        </p:spPr>
        <p:txBody>
          <a:bodyPr/>
          <a:lstStyle/>
          <a:p>
            <a:pPr eaLnBrk="1" hangingPunct="1">
              <a:defRPr/>
            </a:pPr>
            <a:r>
              <a:rPr lang="fr-CA" sz="4000" smtClean="0"/>
              <a:t>Structure et recettes de l’industrie, 2004</a:t>
            </a:r>
          </a:p>
        </p:txBody>
      </p:sp>
      <p:graphicFrame>
        <p:nvGraphicFramePr>
          <p:cNvPr id="2" name="Diagramme 1"/>
          <p:cNvGraphicFramePr/>
          <p:nvPr/>
        </p:nvGraphicFramePr>
        <p:xfrm>
          <a:off x="1355725" y="1787525"/>
          <a:ext cx="7412038" cy="4103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fr-CA" smtClean="0"/>
              <a:t>Messageries</a:t>
            </a:r>
          </a:p>
        </p:txBody>
      </p:sp>
      <p:sp>
        <p:nvSpPr>
          <p:cNvPr id="64515" name="Rectangle 3"/>
          <p:cNvSpPr>
            <a:spLocks noGrp="1" noChangeArrowheads="1"/>
          </p:cNvSpPr>
          <p:nvPr>
            <p:ph type="body" idx="1"/>
          </p:nvPr>
        </p:nvSpPr>
        <p:spPr/>
        <p:txBody>
          <a:bodyPr/>
          <a:lstStyle/>
          <a:p>
            <a:pPr eaLnBrk="1" hangingPunct="1">
              <a:lnSpc>
                <a:spcPct val="90000"/>
              </a:lnSpc>
              <a:defRPr/>
            </a:pPr>
            <a:r>
              <a:rPr lang="fr-CA" smtClean="0"/>
              <a:t>17 200 petites entreprises:</a:t>
            </a:r>
          </a:p>
          <a:p>
            <a:pPr lvl="1" eaLnBrk="1" hangingPunct="1">
              <a:lnSpc>
                <a:spcPct val="90000"/>
              </a:lnSpc>
              <a:defRPr/>
            </a:pPr>
            <a:r>
              <a:rPr lang="fr-CA" smtClean="0"/>
              <a:t>Recettes de moins de 1 million $ / an</a:t>
            </a:r>
          </a:p>
          <a:p>
            <a:pPr lvl="1" eaLnBrk="1" hangingPunct="1">
              <a:lnSpc>
                <a:spcPct val="90000"/>
              </a:lnSpc>
              <a:defRPr/>
            </a:pPr>
            <a:r>
              <a:rPr lang="fr-CA" smtClean="0"/>
              <a:t>97% du nombre total</a:t>
            </a:r>
          </a:p>
          <a:p>
            <a:pPr lvl="1" eaLnBrk="1" hangingPunct="1">
              <a:lnSpc>
                <a:spcPct val="90000"/>
              </a:lnSpc>
              <a:defRPr/>
            </a:pPr>
            <a:r>
              <a:rPr lang="fr-CA" smtClean="0"/>
              <a:t>14% des recettes totales (5 milliards $)</a:t>
            </a:r>
          </a:p>
          <a:p>
            <a:pPr eaLnBrk="1" hangingPunct="1">
              <a:lnSpc>
                <a:spcPct val="90000"/>
              </a:lnSpc>
              <a:defRPr/>
            </a:pPr>
            <a:r>
              <a:rPr lang="fr-CA" smtClean="0"/>
              <a:t>Grands joueurs;</a:t>
            </a:r>
          </a:p>
          <a:p>
            <a:pPr lvl="1" eaLnBrk="1" hangingPunct="1">
              <a:lnSpc>
                <a:spcPct val="90000"/>
              </a:lnSpc>
              <a:defRPr/>
            </a:pPr>
            <a:r>
              <a:rPr lang="fr-CA" smtClean="0"/>
              <a:t>Société canadienne des Postes</a:t>
            </a:r>
          </a:p>
          <a:p>
            <a:pPr lvl="1" eaLnBrk="1" hangingPunct="1">
              <a:lnSpc>
                <a:spcPct val="90000"/>
              </a:lnSpc>
              <a:defRPr/>
            </a:pPr>
            <a:r>
              <a:rPr lang="fr-CA" smtClean="0"/>
              <a:t>Purolator</a:t>
            </a:r>
          </a:p>
          <a:p>
            <a:pPr lvl="1" eaLnBrk="1" hangingPunct="1">
              <a:lnSpc>
                <a:spcPct val="90000"/>
              </a:lnSpc>
              <a:defRPr/>
            </a:pPr>
            <a:r>
              <a:rPr lang="fr-CA" smtClean="0"/>
              <a:t>FedEx, UPS, DHL, Loomis</a:t>
            </a:r>
          </a:p>
          <a:p>
            <a:pPr lvl="1" eaLnBrk="1" hangingPunct="1">
              <a:lnSpc>
                <a:spcPct val="90000"/>
              </a:lnSpc>
              <a:defRPr/>
            </a:pPr>
            <a:r>
              <a:rPr lang="fr-CA" smtClean="0"/>
              <a:t>TransForce (Canpar, TNT Express)</a:t>
            </a:r>
          </a:p>
          <a:p>
            <a:pPr lvl="1" eaLnBrk="1" hangingPunct="1">
              <a:lnSpc>
                <a:spcPct val="90000"/>
              </a:lnSpc>
              <a:defRPr/>
            </a:pPr>
            <a:endParaRPr lang="fr-CA" smtClean="0"/>
          </a:p>
          <a:p>
            <a:pPr lvl="1" eaLnBrk="1" hangingPunct="1">
              <a:lnSpc>
                <a:spcPct val="90000"/>
              </a:lnSpc>
              <a:defRPr/>
            </a:pPr>
            <a:endParaRPr lang="fr-CA"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fr-CA" smtClean="0"/>
              <a:t>Calculer le coût </a:t>
            </a:r>
            <a:endParaRPr lang="en-US" smtClean="0"/>
          </a:p>
        </p:txBody>
      </p:sp>
      <p:sp>
        <p:nvSpPr>
          <p:cNvPr id="87043" name="Rectangle 3"/>
          <p:cNvSpPr>
            <a:spLocks noGrp="1" noChangeArrowheads="1"/>
          </p:cNvSpPr>
          <p:nvPr>
            <p:ph type="body" idx="1"/>
          </p:nvPr>
        </p:nvSpPr>
        <p:spPr/>
        <p:txBody>
          <a:bodyPr/>
          <a:lstStyle/>
          <a:p>
            <a:pPr eaLnBrk="1" hangingPunct="1">
              <a:lnSpc>
                <a:spcPct val="90000"/>
              </a:lnSpc>
              <a:defRPr/>
            </a:pPr>
            <a:r>
              <a:rPr lang="fr-CA" sz="2400" i="1" dirty="0" smtClean="0"/>
              <a:t>La détermination du prix de transport routier</a:t>
            </a:r>
            <a:endParaRPr lang="fr-CA" sz="2400" dirty="0" smtClean="0"/>
          </a:p>
          <a:p>
            <a:pPr eaLnBrk="1" hangingPunct="1">
              <a:lnSpc>
                <a:spcPct val="90000"/>
              </a:lnSpc>
              <a:defRPr/>
            </a:pPr>
            <a:r>
              <a:rPr lang="fr-CA" sz="2400" dirty="0" smtClean="0"/>
              <a:t>Théorie : </a:t>
            </a:r>
            <a:r>
              <a:rPr lang="fr-CA" sz="2400" dirty="0" err="1" smtClean="0"/>
              <a:t>pg</a:t>
            </a:r>
            <a:r>
              <a:rPr lang="fr-CA" sz="2400" dirty="0" smtClean="0"/>
              <a:t> 269</a:t>
            </a:r>
          </a:p>
          <a:p>
            <a:pPr eaLnBrk="1" hangingPunct="1">
              <a:lnSpc>
                <a:spcPct val="90000"/>
              </a:lnSpc>
              <a:defRPr/>
            </a:pPr>
            <a:r>
              <a:rPr lang="fr-CA" sz="2400" dirty="0" smtClean="0"/>
              <a:t>Exercice à faire individuellement </a:t>
            </a:r>
            <a:r>
              <a:rPr lang="fr-CA" sz="2400" dirty="0" err="1" smtClean="0"/>
              <a:t>pg</a:t>
            </a:r>
            <a:r>
              <a:rPr lang="fr-CA" sz="2400" dirty="0" smtClean="0"/>
              <a:t> 280 #6</a:t>
            </a:r>
            <a:endParaRPr lang="fr-CA" sz="2400" i="1" dirty="0" smtClean="0"/>
          </a:p>
          <a:p>
            <a:pPr eaLnBrk="1" hangingPunct="1">
              <a:lnSpc>
                <a:spcPct val="90000"/>
              </a:lnSpc>
              <a:defRPr/>
            </a:pPr>
            <a:r>
              <a:rPr lang="fr-CA" sz="2400" i="1" dirty="0" smtClean="0"/>
              <a:t>Envois avec multiples livraisons</a:t>
            </a:r>
            <a:endParaRPr lang="fr-CA" sz="2400" dirty="0" smtClean="0"/>
          </a:p>
          <a:p>
            <a:pPr eaLnBrk="1" hangingPunct="1">
              <a:lnSpc>
                <a:spcPct val="90000"/>
              </a:lnSpc>
              <a:defRPr/>
            </a:pPr>
            <a:r>
              <a:rPr lang="fr-CA" sz="2400" dirty="0" smtClean="0"/>
              <a:t>Exercice à faire individuellement </a:t>
            </a:r>
            <a:r>
              <a:rPr lang="fr-CA" sz="2400" dirty="0" err="1" smtClean="0"/>
              <a:t>pg</a:t>
            </a:r>
            <a:r>
              <a:rPr lang="fr-CA" sz="2400" dirty="0" smtClean="0"/>
              <a:t> 280 #7</a:t>
            </a:r>
            <a:endParaRPr lang="fr-CA" sz="2400" i="1" dirty="0" smtClean="0"/>
          </a:p>
          <a:p>
            <a:pPr eaLnBrk="1" hangingPunct="1">
              <a:lnSpc>
                <a:spcPct val="90000"/>
              </a:lnSpc>
              <a:defRPr/>
            </a:pPr>
            <a:r>
              <a:rPr lang="fr-CA" sz="2400" i="1" dirty="0" smtClean="0"/>
              <a:t>Envois avec arrêts</a:t>
            </a:r>
            <a:endParaRPr lang="fr-CA" sz="2400" dirty="0" smtClean="0"/>
          </a:p>
          <a:p>
            <a:pPr eaLnBrk="1" hangingPunct="1">
              <a:lnSpc>
                <a:spcPct val="90000"/>
              </a:lnSpc>
              <a:defRPr/>
            </a:pPr>
            <a:r>
              <a:rPr lang="fr-CA" sz="2400" dirty="0" smtClean="0"/>
              <a:t>Exercice à faire individuellement </a:t>
            </a:r>
            <a:r>
              <a:rPr lang="fr-CA" sz="2400" dirty="0" err="1" smtClean="0"/>
              <a:t>pg</a:t>
            </a:r>
            <a:r>
              <a:rPr lang="fr-CA" sz="2400" dirty="0" smtClean="0"/>
              <a:t> 280 #9</a:t>
            </a:r>
          </a:p>
          <a:p>
            <a:pPr eaLnBrk="1" hangingPunct="1">
              <a:lnSpc>
                <a:spcPct val="90000"/>
              </a:lnSpc>
              <a:defRPr/>
            </a:pPr>
            <a:endParaRPr lang="en-US" sz="24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taux de transport maritime</a:t>
            </a:r>
            <a:endParaRPr lang="fr-CA" dirty="0"/>
          </a:p>
        </p:txBody>
      </p:sp>
      <p:sp>
        <p:nvSpPr>
          <p:cNvPr id="3" name="Espace réservé du contenu 2"/>
          <p:cNvSpPr>
            <a:spLocks noGrp="1"/>
          </p:cNvSpPr>
          <p:nvPr>
            <p:ph idx="1"/>
          </p:nvPr>
        </p:nvSpPr>
        <p:spPr/>
        <p:txBody>
          <a:bodyPr/>
          <a:lstStyle/>
          <a:p>
            <a:r>
              <a:rPr lang="fr-CA" dirty="0" smtClean="0"/>
              <a:t>120$/tonne ou par mètre cube</a:t>
            </a:r>
          </a:p>
          <a:p>
            <a:r>
              <a:rPr lang="fr-CA" dirty="0" smtClean="0"/>
              <a:t>2m hauteur</a:t>
            </a:r>
          </a:p>
          <a:p>
            <a:r>
              <a:rPr lang="fr-CA" dirty="0" smtClean="0"/>
              <a:t>3m largueur</a:t>
            </a:r>
          </a:p>
          <a:p>
            <a:r>
              <a:rPr lang="fr-CA" dirty="0" smtClean="0"/>
              <a:t>4m longueur</a:t>
            </a:r>
          </a:p>
          <a:p>
            <a:r>
              <a:rPr lang="fr-CA" dirty="0" smtClean="0"/>
              <a:t>Poids: 10 tonnes</a:t>
            </a:r>
          </a:p>
          <a:p>
            <a:r>
              <a:rPr lang="fr-CA" dirty="0" smtClean="0"/>
              <a:t>Prix selon volume?</a:t>
            </a:r>
          </a:p>
          <a:p>
            <a:r>
              <a:rPr lang="fr-CA" dirty="0" smtClean="0"/>
              <a:t>Prix selon le poids?</a:t>
            </a:r>
          </a:p>
          <a:p>
            <a:r>
              <a:rPr lang="fr-CA" dirty="0" smtClean="0"/>
              <a:t>On doit prendre le plus cher!</a:t>
            </a:r>
            <a:endParaRPr lang="fr-CA" dirty="0"/>
          </a:p>
        </p:txBody>
      </p:sp>
    </p:spTree>
    <p:extLst>
      <p:ext uri="{BB962C8B-B14F-4D97-AF65-F5344CB8AC3E}">
        <p14:creationId xmlns:p14="http://schemas.microsoft.com/office/powerpoint/2010/main" val="16437049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Taux de transport aérien</a:t>
            </a:r>
            <a:endParaRPr lang="fr-CA" dirty="0"/>
          </a:p>
        </p:txBody>
      </p:sp>
      <p:sp>
        <p:nvSpPr>
          <p:cNvPr id="3" name="Espace réservé du contenu 2"/>
          <p:cNvSpPr>
            <a:spLocks noGrp="1"/>
          </p:cNvSpPr>
          <p:nvPr>
            <p:ph idx="1"/>
          </p:nvPr>
        </p:nvSpPr>
        <p:spPr/>
        <p:txBody>
          <a:bodyPr/>
          <a:lstStyle/>
          <a:p>
            <a:r>
              <a:rPr lang="fr-CA" dirty="0" smtClean="0"/>
              <a:t>45 à 100 kg: 10$/kg</a:t>
            </a:r>
          </a:p>
          <a:p>
            <a:r>
              <a:rPr lang="fr-CA" dirty="0" smtClean="0"/>
              <a:t>100 à 300 kg: 8$/kg</a:t>
            </a:r>
          </a:p>
          <a:p>
            <a:endParaRPr lang="fr-CA" dirty="0"/>
          </a:p>
          <a:p>
            <a:r>
              <a:rPr lang="fr-CA" dirty="0" smtClean="0"/>
              <a:t>Si colis de 90kg?</a:t>
            </a:r>
          </a:p>
          <a:p>
            <a:r>
              <a:rPr lang="fr-CA" dirty="0" smtClean="0"/>
              <a:t>Si colis de 100 kg?</a:t>
            </a:r>
            <a:endParaRPr lang="fr-CA" dirty="0"/>
          </a:p>
        </p:txBody>
      </p:sp>
    </p:spTree>
    <p:extLst>
      <p:ext uri="{BB962C8B-B14F-4D97-AF65-F5344CB8AC3E}">
        <p14:creationId xmlns:p14="http://schemas.microsoft.com/office/powerpoint/2010/main" val="6785081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fr-CA" sz="4000" smtClean="0"/>
              <a:t>Impact du choix de transport sur le coût d’entreposage</a:t>
            </a:r>
            <a:endParaRPr lang="en-US" sz="4000" smtClean="0"/>
          </a:p>
        </p:txBody>
      </p:sp>
      <p:sp>
        <p:nvSpPr>
          <p:cNvPr id="89091"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277813"/>
            <a:ext cx="8229600" cy="887412"/>
          </a:xfrm>
        </p:spPr>
        <p:txBody>
          <a:bodyPr anchorCtr="0"/>
          <a:lstStyle/>
          <a:p>
            <a:pPr eaLnBrk="1" hangingPunct="1">
              <a:defRPr/>
            </a:pPr>
            <a:r>
              <a:rPr lang="fr-CA" smtClean="0"/>
              <a:t>RESPONSABILITÉS</a:t>
            </a:r>
          </a:p>
        </p:txBody>
      </p:sp>
      <p:sp>
        <p:nvSpPr>
          <p:cNvPr id="33795" name="Rectangle 3"/>
          <p:cNvSpPr>
            <a:spLocks noGrp="1" noChangeArrowheads="1"/>
          </p:cNvSpPr>
          <p:nvPr>
            <p:ph type="body" idx="4294967295"/>
          </p:nvPr>
        </p:nvSpPr>
        <p:spPr>
          <a:xfrm>
            <a:off x="685800" y="1643063"/>
            <a:ext cx="7772400" cy="4457700"/>
          </a:xfrm>
        </p:spPr>
        <p:txBody>
          <a:bodyPr/>
          <a:lstStyle/>
          <a:p>
            <a:pPr eaLnBrk="1" hangingPunct="1">
              <a:lnSpc>
                <a:spcPct val="80000"/>
              </a:lnSpc>
              <a:defRPr/>
            </a:pPr>
            <a:r>
              <a:rPr lang="fr-CA" sz="2800" smtClean="0"/>
              <a:t>Le réceptionnaire doit:</a:t>
            </a:r>
          </a:p>
          <a:p>
            <a:pPr lvl="1" eaLnBrk="1" hangingPunct="1">
              <a:lnSpc>
                <a:spcPct val="80000"/>
              </a:lnSpc>
              <a:defRPr/>
            </a:pPr>
            <a:r>
              <a:rPr lang="fr-CA" sz="1800" smtClean="0"/>
              <a:t>Porter une attention particulière aux conditions d’emballage avant d’accepter la livraison</a:t>
            </a:r>
          </a:p>
          <a:p>
            <a:pPr lvl="1" eaLnBrk="1" hangingPunct="1">
              <a:lnSpc>
                <a:spcPct val="80000"/>
              </a:lnSpc>
              <a:defRPr/>
            </a:pPr>
            <a:r>
              <a:rPr lang="fr-CA" sz="1800" smtClean="0"/>
              <a:t>Vérifier l’adresse de livraison et le destinataire</a:t>
            </a:r>
          </a:p>
          <a:p>
            <a:pPr lvl="1" eaLnBrk="1" hangingPunct="1">
              <a:lnSpc>
                <a:spcPct val="80000"/>
              </a:lnSpc>
              <a:defRPr/>
            </a:pPr>
            <a:r>
              <a:rPr lang="fr-CA" sz="1800" smtClean="0"/>
              <a:t>Pour les expéditions avec conteneur, vérifier le numéro du sceau et vous assurer qu’il correspond aux documents</a:t>
            </a:r>
          </a:p>
          <a:p>
            <a:pPr lvl="1" eaLnBrk="1" hangingPunct="1">
              <a:lnSpc>
                <a:spcPct val="80000"/>
              </a:lnSpc>
              <a:defRPr/>
            </a:pPr>
            <a:r>
              <a:rPr lang="fr-CA" sz="1800" smtClean="0"/>
              <a:t>Signer le récépissé de livraison avec </a:t>
            </a:r>
            <a:r>
              <a:rPr lang="fr-CA" sz="1800" smtClean="0">
                <a:solidFill>
                  <a:srgbClr val="FF0000"/>
                </a:solidFill>
              </a:rPr>
              <a:t>TOUTES LES RÉSERVES </a:t>
            </a:r>
            <a:r>
              <a:rPr lang="fr-CA" sz="1800" smtClean="0"/>
              <a:t>(ex. caisse brisée, caisse mouillée, boîtes ouvertes, etc.)</a:t>
            </a:r>
          </a:p>
          <a:p>
            <a:pPr lvl="1" eaLnBrk="1" hangingPunct="1">
              <a:lnSpc>
                <a:spcPct val="80000"/>
              </a:lnSpc>
              <a:defRPr/>
            </a:pPr>
            <a:r>
              <a:rPr lang="fr-CA" sz="1800" smtClean="0"/>
              <a:t>Conserver une copie du récépissé de livraison</a:t>
            </a:r>
          </a:p>
          <a:p>
            <a:pPr lvl="1" eaLnBrk="1" hangingPunct="1">
              <a:lnSpc>
                <a:spcPct val="80000"/>
              </a:lnSpc>
              <a:defRPr/>
            </a:pPr>
            <a:r>
              <a:rPr lang="fr-CA" sz="1800" smtClean="0"/>
              <a:t>En cas de problème, conserver les emballages et le produit disponibles jusqu’à  avis contraire de l’expert en sinistre</a:t>
            </a:r>
          </a:p>
          <a:p>
            <a:pPr lvl="1" eaLnBrk="1" hangingPunct="1">
              <a:lnSpc>
                <a:spcPct val="80000"/>
              </a:lnSpc>
              <a:defRPr/>
            </a:pPr>
            <a:r>
              <a:rPr lang="fr-CA" sz="1800" smtClean="0"/>
              <a:t>Aviser immédiatement les approvisionnement du sinistre par écrit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fade">
                                      <p:cBhvr>
                                        <p:cTn id="12" dur="2000"/>
                                        <p:tgtEl>
                                          <p:spTgt spid="3379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animEffect transition="in" filter="fade">
                                      <p:cBhvr>
                                        <p:cTn id="15" dur="2000"/>
                                        <p:tgtEl>
                                          <p:spTgt spid="3379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3795">
                                            <p:txEl>
                                              <p:pRg st="2" end="2"/>
                                            </p:txEl>
                                          </p:spTgt>
                                        </p:tgtEl>
                                        <p:attrNameLst>
                                          <p:attrName>style.visibility</p:attrName>
                                        </p:attrNameLst>
                                      </p:cBhvr>
                                      <p:to>
                                        <p:strVal val="visible"/>
                                      </p:to>
                                    </p:set>
                                    <p:animEffect transition="in" filter="fade">
                                      <p:cBhvr>
                                        <p:cTn id="18" dur="2000"/>
                                        <p:tgtEl>
                                          <p:spTgt spid="3379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795">
                                            <p:txEl>
                                              <p:pRg st="3" end="3"/>
                                            </p:txEl>
                                          </p:spTgt>
                                        </p:tgtEl>
                                        <p:attrNameLst>
                                          <p:attrName>style.visibility</p:attrName>
                                        </p:attrNameLst>
                                      </p:cBhvr>
                                      <p:to>
                                        <p:strVal val="visible"/>
                                      </p:to>
                                    </p:set>
                                    <p:animEffect transition="in" filter="fade">
                                      <p:cBhvr>
                                        <p:cTn id="21" dur="2000"/>
                                        <p:tgtEl>
                                          <p:spTgt spid="3379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3795">
                                            <p:txEl>
                                              <p:pRg st="4" end="4"/>
                                            </p:txEl>
                                          </p:spTgt>
                                        </p:tgtEl>
                                        <p:attrNameLst>
                                          <p:attrName>style.visibility</p:attrName>
                                        </p:attrNameLst>
                                      </p:cBhvr>
                                      <p:to>
                                        <p:strVal val="visible"/>
                                      </p:to>
                                    </p:set>
                                    <p:animEffect transition="in" filter="fade">
                                      <p:cBhvr>
                                        <p:cTn id="24" dur="2000"/>
                                        <p:tgtEl>
                                          <p:spTgt spid="33795">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Effect transition="in" filter="fade">
                                      <p:cBhvr>
                                        <p:cTn id="27" dur="2000"/>
                                        <p:tgtEl>
                                          <p:spTgt spid="33795">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3795">
                                            <p:txEl>
                                              <p:pRg st="6" end="6"/>
                                            </p:txEl>
                                          </p:spTgt>
                                        </p:tgtEl>
                                        <p:attrNameLst>
                                          <p:attrName>style.visibility</p:attrName>
                                        </p:attrNameLst>
                                      </p:cBhvr>
                                      <p:to>
                                        <p:strVal val="visible"/>
                                      </p:to>
                                    </p:set>
                                    <p:animEffect transition="in" filter="fade">
                                      <p:cBhvr>
                                        <p:cTn id="30" dur="2000"/>
                                        <p:tgtEl>
                                          <p:spTgt spid="33795">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3795">
                                            <p:txEl>
                                              <p:pRg st="7" end="7"/>
                                            </p:txEl>
                                          </p:spTgt>
                                        </p:tgtEl>
                                        <p:attrNameLst>
                                          <p:attrName>style.visibility</p:attrName>
                                        </p:attrNameLst>
                                      </p:cBhvr>
                                      <p:to>
                                        <p:strVal val="visible"/>
                                      </p:to>
                                    </p:set>
                                    <p:animEffect transition="in" filter="fade">
                                      <p:cBhvr>
                                        <p:cTn id="33" dur="2000"/>
                                        <p:tgtEl>
                                          <p:spTgt spid="337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connaissement</a:t>
            </a:r>
            <a:endParaRPr lang="fr-CA" dirty="0"/>
          </a:p>
        </p:txBody>
      </p:sp>
      <p:sp>
        <p:nvSpPr>
          <p:cNvPr id="3" name="Espace réservé du contenu 2"/>
          <p:cNvSpPr>
            <a:spLocks noGrp="1"/>
          </p:cNvSpPr>
          <p:nvPr>
            <p:ph idx="1"/>
          </p:nvPr>
        </p:nvSpPr>
        <p:spPr/>
        <p:txBody>
          <a:bodyPr/>
          <a:lstStyle/>
          <a:p>
            <a:endParaRPr lang="fr-CA"/>
          </a:p>
        </p:txBody>
      </p:sp>
    </p:spTree>
    <p:extLst>
      <p:ext uri="{BB962C8B-B14F-4D97-AF65-F5344CB8AC3E}">
        <p14:creationId xmlns:p14="http://schemas.microsoft.com/office/powerpoint/2010/main" val="3808980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Tool Box 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81000"/>
            <a:ext cx="6324600" cy="406400"/>
          </a:xfrm>
          <a:prstGeom prst="rect">
            <a:avLst/>
          </a:prstGeom>
          <a:noFill/>
          <a:extLst>
            <a:ext uri="{909E8E84-426E-40DD-AFC4-6F175D3DCCD1}">
              <a14:hiddenFill xmlns:a14="http://schemas.microsoft.com/office/drawing/2010/main">
                <a:solidFill>
                  <a:srgbClr val="FFFFFF"/>
                </a:solidFill>
              </a14:hiddenFill>
            </a:ext>
          </a:extLst>
        </p:spPr>
      </p:pic>
      <p:sp>
        <p:nvSpPr>
          <p:cNvPr id="93187" name="Rectangle 3"/>
          <p:cNvSpPr>
            <a:spLocks noChangeArrowheads="1"/>
          </p:cNvSpPr>
          <p:nvPr/>
        </p:nvSpPr>
        <p:spPr bwMode="auto">
          <a:xfrm>
            <a:off x="685800" y="1066800"/>
            <a:ext cx="8001000" cy="1441450"/>
          </a:xfrm>
          <a:prstGeom prst="rect">
            <a:avLst/>
          </a:prstGeom>
          <a:solidFill>
            <a:schemeClr val="accent1"/>
          </a:solidFill>
          <a:ln w="952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fr-FR" sz="4400" b="1">
                <a:solidFill>
                  <a:schemeClr val="bg2"/>
                </a:solidFill>
                <a:cs typeface="Times New Roman" pitchFamily="18" charset="0"/>
              </a:rPr>
              <a:t>Coûts de la logistique </a:t>
            </a:r>
          </a:p>
          <a:p>
            <a:pPr algn="ctr"/>
            <a:r>
              <a:rPr lang="en-US" altLang="fr-FR" sz="4400" b="1">
                <a:solidFill>
                  <a:schemeClr val="bg2"/>
                </a:solidFill>
                <a:cs typeface="Times New Roman" pitchFamily="18" charset="0"/>
              </a:rPr>
              <a:t>en pourcentage du PIB</a:t>
            </a:r>
            <a:endParaRPr lang="en-US" altLang="fr-FR" sz="4400" b="1">
              <a:solidFill>
                <a:schemeClr val="bg2"/>
              </a:solidFill>
            </a:endParaRPr>
          </a:p>
        </p:txBody>
      </p:sp>
      <p:sp>
        <p:nvSpPr>
          <p:cNvPr id="93188" name="Rectangle 4"/>
          <p:cNvSpPr>
            <a:spLocks noChangeArrowheads="1"/>
          </p:cNvSpPr>
          <p:nvPr/>
        </p:nvSpPr>
        <p:spPr bwMode="auto">
          <a:xfrm>
            <a:off x="0" y="287338"/>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fr-FR" sz="1000">
                <a:solidFill>
                  <a:srgbClr val="800080"/>
                </a:solidFill>
                <a:latin typeface="Times New Roman" pitchFamily="18" charset="0"/>
                <a:cs typeface="Times New Roman" pitchFamily="18" charset="0"/>
              </a:rPr>
              <a:t> </a:t>
            </a:r>
            <a:endParaRPr lang="en-US" altLang="fr-FR" sz="1200">
              <a:latin typeface="Times New Roman" pitchFamily="18" charset="0"/>
              <a:cs typeface="Times New Roman" pitchFamily="18" charset="0"/>
            </a:endParaRPr>
          </a:p>
          <a:p>
            <a:pPr eaLnBrk="0" hangingPunct="0"/>
            <a:endParaRPr lang="en-US" altLang="fr-FR" sz="2400">
              <a:latin typeface="Times New Roman" pitchFamily="18" charset="0"/>
            </a:endParaRPr>
          </a:p>
        </p:txBody>
      </p:sp>
      <p:grpSp>
        <p:nvGrpSpPr>
          <p:cNvPr id="93189" name="Group 5"/>
          <p:cNvGrpSpPr>
            <a:grpSpLocks/>
          </p:cNvGrpSpPr>
          <p:nvPr/>
        </p:nvGrpSpPr>
        <p:grpSpPr bwMode="auto">
          <a:xfrm>
            <a:off x="685800" y="2667000"/>
            <a:ext cx="8001000" cy="3903663"/>
            <a:chOff x="-3" y="381"/>
            <a:chExt cx="2163" cy="3577"/>
          </a:xfrm>
        </p:grpSpPr>
        <p:grpSp>
          <p:nvGrpSpPr>
            <p:cNvPr id="93190" name="Group 6"/>
            <p:cNvGrpSpPr>
              <a:grpSpLocks/>
            </p:cNvGrpSpPr>
            <p:nvPr/>
          </p:nvGrpSpPr>
          <p:grpSpPr bwMode="auto">
            <a:xfrm>
              <a:off x="0" y="384"/>
              <a:ext cx="2157" cy="3571"/>
              <a:chOff x="0" y="384"/>
              <a:chExt cx="2157" cy="3571"/>
            </a:xfrm>
          </p:grpSpPr>
          <p:grpSp>
            <p:nvGrpSpPr>
              <p:cNvPr id="93191" name="Group 7"/>
              <p:cNvGrpSpPr>
                <a:grpSpLocks/>
              </p:cNvGrpSpPr>
              <p:nvPr/>
            </p:nvGrpSpPr>
            <p:grpSpPr bwMode="auto">
              <a:xfrm>
                <a:off x="0" y="384"/>
                <a:ext cx="2157" cy="480"/>
                <a:chOff x="0" y="384"/>
                <a:chExt cx="2157" cy="480"/>
              </a:xfrm>
            </p:grpSpPr>
            <p:sp>
              <p:nvSpPr>
                <p:cNvPr id="93192" name="Rectangle 8"/>
                <p:cNvSpPr>
                  <a:spLocks noChangeArrowheads="1"/>
                </p:cNvSpPr>
                <p:nvPr/>
              </p:nvSpPr>
              <p:spPr bwMode="auto">
                <a:xfrm>
                  <a:off x="0" y="384"/>
                  <a:ext cx="2157" cy="480"/>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193" name="Group 9"/>
                <p:cNvGrpSpPr>
                  <a:grpSpLocks/>
                </p:cNvGrpSpPr>
                <p:nvPr/>
              </p:nvGrpSpPr>
              <p:grpSpPr bwMode="auto">
                <a:xfrm>
                  <a:off x="0" y="384"/>
                  <a:ext cx="2157" cy="480"/>
                  <a:chOff x="0" y="384"/>
                  <a:chExt cx="2157" cy="480"/>
                </a:xfrm>
              </p:grpSpPr>
              <p:sp>
                <p:nvSpPr>
                  <p:cNvPr id="93194" name="Rectangle 10"/>
                  <p:cNvSpPr>
                    <a:spLocks noChangeArrowheads="1"/>
                  </p:cNvSpPr>
                  <p:nvPr/>
                </p:nvSpPr>
                <p:spPr bwMode="auto">
                  <a:xfrm>
                    <a:off x="43" y="384"/>
                    <a:ext cx="2071" cy="480"/>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i="1">
                        <a:solidFill>
                          <a:srgbClr val="800080"/>
                        </a:solidFill>
                        <a:latin typeface="Times New Roman" pitchFamily="18" charset="0"/>
                        <a:cs typeface="Times New Roman" pitchFamily="18" charset="0"/>
                      </a:rPr>
                      <a:t>Logistics Costs as a Percentage of GDP —Selected Countries</a:t>
                    </a:r>
                    <a:endParaRPr lang="en-US" altLang="fr-FR" b="1">
                      <a:latin typeface="Times New Roman" pitchFamily="18" charset="0"/>
                    </a:endParaRPr>
                  </a:p>
                </p:txBody>
              </p:sp>
              <p:sp>
                <p:nvSpPr>
                  <p:cNvPr id="93195" name="Rectangle 11"/>
                  <p:cNvSpPr>
                    <a:spLocks noChangeArrowheads="1"/>
                  </p:cNvSpPr>
                  <p:nvPr/>
                </p:nvSpPr>
                <p:spPr bwMode="auto">
                  <a:xfrm>
                    <a:off x="0" y="384"/>
                    <a:ext cx="2157"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196" name="Group 12"/>
              <p:cNvGrpSpPr>
                <a:grpSpLocks/>
              </p:cNvGrpSpPr>
              <p:nvPr/>
            </p:nvGrpSpPr>
            <p:grpSpPr bwMode="auto">
              <a:xfrm>
                <a:off x="0" y="864"/>
                <a:ext cx="554" cy="403"/>
                <a:chOff x="0" y="864"/>
                <a:chExt cx="554" cy="403"/>
              </a:xfrm>
            </p:grpSpPr>
            <p:sp>
              <p:nvSpPr>
                <p:cNvPr id="93197" name="Rectangle 13"/>
                <p:cNvSpPr>
                  <a:spLocks noChangeArrowheads="1"/>
                </p:cNvSpPr>
                <p:nvPr/>
              </p:nvSpPr>
              <p:spPr bwMode="auto">
                <a:xfrm>
                  <a:off x="0" y="864"/>
                  <a:ext cx="554" cy="403"/>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198" name="Group 14"/>
                <p:cNvGrpSpPr>
                  <a:grpSpLocks/>
                </p:cNvGrpSpPr>
                <p:nvPr/>
              </p:nvGrpSpPr>
              <p:grpSpPr bwMode="auto">
                <a:xfrm>
                  <a:off x="0" y="864"/>
                  <a:ext cx="554" cy="403"/>
                  <a:chOff x="0" y="864"/>
                  <a:chExt cx="554" cy="403"/>
                </a:xfrm>
              </p:grpSpPr>
              <p:sp>
                <p:nvSpPr>
                  <p:cNvPr id="93199" name="Rectangle 15"/>
                  <p:cNvSpPr>
                    <a:spLocks noChangeArrowheads="1"/>
                  </p:cNvSpPr>
                  <p:nvPr/>
                </p:nvSpPr>
                <p:spPr bwMode="auto">
                  <a:xfrm>
                    <a:off x="43" y="864"/>
                    <a:ext cx="468" cy="403"/>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400" b="1">
                        <a:solidFill>
                          <a:srgbClr val="800080"/>
                        </a:solidFill>
                        <a:latin typeface="Arial Narrow" pitchFamily="34" charset="0"/>
                        <a:cs typeface="Times New Roman" pitchFamily="18" charset="0"/>
                      </a:rPr>
                      <a:t>Country</a:t>
                    </a:r>
                    <a:endParaRPr lang="en-US" altLang="fr-FR" sz="2400">
                      <a:latin typeface="Times New Roman" pitchFamily="18" charset="0"/>
                    </a:endParaRPr>
                  </a:p>
                </p:txBody>
              </p:sp>
              <p:sp>
                <p:nvSpPr>
                  <p:cNvPr id="93200" name="Rectangle 16"/>
                  <p:cNvSpPr>
                    <a:spLocks noChangeArrowheads="1"/>
                  </p:cNvSpPr>
                  <p:nvPr/>
                </p:nvSpPr>
                <p:spPr bwMode="auto">
                  <a:xfrm>
                    <a:off x="0" y="864"/>
                    <a:ext cx="554"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01" name="Group 17"/>
              <p:cNvGrpSpPr>
                <a:grpSpLocks/>
              </p:cNvGrpSpPr>
              <p:nvPr/>
            </p:nvGrpSpPr>
            <p:grpSpPr bwMode="auto">
              <a:xfrm>
                <a:off x="554" y="864"/>
                <a:ext cx="512" cy="403"/>
                <a:chOff x="554" y="864"/>
                <a:chExt cx="512" cy="403"/>
              </a:xfrm>
            </p:grpSpPr>
            <p:sp>
              <p:nvSpPr>
                <p:cNvPr id="93202" name="Rectangle 18"/>
                <p:cNvSpPr>
                  <a:spLocks noChangeArrowheads="1"/>
                </p:cNvSpPr>
                <p:nvPr/>
              </p:nvSpPr>
              <p:spPr bwMode="auto">
                <a:xfrm>
                  <a:off x="554" y="864"/>
                  <a:ext cx="512" cy="403"/>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03" name="Group 19"/>
                <p:cNvGrpSpPr>
                  <a:grpSpLocks/>
                </p:cNvGrpSpPr>
                <p:nvPr/>
              </p:nvGrpSpPr>
              <p:grpSpPr bwMode="auto">
                <a:xfrm>
                  <a:off x="554" y="864"/>
                  <a:ext cx="512" cy="403"/>
                  <a:chOff x="554" y="864"/>
                  <a:chExt cx="512" cy="403"/>
                </a:xfrm>
              </p:grpSpPr>
              <p:sp>
                <p:nvSpPr>
                  <p:cNvPr id="93204" name="Rectangle 20"/>
                  <p:cNvSpPr>
                    <a:spLocks noChangeArrowheads="1"/>
                  </p:cNvSpPr>
                  <p:nvPr/>
                </p:nvSpPr>
                <p:spPr bwMode="auto">
                  <a:xfrm>
                    <a:off x="597" y="864"/>
                    <a:ext cx="426" cy="403"/>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just"/>
                    <a:r>
                      <a:rPr lang="en-US" altLang="fr-FR" sz="2400" b="1">
                        <a:solidFill>
                          <a:srgbClr val="800080"/>
                        </a:solidFill>
                        <a:latin typeface="Arial Narrow" pitchFamily="34" charset="0"/>
                      </a:rPr>
                      <a:t>Percentage</a:t>
                    </a:r>
                    <a:endParaRPr lang="en-US" altLang="fr-FR" sz="2400">
                      <a:latin typeface="Times New Roman" pitchFamily="18" charset="0"/>
                    </a:endParaRPr>
                  </a:p>
                </p:txBody>
              </p:sp>
              <p:sp>
                <p:nvSpPr>
                  <p:cNvPr id="93205" name="Rectangle 21"/>
                  <p:cNvSpPr>
                    <a:spLocks noChangeArrowheads="1"/>
                  </p:cNvSpPr>
                  <p:nvPr/>
                </p:nvSpPr>
                <p:spPr bwMode="auto">
                  <a:xfrm>
                    <a:off x="554" y="864"/>
                    <a:ext cx="51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06" name="Group 22"/>
              <p:cNvGrpSpPr>
                <a:grpSpLocks/>
              </p:cNvGrpSpPr>
              <p:nvPr/>
            </p:nvGrpSpPr>
            <p:grpSpPr bwMode="auto">
              <a:xfrm>
                <a:off x="1066" y="864"/>
                <a:ext cx="579" cy="403"/>
                <a:chOff x="1066" y="864"/>
                <a:chExt cx="579" cy="403"/>
              </a:xfrm>
            </p:grpSpPr>
            <p:sp>
              <p:nvSpPr>
                <p:cNvPr id="93207" name="Rectangle 23"/>
                <p:cNvSpPr>
                  <a:spLocks noChangeArrowheads="1"/>
                </p:cNvSpPr>
                <p:nvPr/>
              </p:nvSpPr>
              <p:spPr bwMode="auto">
                <a:xfrm>
                  <a:off x="1066" y="864"/>
                  <a:ext cx="579" cy="403"/>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08" name="Group 24"/>
                <p:cNvGrpSpPr>
                  <a:grpSpLocks/>
                </p:cNvGrpSpPr>
                <p:nvPr/>
              </p:nvGrpSpPr>
              <p:grpSpPr bwMode="auto">
                <a:xfrm>
                  <a:off x="1066" y="864"/>
                  <a:ext cx="579" cy="403"/>
                  <a:chOff x="1066" y="864"/>
                  <a:chExt cx="579" cy="403"/>
                </a:xfrm>
              </p:grpSpPr>
              <p:sp>
                <p:nvSpPr>
                  <p:cNvPr id="93209" name="Rectangle 25"/>
                  <p:cNvSpPr>
                    <a:spLocks noChangeArrowheads="1"/>
                  </p:cNvSpPr>
                  <p:nvPr/>
                </p:nvSpPr>
                <p:spPr bwMode="auto">
                  <a:xfrm>
                    <a:off x="1109" y="864"/>
                    <a:ext cx="493" cy="403"/>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400" b="1">
                        <a:solidFill>
                          <a:srgbClr val="800080"/>
                        </a:solidFill>
                        <a:latin typeface="Arial Narrow" pitchFamily="34" charset="0"/>
                        <a:cs typeface="Times New Roman" pitchFamily="18" charset="0"/>
                      </a:rPr>
                      <a:t>Country</a:t>
                    </a:r>
                    <a:endParaRPr lang="en-US" altLang="fr-FR" sz="2400">
                      <a:latin typeface="Times New Roman" pitchFamily="18" charset="0"/>
                    </a:endParaRPr>
                  </a:p>
                </p:txBody>
              </p:sp>
              <p:sp>
                <p:nvSpPr>
                  <p:cNvPr id="93210" name="Rectangle 26"/>
                  <p:cNvSpPr>
                    <a:spLocks noChangeArrowheads="1"/>
                  </p:cNvSpPr>
                  <p:nvPr/>
                </p:nvSpPr>
                <p:spPr bwMode="auto">
                  <a:xfrm>
                    <a:off x="1066" y="864"/>
                    <a:ext cx="57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11" name="Group 27"/>
              <p:cNvGrpSpPr>
                <a:grpSpLocks/>
              </p:cNvGrpSpPr>
              <p:nvPr/>
            </p:nvGrpSpPr>
            <p:grpSpPr bwMode="auto">
              <a:xfrm>
                <a:off x="1645" y="864"/>
                <a:ext cx="512" cy="403"/>
                <a:chOff x="1645" y="864"/>
                <a:chExt cx="512" cy="403"/>
              </a:xfrm>
            </p:grpSpPr>
            <p:sp>
              <p:nvSpPr>
                <p:cNvPr id="93212" name="Rectangle 28"/>
                <p:cNvSpPr>
                  <a:spLocks noChangeArrowheads="1"/>
                </p:cNvSpPr>
                <p:nvPr/>
              </p:nvSpPr>
              <p:spPr bwMode="auto">
                <a:xfrm>
                  <a:off x="1645" y="864"/>
                  <a:ext cx="512" cy="403"/>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13" name="Group 29"/>
                <p:cNvGrpSpPr>
                  <a:grpSpLocks/>
                </p:cNvGrpSpPr>
                <p:nvPr/>
              </p:nvGrpSpPr>
              <p:grpSpPr bwMode="auto">
                <a:xfrm>
                  <a:off x="1645" y="864"/>
                  <a:ext cx="512" cy="403"/>
                  <a:chOff x="1645" y="864"/>
                  <a:chExt cx="512" cy="403"/>
                </a:xfrm>
              </p:grpSpPr>
              <p:sp>
                <p:nvSpPr>
                  <p:cNvPr id="93214" name="Rectangle 30"/>
                  <p:cNvSpPr>
                    <a:spLocks noChangeArrowheads="1"/>
                  </p:cNvSpPr>
                  <p:nvPr/>
                </p:nvSpPr>
                <p:spPr bwMode="auto">
                  <a:xfrm>
                    <a:off x="1688" y="864"/>
                    <a:ext cx="426" cy="403"/>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just"/>
                    <a:r>
                      <a:rPr lang="en-US" altLang="fr-FR" sz="2400" b="1">
                        <a:solidFill>
                          <a:srgbClr val="800080"/>
                        </a:solidFill>
                        <a:latin typeface="Arial Narrow" pitchFamily="34" charset="0"/>
                      </a:rPr>
                      <a:t>Percentage</a:t>
                    </a:r>
                    <a:endParaRPr lang="en-US" altLang="fr-FR" sz="2400">
                      <a:latin typeface="Times New Roman" pitchFamily="18" charset="0"/>
                    </a:endParaRPr>
                  </a:p>
                </p:txBody>
              </p:sp>
              <p:sp>
                <p:nvSpPr>
                  <p:cNvPr id="93215" name="Rectangle 31"/>
                  <p:cNvSpPr>
                    <a:spLocks noChangeArrowheads="1"/>
                  </p:cNvSpPr>
                  <p:nvPr/>
                </p:nvSpPr>
                <p:spPr bwMode="auto">
                  <a:xfrm>
                    <a:off x="1645" y="864"/>
                    <a:ext cx="51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16" name="Group 32"/>
              <p:cNvGrpSpPr>
                <a:grpSpLocks/>
              </p:cNvGrpSpPr>
              <p:nvPr/>
            </p:nvGrpSpPr>
            <p:grpSpPr bwMode="auto">
              <a:xfrm>
                <a:off x="0" y="1267"/>
                <a:ext cx="554" cy="384"/>
                <a:chOff x="0" y="1267"/>
                <a:chExt cx="554" cy="384"/>
              </a:xfrm>
            </p:grpSpPr>
            <p:sp>
              <p:nvSpPr>
                <p:cNvPr id="93217" name="Rectangle 33"/>
                <p:cNvSpPr>
                  <a:spLocks noChangeArrowheads="1"/>
                </p:cNvSpPr>
                <p:nvPr/>
              </p:nvSpPr>
              <p:spPr bwMode="auto">
                <a:xfrm>
                  <a:off x="0" y="1267"/>
                  <a:ext cx="554"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18" name="Group 34"/>
                <p:cNvGrpSpPr>
                  <a:grpSpLocks/>
                </p:cNvGrpSpPr>
                <p:nvPr/>
              </p:nvGrpSpPr>
              <p:grpSpPr bwMode="auto">
                <a:xfrm>
                  <a:off x="0" y="1267"/>
                  <a:ext cx="554" cy="384"/>
                  <a:chOff x="0" y="1267"/>
                  <a:chExt cx="554" cy="384"/>
                </a:xfrm>
              </p:grpSpPr>
              <p:sp>
                <p:nvSpPr>
                  <p:cNvPr id="93219" name="Rectangle 35"/>
                  <p:cNvSpPr>
                    <a:spLocks noChangeArrowheads="1"/>
                  </p:cNvSpPr>
                  <p:nvPr/>
                </p:nvSpPr>
                <p:spPr bwMode="auto">
                  <a:xfrm>
                    <a:off x="43" y="1267"/>
                    <a:ext cx="468"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Mexico</a:t>
                    </a:r>
                    <a:endParaRPr lang="en-US" altLang="fr-FR" sz="2000">
                      <a:latin typeface="Times New Roman" pitchFamily="18" charset="0"/>
                    </a:endParaRPr>
                  </a:p>
                </p:txBody>
              </p:sp>
              <p:sp>
                <p:nvSpPr>
                  <p:cNvPr id="93220" name="Rectangle 36"/>
                  <p:cNvSpPr>
                    <a:spLocks noChangeArrowheads="1"/>
                  </p:cNvSpPr>
                  <p:nvPr/>
                </p:nvSpPr>
                <p:spPr bwMode="auto">
                  <a:xfrm>
                    <a:off x="0" y="1267"/>
                    <a:ext cx="5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21" name="Group 37"/>
              <p:cNvGrpSpPr>
                <a:grpSpLocks/>
              </p:cNvGrpSpPr>
              <p:nvPr/>
            </p:nvGrpSpPr>
            <p:grpSpPr bwMode="auto">
              <a:xfrm>
                <a:off x="554" y="1267"/>
                <a:ext cx="512" cy="384"/>
                <a:chOff x="554" y="1267"/>
                <a:chExt cx="512" cy="384"/>
              </a:xfrm>
            </p:grpSpPr>
            <p:sp>
              <p:nvSpPr>
                <p:cNvPr id="93222" name="Rectangle 38"/>
                <p:cNvSpPr>
                  <a:spLocks noChangeArrowheads="1"/>
                </p:cNvSpPr>
                <p:nvPr/>
              </p:nvSpPr>
              <p:spPr bwMode="auto">
                <a:xfrm>
                  <a:off x="554" y="1267"/>
                  <a:ext cx="512"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23" name="Group 39"/>
                <p:cNvGrpSpPr>
                  <a:grpSpLocks/>
                </p:cNvGrpSpPr>
                <p:nvPr/>
              </p:nvGrpSpPr>
              <p:grpSpPr bwMode="auto">
                <a:xfrm>
                  <a:off x="554" y="1267"/>
                  <a:ext cx="512" cy="384"/>
                  <a:chOff x="554" y="1267"/>
                  <a:chExt cx="512" cy="384"/>
                </a:xfrm>
              </p:grpSpPr>
              <p:sp>
                <p:nvSpPr>
                  <p:cNvPr id="93224" name="Rectangle 40"/>
                  <p:cNvSpPr>
                    <a:spLocks noChangeArrowheads="1"/>
                  </p:cNvSpPr>
                  <p:nvPr/>
                </p:nvSpPr>
                <p:spPr bwMode="auto">
                  <a:xfrm>
                    <a:off x="597" y="1267"/>
                    <a:ext cx="426"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14.9</a:t>
                    </a:r>
                    <a:endParaRPr lang="en-US" altLang="fr-FR" sz="2000">
                      <a:latin typeface="Times New Roman" pitchFamily="18" charset="0"/>
                    </a:endParaRPr>
                  </a:p>
                </p:txBody>
              </p:sp>
              <p:sp>
                <p:nvSpPr>
                  <p:cNvPr id="93225" name="Rectangle 41"/>
                  <p:cNvSpPr>
                    <a:spLocks noChangeArrowheads="1"/>
                  </p:cNvSpPr>
                  <p:nvPr/>
                </p:nvSpPr>
                <p:spPr bwMode="auto">
                  <a:xfrm>
                    <a:off x="554" y="1267"/>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26" name="Group 42"/>
              <p:cNvGrpSpPr>
                <a:grpSpLocks/>
              </p:cNvGrpSpPr>
              <p:nvPr/>
            </p:nvGrpSpPr>
            <p:grpSpPr bwMode="auto">
              <a:xfrm>
                <a:off x="1066" y="1267"/>
                <a:ext cx="579" cy="384"/>
                <a:chOff x="1066" y="1267"/>
                <a:chExt cx="579" cy="384"/>
              </a:xfrm>
            </p:grpSpPr>
            <p:sp>
              <p:nvSpPr>
                <p:cNvPr id="93227" name="Rectangle 43"/>
                <p:cNvSpPr>
                  <a:spLocks noChangeArrowheads="1"/>
                </p:cNvSpPr>
                <p:nvPr/>
              </p:nvSpPr>
              <p:spPr bwMode="auto">
                <a:xfrm>
                  <a:off x="1066" y="1267"/>
                  <a:ext cx="579"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28" name="Group 44"/>
                <p:cNvGrpSpPr>
                  <a:grpSpLocks/>
                </p:cNvGrpSpPr>
                <p:nvPr/>
              </p:nvGrpSpPr>
              <p:grpSpPr bwMode="auto">
                <a:xfrm>
                  <a:off x="1066" y="1267"/>
                  <a:ext cx="579" cy="384"/>
                  <a:chOff x="1066" y="1267"/>
                  <a:chExt cx="579" cy="384"/>
                </a:xfrm>
              </p:grpSpPr>
              <p:sp>
                <p:nvSpPr>
                  <p:cNvPr id="93229" name="Rectangle 45"/>
                  <p:cNvSpPr>
                    <a:spLocks noChangeArrowheads="1"/>
                  </p:cNvSpPr>
                  <p:nvPr/>
                </p:nvSpPr>
                <p:spPr bwMode="auto">
                  <a:xfrm>
                    <a:off x="1109" y="1267"/>
                    <a:ext cx="493"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Portugal</a:t>
                    </a:r>
                    <a:endParaRPr lang="en-US" altLang="fr-FR" sz="2000">
                      <a:latin typeface="Times New Roman" pitchFamily="18" charset="0"/>
                    </a:endParaRPr>
                  </a:p>
                </p:txBody>
              </p:sp>
              <p:sp>
                <p:nvSpPr>
                  <p:cNvPr id="93230" name="Rectangle 46"/>
                  <p:cNvSpPr>
                    <a:spLocks noChangeArrowheads="1"/>
                  </p:cNvSpPr>
                  <p:nvPr/>
                </p:nvSpPr>
                <p:spPr bwMode="auto">
                  <a:xfrm>
                    <a:off x="1066" y="1267"/>
                    <a:ext cx="579"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31" name="Group 47"/>
              <p:cNvGrpSpPr>
                <a:grpSpLocks/>
              </p:cNvGrpSpPr>
              <p:nvPr/>
            </p:nvGrpSpPr>
            <p:grpSpPr bwMode="auto">
              <a:xfrm>
                <a:off x="1645" y="1267"/>
                <a:ext cx="512" cy="384"/>
                <a:chOff x="1645" y="1267"/>
                <a:chExt cx="512" cy="384"/>
              </a:xfrm>
            </p:grpSpPr>
            <p:sp>
              <p:nvSpPr>
                <p:cNvPr id="93232" name="Rectangle 48"/>
                <p:cNvSpPr>
                  <a:spLocks noChangeArrowheads="1"/>
                </p:cNvSpPr>
                <p:nvPr/>
              </p:nvSpPr>
              <p:spPr bwMode="auto">
                <a:xfrm>
                  <a:off x="1645" y="1267"/>
                  <a:ext cx="512"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33" name="Group 49"/>
                <p:cNvGrpSpPr>
                  <a:grpSpLocks/>
                </p:cNvGrpSpPr>
                <p:nvPr/>
              </p:nvGrpSpPr>
              <p:grpSpPr bwMode="auto">
                <a:xfrm>
                  <a:off x="1645" y="1267"/>
                  <a:ext cx="512" cy="384"/>
                  <a:chOff x="1645" y="1267"/>
                  <a:chExt cx="512" cy="384"/>
                </a:xfrm>
              </p:grpSpPr>
              <p:sp>
                <p:nvSpPr>
                  <p:cNvPr id="93234" name="Rectangle 50"/>
                  <p:cNvSpPr>
                    <a:spLocks noChangeArrowheads="1"/>
                  </p:cNvSpPr>
                  <p:nvPr/>
                </p:nvSpPr>
                <p:spPr bwMode="auto">
                  <a:xfrm>
                    <a:off x="1688" y="1267"/>
                    <a:ext cx="426"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12.7</a:t>
                    </a:r>
                    <a:endParaRPr lang="en-US" altLang="fr-FR" sz="2400" b="1">
                      <a:latin typeface="Times New Roman" pitchFamily="18" charset="0"/>
                    </a:endParaRPr>
                  </a:p>
                </p:txBody>
              </p:sp>
              <p:sp>
                <p:nvSpPr>
                  <p:cNvPr id="93235" name="Rectangle 51"/>
                  <p:cNvSpPr>
                    <a:spLocks noChangeArrowheads="1"/>
                  </p:cNvSpPr>
                  <p:nvPr/>
                </p:nvSpPr>
                <p:spPr bwMode="auto">
                  <a:xfrm>
                    <a:off x="1645" y="1267"/>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36" name="Group 52"/>
              <p:cNvGrpSpPr>
                <a:grpSpLocks/>
              </p:cNvGrpSpPr>
              <p:nvPr/>
            </p:nvGrpSpPr>
            <p:grpSpPr bwMode="auto">
              <a:xfrm>
                <a:off x="0" y="1651"/>
                <a:ext cx="554" cy="384"/>
                <a:chOff x="0" y="1651"/>
                <a:chExt cx="554" cy="384"/>
              </a:xfrm>
            </p:grpSpPr>
            <p:sp>
              <p:nvSpPr>
                <p:cNvPr id="93237" name="Rectangle 53"/>
                <p:cNvSpPr>
                  <a:spLocks noChangeArrowheads="1"/>
                </p:cNvSpPr>
                <p:nvPr/>
              </p:nvSpPr>
              <p:spPr bwMode="auto">
                <a:xfrm>
                  <a:off x="0" y="1651"/>
                  <a:ext cx="554"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38" name="Group 54"/>
                <p:cNvGrpSpPr>
                  <a:grpSpLocks/>
                </p:cNvGrpSpPr>
                <p:nvPr/>
              </p:nvGrpSpPr>
              <p:grpSpPr bwMode="auto">
                <a:xfrm>
                  <a:off x="0" y="1651"/>
                  <a:ext cx="554" cy="384"/>
                  <a:chOff x="0" y="1651"/>
                  <a:chExt cx="554" cy="384"/>
                </a:xfrm>
              </p:grpSpPr>
              <p:sp>
                <p:nvSpPr>
                  <p:cNvPr id="93239" name="Rectangle 55"/>
                  <p:cNvSpPr>
                    <a:spLocks noChangeArrowheads="1"/>
                  </p:cNvSpPr>
                  <p:nvPr/>
                </p:nvSpPr>
                <p:spPr bwMode="auto">
                  <a:xfrm>
                    <a:off x="43" y="1651"/>
                    <a:ext cx="468"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Ireland</a:t>
                    </a:r>
                    <a:endParaRPr lang="en-US" altLang="fr-FR" sz="2000">
                      <a:latin typeface="Times New Roman" pitchFamily="18" charset="0"/>
                    </a:endParaRPr>
                  </a:p>
                </p:txBody>
              </p:sp>
              <p:sp>
                <p:nvSpPr>
                  <p:cNvPr id="93240" name="Rectangle 56"/>
                  <p:cNvSpPr>
                    <a:spLocks noChangeArrowheads="1"/>
                  </p:cNvSpPr>
                  <p:nvPr/>
                </p:nvSpPr>
                <p:spPr bwMode="auto">
                  <a:xfrm>
                    <a:off x="0" y="1651"/>
                    <a:ext cx="5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41" name="Group 57"/>
              <p:cNvGrpSpPr>
                <a:grpSpLocks/>
              </p:cNvGrpSpPr>
              <p:nvPr/>
            </p:nvGrpSpPr>
            <p:grpSpPr bwMode="auto">
              <a:xfrm>
                <a:off x="554" y="1651"/>
                <a:ext cx="512" cy="384"/>
                <a:chOff x="554" y="1651"/>
                <a:chExt cx="512" cy="384"/>
              </a:xfrm>
            </p:grpSpPr>
            <p:sp>
              <p:nvSpPr>
                <p:cNvPr id="93242" name="Rectangle 58"/>
                <p:cNvSpPr>
                  <a:spLocks noChangeArrowheads="1"/>
                </p:cNvSpPr>
                <p:nvPr/>
              </p:nvSpPr>
              <p:spPr bwMode="auto">
                <a:xfrm>
                  <a:off x="554" y="1651"/>
                  <a:ext cx="512"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43" name="Group 59"/>
                <p:cNvGrpSpPr>
                  <a:grpSpLocks/>
                </p:cNvGrpSpPr>
                <p:nvPr/>
              </p:nvGrpSpPr>
              <p:grpSpPr bwMode="auto">
                <a:xfrm>
                  <a:off x="554" y="1651"/>
                  <a:ext cx="512" cy="384"/>
                  <a:chOff x="554" y="1651"/>
                  <a:chExt cx="512" cy="384"/>
                </a:xfrm>
              </p:grpSpPr>
              <p:sp>
                <p:nvSpPr>
                  <p:cNvPr id="93244" name="Rectangle 60"/>
                  <p:cNvSpPr>
                    <a:spLocks noChangeArrowheads="1"/>
                  </p:cNvSpPr>
                  <p:nvPr/>
                </p:nvSpPr>
                <p:spPr bwMode="auto">
                  <a:xfrm>
                    <a:off x="597" y="1651"/>
                    <a:ext cx="426"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14.2</a:t>
                    </a:r>
                    <a:endParaRPr lang="en-US" altLang="fr-FR" sz="2000">
                      <a:latin typeface="Times New Roman" pitchFamily="18" charset="0"/>
                    </a:endParaRPr>
                  </a:p>
                </p:txBody>
              </p:sp>
              <p:sp>
                <p:nvSpPr>
                  <p:cNvPr id="93245" name="Rectangle 61"/>
                  <p:cNvSpPr>
                    <a:spLocks noChangeArrowheads="1"/>
                  </p:cNvSpPr>
                  <p:nvPr/>
                </p:nvSpPr>
                <p:spPr bwMode="auto">
                  <a:xfrm>
                    <a:off x="554" y="1651"/>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46" name="Group 62"/>
              <p:cNvGrpSpPr>
                <a:grpSpLocks/>
              </p:cNvGrpSpPr>
              <p:nvPr/>
            </p:nvGrpSpPr>
            <p:grpSpPr bwMode="auto">
              <a:xfrm>
                <a:off x="1066" y="1651"/>
                <a:ext cx="579" cy="384"/>
                <a:chOff x="1066" y="1651"/>
                <a:chExt cx="579" cy="384"/>
              </a:xfrm>
            </p:grpSpPr>
            <p:sp>
              <p:nvSpPr>
                <p:cNvPr id="93247" name="Rectangle 63"/>
                <p:cNvSpPr>
                  <a:spLocks noChangeArrowheads="1"/>
                </p:cNvSpPr>
                <p:nvPr/>
              </p:nvSpPr>
              <p:spPr bwMode="auto">
                <a:xfrm>
                  <a:off x="1066" y="1651"/>
                  <a:ext cx="579"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48" name="Group 64"/>
                <p:cNvGrpSpPr>
                  <a:grpSpLocks/>
                </p:cNvGrpSpPr>
                <p:nvPr/>
              </p:nvGrpSpPr>
              <p:grpSpPr bwMode="auto">
                <a:xfrm>
                  <a:off x="1066" y="1651"/>
                  <a:ext cx="579" cy="384"/>
                  <a:chOff x="1066" y="1651"/>
                  <a:chExt cx="579" cy="384"/>
                </a:xfrm>
              </p:grpSpPr>
              <p:sp>
                <p:nvSpPr>
                  <p:cNvPr id="93249" name="Rectangle 65"/>
                  <p:cNvSpPr>
                    <a:spLocks noChangeArrowheads="1"/>
                  </p:cNvSpPr>
                  <p:nvPr/>
                </p:nvSpPr>
                <p:spPr bwMode="auto">
                  <a:xfrm>
                    <a:off x="1109" y="1651"/>
                    <a:ext cx="493"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Canada</a:t>
                    </a:r>
                    <a:endParaRPr lang="en-US" altLang="fr-FR" sz="2000">
                      <a:latin typeface="Times New Roman" pitchFamily="18" charset="0"/>
                    </a:endParaRPr>
                  </a:p>
                </p:txBody>
              </p:sp>
              <p:sp>
                <p:nvSpPr>
                  <p:cNvPr id="93250" name="Rectangle 66"/>
                  <p:cNvSpPr>
                    <a:spLocks noChangeArrowheads="1"/>
                  </p:cNvSpPr>
                  <p:nvPr/>
                </p:nvSpPr>
                <p:spPr bwMode="auto">
                  <a:xfrm>
                    <a:off x="1066" y="1651"/>
                    <a:ext cx="579"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51" name="Group 67"/>
              <p:cNvGrpSpPr>
                <a:grpSpLocks/>
              </p:cNvGrpSpPr>
              <p:nvPr/>
            </p:nvGrpSpPr>
            <p:grpSpPr bwMode="auto">
              <a:xfrm>
                <a:off x="1645" y="1651"/>
                <a:ext cx="512" cy="384"/>
                <a:chOff x="1645" y="1651"/>
                <a:chExt cx="512" cy="384"/>
              </a:xfrm>
            </p:grpSpPr>
            <p:sp>
              <p:nvSpPr>
                <p:cNvPr id="93252" name="Rectangle 68"/>
                <p:cNvSpPr>
                  <a:spLocks noChangeArrowheads="1"/>
                </p:cNvSpPr>
                <p:nvPr/>
              </p:nvSpPr>
              <p:spPr bwMode="auto">
                <a:xfrm>
                  <a:off x="1645" y="1651"/>
                  <a:ext cx="512"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53" name="Group 69"/>
                <p:cNvGrpSpPr>
                  <a:grpSpLocks/>
                </p:cNvGrpSpPr>
                <p:nvPr/>
              </p:nvGrpSpPr>
              <p:grpSpPr bwMode="auto">
                <a:xfrm>
                  <a:off x="1645" y="1651"/>
                  <a:ext cx="512" cy="384"/>
                  <a:chOff x="1645" y="1651"/>
                  <a:chExt cx="512" cy="384"/>
                </a:xfrm>
              </p:grpSpPr>
              <p:sp>
                <p:nvSpPr>
                  <p:cNvPr id="93254" name="Rectangle 70"/>
                  <p:cNvSpPr>
                    <a:spLocks noChangeArrowheads="1"/>
                  </p:cNvSpPr>
                  <p:nvPr/>
                </p:nvSpPr>
                <p:spPr bwMode="auto">
                  <a:xfrm>
                    <a:off x="1688" y="1651"/>
                    <a:ext cx="426"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12.0</a:t>
                    </a:r>
                    <a:endParaRPr lang="en-US" altLang="fr-FR" sz="2400" b="1">
                      <a:latin typeface="Times New Roman" pitchFamily="18" charset="0"/>
                    </a:endParaRPr>
                  </a:p>
                </p:txBody>
              </p:sp>
              <p:sp>
                <p:nvSpPr>
                  <p:cNvPr id="93255" name="Rectangle 71"/>
                  <p:cNvSpPr>
                    <a:spLocks noChangeArrowheads="1"/>
                  </p:cNvSpPr>
                  <p:nvPr/>
                </p:nvSpPr>
                <p:spPr bwMode="auto">
                  <a:xfrm>
                    <a:off x="1645" y="1651"/>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56" name="Group 72"/>
              <p:cNvGrpSpPr>
                <a:grpSpLocks/>
              </p:cNvGrpSpPr>
              <p:nvPr/>
            </p:nvGrpSpPr>
            <p:grpSpPr bwMode="auto">
              <a:xfrm>
                <a:off x="0" y="2035"/>
                <a:ext cx="554" cy="384"/>
                <a:chOff x="0" y="2035"/>
                <a:chExt cx="554" cy="384"/>
              </a:xfrm>
            </p:grpSpPr>
            <p:sp>
              <p:nvSpPr>
                <p:cNvPr id="93257" name="Rectangle 73"/>
                <p:cNvSpPr>
                  <a:spLocks noChangeArrowheads="1"/>
                </p:cNvSpPr>
                <p:nvPr/>
              </p:nvSpPr>
              <p:spPr bwMode="auto">
                <a:xfrm>
                  <a:off x="0" y="2035"/>
                  <a:ext cx="554"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58" name="Group 74"/>
                <p:cNvGrpSpPr>
                  <a:grpSpLocks/>
                </p:cNvGrpSpPr>
                <p:nvPr/>
              </p:nvGrpSpPr>
              <p:grpSpPr bwMode="auto">
                <a:xfrm>
                  <a:off x="0" y="2035"/>
                  <a:ext cx="554" cy="384"/>
                  <a:chOff x="0" y="2035"/>
                  <a:chExt cx="554" cy="384"/>
                </a:xfrm>
              </p:grpSpPr>
              <p:sp>
                <p:nvSpPr>
                  <p:cNvPr id="93259" name="Rectangle 75"/>
                  <p:cNvSpPr>
                    <a:spLocks noChangeArrowheads="1"/>
                  </p:cNvSpPr>
                  <p:nvPr/>
                </p:nvSpPr>
                <p:spPr bwMode="auto">
                  <a:xfrm>
                    <a:off x="43" y="2035"/>
                    <a:ext cx="468"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Singapore</a:t>
                    </a:r>
                    <a:endParaRPr lang="en-US" altLang="fr-FR" sz="2000">
                      <a:latin typeface="Times New Roman" pitchFamily="18" charset="0"/>
                    </a:endParaRPr>
                  </a:p>
                </p:txBody>
              </p:sp>
              <p:sp>
                <p:nvSpPr>
                  <p:cNvPr id="93260" name="Rectangle 76"/>
                  <p:cNvSpPr>
                    <a:spLocks noChangeArrowheads="1"/>
                  </p:cNvSpPr>
                  <p:nvPr/>
                </p:nvSpPr>
                <p:spPr bwMode="auto">
                  <a:xfrm>
                    <a:off x="0" y="2035"/>
                    <a:ext cx="5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61" name="Group 77"/>
              <p:cNvGrpSpPr>
                <a:grpSpLocks/>
              </p:cNvGrpSpPr>
              <p:nvPr/>
            </p:nvGrpSpPr>
            <p:grpSpPr bwMode="auto">
              <a:xfrm>
                <a:off x="554" y="2035"/>
                <a:ext cx="512" cy="384"/>
                <a:chOff x="554" y="2035"/>
                <a:chExt cx="512" cy="384"/>
              </a:xfrm>
            </p:grpSpPr>
            <p:sp>
              <p:nvSpPr>
                <p:cNvPr id="93262" name="Rectangle 78"/>
                <p:cNvSpPr>
                  <a:spLocks noChangeArrowheads="1"/>
                </p:cNvSpPr>
                <p:nvPr/>
              </p:nvSpPr>
              <p:spPr bwMode="auto">
                <a:xfrm>
                  <a:off x="554" y="2035"/>
                  <a:ext cx="512"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63" name="Group 79"/>
                <p:cNvGrpSpPr>
                  <a:grpSpLocks/>
                </p:cNvGrpSpPr>
                <p:nvPr/>
              </p:nvGrpSpPr>
              <p:grpSpPr bwMode="auto">
                <a:xfrm>
                  <a:off x="554" y="2035"/>
                  <a:ext cx="512" cy="384"/>
                  <a:chOff x="554" y="2035"/>
                  <a:chExt cx="512" cy="384"/>
                </a:xfrm>
              </p:grpSpPr>
              <p:sp>
                <p:nvSpPr>
                  <p:cNvPr id="93264" name="Rectangle 80"/>
                  <p:cNvSpPr>
                    <a:spLocks noChangeArrowheads="1"/>
                  </p:cNvSpPr>
                  <p:nvPr/>
                </p:nvSpPr>
                <p:spPr bwMode="auto">
                  <a:xfrm>
                    <a:off x="597" y="2035"/>
                    <a:ext cx="426"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13.9</a:t>
                    </a:r>
                    <a:endParaRPr lang="en-US" altLang="fr-FR" sz="2400">
                      <a:latin typeface="Times New Roman" pitchFamily="18" charset="0"/>
                    </a:endParaRPr>
                  </a:p>
                </p:txBody>
              </p:sp>
              <p:sp>
                <p:nvSpPr>
                  <p:cNvPr id="93265" name="Rectangle 81"/>
                  <p:cNvSpPr>
                    <a:spLocks noChangeArrowheads="1"/>
                  </p:cNvSpPr>
                  <p:nvPr/>
                </p:nvSpPr>
                <p:spPr bwMode="auto">
                  <a:xfrm>
                    <a:off x="554" y="2035"/>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66" name="Group 82"/>
              <p:cNvGrpSpPr>
                <a:grpSpLocks/>
              </p:cNvGrpSpPr>
              <p:nvPr/>
            </p:nvGrpSpPr>
            <p:grpSpPr bwMode="auto">
              <a:xfrm>
                <a:off x="1066" y="2035"/>
                <a:ext cx="579" cy="384"/>
                <a:chOff x="1066" y="2035"/>
                <a:chExt cx="579" cy="384"/>
              </a:xfrm>
            </p:grpSpPr>
            <p:sp>
              <p:nvSpPr>
                <p:cNvPr id="93267" name="Rectangle 83"/>
                <p:cNvSpPr>
                  <a:spLocks noChangeArrowheads="1"/>
                </p:cNvSpPr>
                <p:nvPr/>
              </p:nvSpPr>
              <p:spPr bwMode="auto">
                <a:xfrm>
                  <a:off x="1066" y="2035"/>
                  <a:ext cx="579"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68" name="Group 84"/>
                <p:cNvGrpSpPr>
                  <a:grpSpLocks/>
                </p:cNvGrpSpPr>
                <p:nvPr/>
              </p:nvGrpSpPr>
              <p:grpSpPr bwMode="auto">
                <a:xfrm>
                  <a:off x="1066" y="2035"/>
                  <a:ext cx="579" cy="384"/>
                  <a:chOff x="1066" y="2035"/>
                  <a:chExt cx="579" cy="384"/>
                </a:xfrm>
              </p:grpSpPr>
              <p:sp>
                <p:nvSpPr>
                  <p:cNvPr id="93269" name="Rectangle 85"/>
                  <p:cNvSpPr>
                    <a:spLocks noChangeArrowheads="1"/>
                  </p:cNvSpPr>
                  <p:nvPr/>
                </p:nvSpPr>
                <p:spPr bwMode="auto">
                  <a:xfrm>
                    <a:off x="1109" y="2035"/>
                    <a:ext cx="493"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Japan</a:t>
                    </a:r>
                    <a:endParaRPr lang="en-US" altLang="fr-FR" sz="2400">
                      <a:latin typeface="Times New Roman" pitchFamily="18" charset="0"/>
                    </a:endParaRPr>
                  </a:p>
                </p:txBody>
              </p:sp>
              <p:sp>
                <p:nvSpPr>
                  <p:cNvPr id="93270" name="Rectangle 86"/>
                  <p:cNvSpPr>
                    <a:spLocks noChangeArrowheads="1"/>
                  </p:cNvSpPr>
                  <p:nvPr/>
                </p:nvSpPr>
                <p:spPr bwMode="auto">
                  <a:xfrm>
                    <a:off x="1066" y="2035"/>
                    <a:ext cx="579"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71" name="Group 87"/>
              <p:cNvGrpSpPr>
                <a:grpSpLocks/>
              </p:cNvGrpSpPr>
              <p:nvPr/>
            </p:nvGrpSpPr>
            <p:grpSpPr bwMode="auto">
              <a:xfrm>
                <a:off x="1645" y="2035"/>
                <a:ext cx="512" cy="384"/>
                <a:chOff x="1645" y="2035"/>
                <a:chExt cx="512" cy="384"/>
              </a:xfrm>
            </p:grpSpPr>
            <p:sp>
              <p:nvSpPr>
                <p:cNvPr id="93272" name="Rectangle 88"/>
                <p:cNvSpPr>
                  <a:spLocks noChangeArrowheads="1"/>
                </p:cNvSpPr>
                <p:nvPr/>
              </p:nvSpPr>
              <p:spPr bwMode="auto">
                <a:xfrm>
                  <a:off x="1645" y="2035"/>
                  <a:ext cx="512"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73" name="Group 89"/>
                <p:cNvGrpSpPr>
                  <a:grpSpLocks/>
                </p:cNvGrpSpPr>
                <p:nvPr/>
              </p:nvGrpSpPr>
              <p:grpSpPr bwMode="auto">
                <a:xfrm>
                  <a:off x="1645" y="2035"/>
                  <a:ext cx="512" cy="384"/>
                  <a:chOff x="1645" y="2035"/>
                  <a:chExt cx="512" cy="384"/>
                </a:xfrm>
              </p:grpSpPr>
              <p:sp>
                <p:nvSpPr>
                  <p:cNvPr id="93274" name="Rectangle 90"/>
                  <p:cNvSpPr>
                    <a:spLocks noChangeArrowheads="1"/>
                  </p:cNvSpPr>
                  <p:nvPr/>
                </p:nvSpPr>
                <p:spPr bwMode="auto">
                  <a:xfrm>
                    <a:off x="1688" y="2035"/>
                    <a:ext cx="426"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11.3</a:t>
                    </a:r>
                    <a:endParaRPr lang="en-US" altLang="fr-FR" sz="2000" b="1">
                      <a:latin typeface="Times New Roman" pitchFamily="18" charset="0"/>
                    </a:endParaRPr>
                  </a:p>
                </p:txBody>
              </p:sp>
              <p:sp>
                <p:nvSpPr>
                  <p:cNvPr id="93275" name="Rectangle 91"/>
                  <p:cNvSpPr>
                    <a:spLocks noChangeArrowheads="1"/>
                  </p:cNvSpPr>
                  <p:nvPr/>
                </p:nvSpPr>
                <p:spPr bwMode="auto">
                  <a:xfrm>
                    <a:off x="1645" y="2035"/>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76" name="Group 92"/>
              <p:cNvGrpSpPr>
                <a:grpSpLocks/>
              </p:cNvGrpSpPr>
              <p:nvPr/>
            </p:nvGrpSpPr>
            <p:grpSpPr bwMode="auto">
              <a:xfrm>
                <a:off x="0" y="2419"/>
                <a:ext cx="554" cy="384"/>
                <a:chOff x="0" y="2419"/>
                <a:chExt cx="554" cy="384"/>
              </a:xfrm>
            </p:grpSpPr>
            <p:sp>
              <p:nvSpPr>
                <p:cNvPr id="93277" name="Rectangle 93"/>
                <p:cNvSpPr>
                  <a:spLocks noChangeArrowheads="1"/>
                </p:cNvSpPr>
                <p:nvPr/>
              </p:nvSpPr>
              <p:spPr bwMode="auto">
                <a:xfrm>
                  <a:off x="0" y="2419"/>
                  <a:ext cx="554"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78" name="Group 94"/>
                <p:cNvGrpSpPr>
                  <a:grpSpLocks/>
                </p:cNvGrpSpPr>
                <p:nvPr/>
              </p:nvGrpSpPr>
              <p:grpSpPr bwMode="auto">
                <a:xfrm>
                  <a:off x="0" y="2419"/>
                  <a:ext cx="554" cy="384"/>
                  <a:chOff x="0" y="2419"/>
                  <a:chExt cx="554" cy="384"/>
                </a:xfrm>
              </p:grpSpPr>
              <p:sp>
                <p:nvSpPr>
                  <p:cNvPr id="93279" name="Rectangle 95"/>
                  <p:cNvSpPr>
                    <a:spLocks noChangeArrowheads="1"/>
                  </p:cNvSpPr>
                  <p:nvPr/>
                </p:nvSpPr>
                <p:spPr bwMode="auto">
                  <a:xfrm>
                    <a:off x="43" y="2419"/>
                    <a:ext cx="468"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Hong Kong</a:t>
                    </a:r>
                    <a:endParaRPr lang="en-US" altLang="fr-FR" sz="2000">
                      <a:latin typeface="Times New Roman" pitchFamily="18" charset="0"/>
                    </a:endParaRPr>
                  </a:p>
                </p:txBody>
              </p:sp>
              <p:sp>
                <p:nvSpPr>
                  <p:cNvPr id="93280" name="Rectangle 96"/>
                  <p:cNvSpPr>
                    <a:spLocks noChangeArrowheads="1"/>
                  </p:cNvSpPr>
                  <p:nvPr/>
                </p:nvSpPr>
                <p:spPr bwMode="auto">
                  <a:xfrm>
                    <a:off x="0" y="2419"/>
                    <a:ext cx="5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81" name="Group 97"/>
              <p:cNvGrpSpPr>
                <a:grpSpLocks/>
              </p:cNvGrpSpPr>
              <p:nvPr/>
            </p:nvGrpSpPr>
            <p:grpSpPr bwMode="auto">
              <a:xfrm>
                <a:off x="554" y="2419"/>
                <a:ext cx="512" cy="384"/>
                <a:chOff x="554" y="2419"/>
                <a:chExt cx="512" cy="384"/>
              </a:xfrm>
            </p:grpSpPr>
            <p:sp>
              <p:nvSpPr>
                <p:cNvPr id="93282" name="Rectangle 98"/>
                <p:cNvSpPr>
                  <a:spLocks noChangeArrowheads="1"/>
                </p:cNvSpPr>
                <p:nvPr/>
              </p:nvSpPr>
              <p:spPr bwMode="auto">
                <a:xfrm>
                  <a:off x="554" y="2419"/>
                  <a:ext cx="512"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83" name="Group 99"/>
                <p:cNvGrpSpPr>
                  <a:grpSpLocks/>
                </p:cNvGrpSpPr>
                <p:nvPr/>
              </p:nvGrpSpPr>
              <p:grpSpPr bwMode="auto">
                <a:xfrm>
                  <a:off x="554" y="2419"/>
                  <a:ext cx="512" cy="384"/>
                  <a:chOff x="554" y="2419"/>
                  <a:chExt cx="512" cy="384"/>
                </a:xfrm>
              </p:grpSpPr>
              <p:sp>
                <p:nvSpPr>
                  <p:cNvPr id="93284" name="Rectangle 100"/>
                  <p:cNvSpPr>
                    <a:spLocks noChangeArrowheads="1"/>
                  </p:cNvSpPr>
                  <p:nvPr/>
                </p:nvSpPr>
                <p:spPr bwMode="auto">
                  <a:xfrm>
                    <a:off x="597" y="2419"/>
                    <a:ext cx="426"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13.7</a:t>
                    </a:r>
                    <a:endParaRPr lang="en-US" altLang="fr-FR" sz="2000" b="1">
                      <a:latin typeface="Times New Roman" pitchFamily="18" charset="0"/>
                    </a:endParaRPr>
                  </a:p>
                </p:txBody>
              </p:sp>
              <p:sp>
                <p:nvSpPr>
                  <p:cNvPr id="93285" name="Rectangle 101"/>
                  <p:cNvSpPr>
                    <a:spLocks noChangeArrowheads="1"/>
                  </p:cNvSpPr>
                  <p:nvPr/>
                </p:nvSpPr>
                <p:spPr bwMode="auto">
                  <a:xfrm>
                    <a:off x="554" y="2419"/>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86" name="Group 102"/>
              <p:cNvGrpSpPr>
                <a:grpSpLocks/>
              </p:cNvGrpSpPr>
              <p:nvPr/>
            </p:nvGrpSpPr>
            <p:grpSpPr bwMode="auto">
              <a:xfrm>
                <a:off x="1066" y="2419"/>
                <a:ext cx="579" cy="384"/>
                <a:chOff x="1066" y="2419"/>
                <a:chExt cx="579" cy="384"/>
              </a:xfrm>
            </p:grpSpPr>
            <p:sp>
              <p:nvSpPr>
                <p:cNvPr id="93287" name="Rectangle 103"/>
                <p:cNvSpPr>
                  <a:spLocks noChangeArrowheads="1"/>
                </p:cNvSpPr>
                <p:nvPr/>
              </p:nvSpPr>
              <p:spPr bwMode="auto">
                <a:xfrm>
                  <a:off x="1066" y="2419"/>
                  <a:ext cx="579"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88" name="Group 104"/>
                <p:cNvGrpSpPr>
                  <a:grpSpLocks/>
                </p:cNvGrpSpPr>
                <p:nvPr/>
              </p:nvGrpSpPr>
              <p:grpSpPr bwMode="auto">
                <a:xfrm>
                  <a:off x="1066" y="2419"/>
                  <a:ext cx="579" cy="384"/>
                  <a:chOff x="1066" y="2419"/>
                  <a:chExt cx="579" cy="384"/>
                </a:xfrm>
              </p:grpSpPr>
              <p:sp>
                <p:nvSpPr>
                  <p:cNvPr id="93289" name="Rectangle 105"/>
                  <p:cNvSpPr>
                    <a:spLocks noChangeArrowheads="1"/>
                  </p:cNvSpPr>
                  <p:nvPr/>
                </p:nvSpPr>
                <p:spPr bwMode="auto">
                  <a:xfrm>
                    <a:off x="1109" y="2419"/>
                    <a:ext cx="493"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Netherlands</a:t>
                    </a:r>
                    <a:endParaRPr lang="en-US" altLang="fr-FR" sz="2000" b="1">
                      <a:latin typeface="Times New Roman" pitchFamily="18" charset="0"/>
                    </a:endParaRPr>
                  </a:p>
                </p:txBody>
              </p:sp>
              <p:sp>
                <p:nvSpPr>
                  <p:cNvPr id="93290" name="Rectangle 106"/>
                  <p:cNvSpPr>
                    <a:spLocks noChangeArrowheads="1"/>
                  </p:cNvSpPr>
                  <p:nvPr/>
                </p:nvSpPr>
                <p:spPr bwMode="auto">
                  <a:xfrm>
                    <a:off x="1066" y="2419"/>
                    <a:ext cx="579"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91" name="Group 107"/>
              <p:cNvGrpSpPr>
                <a:grpSpLocks/>
              </p:cNvGrpSpPr>
              <p:nvPr/>
            </p:nvGrpSpPr>
            <p:grpSpPr bwMode="auto">
              <a:xfrm>
                <a:off x="1645" y="2419"/>
                <a:ext cx="512" cy="384"/>
                <a:chOff x="1645" y="2419"/>
                <a:chExt cx="512" cy="384"/>
              </a:xfrm>
            </p:grpSpPr>
            <p:sp>
              <p:nvSpPr>
                <p:cNvPr id="93292" name="Rectangle 108"/>
                <p:cNvSpPr>
                  <a:spLocks noChangeArrowheads="1"/>
                </p:cNvSpPr>
                <p:nvPr/>
              </p:nvSpPr>
              <p:spPr bwMode="auto">
                <a:xfrm>
                  <a:off x="1645" y="2419"/>
                  <a:ext cx="512"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93" name="Group 109"/>
                <p:cNvGrpSpPr>
                  <a:grpSpLocks/>
                </p:cNvGrpSpPr>
                <p:nvPr/>
              </p:nvGrpSpPr>
              <p:grpSpPr bwMode="auto">
                <a:xfrm>
                  <a:off x="1645" y="2419"/>
                  <a:ext cx="512" cy="384"/>
                  <a:chOff x="1645" y="2419"/>
                  <a:chExt cx="512" cy="384"/>
                </a:xfrm>
              </p:grpSpPr>
              <p:sp>
                <p:nvSpPr>
                  <p:cNvPr id="93294" name="Rectangle 110"/>
                  <p:cNvSpPr>
                    <a:spLocks noChangeArrowheads="1"/>
                  </p:cNvSpPr>
                  <p:nvPr/>
                </p:nvSpPr>
                <p:spPr bwMode="auto">
                  <a:xfrm>
                    <a:off x="1688" y="2419"/>
                    <a:ext cx="426"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11.3</a:t>
                    </a:r>
                    <a:endParaRPr lang="en-US" altLang="fr-FR" sz="2000" b="1">
                      <a:latin typeface="Times New Roman" pitchFamily="18" charset="0"/>
                    </a:endParaRPr>
                  </a:p>
                </p:txBody>
              </p:sp>
              <p:sp>
                <p:nvSpPr>
                  <p:cNvPr id="93295" name="Rectangle 111"/>
                  <p:cNvSpPr>
                    <a:spLocks noChangeArrowheads="1"/>
                  </p:cNvSpPr>
                  <p:nvPr/>
                </p:nvSpPr>
                <p:spPr bwMode="auto">
                  <a:xfrm>
                    <a:off x="1645" y="2419"/>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296" name="Group 112"/>
              <p:cNvGrpSpPr>
                <a:grpSpLocks/>
              </p:cNvGrpSpPr>
              <p:nvPr/>
            </p:nvGrpSpPr>
            <p:grpSpPr bwMode="auto">
              <a:xfrm>
                <a:off x="0" y="2803"/>
                <a:ext cx="554" cy="384"/>
                <a:chOff x="0" y="2803"/>
                <a:chExt cx="554" cy="384"/>
              </a:xfrm>
            </p:grpSpPr>
            <p:sp>
              <p:nvSpPr>
                <p:cNvPr id="93297" name="Rectangle 113"/>
                <p:cNvSpPr>
                  <a:spLocks noChangeArrowheads="1"/>
                </p:cNvSpPr>
                <p:nvPr/>
              </p:nvSpPr>
              <p:spPr bwMode="auto">
                <a:xfrm>
                  <a:off x="0" y="2803"/>
                  <a:ext cx="554"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298" name="Group 114"/>
                <p:cNvGrpSpPr>
                  <a:grpSpLocks/>
                </p:cNvGrpSpPr>
                <p:nvPr/>
              </p:nvGrpSpPr>
              <p:grpSpPr bwMode="auto">
                <a:xfrm>
                  <a:off x="0" y="2803"/>
                  <a:ext cx="554" cy="384"/>
                  <a:chOff x="0" y="2803"/>
                  <a:chExt cx="554" cy="384"/>
                </a:xfrm>
              </p:grpSpPr>
              <p:sp>
                <p:nvSpPr>
                  <p:cNvPr id="93299" name="Rectangle 115"/>
                  <p:cNvSpPr>
                    <a:spLocks noChangeArrowheads="1"/>
                  </p:cNvSpPr>
                  <p:nvPr/>
                </p:nvSpPr>
                <p:spPr bwMode="auto">
                  <a:xfrm>
                    <a:off x="43" y="2803"/>
                    <a:ext cx="468"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Germany</a:t>
                    </a:r>
                    <a:endParaRPr lang="en-US" altLang="fr-FR" sz="2000">
                      <a:latin typeface="Times New Roman" pitchFamily="18" charset="0"/>
                    </a:endParaRPr>
                  </a:p>
                </p:txBody>
              </p:sp>
              <p:sp>
                <p:nvSpPr>
                  <p:cNvPr id="93300" name="Rectangle 116"/>
                  <p:cNvSpPr>
                    <a:spLocks noChangeArrowheads="1"/>
                  </p:cNvSpPr>
                  <p:nvPr/>
                </p:nvSpPr>
                <p:spPr bwMode="auto">
                  <a:xfrm>
                    <a:off x="0" y="2803"/>
                    <a:ext cx="5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01" name="Group 117"/>
              <p:cNvGrpSpPr>
                <a:grpSpLocks/>
              </p:cNvGrpSpPr>
              <p:nvPr/>
            </p:nvGrpSpPr>
            <p:grpSpPr bwMode="auto">
              <a:xfrm>
                <a:off x="554" y="2803"/>
                <a:ext cx="512" cy="384"/>
                <a:chOff x="554" y="2803"/>
                <a:chExt cx="512" cy="384"/>
              </a:xfrm>
            </p:grpSpPr>
            <p:sp>
              <p:nvSpPr>
                <p:cNvPr id="93302" name="Rectangle 118"/>
                <p:cNvSpPr>
                  <a:spLocks noChangeArrowheads="1"/>
                </p:cNvSpPr>
                <p:nvPr/>
              </p:nvSpPr>
              <p:spPr bwMode="auto">
                <a:xfrm>
                  <a:off x="554" y="2803"/>
                  <a:ext cx="512"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03" name="Group 119"/>
                <p:cNvGrpSpPr>
                  <a:grpSpLocks/>
                </p:cNvGrpSpPr>
                <p:nvPr/>
              </p:nvGrpSpPr>
              <p:grpSpPr bwMode="auto">
                <a:xfrm>
                  <a:off x="554" y="2803"/>
                  <a:ext cx="512" cy="384"/>
                  <a:chOff x="554" y="2803"/>
                  <a:chExt cx="512" cy="384"/>
                </a:xfrm>
              </p:grpSpPr>
              <p:sp>
                <p:nvSpPr>
                  <p:cNvPr id="93304" name="Rectangle 120"/>
                  <p:cNvSpPr>
                    <a:spLocks noChangeArrowheads="1"/>
                  </p:cNvSpPr>
                  <p:nvPr/>
                </p:nvSpPr>
                <p:spPr bwMode="auto">
                  <a:xfrm>
                    <a:off x="597" y="2803"/>
                    <a:ext cx="426"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13.0</a:t>
                    </a:r>
                    <a:endParaRPr lang="en-US" altLang="fr-FR" sz="2000" b="1">
                      <a:latin typeface="Times New Roman" pitchFamily="18" charset="0"/>
                    </a:endParaRPr>
                  </a:p>
                </p:txBody>
              </p:sp>
              <p:sp>
                <p:nvSpPr>
                  <p:cNvPr id="93305" name="Rectangle 121"/>
                  <p:cNvSpPr>
                    <a:spLocks noChangeArrowheads="1"/>
                  </p:cNvSpPr>
                  <p:nvPr/>
                </p:nvSpPr>
                <p:spPr bwMode="auto">
                  <a:xfrm>
                    <a:off x="554" y="2803"/>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06" name="Group 122"/>
              <p:cNvGrpSpPr>
                <a:grpSpLocks/>
              </p:cNvGrpSpPr>
              <p:nvPr/>
            </p:nvGrpSpPr>
            <p:grpSpPr bwMode="auto">
              <a:xfrm>
                <a:off x="1066" y="2803"/>
                <a:ext cx="579" cy="384"/>
                <a:chOff x="1066" y="2803"/>
                <a:chExt cx="579" cy="384"/>
              </a:xfrm>
            </p:grpSpPr>
            <p:sp>
              <p:nvSpPr>
                <p:cNvPr id="93307" name="Rectangle 123"/>
                <p:cNvSpPr>
                  <a:spLocks noChangeArrowheads="1"/>
                </p:cNvSpPr>
                <p:nvPr/>
              </p:nvSpPr>
              <p:spPr bwMode="auto">
                <a:xfrm>
                  <a:off x="1066" y="2803"/>
                  <a:ext cx="579"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08" name="Group 124"/>
                <p:cNvGrpSpPr>
                  <a:grpSpLocks/>
                </p:cNvGrpSpPr>
                <p:nvPr/>
              </p:nvGrpSpPr>
              <p:grpSpPr bwMode="auto">
                <a:xfrm>
                  <a:off x="1066" y="2803"/>
                  <a:ext cx="579" cy="384"/>
                  <a:chOff x="1066" y="2803"/>
                  <a:chExt cx="579" cy="384"/>
                </a:xfrm>
              </p:grpSpPr>
              <p:sp>
                <p:nvSpPr>
                  <p:cNvPr id="93309" name="Rectangle 125"/>
                  <p:cNvSpPr>
                    <a:spLocks noChangeArrowheads="1"/>
                  </p:cNvSpPr>
                  <p:nvPr/>
                </p:nvSpPr>
                <p:spPr bwMode="auto">
                  <a:xfrm>
                    <a:off x="1109" y="2803"/>
                    <a:ext cx="493"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Italy</a:t>
                    </a:r>
                    <a:endParaRPr lang="en-US" altLang="fr-FR" sz="2000">
                      <a:latin typeface="Times New Roman" pitchFamily="18" charset="0"/>
                    </a:endParaRPr>
                  </a:p>
                </p:txBody>
              </p:sp>
              <p:sp>
                <p:nvSpPr>
                  <p:cNvPr id="93310" name="Rectangle 126"/>
                  <p:cNvSpPr>
                    <a:spLocks noChangeArrowheads="1"/>
                  </p:cNvSpPr>
                  <p:nvPr/>
                </p:nvSpPr>
                <p:spPr bwMode="auto">
                  <a:xfrm>
                    <a:off x="1066" y="2803"/>
                    <a:ext cx="579"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11" name="Group 127"/>
              <p:cNvGrpSpPr>
                <a:grpSpLocks/>
              </p:cNvGrpSpPr>
              <p:nvPr/>
            </p:nvGrpSpPr>
            <p:grpSpPr bwMode="auto">
              <a:xfrm>
                <a:off x="1645" y="2803"/>
                <a:ext cx="512" cy="384"/>
                <a:chOff x="1645" y="2803"/>
                <a:chExt cx="512" cy="384"/>
              </a:xfrm>
            </p:grpSpPr>
            <p:sp>
              <p:nvSpPr>
                <p:cNvPr id="93312" name="Rectangle 128"/>
                <p:cNvSpPr>
                  <a:spLocks noChangeArrowheads="1"/>
                </p:cNvSpPr>
                <p:nvPr/>
              </p:nvSpPr>
              <p:spPr bwMode="auto">
                <a:xfrm>
                  <a:off x="1645" y="2803"/>
                  <a:ext cx="512"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13" name="Group 129"/>
                <p:cNvGrpSpPr>
                  <a:grpSpLocks/>
                </p:cNvGrpSpPr>
                <p:nvPr/>
              </p:nvGrpSpPr>
              <p:grpSpPr bwMode="auto">
                <a:xfrm>
                  <a:off x="1645" y="2803"/>
                  <a:ext cx="512" cy="384"/>
                  <a:chOff x="1645" y="2803"/>
                  <a:chExt cx="512" cy="384"/>
                </a:xfrm>
              </p:grpSpPr>
              <p:sp>
                <p:nvSpPr>
                  <p:cNvPr id="93314" name="Rectangle 130"/>
                  <p:cNvSpPr>
                    <a:spLocks noChangeArrowheads="1"/>
                  </p:cNvSpPr>
                  <p:nvPr/>
                </p:nvSpPr>
                <p:spPr bwMode="auto">
                  <a:xfrm>
                    <a:off x="1688" y="2803"/>
                    <a:ext cx="426"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11.2</a:t>
                    </a:r>
                    <a:endParaRPr lang="en-US" altLang="fr-FR" sz="2000" b="1">
                      <a:latin typeface="Times New Roman" pitchFamily="18" charset="0"/>
                    </a:endParaRPr>
                  </a:p>
                </p:txBody>
              </p:sp>
              <p:sp>
                <p:nvSpPr>
                  <p:cNvPr id="93315" name="Rectangle 131"/>
                  <p:cNvSpPr>
                    <a:spLocks noChangeArrowheads="1"/>
                  </p:cNvSpPr>
                  <p:nvPr/>
                </p:nvSpPr>
                <p:spPr bwMode="auto">
                  <a:xfrm>
                    <a:off x="1645" y="2803"/>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16" name="Group 132"/>
              <p:cNvGrpSpPr>
                <a:grpSpLocks/>
              </p:cNvGrpSpPr>
              <p:nvPr/>
            </p:nvGrpSpPr>
            <p:grpSpPr bwMode="auto">
              <a:xfrm>
                <a:off x="0" y="3187"/>
                <a:ext cx="554" cy="384"/>
                <a:chOff x="0" y="3187"/>
                <a:chExt cx="554" cy="384"/>
              </a:xfrm>
            </p:grpSpPr>
            <p:sp>
              <p:nvSpPr>
                <p:cNvPr id="93317" name="Rectangle 133"/>
                <p:cNvSpPr>
                  <a:spLocks noChangeArrowheads="1"/>
                </p:cNvSpPr>
                <p:nvPr/>
              </p:nvSpPr>
              <p:spPr bwMode="auto">
                <a:xfrm>
                  <a:off x="0" y="3187"/>
                  <a:ext cx="554"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18" name="Group 134"/>
                <p:cNvGrpSpPr>
                  <a:grpSpLocks/>
                </p:cNvGrpSpPr>
                <p:nvPr/>
              </p:nvGrpSpPr>
              <p:grpSpPr bwMode="auto">
                <a:xfrm>
                  <a:off x="0" y="3187"/>
                  <a:ext cx="554" cy="384"/>
                  <a:chOff x="0" y="3187"/>
                  <a:chExt cx="554" cy="384"/>
                </a:xfrm>
              </p:grpSpPr>
              <p:sp>
                <p:nvSpPr>
                  <p:cNvPr id="93319" name="Rectangle 135"/>
                  <p:cNvSpPr>
                    <a:spLocks noChangeArrowheads="1"/>
                  </p:cNvSpPr>
                  <p:nvPr/>
                </p:nvSpPr>
                <p:spPr bwMode="auto">
                  <a:xfrm>
                    <a:off x="43" y="3187"/>
                    <a:ext cx="468"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Taiwan</a:t>
                    </a:r>
                    <a:endParaRPr lang="en-US" altLang="fr-FR" sz="2400">
                      <a:latin typeface="Times New Roman" pitchFamily="18" charset="0"/>
                    </a:endParaRPr>
                  </a:p>
                </p:txBody>
              </p:sp>
              <p:sp>
                <p:nvSpPr>
                  <p:cNvPr id="93320" name="Rectangle 136"/>
                  <p:cNvSpPr>
                    <a:spLocks noChangeArrowheads="1"/>
                  </p:cNvSpPr>
                  <p:nvPr/>
                </p:nvSpPr>
                <p:spPr bwMode="auto">
                  <a:xfrm>
                    <a:off x="0" y="3187"/>
                    <a:ext cx="5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21" name="Group 137"/>
              <p:cNvGrpSpPr>
                <a:grpSpLocks/>
              </p:cNvGrpSpPr>
              <p:nvPr/>
            </p:nvGrpSpPr>
            <p:grpSpPr bwMode="auto">
              <a:xfrm>
                <a:off x="554" y="3187"/>
                <a:ext cx="512" cy="384"/>
                <a:chOff x="554" y="3187"/>
                <a:chExt cx="512" cy="384"/>
              </a:xfrm>
            </p:grpSpPr>
            <p:sp>
              <p:nvSpPr>
                <p:cNvPr id="93322" name="Rectangle 138"/>
                <p:cNvSpPr>
                  <a:spLocks noChangeArrowheads="1"/>
                </p:cNvSpPr>
                <p:nvPr/>
              </p:nvSpPr>
              <p:spPr bwMode="auto">
                <a:xfrm>
                  <a:off x="554" y="3187"/>
                  <a:ext cx="512"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23" name="Group 139"/>
                <p:cNvGrpSpPr>
                  <a:grpSpLocks/>
                </p:cNvGrpSpPr>
                <p:nvPr/>
              </p:nvGrpSpPr>
              <p:grpSpPr bwMode="auto">
                <a:xfrm>
                  <a:off x="554" y="3187"/>
                  <a:ext cx="512" cy="384"/>
                  <a:chOff x="554" y="3187"/>
                  <a:chExt cx="512" cy="384"/>
                </a:xfrm>
              </p:grpSpPr>
              <p:sp>
                <p:nvSpPr>
                  <p:cNvPr id="93324" name="Rectangle 140"/>
                  <p:cNvSpPr>
                    <a:spLocks noChangeArrowheads="1"/>
                  </p:cNvSpPr>
                  <p:nvPr/>
                </p:nvSpPr>
                <p:spPr bwMode="auto">
                  <a:xfrm>
                    <a:off x="597" y="3187"/>
                    <a:ext cx="426"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13.0</a:t>
                    </a:r>
                    <a:endParaRPr lang="en-US" altLang="fr-FR" sz="2400">
                      <a:latin typeface="Times New Roman" pitchFamily="18" charset="0"/>
                    </a:endParaRPr>
                  </a:p>
                </p:txBody>
              </p:sp>
              <p:sp>
                <p:nvSpPr>
                  <p:cNvPr id="93325" name="Rectangle 141"/>
                  <p:cNvSpPr>
                    <a:spLocks noChangeArrowheads="1"/>
                  </p:cNvSpPr>
                  <p:nvPr/>
                </p:nvSpPr>
                <p:spPr bwMode="auto">
                  <a:xfrm>
                    <a:off x="554" y="3187"/>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26" name="Group 142"/>
              <p:cNvGrpSpPr>
                <a:grpSpLocks/>
              </p:cNvGrpSpPr>
              <p:nvPr/>
            </p:nvGrpSpPr>
            <p:grpSpPr bwMode="auto">
              <a:xfrm>
                <a:off x="1066" y="3187"/>
                <a:ext cx="579" cy="384"/>
                <a:chOff x="1066" y="3187"/>
                <a:chExt cx="579" cy="384"/>
              </a:xfrm>
            </p:grpSpPr>
            <p:sp>
              <p:nvSpPr>
                <p:cNvPr id="93327" name="Rectangle 143"/>
                <p:cNvSpPr>
                  <a:spLocks noChangeArrowheads="1"/>
                </p:cNvSpPr>
                <p:nvPr/>
              </p:nvSpPr>
              <p:spPr bwMode="auto">
                <a:xfrm>
                  <a:off x="1066" y="3187"/>
                  <a:ext cx="579"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28" name="Group 144"/>
                <p:cNvGrpSpPr>
                  <a:grpSpLocks/>
                </p:cNvGrpSpPr>
                <p:nvPr/>
              </p:nvGrpSpPr>
              <p:grpSpPr bwMode="auto">
                <a:xfrm>
                  <a:off x="1066" y="3187"/>
                  <a:ext cx="579" cy="384"/>
                  <a:chOff x="1066" y="3187"/>
                  <a:chExt cx="579" cy="384"/>
                </a:xfrm>
              </p:grpSpPr>
              <p:sp>
                <p:nvSpPr>
                  <p:cNvPr id="93329" name="Rectangle 145"/>
                  <p:cNvSpPr>
                    <a:spLocks noChangeArrowheads="1"/>
                  </p:cNvSpPr>
                  <p:nvPr/>
                </p:nvSpPr>
                <p:spPr bwMode="auto">
                  <a:xfrm>
                    <a:off x="1109" y="3187"/>
                    <a:ext cx="493"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UK</a:t>
                    </a:r>
                    <a:endParaRPr lang="en-US" altLang="fr-FR" sz="2000" b="1">
                      <a:latin typeface="Times New Roman" pitchFamily="18" charset="0"/>
                    </a:endParaRPr>
                  </a:p>
                </p:txBody>
              </p:sp>
              <p:sp>
                <p:nvSpPr>
                  <p:cNvPr id="93330" name="Rectangle 146"/>
                  <p:cNvSpPr>
                    <a:spLocks noChangeArrowheads="1"/>
                  </p:cNvSpPr>
                  <p:nvPr/>
                </p:nvSpPr>
                <p:spPr bwMode="auto">
                  <a:xfrm>
                    <a:off x="1066" y="3187"/>
                    <a:ext cx="579"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31" name="Group 147"/>
              <p:cNvGrpSpPr>
                <a:grpSpLocks/>
              </p:cNvGrpSpPr>
              <p:nvPr/>
            </p:nvGrpSpPr>
            <p:grpSpPr bwMode="auto">
              <a:xfrm>
                <a:off x="1645" y="3187"/>
                <a:ext cx="512" cy="384"/>
                <a:chOff x="1645" y="3187"/>
                <a:chExt cx="512" cy="384"/>
              </a:xfrm>
            </p:grpSpPr>
            <p:sp>
              <p:nvSpPr>
                <p:cNvPr id="93332" name="Rectangle 148"/>
                <p:cNvSpPr>
                  <a:spLocks noChangeArrowheads="1"/>
                </p:cNvSpPr>
                <p:nvPr/>
              </p:nvSpPr>
              <p:spPr bwMode="auto">
                <a:xfrm>
                  <a:off x="1645" y="3187"/>
                  <a:ext cx="512"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33" name="Group 149"/>
                <p:cNvGrpSpPr>
                  <a:grpSpLocks/>
                </p:cNvGrpSpPr>
                <p:nvPr/>
              </p:nvGrpSpPr>
              <p:grpSpPr bwMode="auto">
                <a:xfrm>
                  <a:off x="1645" y="3187"/>
                  <a:ext cx="512" cy="384"/>
                  <a:chOff x="1645" y="3187"/>
                  <a:chExt cx="512" cy="384"/>
                </a:xfrm>
              </p:grpSpPr>
              <p:sp>
                <p:nvSpPr>
                  <p:cNvPr id="93334" name="Rectangle 150"/>
                  <p:cNvSpPr>
                    <a:spLocks noChangeArrowheads="1"/>
                  </p:cNvSpPr>
                  <p:nvPr/>
                </p:nvSpPr>
                <p:spPr bwMode="auto">
                  <a:xfrm>
                    <a:off x="1688" y="3187"/>
                    <a:ext cx="426" cy="384"/>
                  </a:xfrm>
                  <a:prstGeom prst="rect">
                    <a:avLst/>
                  </a:prstGeom>
                  <a:solidFill>
                    <a:srgbClr val="FFFD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10.6</a:t>
                    </a:r>
                    <a:endParaRPr lang="en-US" altLang="fr-FR" sz="2000" b="1">
                      <a:latin typeface="Times New Roman" pitchFamily="18" charset="0"/>
                    </a:endParaRPr>
                  </a:p>
                </p:txBody>
              </p:sp>
              <p:sp>
                <p:nvSpPr>
                  <p:cNvPr id="93335" name="Rectangle 151"/>
                  <p:cNvSpPr>
                    <a:spLocks noChangeArrowheads="1"/>
                  </p:cNvSpPr>
                  <p:nvPr/>
                </p:nvSpPr>
                <p:spPr bwMode="auto">
                  <a:xfrm>
                    <a:off x="1645" y="3187"/>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36" name="Group 152"/>
              <p:cNvGrpSpPr>
                <a:grpSpLocks/>
              </p:cNvGrpSpPr>
              <p:nvPr/>
            </p:nvGrpSpPr>
            <p:grpSpPr bwMode="auto">
              <a:xfrm>
                <a:off x="0" y="3571"/>
                <a:ext cx="554" cy="384"/>
                <a:chOff x="0" y="3571"/>
                <a:chExt cx="554" cy="384"/>
              </a:xfrm>
            </p:grpSpPr>
            <p:sp>
              <p:nvSpPr>
                <p:cNvPr id="93337" name="Rectangle 153"/>
                <p:cNvSpPr>
                  <a:spLocks noChangeArrowheads="1"/>
                </p:cNvSpPr>
                <p:nvPr/>
              </p:nvSpPr>
              <p:spPr bwMode="auto">
                <a:xfrm>
                  <a:off x="0" y="3571"/>
                  <a:ext cx="554"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38" name="Group 154"/>
                <p:cNvGrpSpPr>
                  <a:grpSpLocks/>
                </p:cNvGrpSpPr>
                <p:nvPr/>
              </p:nvGrpSpPr>
              <p:grpSpPr bwMode="auto">
                <a:xfrm>
                  <a:off x="0" y="3571"/>
                  <a:ext cx="554" cy="384"/>
                  <a:chOff x="0" y="3571"/>
                  <a:chExt cx="554" cy="384"/>
                </a:xfrm>
              </p:grpSpPr>
              <p:sp>
                <p:nvSpPr>
                  <p:cNvPr id="93339" name="Rectangle 155"/>
                  <p:cNvSpPr>
                    <a:spLocks noChangeArrowheads="1"/>
                  </p:cNvSpPr>
                  <p:nvPr/>
                </p:nvSpPr>
                <p:spPr bwMode="auto">
                  <a:xfrm>
                    <a:off x="43" y="3571"/>
                    <a:ext cx="468"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Denmark</a:t>
                    </a:r>
                    <a:endParaRPr lang="en-US" altLang="fr-FR" sz="2400">
                      <a:latin typeface="Times New Roman" pitchFamily="18" charset="0"/>
                    </a:endParaRPr>
                  </a:p>
                </p:txBody>
              </p:sp>
              <p:sp>
                <p:nvSpPr>
                  <p:cNvPr id="93340" name="Rectangle 156"/>
                  <p:cNvSpPr>
                    <a:spLocks noChangeArrowheads="1"/>
                  </p:cNvSpPr>
                  <p:nvPr/>
                </p:nvSpPr>
                <p:spPr bwMode="auto">
                  <a:xfrm>
                    <a:off x="0" y="3571"/>
                    <a:ext cx="5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41" name="Group 157"/>
              <p:cNvGrpSpPr>
                <a:grpSpLocks/>
              </p:cNvGrpSpPr>
              <p:nvPr/>
            </p:nvGrpSpPr>
            <p:grpSpPr bwMode="auto">
              <a:xfrm>
                <a:off x="554" y="3571"/>
                <a:ext cx="512" cy="384"/>
                <a:chOff x="554" y="3571"/>
                <a:chExt cx="512" cy="384"/>
              </a:xfrm>
            </p:grpSpPr>
            <p:sp>
              <p:nvSpPr>
                <p:cNvPr id="93342" name="Rectangle 158"/>
                <p:cNvSpPr>
                  <a:spLocks noChangeArrowheads="1"/>
                </p:cNvSpPr>
                <p:nvPr/>
              </p:nvSpPr>
              <p:spPr bwMode="auto">
                <a:xfrm>
                  <a:off x="554" y="3571"/>
                  <a:ext cx="512"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43" name="Group 159"/>
                <p:cNvGrpSpPr>
                  <a:grpSpLocks/>
                </p:cNvGrpSpPr>
                <p:nvPr/>
              </p:nvGrpSpPr>
              <p:grpSpPr bwMode="auto">
                <a:xfrm>
                  <a:off x="554" y="3571"/>
                  <a:ext cx="512" cy="384"/>
                  <a:chOff x="554" y="3571"/>
                  <a:chExt cx="512" cy="384"/>
                </a:xfrm>
              </p:grpSpPr>
              <p:sp>
                <p:nvSpPr>
                  <p:cNvPr id="93344" name="Rectangle 160"/>
                  <p:cNvSpPr>
                    <a:spLocks noChangeArrowheads="1"/>
                  </p:cNvSpPr>
                  <p:nvPr/>
                </p:nvSpPr>
                <p:spPr bwMode="auto">
                  <a:xfrm>
                    <a:off x="597" y="3571"/>
                    <a:ext cx="426"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12.8</a:t>
                    </a:r>
                    <a:endParaRPr lang="en-US" altLang="fr-FR" sz="2000" b="1">
                      <a:latin typeface="Times New Roman" pitchFamily="18" charset="0"/>
                    </a:endParaRPr>
                  </a:p>
                </p:txBody>
              </p:sp>
              <p:sp>
                <p:nvSpPr>
                  <p:cNvPr id="93345" name="Rectangle 161"/>
                  <p:cNvSpPr>
                    <a:spLocks noChangeArrowheads="1"/>
                  </p:cNvSpPr>
                  <p:nvPr/>
                </p:nvSpPr>
                <p:spPr bwMode="auto">
                  <a:xfrm>
                    <a:off x="554" y="3571"/>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46" name="Group 162"/>
              <p:cNvGrpSpPr>
                <a:grpSpLocks/>
              </p:cNvGrpSpPr>
              <p:nvPr/>
            </p:nvGrpSpPr>
            <p:grpSpPr bwMode="auto">
              <a:xfrm>
                <a:off x="1066" y="3571"/>
                <a:ext cx="579" cy="384"/>
                <a:chOff x="1066" y="3571"/>
                <a:chExt cx="579" cy="384"/>
              </a:xfrm>
            </p:grpSpPr>
            <p:sp>
              <p:nvSpPr>
                <p:cNvPr id="93347" name="Rectangle 163"/>
                <p:cNvSpPr>
                  <a:spLocks noChangeArrowheads="1"/>
                </p:cNvSpPr>
                <p:nvPr/>
              </p:nvSpPr>
              <p:spPr bwMode="auto">
                <a:xfrm>
                  <a:off x="1066" y="3571"/>
                  <a:ext cx="579"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48" name="Group 164"/>
                <p:cNvGrpSpPr>
                  <a:grpSpLocks/>
                </p:cNvGrpSpPr>
                <p:nvPr/>
              </p:nvGrpSpPr>
              <p:grpSpPr bwMode="auto">
                <a:xfrm>
                  <a:off x="1066" y="3571"/>
                  <a:ext cx="579" cy="384"/>
                  <a:chOff x="1066" y="3571"/>
                  <a:chExt cx="579" cy="384"/>
                </a:xfrm>
              </p:grpSpPr>
              <p:sp>
                <p:nvSpPr>
                  <p:cNvPr id="93349" name="Rectangle 165"/>
                  <p:cNvSpPr>
                    <a:spLocks noChangeArrowheads="1"/>
                  </p:cNvSpPr>
                  <p:nvPr/>
                </p:nvSpPr>
                <p:spPr bwMode="auto">
                  <a:xfrm>
                    <a:off x="1109" y="3571"/>
                    <a:ext cx="493"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n-US" altLang="fr-FR" sz="2000" b="1">
                        <a:solidFill>
                          <a:srgbClr val="800080"/>
                        </a:solidFill>
                        <a:latin typeface="Arial Narrow" pitchFamily="34" charset="0"/>
                        <a:cs typeface="Times New Roman" pitchFamily="18" charset="0"/>
                      </a:rPr>
                      <a:t>U.S.</a:t>
                    </a:r>
                    <a:endParaRPr lang="en-US" altLang="fr-FR" sz="2000" b="1">
                      <a:latin typeface="Times New Roman" pitchFamily="18" charset="0"/>
                    </a:endParaRPr>
                  </a:p>
                </p:txBody>
              </p:sp>
              <p:sp>
                <p:nvSpPr>
                  <p:cNvPr id="93350" name="Rectangle 166"/>
                  <p:cNvSpPr>
                    <a:spLocks noChangeArrowheads="1"/>
                  </p:cNvSpPr>
                  <p:nvPr/>
                </p:nvSpPr>
                <p:spPr bwMode="auto">
                  <a:xfrm>
                    <a:off x="1066" y="3571"/>
                    <a:ext cx="579"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nvGrpSpPr>
              <p:cNvPr id="93351" name="Group 167"/>
              <p:cNvGrpSpPr>
                <a:grpSpLocks/>
              </p:cNvGrpSpPr>
              <p:nvPr/>
            </p:nvGrpSpPr>
            <p:grpSpPr bwMode="auto">
              <a:xfrm>
                <a:off x="1645" y="3571"/>
                <a:ext cx="512" cy="384"/>
                <a:chOff x="1645" y="3571"/>
                <a:chExt cx="512" cy="384"/>
              </a:xfrm>
            </p:grpSpPr>
            <p:sp>
              <p:nvSpPr>
                <p:cNvPr id="93352" name="Rectangle 168"/>
                <p:cNvSpPr>
                  <a:spLocks noChangeArrowheads="1"/>
                </p:cNvSpPr>
                <p:nvPr/>
              </p:nvSpPr>
              <p:spPr bwMode="auto">
                <a:xfrm>
                  <a:off x="1645" y="3571"/>
                  <a:ext cx="512"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93353" name="Group 169"/>
                <p:cNvGrpSpPr>
                  <a:grpSpLocks/>
                </p:cNvGrpSpPr>
                <p:nvPr/>
              </p:nvGrpSpPr>
              <p:grpSpPr bwMode="auto">
                <a:xfrm>
                  <a:off x="1645" y="3571"/>
                  <a:ext cx="512" cy="384"/>
                  <a:chOff x="1645" y="3571"/>
                  <a:chExt cx="512" cy="384"/>
                </a:xfrm>
              </p:grpSpPr>
              <p:sp>
                <p:nvSpPr>
                  <p:cNvPr id="93354" name="Rectangle 170"/>
                  <p:cNvSpPr>
                    <a:spLocks noChangeArrowheads="1"/>
                  </p:cNvSpPr>
                  <p:nvPr/>
                </p:nvSpPr>
                <p:spPr bwMode="auto">
                  <a:xfrm>
                    <a:off x="1688" y="3571"/>
                    <a:ext cx="426" cy="384"/>
                  </a:xfrm>
                  <a:prstGeom prst="rect">
                    <a:avLst/>
                  </a:prstGeom>
                  <a:solidFill>
                    <a:srgbClr val="E2D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fr-FR" sz="2000" b="1">
                        <a:solidFill>
                          <a:srgbClr val="800080"/>
                        </a:solidFill>
                        <a:latin typeface="Arial Narrow" pitchFamily="34" charset="0"/>
                        <a:cs typeface="Times New Roman" pitchFamily="18" charset="0"/>
                      </a:rPr>
                      <a:t>10.5</a:t>
                    </a:r>
                    <a:endParaRPr lang="en-US" altLang="fr-FR" sz="2000" b="1">
                      <a:latin typeface="Times New Roman" pitchFamily="18" charset="0"/>
                    </a:endParaRPr>
                  </a:p>
                </p:txBody>
              </p:sp>
              <p:sp>
                <p:nvSpPr>
                  <p:cNvPr id="93355" name="Rectangle 171"/>
                  <p:cNvSpPr>
                    <a:spLocks noChangeArrowheads="1"/>
                  </p:cNvSpPr>
                  <p:nvPr/>
                </p:nvSpPr>
                <p:spPr bwMode="auto">
                  <a:xfrm>
                    <a:off x="1645" y="3571"/>
                    <a:ext cx="51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grpSp>
        <p:sp>
          <p:nvSpPr>
            <p:cNvPr id="93356" name="Rectangle 172"/>
            <p:cNvSpPr>
              <a:spLocks noChangeArrowheads="1"/>
            </p:cNvSpPr>
            <p:nvPr/>
          </p:nvSpPr>
          <p:spPr bwMode="auto">
            <a:xfrm>
              <a:off x="-3" y="381"/>
              <a:ext cx="2163" cy="3577"/>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spTree>
    <p:extLst>
      <p:ext uri="{BB962C8B-B14F-4D97-AF65-F5344CB8AC3E}">
        <p14:creationId xmlns:p14="http://schemas.microsoft.com/office/powerpoint/2010/main" val="3456547879"/>
      </p:ext>
    </p:extLst>
  </p:cSld>
  <p:clrMapOvr>
    <a:masterClrMapping/>
  </p:clrMapOvr>
  <p:transition spd="med"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p:spPr>
        <p:txBody>
          <a:bodyPr lIns="92075" tIns="46038" rIns="92075" bIns="46038"/>
          <a:lstStyle/>
          <a:p>
            <a:r>
              <a:rPr lang="fr-CA" altLang="fr-FR"/>
              <a:t>Les éléments de coûts</a:t>
            </a:r>
          </a:p>
        </p:txBody>
      </p:sp>
      <p:sp>
        <p:nvSpPr>
          <p:cNvPr id="92163" name="Rectangle 3"/>
          <p:cNvSpPr>
            <a:spLocks noGrp="1" noChangeArrowheads="1"/>
          </p:cNvSpPr>
          <p:nvPr>
            <p:ph type="body" idx="1"/>
          </p:nvPr>
        </p:nvSpPr>
        <p:spPr>
          <a:xfrm>
            <a:off x="457200" y="1600200"/>
            <a:ext cx="8229600" cy="5257800"/>
          </a:xfrm>
          <a:noFill/>
          <a:ln/>
        </p:spPr>
        <p:txBody>
          <a:bodyPr lIns="92075" tIns="46038" rIns="92075" bIns="46038"/>
          <a:lstStyle/>
          <a:p>
            <a:pPr>
              <a:buFont typeface="Wingdings" pitchFamily="2" charset="2"/>
              <a:buNone/>
            </a:pPr>
            <a:r>
              <a:rPr lang="fr-CA" altLang="fr-FR" sz="2800" dirty="0"/>
              <a:t>Environ 9,5 % du PIB aux É.U. en 2005</a:t>
            </a:r>
          </a:p>
          <a:p>
            <a:pPr>
              <a:buFont typeface="Wingdings" pitchFamily="2" charset="2"/>
              <a:buNone/>
            </a:pPr>
            <a:r>
              <a:rPr lang="fr-CA" altLang="fr-FR" sz="2800" dirty="0"/>
              <a:t>Éléments de coûts:		Milliards (US)</a:t>
            </a:r>
          </a:p>
          <a:p>
            <a:pPr lvl="1"/>
            <a:r>
              <a:rPr lang="fr-CA" altLang="fr-FR" sz="2400" b="1" dirty="0"/>
              <a:t>Gestion des stocks	393   (33 %)</a:t>
            </a:r>
          </a:p>
          <a:p>
            <a:pPr lvl="1"/>
            <a:r>
              <a:rPr lang="fr-CA" altLang="fr-FR" sz="2400" b="1" dirty="0"/>
              <a:t>Transport routier		583   (49 %)</a:t>
            </a:r>
          </a:p>
          <a:p>
            <a:pPr lvl="1"/>
            <a:r>
              <a:rPr lang="fr-CA" altLang="fr-FR" sz="2400" b="1" dirty="0"/>
              <a:t>Autres transports	153   (13 %)</a:t>
            </a:r>
          </a:p>
          <a:p>
            <a:pPr lvl="1"/>
            <a:r>
              <a:rPr lang="fr-CA" altLang="fr-FR" sz="2400" b="1" dirty="0"/>
              <a:t>Administration		</a:t>
            </a:r>
            <a:r>
              <a:rPr lang="fr-CA" altLang="fr-FR" sz="2400" b="1" u="sng" dirty="0"/>
              <a:t>  54 </a:t>
            </a:r>
            <a:r>
              <a:rPr lang="fr-CA" altLang="fr-FR" sz="2400" b="1" dirty="0"/>
              <a:t>  (  5 %)</a:t>
            </a:r>
          </a:p>
          <a:p>
            <a:pPr lvl="1"/>
            <a:r>
              <a:rPr lang="fr-CA" altLang="fr-FR" sz="2400" b="1" dirty="0"/>
              <a:t> TOTAL:		        1183   (100 %)</a:t>
            </a:r>
          </a:p>
        </p:txBody>
      </p:sp>
    </p:spTree>
    <p:extLst>
      <p:ext uri="{BB962C8B-B14F-4D97-AF65-F5344CB8AC3E}">
        <p14:creationId xmlns:p14="http://schemas.microsoft.com/office/powerpoint/2010/main" val="3145465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50825"/>
            <a:ext cx="7772400" cy="1860550"/>
          </a:xfrm>
        </p:spPr>
        <p:txBody>
          <a:bodyPr/>
          <a:lstStyle/>
          <a:p>
            <a:r>
              <a:rPr lang="fr-CA" altLang="fr-FR" sz="4000"/>
              <a:t>Recettes de l’industrie du camionnage au Canada </a:t>
            </a:r>
            <a:r>
              <a:rPr lang="fr-CA" altLang="fr-FR" sz="3600"/>
              <a:t>(milliards)</a:t>
            </a:r>
            <a:endParaRPr lang="en-CA" altLang="fr-FR" sz="3600"/>
          </a:p>
        </p:txBody>
      </p:sp>
      <p:sp>
        <p:nvSpPr>
          <p:cNvPr id="15363" name="Rectangle 3"/>
          <p:cNvSpPr>
            <a:spLocks noGrp="1" noChangeArrowheads="1"/>
          </p:cNvSpPr>
          <p:nvPr>
            <p:ph type="body" idx="1"/>
          </p:nvPr>
        </p:nvSpPr>
        <p:spPr>
          <a:xfrm>
            <a:off x="457200" y="2197100"/>
            <a:ext cx="8229600" cy="3670300"/>
          </a:xfrm>
        </p:spPr>
        <p:txBody>
          <a:bodyPr/>
          <a:lstStyle/>
          <a:p>
            <a:pPr>
              <a:buFont typeface="Wingdings" pitchFamily="2" charset="2"/>
              <a:buNone/>
            </a:pPr>
            <a:r>
              <a:rPr lang="fr-CA" altLang="fr-FR" u="sng" dirty="0"/>
              <a:t>Secteur</a:t>
            </a:r>
            <a:r>
              <a:rPr lang="fr-CA" altLang="fr-FR" dirty="0"/>
              <a:t>				   </a:t>
            </a:r>
            <a:r>
              <a:rPr lang="fr-CA" altLang="fr-FR" u="sng" dirty="0"/>
              <a:t>2000</a:t>
            </a:r>
            <a:r>
              <a:rPr lang="fr-CA" altLang="fr-FR" dirty="0"/>
              <a:t>	</a:t>
            </a:r>
            <a:r>
              <a:rPr lang="fr-CA" altLang="fr-FR" u="sng" dirty="0"/>
              <a:t>2004</a:t>
            </a:r>
            <a:endParaRPr lang="fr-CA" altLang="fr-FR" dirty="0"/>
          </a:p>
          <a:p>
            <a:pPr>
              <a:buFont typeface="Wingdings" pitchFamily="2" charset="2"/>
              <a:buNone/>
            </a:pPr>
            <a:r>
              <a:rPr lang="fr-CA" altLang="fr-FR" dirty="0"/>
              <a:t>Camionnage privé	</a:t>
            </a:r>
            <a:r>
              <a:rPr lang="fr-CA" altLang="fr-FR" dirty="0" smtClean="0"/>
              <a:t>   21,8</a:t>
            </a:r>
            <a:r>
              <a:rPr lang="fr-CA" altLang="fr-FR" dirty="0"/>
              <a:t>	27,0</a:t>
            </a:r>
          </a:p>
          <a:p>
            <a:pPr>
              <a:buFont typeface="Wingdings" pitchFamily="2" charset="2"/>
              <a:buNone/>
            </a:pPr>
            <a:r>
              <a:rPr lang="fr-CA" altLang="fr-FR" dirty="0"/>
              <a:t>Camionnage pour </a:t>
            </a:r>
            <a:r>
              <a:rPr lang="fr-CA" altLang="fr-FR" dirty="0" smtClean="0"/>
              <a:t>autrui </a:t>
            </a:r>
            <a:r>
              <a:rPr lang="fr-CA" altLang="fr-FR" dirty="0"/>
              <a:t>21,3	28,0</a:t>
            </a:r>
          </a:p>
          <a:p>
            <a:pPr>
              <a:buFont typeface="Wingdings" pitchFamily="2" charset="2"/>
              <a:buNone/>
            </a:pPr>
            <a:r>
              <a:rPr lang="fr-CA" altLang="fr-FR" dirty="0"/>
              <a:t>Messageries			    </a:t>
            </a:r>
            <a:r>
              <a:rPr lang="fr-CA" altLang="fr-FR" u="sng" dirty="0"/>
              <a:t>  4,7</a:t>
            </a:r>
            <a:r>
              <a:rPr lang="fr-CA" altLang="fr-FR" dirty="0"/>
              <a:t>	</a:t>
            </a:r>
            <a:r>
              <a:rPr lang="fr-CA" altLang="fr-FR" u="sng" dirty="0"/>
              <a:t>  6,0</a:t>
            </a:r>
          </a:p>
          <a:p>
            <a:pPr>
              <a:buFont typeface="Wingdings" pitchFamily="2" charset="2"/>
              <a:buNone/>
            </a:pPr>
            <a:r>
              <a:rPr lang="fr-CA" altLang="fr-FR" b="1" dirty="0"/>
              <a:t>Total:	</a:t>
            </a:r>
            <a:r>
              <a:rPr lang="fr-CA" altLang="fr-FR" dirty="0"/>
              <a:t>			    </a:t>
            </a:r>
            <a:r>
              <a:rPr lang="fr-CA" altLang="fr-FR" b="1" dirty="0"/>
              <a:t>47,8	61,0</a:t>
            </a:r>
            <a:endParaRPr lang="en-CA" altLang="fr-FR" b="1" dirty="0"/>
          </a:p>
        </p:txBody>
      </p:sp>
      <p:sp>
        <p:nvSpPr>
          <p:cNvPr id="15364" name="Text Box 4"/>
          <p:cNvSpPr txBox="1">
            <a:spLocks noChangeArrowheads="1"/>
          </p:cNvSpPr>
          <p:nvPr/>
        </p:nvSpPr>
        <p:spPr bwMode="auto">
          <a:xfrm>
            <a:off x="685800" y="5375275"/>
            <a:ext cx="648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r>
              <a:rPr lang="fr-CA" altLang="fr-FR"/>
              <a:t>Source: Transports Canada, Rapports annuels</a:t>
            </a:r>
            <a:endParaRPr lang="en-CA" altLang="fr-FR"/>
          </a:p>
        </p:txBody>
      </p:sp>
    </p:spTree>
    <p:extLst>
      <p:ext uri="{BB962C8B-B14F-4D97-AF65-F5344CB8AC3E}">
        <p14:creationId xmlns:p14="http://schemas.microsoft.com/office/powerpoint/2010/main" val="186077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noFill/>
          <a:ln/>
        </p:spPr>
        <p:txBody>
          <a:bodyPr lIns="92075" tIns="46038" rIns="92075" bIns="46038"/>
          <a:lstStyle/>
          <a:p>
            <a:r>
              <a:rPr lang="fr-CA" altLang="fr-FR"/>
              <a:t>Analyse de coût total: Cas #1</a:t>
            </a:r>
          </a:p>
        </p:txBody>
      </p:sp>
      <p:sp>
        <p:nvSpPr>
          <p:cNvPr id="1027" name="Rectangle 3"/>
          <p:cNvSpPr>
            <a:spLocks noGrp="1" noChangeArrowheads="1"/>
          </p:cNvSpPr>
          <p:nvPr>
            <p:ph type="body" idx="1"/>
          </p:nvPr>
        </p:nvSpPr>
        <p:spPr>
          <a:noFill/>
          <a:ln/>
        </p:spPr>
        <p:txBody>
          <a:bodyPr lIns="92075" tIns="46038" rIns="92075" bIns="46038"/>
          <a:lstStyle/>
          <a:p>
            <a:pPr>
              <a:buFont typeface="Wingdings" pitchFamily="2" charset="2"/>
              <a:buNone/>
            </a:pPr>
            <a:r>
              <a:rPr lang="fr-CA" altLang="fr-FR" u="sng"/>
              <a:t>Coûts</a:t>
            </a:r>
            <a:r>
              <a:rPr lang="fr-CA" altLang="fr-FR"/>
              <a:t>		</a:t>
            </a:r>
            <a:r>
              <a:rPr lang="fr-CA" altLang="fr-FR" u="sng"/>
              <a:t>3 entrepôts</a:t>
            </a:r>
            <a:r>
              <a:rPr lang="fr-CA" altLang="fr-FR"/>
              <a:t> 	</a:t>
            </a:r>
            <a:r>
              <a:rPr lang="fr-CA" altLang="fr-FR" u="sng"/>
              <a:t>5 entrepôts</a:t>
            </a:r>
            <a:endParaRPr lang="fr-CA" altLang="fr-FR"/>
          </a:p>
          <a:p>
            <a:pPr>
              <a:buFont typeface="Wingdings" pitchFamily="2" charset="2"/>
              <a:buNone/>
            </a:pPr>
            <a:endParaRPr lang="fr-CA" altLang="fr-FR" sz="2400"/>
          </a:p>
          <a:p>
            <a:pPr>
              <a:buFont typeface="Wingdings" pitchFamily="2" charset="2"/>
              <a:buNone/>
            </a:pPr>
            <a:r>
              <a:rPr lang="fr-CA" altLang="fr-FR" sz="2400" b="1"/>
              <a:t>Transport		   850 000 $		   500 000 $</a:t>
            </a:r>
          </a:p>
          <a:p>
            <a:pPr>
              <a:buFont typeface="Wingdings" pitchFamily="2" charset="2"/>
              <a:buNone/>
            </a:pPr>
            <a:r>
              <a:rPr lang="fr-CA" altLang="fr-FR" sz="2400" b="1"/>
              <a:t>Stocks		1 500 000		2 000 000</a:t>
            </a:r>
          </a:p>
          <a:p>
            <a:pPr>
              <a:buFont typeface="Wingdings" pitchFamily="2" charset="2"/>
              <a:buNone/>
            </a:pPr>
            <a:r>
              <a:rPr lang="fr-CA" altLang="fr-FR" sz="2400" b="1"/>
              <a:t>Entreposage	   600 000		1 000 000</a:t>
            </a:r>
          </a:p>
          <a:p>
            <a:pPr>
              <a:buFont typeface="Wingdings" pitchFamily="2" charset="2"/>
              <a:buNone/>
            </a:pPr>
            <a:r>
              <a:rPr lang="fr-CA" altLang="fr-FR" sz="2400" b="1"/>
              <a:t>Pénuries		   </a:t>
            </a:r>
            <a:r>
              <a:rPr lang="fr-CA" altLang="fr-FR" sz="2400" b="1" u="sng"/>
              <a:t>350 000</a:t>
            </a:r>
            <a:r>
              <a:rPr lang="fr-CA" altLang="fr-FR" sz="2400" b="1"/>
              <a:t>		   </a:t>
            </a:r>
            <a:r>
              <a:rPr lang="fr-CA" altLang="fr-FR" sz="2400" b="1" u="sng"/>
              <a:t>100 000</a:t>
            </a:r>
          </a:p>
          <a:p>
            <a:pPr>
              <a:buFont typeface="Wingdings" pitchFamily="2" charset="2"/>
              <a:buNone/>
            </a:pPr>
            <a:r>
              <a:rPr lang="fr-CA" altLang="fr-FR" sz="2400" b="1"/>
              <a:t>Coût total		3 300 000 $		3 600 000 $</a:t>
            </a:r>
          </a:p>
          <a:p>
            <a:pPr>
              <a:buFont typeface="Wingdings" pitchFamily="2" charset="2"/>
              <a:buNone/>
            </a:pPr>
            <a:endParaRPr lang="fr-CA" altLang="fr-FR" sz="2400" b="1"/>
          </a:p>
        </p:txBody>
      </p:sp>
    </p:spTree>
    <p:extLst>
      <p:ext uri="{BB962C8B-B14F-4D97-AF65-F5344CB8AC3E}">
        <p14:creationId xmlns:p14="http://schemas.microsoft.com/office/powerpoint/2010/main" val="13434683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2380</TotalTime>
  <Words>2079</Words>
  <Application>Microsoft Office PowerPoint</Application>
  <PresentationFormat>Affichage à l'écran (4:3)</PresentationFormat>
  <Paragraphs>427</Paragraphs>
  <Slides>57</Slides>
  <Notes>7</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1</vt:i4>
      </vt:variant>
      <vt:variant>
        <vt:lpstr>Titres des diapositives</vt:lpstr>
      </vt:variant>
      <vt:variant>
        <vt:i4>57</vt:i4>
      </vt:variant>
    </vt:vector>
  </HeadingPairs>
  <TitlesOfParts>
    <vt:vector size="67" baseType="lpstr">
      <vt:lpstr>Arial</vt:lpstr>
      <vt:lpstr>Arial Narrow</vt:lpstr>
      <vt:lpstr>Calibri</vt:lpstr>
      <vt:lpstr>Tahoma</vt:lpstr>
      <vt:lpstr>Times New Roman</vt:lpstr>
      <vt:lpstr>Verdana</vt:lpstr>
      <vt:lpstr>Wingdings</vt:lpstr>
      <vt:lpstr>Wingdings 2</vt:lpstr>
      <vt:lpstr>Globe</vt:lpstr>
      <vt:lpstr>Graphique</vt:lpstr>
      <vt:lpstr>Transport + Logistique</vt:lpstr>
      <vt:lpstr>Choix mode transport</vt:lpstr>
      <vt:lpstr>Présentation PowerPoint</vt:lpstr>
      <vt:lpstr>LOGISTIQUE : une définition</vt:lpstr>
      <vt:lpstr>Les activités de la logistique</vt:lpstr>
      <vt:lpstr>Présentation PowerPoint</vt:lpstr>
      <vt:lpstr>Les éléments de coûts</vt:lpstr>
      <vt:lpstr>Recettes de l’industrie du camionnage au Canada (milliards)</vt:lpstr>
      <vt:lpstr>Analyse de coût total: Cas #1</vt:lpstr>
      <vt:lpstr>Analyse de coût total: Cas #2</vt:lpstr>
      <vt:lpstr>Présentation PowerPoint</vt:lpstr>
      <vt:lpstr>Présentation PowerPoint</vt:lpstr>
      <vt:lpstr>La chaîne d’approvisionnement mondiale de DELL</vt:lpstr>
      <vt:lpstr>Différentes chaînes de distribution</vt:lpstr>
      <vt:lpstr>Comment choisir le meilleur mode de transport?</vt:lpstr>
      <vt:lpstr>Caractéristiques des modes de transport</vt:lpstr>
      <vt:lpstr>E-Commerce</vt:lpstr>
      <vt:lpstr>Présentation PowerPoint</vt:lpstr>
      <vt:lpstr>Importance du commerce avec les États-Unis</vt:lpstr>
      <vt:lpstr>Parts de marché des modes de transport aux É.-U. – Prévisions 2006  (en % des volumes et revenus)</vt:lpstr>
      <vt:lpstr>Connaître les avantages et inconvénients de chacun. (Quand est-ce que je dois utiliser un mode plutôt qu'un autre ?)</vt:lpstr>
      <vt:lpstr>Intermodal</vt:lpstr>
      <vt:lpstr>INCOTERMS</vt:lpstr>
      <vt:lpstr>INCOTERMS</vt:lpstr>
      <vt:lpstr>INCOTERMS Exemples</vt:lpstr>
      <vt:lpstr>INCOTERMS Emballage, marquage</vt:lpstr>
      <vt:lpstr>Avant d’évaluer la QEC</vt:lpstr>
      <vt:lpstr>Avant d’évaluer la QEC</vt:lpstr>
      <vt:lpstr>Exercices</vt:lpstr>
      <vt:lpstr>LES MEILLEURS PRODUITS NE SERVIRONT À RIEN S’ILS ARRIVENT ENDOMMAGÉS</vt:lpstr>
      <vt:lpstr>RISQUES</vt:lpstr>
      <vt:lpstr>Responsabilité des transporteurs</vt:lpstr>
      <vt:lpstr>Pictogrammes et outils de surveillance</vt:lpstr>
      <vt:lpstr>Pictogrammes de risque  (suite)</vt:lpstr>
      <vt:lpstr>Colis suspect</vt:lpstr>
      <vt:lpstr>Quelques tendances en transport</vt:lpstr>
      <vt:lpstr>Transbordement (cross docking)</vt:lpstr>
      <vt:lpstr>Établir des partenariats avec les clients </vt:lpstr>
      <vt:lpstr>Se connecter avec les systèmes de leurs partenaires en temps réel</vt:lpstr>
      <vt:lpstr>Présentation PowerPoint</vt:lpstr>
      <vt:lpstr>Agir de plus en plus comme 3PL’s</vt:lpstr>
      <vt:lpstr>Impartition des services de logistique («3PL»)</vt:lpstr>
      <vt:lpstr>L’impartition d’activités logistiques à des 3PLs aux États-Unis</vt:lpstr>
      <vt:lpstr>Pourquoi utilise-t-on le 3PL?</vt:lpstr>
      <vt:lpstr>Les activités confiées aux 3PL par leurs usagers </vt:lpstr>
      <vt:lpstr>Normes de charges et dimensions des véhicules</vt:lpstr>
      <vt:lpstr>Les intermédiaires</vt:lpstr>
      <vt:lpstr>Le courtage</vt:lpstr>
      <vt:lpstr>Recettes de l’industrie du camionnage au Canada (milliards)</vt:lpstr>
      <vt:lpstr>Structure et recettes de l’industrie, 2004</vt:lpstr>
      <vt:lpstr>Messageries</vt:lpstr>
      <vt:lpstr>Calculer le coût </vt:lpstr>
      <vt:lpstr>Les taux de transport maritime</vt:lpstr>
      <vt:lpstr>Taux de transport aérien</vt:lpstr>
      <vt:lpstr>Impact du choix de transport sur le coût d’entreposage</vt:lpstr>
      <vt:lpstr>RESPONSABILITÉS</vt:lpstr>
      <vt:lpstr>Le connaissement</vt:lpstr>
    </vt:vector>
  </TitlesOfParts>
  <Company>Ecole Polytechnique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 international</dc:title>
  <dc:creator>debuss</dc:creator>
  <cp:lastModifiedBy>Eric Kelada</cp:lastModifiedBy>
  <cp:revision>135</cp:revision>
  <dcterms:created xsi:type="dcterms:W3CDTF">2004-03-06T17:31:22Z</dcterms:created>
  <dcterms:modified xsi:type="dcterms:W3CDTF">2014-04-14T17:06:13Z</dcterms:modified>
</cp:coreProperties>
</file>