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261" r:id="rId2"/>
    <p:sldId id="286" r:id="rId3"/>
    <p:sldId id="271" r:id="rId4"/>
    <p:sldId id="272" r:id="rId5"/>
    <p:sldId id="289" r:id="rId6"/>
    <p:sldId id="262" r:id="rId7"/>
    <p:sldId id="273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88" r:id="rId16"/>
    <p:sldId id="284" r:id="rId17"/>
    <p:sldId id="285" r:id="rId18"/>
    <p:sldId id="287" r:id="rId19"/>
    <p:sldId id="256" r:id="rId20"/>
    <p:sldId id="258" r:id="rId21"/>
    <p:sldId id="259" r:id="rId22"/>
    <p:sldId id="257" r:id="rId23"/>
    <p:sldId id="280" r:id="rId24"/>
  </p:sldIdLst>
  <p:sldSz cx="6858000" cy="9144000" type="screen4x3"/>
  <p:notesSz cx="6858000" cy="91440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102F2C-3056-4E46-8D4D-C0713DCCE023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US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B64D4EE-06A4-4A7F-BD98-AAC3D6B5111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16FC51-086A-46A2-A060-5E8230F1EA25}" type="slidenum">
              <a:rPr lang="fr-CA" smtClean="0"/>
              <a:pPr/>
              <a:t>16</a:t>
            </a:fld>
            <a:endParaRPr lang="fr-CA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446C8F-C1E9-4D2B-BE3D-EE2634ABE25B}" type="slidenum">
              <a:rPr lang="fr-CA" smtClean="0"/>
              <a:pPr/>
              <a:t>17</a:t>
            </a:fld>
            <a:endParaRPr lang="fr-CA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D57F8-83D6-4F4F-B64A-5DD725AADF7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DF3F-D35B-47C4-AB0C-DFEE88C51C8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F356E-FAD3-4C0D-B26E-D7A6945AA29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CD463-403E-4C5C-A424-68AF87A8D29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3505200" y="2641600"/>
            <a:ext cx="2838450" cy="2667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3505200" y="5461000"/>
            <a:ext cx="2838450" cy="2667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2B971-3BD7-49EF-96EF-BEAE5B59E55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endParaRPr lang="fr-CA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B2249-96ED-4E3E-92BD-854E069C855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BEAD9-357A-4207-9884-DB5A486F7D1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6C9F5-EDD1-48CE-9C22-84B70085FD4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E49A8-B122-4EDE-A121-2F9AEE2F225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196BC-720F-45FD-9197-13F824F0CD5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F9E1E-2800-4B30-B8A6-CAD8AA14A3F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E97E9-0C50-4263-BCBE-1C07E49B5E0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4955F-4705-4909-A3B3-4FC3F48AD40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7BA35-5BB1-4064-991A-A07E6F2A77A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60B231F-E993-4745-A48E-6BCD919A323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Choix d</a:t>
            </a:r>
            <a:r>
              <a:rPr lang="fr-CA" smtClean="0"/>
              <a:t>’</a:t>
            </a:r>
            <a:r>
              <a:rPr lang="en-US" smtClean="0"/>
              <a:t>un fournisseur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41600"/>
            <a:ext cx="3352800" cy="5486400"/>
          </a:xfrm>
        </p:spPr>
        <p:txBody>
          <a:bodyPr/>
          <a:lstStyle/>
          <a:p>
            <a:r>
              <a:rPr lang="en-CA" sz="2800" smtClean="0"/>
              <a:t>Comment allez-vous choisir un fournisseur pour un portable? (refaire étapes cycle approvisionnement)</a:t>
            </a:r>
          </a:p>
          <a:p>
            <a:r>
              <a:rPr lang="en-CA" sz="2800" smtClean="0"/>
              <a:t>Est-ce que vous allez acheter le premier que vous voyez?</a:t>
            </a:r>
          </a:p>
          <a:p>
            <a:r>
              <a:rPr lang="en-CA" sz="2800" smtClean="0"/>
              <a:t>Vidéo Jolijus</a:t>
            </a:r>
            <a:endParaRPr lang="fr-CA" sz="28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Achat ou fabrication ou Soustraitance?</a:t>
            </a:r>
            <a:endParaRPr lang="en-US" smtClean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Choix de localisation d'un fournisseur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z="2800" smtClean="0"/>
              <a:t>Local</a:t>
            </a:r>
          </a:p>
          <a:p>
            <a:r>
              <a:rPr lang="fr-CA" sz="2800" smtClean="0"/>
              <a:t>National</a:t>
            </a:r>
          </a:p>
          <a:p>
            <a:r>
              <a:rPr lang="fr-CA" sz="2800" smtClean="0"/>
              <a:t>International</a:t>
            </a:r>
            <a:endParaRPr lang="en-US" sz="2800" smtClean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Acheter vs louer</a:t>
            </a:r>
            <a:endParaRPr lang="en-US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2800" smtClean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smtClean="0"/>
              <a:t>Acheter directement du fabricant ou d’un distributeur</a:t>
            </a:r>
            <a:endParaRPr lang="en-US" sz="40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smtClean="0"/>
              <a:t>Achat d’un fournisseur ou multiple fournisseurs(pour 1 type de produit)</a:t>
            </a:r>
            <a:endParaRPr lang="en-US" sz="40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Soustraitance (pg 89)</a:t>
            </a:r>
          </a:p>
        </p:txBody>
      </p:sp>
      <p:sp>
        <p:nvSpPr>
          <p:cNvPr id="25603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smtClean="0"/>
              <a:t>Accroître capacité pour répondre demande.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6FE4E-425C-4F96-856C-853C49808C42}" type="slidenum">
              <a:rPr lang="fr-CA" smtClean="0"/>
              <a:pPr/>
              <a:t>16</a:t>
            </a:fld>
            <a:endParaRPr lang="fr-CA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82638" y="366713"/>
            <a:ext cx="6075362" cy="1524000"/>
          </a:xfrm>
        </p:spPr>
        <p:txBody>
          <a:bodyPr/>
          <a:lstStyle/>
          <a:p>
            <a:r>
              <a:rPr lang="fr-CA" sz="3200" smtClean="0"/>
              <a:t>Les stratégies d’achat : </a:t>
            </a:r>
            <a:br>
              <a:rPr lang="fr-CA" sz="3200" smtClean="0"/>
            </a:br>
            <a:r>
              <a:rPr lang="fr-CA" sz="3200" smtClean="0"/>
              <a:t>L’approche traditionnelle</a:t>
            </a:r>
            <a:endParaRPr lang="fr-FR" sz="3200" smtClean="0"/>
          </a:p>
        </p:txBody>
      </p:sp>
      <p:sp>
        <p:nvSpPr>
          <p:cNvPr id="26628" name="Text Box 24"/>
          <p:cNvSpPr txBox="1">
            <a:spLocks noChangeArrowheads="1"/>
          </p:cNvSpPr>
          <p:nvPr/>
        </p:nvSpPr>
        <p:spPr bwMode="auto">
          <a:xfrm>
            <a:off x="782638" y="8412163"/>
            <a:ext cx="4535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900"/>
              <a:t>Reproduction interdite © 2009 Chenelière Éducation inc., </a:t>
            </a:r>
            <a:r>
              <a:rPr lang="fr-CA" sz="900" i="1"/>
              <a:t>Gestion de l’approvisionnement et des stocks</a:t>
            </a:r>
            <a:r>
              <a:rPr lang="fr-CA" sz="900"/>
              <a:t>, 3</a:t>
            </a:r>
            <a:r>
              <a:rPr lang="fr-CA" sz="900" baseline="30000"/>
              <a:t>e</a:t>
            </a:r>
            <a:r>
              <a:rPr lang="fr-CA" sz="900"/>
              <a:t> édition</a:t>
            </a:r>
          </a:p>
        </p:txBody>
      </p:sp>
      <p:sp>
        <p:nvSpPr>
          <p:cNvPr id="26629" name="Rectangle 25"/>
          <p:cNvSpPr>
            <a:spLocks noChangeArrowheads="1"/>
          </p:cNvSpPr>
          <p:nvPr/>
        </p:nvSpPr>
        <p:spPr bwMode="auto">
          <a:xfrm>
            <a:off x="0" y="7154863"/>
            <a:ext cx="774700" cy="4619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6630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4700" cy="562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27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938" y="8412163"/>
            <a:ext cx="5111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31" descr="chap3-diapo1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0588" y="2171700"/>
            <a:ext cx="5780087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29" descr="BD21298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91263" y="7835900"/>
            <a:ext cx="2317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3E782-3EC7-4AC8-B9BE-0A3214183EF6}" type="slidenum">
              <a:rPr lang="fr-CA" smtClean="0"/>
              <a:pPr/>
              <a:t>17</a:t>
            </a:fld>
            <a:endParaRPr lang="fr-CA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82638" y="366713"/>
            <a:ext cx="6075362" cy="1524000"/>
          </a:xfrm>
        </p:spPr>
        <p:txBody>
          <a:bodyPr/>
          <a:lstStyle/>
          <a:p>
            <a:r>
              <a:rPr lang="fr-CA" sz="3200" smtClean="0"/>
              <a:t>Les stratégies d’achat : </a:t>
            </a:r>
            <a:br>
              <a:rPr lang="fr-CA" sz="3200" smtClean="0"/>
            </a:br>
            <a:r>
              <a:rPr lang="fr-CA" sz="3200" smtClean="0"/>
              <a:t>L’approche pyramidale</a:t>
            </a:r>
            <a:endParaRPr lang="fr-FR" sz="3200" smtClean="0"/>
          </a:p>
        </p:txBody>
      </p:sp>
      <p:sp>
        <p:nvSpPr>
          <p:cNvPr id="27652" name="Text Box 26"/>
          <p:cNvSpPr txBox="1">
            <a:spLocks noChangeArrowheads="1"/>
          </p:cNvSpPr>
          <p:nvPr/>
        </p:nvSpPr>
        <p:spPr bwMode="auto">
          <a:xfrm>
            <a:off x="782638" y="8412163"/>
            <a:ext cx="4535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900"/>
              <a:t>Reproduction interdite © 2009 Chenelière Éducation inc., </a:t>
            </a:r>
            <a:r>
              <a:rPr lang="fr-CA" sz="900" i="1"/>
              <a:t>Gestion de l’approvisionnement et des stocks</a:t>
            </a:r>
            <a:r>
              <a:rPr lang="fr-CA" sz="900"/>
              <a:t>, 3</a:t>
            </a:r>
            <a:r>
              <a:rPr lang="fr-CA" sz="900" baseline="30000"/>
              <a:t>e</a:t>
            </a:r>
            <a:r>
              <a:rPr lang="fr-CA" sz="900"/>
              <a:t> édition</a:t>
            </a:r>
          </a:p>
        </p:txBody>
      </p:sp>
      <p:sp>
        <p:nvSpPr>
          <p:cNvPr id="27653" name="Rectangle 27"/>
          <p:cNvSpPr>
            <a:spLocks noChangeArrowheads="1"/>
          </p:cNvSpPr>
          <p:nvPr/>
        </p:nvSpPr>
        <p:spPr bwMode="auto">
          <a:xfrm>
            <a:off x="0" y="7154863"/>
            <a:ext cx="774700" cy="4619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7654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4700" cy="562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29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938" y="8412163"/>
            <a:ext cx="5111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33" descr="chap3-diapo2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4563" y="2171700"/>
            <a:ext cx="5724525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Est-ce que tous le fournisseurs sont traités de la même façon?</a:t>
            </a:r>
            <a:endParaRPr lang="fr-CA" smtClean="0"/>
          </a:p>
        </p:txBody>
      </p:sp>
      <p:sp>
        <p:nvSpPr>
          <p:cNvPr id="28675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Ceci dépend du rang du fournisseur! (page81)</a:t>
            </a:r>
          </a:p>
          <a:p>
            <a:pPr>
              <a:lnSpc>
                <a:spcPct val="80000"/>
              </a:lnSpc>
              <a:buFontTx/>
              <a:buNone/>
            </a:pPr>
            <a:endParaRPr lang="fr-CA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Ex: Cinéma Cinéplex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Exemple de fournisseur de premier rang?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2</a:t>
            </a:r>
            <a:r>
              <a:rPr lang="fr-CA" b="1" baseline="30000" smtClean="0"/>
              <a:t>e</a:t>
            </a:r>
            <a:r>
              <a:rPr lang="fr-CA" b="1" smtClean="0"/>
              <a:t> rang?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3</a:t>
            </a:r>
            <a:r>
              <a:rPr lang="fr-CA" b="1" baseline="30000" smtClean="0"/>
              <a:t>e</a:t>
            </a:r>
            <a:r>
              <a:rPr lang="fr-CA" b="1" smtClean="0"/>
              <a:t> rang?</a:t>
            </a:r>
          </a:p>
          <a:p>
            <a:endParaRPr lang="fr-CA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250825"/>
            <a:ext cx="5829300" cy="1524000"/>
          </a:xfrm>
        </p:spPr>
        <p:txBody>
          <a:bodyPr/>
          <a:lstStyle/>
          <a:p>
            <a:r>
              <a:rPr lang="fr-CA" sz="3600" smtClean="0"/>
              <a:t>Sources d’approvisionnement (Où acheter?)</a:t>
            </a:r>
            <a:endParaRPr lang="fr-CA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547813"/>
            <a:ext cx="2838450" cy="741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fr-CA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fr-CA" sz="1600" b="1" smtClean="0"/>
              <a:t>Étape 1</a:t>
            </a:r>
          </a:p>
          <a:p>
            <a:pPr>
              <a:lnSpc>
                <a:spcPct val="80000"/>
              </a:lnSpc>
            </a:pPr>
            <a:r>
              <a:rPr lang="fr-CA" sz="1600" smtClean="0"/>
              <a:t>Établir liste fournisseurs possibles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Réseau personnel de l ’acheteur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Dossiers fourn passés + présents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Catalogues des fournisseurs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Journaux d’affaires et revues spécialisées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Internet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Pages jaunes 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Répertoires commerciaux ( ex : CRIQ)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Les représentants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Expositions, foires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Visites chez les fournisseurs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Associations professionnelles (OIQ, Assoc. Entrepreneurs construction, AQQ, Assoc. Approv. Qc)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Mktg des achats  (reverse mktg)</a:t>
            </a:r>
          </a:p>
          <a:p>
            <a:pPr lvl="1">
              <a:lnSpc>
                <a:spcPct val="80000"/>
              </a:lnSpc>
            </a:pPr>
            <a:endParaRPr lang="fr-CA" sz="1400" smtClean="0"/>
          </a:p>
          <a:p>
            <a:pPr>
              <a:lnSpc>
                <a:spcPct val="80000"/>
              </a:lnSpc>
              <a:buFontTx/>
              <a:buNone/>
            </a:pPr>
            <a:endParaRPr lang="fr-CA" sz="1600" smtClean="0">
              <a:latin typeface="Time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099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mtClean="0"/>
              <a:t>Ex: HBC</a:t>
            </a:r>
          </a:p>
          <a:p>
            <a:r>
              <a:rPr lang="fr-CA" smtClean="0"/>
              <a:t>Philosophie japonaise</a:t>
            </a:r>
          </a:p>
          <a:p>
            <a:r>
              <a:rPr lang="fr-CA" smtClean="0"/>
              <a:t>Juste-à-Temps</a:t>
            </a:r>
          </a:p>
          <a:p>
            <a:endParaRPr lang="fr-CA" smtClean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323850"/>
            <a:ext cx="5829300" cy="950913"/>
          </a:xfrm>
        </p:spPr>
        <p:txBody>
          <a:bodyPr/>
          <a:lstStyle/>
          <a:p>
            <a:r>
              <a:rPr lang="fr-CA" sz="3600" smtClean="0"/>
              <a:t>Étape 2 : Pré-qualification</a:t>
            </a:r>
            <a:endParaRPr lang="en-US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58888"/>
            <a:ext cx="4292600" cy="76342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fr-CA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Établir critères min. à satisfaire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Ex:Arpenteurs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Exigences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1- Qu’il soit membre de l’association des arpenteurs-géomètres conseil depuis au moins 1 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2- Que l’arpenteur demeure dans la région où le contrat est octroyé ou son siège social.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3- Que tous les actionnaires, associés ou propriétaires uniques soient résidents du Québec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4- Que les personnes attitrées au projet maîtrisent le français écrit et verbal.</a:t>
            </a:r>
          </a:p>
          <a:p>
            <a:pPr>
              <a:lnSpc>
                <a:spcPct val="90000"/>
              </a:lnSpc>
              <a:buFontTx/>
              <a:buNone/>
            </a:pPr>
            <a:endParaRPr lang="fr-CA" sz="2400" smtClean="0"/>
          </a:p>
          <a:p>
            <a:pPr>
              <a:lnSpc>
                <a:spcPct val="90000"/>
              </a:lnSpc>
              <a:buFontTx/>
              <a:buNone/>
            </a:pPr>
            <a:endParaRPr lang="fr-CA" sz="2000" b="1" u="sng" smtClean="0">
              <a:latin typeface="Times"/>
            </a:endParaRP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smtClean="0"/>
              <a:t>Étape 3: Évaluation des fournisseurs</a:t>
            </a:r>
            <a:br>
              <a:rPr lang="fr-CA" sz="4000" smtClean="0"/>
            </a:br>
            <a:r>
              <a:rPr lang="fr-CA" sz="4000" smtClean="0"/>
              <a:t/>
            </a:r>
            <a:br>
              <a:rPr lang="fr-CA" sz="4000" smtClean="0"/>
            </a:br>
            <a:endParaRPr lang="en-US" sz="3200" smtClean="0">
              <a:latin typeface="Times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92275"/>
            <a:ext cx="3352800" cy="6911975"/>
          </a:xfrm>
        </p:spPr>
        <p:txBody>
          <a:bodyPr/>
          <a:lstStyle/>
          <a:p>
            <a:r>
              <a:rPr lang="fr-CA" sz="2800" smtClean="0"/>
              <a:t>Quoi évaluer ?</a:t>
            </a:r>
          </a:p>
          <a:p>
            <a:r>
              <a:rPr lang="fr-CA" sz="2000" smtClean="0">
                <a:latin typeface="Times"/>
              </a:rPr>
              <a:t>Sont-ils financièrement stable?</a:t>
            </a:r>
            <a:br>
              <a:rPr lang="fr-CA" sz="2000" smtClean="0">
                <a:latin typeface="Times"/>
              </a:rPr>
            </a:br>
            <a:r>
              <a:rPr lang="fr-CA" sz="2000" smtClean="0">
                <a:latin typeface="Times"/>
              </a:rPr>
              <a:t>Quelle est leur réputation?</a:t>
            </a:r>
            <a:br>
              <a:rPr lang="fr-CA" sz="2000" smtClean="0">
                <a:latin typeface="Times"/>
              </a:rPr>
            </a:br>
            <a:r>
              <a:rPr lang="fr-CA" sz="2000" smtClean="0">
                <a:latin typeface="Times"/>
              </a:rPr>
              <a:t>Ont-ils la capacité de répondre à nos besoins? </a:t>
            </a:r>
            <a:br>
              <a:rPr lang="fr-CA" sz="2000" smtClean="0">
                <a:latin typeface="Times"/>
              </a:rPr>
            </a:br>
            <a:r>
              <a:rPr lang="fr-CA" sz="2000" smtClean="0">
                <a:latin typeface="Times"/>
              </a:rPr>
              <a:t>(installations et capacité de production)</a:t>
            </a:r>
          </a:p>
          <a:p>
            <a:r>
              <a:rPr lang="fr-CA" sz="2000" smtClean="0">
                <a:latin typeface="Times"/>
              </a:rPr>
              <a:t>Système de gestion  et d’assurance de la qualité (page 349)</a:t>
            </a:r>
          </a:p>
          <a:p>
            <a:r>
              <a:rPr lang="fr-CA" sz="2000" smtClean="0">
                <a:latin typeface="Times"/>
              </a:rPr>
              <a:t>Quel est leur style de gestion?</a:t>
            </a:r>
          </a:p>
          <a:p>
            <a:r>
              <a:rPr lang="fr-CA" sz="2000" smtClean="0">
                <a:latin typeface="Times"/>
              </a:rPr>
              <a:t>Services connexes (livraison, documents, garanties)</a:t>
            </a:r>
            <a:br>
              <a:rPr lang="fr-CA" sz="2000" smtClean="0">
                <a:latin typeface="Times"/>
              </a:rPr>
            </a:br>
            <a:endParaRPr lang="en-US" sz="2000" smtClean="0">
              <a:latin typeface="Time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4495800" cy="9144000"/>
          </a:xfrm>
        </p:spPr>
        <p:txBody>
          <a:bodyPr/>
          <a:lstStyle/>
          <a:p>
            <a:r>
              <a:rPr lang="fr-CA" sz="2800" b="1" smtClean="0">
                <a:latin typeface="Times"/>
              </a:rPr>
              <a:t>Qui va former l’équipe d’évaluation?</a:t>
            </a:r>
            <a:endParaRPr lang="fr-CA" sz="2800" smtClean="0">
              <a:latin typeface="Times"/>
            </a:endParaRPr>
          </a:p>
          <a:p>
            <a:endParaRPr lang="fr-CA" sz="2800" smtClean="0">
              <a:latin typeface="Times"/>
            </a:endParaRPr>
          </a:p>
          <a:p>
            <a:r>
              <a:rPr lang="fr-CA" sz="2800" b="1" smtClean="0">
                <a:latin typeface="Times"/>
              </a:rPr>
              <a:t>Comment évaluer?</a:t>
            </a:r>
          </a:p>
          <a:p>
            <a:pPr lvl="1"/>
            <a:r>
              <a:rPr lang="fr-CA" sz="2400" smtClean="0">
                <a:latin typeface="Times"/>
              </a:rPr>
              <a:t>Visites chez le fournisseur</a:t>
            </a:r>
          </a:p>
          <a:p>
            <a:pPr lvl="1"/>
            <a:r>
              <a:rPr lang="fr-CA" sz="2400" smtClean="0">
                <a:latin typeface="Times"/>
              </a:rPr>
              <a:t>Contacter clients du fournisseur</a:t>
            </a:r>
          </a:p>
          <a:p>
            <a:pPr lvl="1"/>
            <a:r>
              <a:rPr lang="fr-CA" sz="2400" smtClean="0">
                <a:latin typeface="Times"/>
              </a:rPr>
              <a:t>Sont-ils certifiés (Ex: ISO-9000, HACCP, </a:t>
            </a:r>
            <a:r>
              <a:rPr lang="fr-FR" sz="2400" b="1" smtClean="0"/>
              <a:t>Association canadienne de normalisation (CSA)</a:t>
            </a:r>
            <a:r>
              <a:rPr lang="fr-FR" sz="2400" smtClean="0"/>
              <a:t> « </a:t>
            </a:r>
            <a:r>
              <a:rPr lang="fr-CA" sz="2400" smtClean="0">
                <a:latin typeface="Times"/>
              </a:rPr>
              <a:t>ACNOR », Malcolm Baldrige )</a:t>
            </a:r>
          </a:p>
          <a:p>
            <a:pPr lvl="1"/>
            <a:r>
              <a:rPr lang="fr-CA" sz="2400" smtClean="0">
                <a:latin typeface="Times"/>
              </a:rPr>
              <a:t>Qualifications des employés</a:t>
            </a:r>
          </a:p>
          <a:p>
            <a:pPr lvl="1"/>
            <a:endParaRPr lang="fr-CA" sz="2400" smtClean="0">
              <a:latin typeface="Times"/>
            </a:endParaRPr>
          </a:p>
          <a:p>
            <a:pPr lvl="1"/>
            <a:r>
              <a:rPr lang="fr-CA" sz="2400" smtClean="0">
                <a:latin typeface="Times"/>
              </a:rPr>
              <a:t>Évaluation quantitative avec la méthode des pondérations</a:t>
            </a:r>
          </a:p>
          <a:p>
            <a:pPr lvl="1"/>
            <a:endParaRPr lang="fr-CA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Devoir</a:t>
            </a:r>
          </a:p>
        </p:txBody>
      </p:sp>
      <p:sp>
        <p:nvSpPr>
          <p:cNvPr id="32771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5651500" cy="5486400"/>
          </a:xfrm>
        </p:spPr>
        <p:txBody>
          <a:bodyPr/>
          <a:lstStyle/>
          <a:p>
            <a:r>
              <a:rPr lang="fr-CA" smtClean="0"/>
              <a:t>Pg 134 #1,8,9</a:t>
            </a:r>
          </a:p>
          <a:p>
            <a:r>
              <a:rPr lang="fr-CA" smtClean="0"/>
              <a:t>Pg 136 #3</a:t>
            </a:r>
          </a:p>
          <a:p>
            <a:r>
              <a:rPr lang="fr-CA" smtClean="0"/>
              <a:t>Exercice pondération #11 PG 138 (évaluer fournisseurs actuels)</a:t>
            </a:r>
          </a:p>
          <a:p>
            <a:r>
              <a:rPr lang="fr-CA" smtClean="0"/>
              <a:t>Exercice pondération (envoyé par Colnet)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6600" smtClean="0"/>
              <a:t>Le </a:t>
            </a:r>
            <a:r>
              <a:rPr lang="fr-CA" sz="6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Juste-à-Temps</a:t>
            </a:r>
            <a:endParaRPr lang="en-US" sz="6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123" name="Picture 4" descr="ji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3" y="2514600"/>
            <a:ext cx="6162675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7" name="Picture 3" descr="j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525588"/>
            <a:ext cx="5597525" cy="681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Processus de satisfaction des clients (Flux poussés)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Partenariat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fr-CA" sz="2800" smtClean="0"/>
          </a:p>
          <a:p>
            <a:r>
              <a:rPr lang="fr-CA" sz="2800" smtClean="0"/>
              <a:t>Développement d’un fournisseur</a:t>
            </a:r>
          </a:p>
          <a:p>
            <a:r>
              <a:rPr lang="en-CA" sz="2800" smtClean="0"/>
              <a:t>Kanban (vidéo)</a:t>
            </a:r>
            <a:endParaRPr lang="fr-CA" sz="2800" smtClean="0"/>
          </a:p>
          <a:p>
            <a:r>
              <a:rPr lang="fr-CA" sz="2800" smtClean="0"/>
              <a:t>Contrôle de la Qualité?</a:t>
            </a:r>
          </a:p>
          <a:p>
            <a:r>
              <a:rPr lang="fr-CA" sz="2800" smtClean="0"/>
              <a:t>Poka-Yoke</a:t>
            </a:r>
          </a:p>
          <a:p>
            <a:r>
              <a:rPr lang="en-CA" sz="2800" smtClean="0"/>
              <a:t>Vidéo Poka-Yoke</a:t>
            </a:r>
            <a:endParaRPr lang="en-US" sz="2800" smtClean="0"/>
          </a:p>
          <a:p>
            <a:endParaRPr lang="en-US" sz="28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50825"/>
            <a:ext cx="5829300" cy="879475"/>
          </a:xfrm>
        </p:spPr>
        <p:txBody>
          <a:bodyPr/>
          <a:lstStyle/>
          <a:p>
            <a:r>
              <a:rPr lang="fr-CA" smtClean="0"/>
              <a:t>Poka Yoke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58888"/>
            <a:ext cx="5829300" cy="7273925"/>
          </a:xfrm>
        </p:spPr>
        <p:txBody>
          <a:bodyPr/>
          <a:lstStyle/>
          <a:p>
            <a:r>
              <a:rPr lang="fr-CA" smtClean="0"/>
              <a:t>Signifie « garde-fou » en japonais (idiot-proof ou fool-proof)</a:t>
            </a:r>
          </a:p>
          <a:p>
            <a:r>
              <a:rPr lang="fr-CA" smtClean="0"/>
              <a:t>Dispositif empêchant une erreur de se produire et tendant vers le zéro défaut</a:t>
            </a:r>
          </a:p>
          <a:p>
            <a:r>
              <a:rPr lang="fr-CA" smtClean="0"/>
              <a:t>Système d’auto-contrôle permettant à l’employé de vérifier lui-même son travail, et complété par un système d’inspections successives permettant la détection des erreurs qui auraient pu se faire dans le ou les postes précédents.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 anchor="b"/>
          <a:lstStyle/>
          <a:p>
            <a:r>
              <a:rPr lang="fr-CH" smtClean="0"/>
              <a:t>Exemple de Poka Yoke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16325" y="8666163"/>
            <a:ext cx="1692275" cy="325437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fr-CA" sz="1000">
                <a:latin typeface="Arial" pitchFamily="34" charset="0"/>
              </a:rPr>
              <a:t>© Sylvain Landry et Sylvain Chaussé</a:t>
            </a:r>
          </a:p>
        </p:txBody>
      </p:sp>
      <p:pic>
        <p:nvPicPr>
          <p:cNvPr id="10244" name="Image 5" descr="Poka%20Yoke_desig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875" y="3059113"/>
            <a:ext cx="4273550" cy="293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Modes d’acquisition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Interne ou externe?</a:t>
            </a:r>
            <a:endParaRPr lang="en-US" smtClean="0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378</Words>
  <Application>Microsoft Office PowerPoint</Application>
  <PresentationFormat>Affichage à l'écran (4:3)</PresentationFormat>
  <Paragraphs>95</Paragraphs>
  <Slides>23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Times New Roman</vt:lpstr>
      <vt:lpstr>Arial</vt:lpstr>
      <vt:lpstr>Calibri</vt:lpstr>
      <vt:lpstr>Times</vt:lpstr>
      <vt:lpstr>Default Design</vt:lpstr>
      <vt:lpstr>Choix d’un fournisseur</vt:lpstr>
      <vt:lpstr>Diapositive 2</vt:lpstr>
      <vt:lpstr>Le Juste-à-Temps</vt:lpstr>
      <vt:lpstr>Diapositive 4</vt:lpstr>
      <vt:lpstr>Processus de satisfaction des clients (Flux poussés)</vt:lpstr>
      <vt:lpstr>Partenariat</vt:lpstr>
      <vt:lpstr>Poka Yoke</vt:lpstr>
      <vt:lpstr>Exemple de Poka Yoke</vt:lpstr>
      <vt:lpstr>Modes d’acquisition</vt:lpstr>
      <vt:lpstr>Achat ou fabrication ou Soustraitance?</vt:lpstr>
      <vt:lpstr>Choix de localisation d'un fournisseur</vt:lpstr>
      <vt:lpstr>Acheter vs louer</vt:lpstr>
      <vt:lpstr>Acheter directement du fabricant ou d’un distributeur</vt:lpstr>
      <vt:lpstr>Achat d’un fournisseur ou multiple fournisseurs(pour 1 type de produit)</vt:lpstr>
      <vt:lpstr>Soustraitance (pg 89)</vt:lpstr>
      <vt:lpstr>Les stratégies d’achat :  L’approche traditionnelle</vt:lpstr>
      <vt:lpstr>Les stratégies d’achat :  L’approche pyramidale</vt:lpstr>
      <vt:lpstr>Est-ce que tous le fournisseurs sont traités de la même façon?</vt:lpstr>
      <vt:lpstr>Sources d’approvisionnement (Où acheter?)</vt:lpstr>
      <vt:lpstr>Étape 2 : Pré-qualification</vt:lpstr>
      <vt:lpstr>Étape 3: Évaluation des fournisseurs  </vt:lpstr>
      <vt:lpstr>Diapositive 22</vt:lpstr>
      <vt:lpstr>Devoir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d’approvisionnement (Où acheter?)</dc:title>
  <dc:creator>Eric Kelada</dc:creator>
  <cp:lastModifiedBy>Eric</cp:lastModifiedBy>
  <cp:revision>31</cp:revision>
  <dcterms:created xsi:type="dcterms:W3CDTF">1998-02-09T00:21:12Z</dcterms:created>
  <dcterms:modified xsi:type="dcterms:W3CDTF">2012-12-18T18:30:07Z</dcterms:modified>
</cp:coreProperties>
</file>