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8"/>
  </p:notesMasterIdLst>
  <p:sldIdLst>
    <p:sldId id="383" r:id="rId2"/>
    <p:sldId id="398" r:id="rId3"/>
    <p:sldId id="399" r:id="rId4"/>
    <p:sldId id="400" r:id="rId5"/>
    <p:sldId id="388" r:id="rId6"/>
    <p:sldId id="389" r:id="rId7"/>
    <p:sldId id="391" r:id="rId8"/>
    <p:sldId id="392" r:id="rId9"/>
    <p:sldId id="393" r:id="rId10"/>
    <p:sldId id="394" r:id="rId11"/>
    <p:sldId id="395" r:id="rId12"/>
    <p:sldId id="396" r:id="rId13"/>
    <p:sldId id="402" r:id="rId14"/>
    <p:sldId id="397" r:id="rId15"/>
    <p:sldId id="401" r:id="rId16"/>
    <p:sldId id="406" r:id="rId17"/>
    <p:sldId id="390" r:id="rId18"/>
    <p:sldId id="407" r:id="rId19"/>
    <p:sldId id="262" r:id="rId20"/>
    <p:sldId id="408" r:id="rId21"/>
    <p:sldId id="424" r:id="rId22"/>
    <p:sldId id="409" r:id="rId23"/>
    <p:sldId id="422" r:id="rId24"/>
    <p:sldId id="415" r:id="rId25"/>
    <p:sldId id="419" r:id="rId26"/>
    <p:sldId id="417" r:id="rId27"/>
    <p:sldId id="416" r:id="rId28"/>
    <p:sldId id="420" r:id="rId29"/>
    <p:sldId id="421" r:id="rId30"/>
    <p:sldId id="380" r:id="rId31"/>
    <p:sldId id="368" r:id="rId32"/>
    <p:sldId id="307" r:id="rId33"/>
    <p:sldId id="308" r:id="rId34"/>
    <p:sldId id="309" r:id="rId35"/>
    <p:sldId id="310" r:id="rId36"/>
    <p:sldId id="418" r:id="rId37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5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giste" initials="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3" autoAdjust="0"/>
    <p:restoredTop sz="95856" autoAdjust="0"/>
  </p:normalViewPr>
  <p:slideViewPr>
    <p:cSldViewPr>
      <p:cViewPr varScale="1">
        <p:scale>
          <a:sx n="111" d="100"/>
          <a:sy n="111" d="100"/>
        </p:scale>
        <p:origin x="19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fr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fr-CA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fr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D836C5F4-FF77-4384-A1FC-86057A632BB0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001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FA6DD-6C32-44BE-B5B7-15993CCFACC9}" type="slidenum">
              <a:rPr lang="fr-CA"/>
              <a:pPr/>
              <a:t>19</a:t>
            </a:fld>
            <a:endParaRPr lang="fr-CA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748" tIns="45874" rIns="91748" bIns="45874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016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1B1EE-BEA2-44B5-ADA6-44D59F2E3C7F}" type="slidenum">
              <a:rPr lang="fr-CA"/>
              <a:pPr/>
              <a:t>21</a:t>
            </a:fld>
            <a:endParaRPr lang="fr-CA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645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9B451-2D9D-4F7D-99D7-C64F55FCBF1B}" type="slidenum">
              <a:rPr lang="fr-CA"/>
              <a:pPr/>
              <a:t>30</a:t>
            </a:fld>
            <a:endParaRPr lang="fr-CA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77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28844-E45B-4CA7-B91F-BA082D47C886}" type="slidenum">
              <a:rPr lang="fr-CA"/>
              <a:pPr/>
              <a:t>31</a:t>
            </a:fld>
            <a:endParaRPr lang="fr-CA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734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DF519-C721-489E-A685-EBB8C7BAE98B}" type="slidenum">
              <a:rPr lang="fr-CA"/>
              <a:pPr/>
              <a:t>32</a:t>
            </a:fld>
            <a:endParaRPr lang="fr-CA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pPr defTabSz="76200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477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29301-12C3-4933-BAA8-E6E9932725C5}" type="slidenum">
              <a:rPr lang="fr-CA"/>
              <a:pPr/>
              <a:t>33</a:t>
            </a:fld>
            <a:endParaRPr lang="fr-CA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pPr defTabSz="76200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36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39224-D8B0-485D-BA2D-40DBDAE4AD0E}" type="slidenum">
              <a:rPr lang="fr-CA"/>
              <a:pPr/>
              <a:t>34</a:t>
            </a:fld>
            <a:endParaRPr lang="fr-CA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pPr defTabSz="76200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784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B2035-0122-4BD3-9731-BBA2455FFDCA}" type="slidenum">
              <a:rPr lang="fr-CA"/>
              <a:pPr/>
              <a:t>35</a:t>
            </a:fld>
            <a:endParaRPr lang="fr-CA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pPr defTabSz="76200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35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849A3-6BBA-4DC1-91A1-5A7D703561CD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B92D5-C170-4CF4-9407-17D7729FF491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E5429-49F7-499B-9D18-3C508CE1778B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85D97A-E1A7-4C77-BD86-F28D11506D86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0628D-8867-467B-8DC1-6E82D47856D0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A5062-5995-465A-AF02-FC71DB14405F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2DB6F-404B-4660-A0B7-FC0CCB954EFB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E6A4B-D800-467C-B12C-3ED92FCD3359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4EC2D-F5D4-4DFA-B9FB-D56D12E5A312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8A04D-4E39-44D3-92C1-99FD74F9932D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565B6-4F0A-4FB7-A311-3C23BD76E414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CAD28-2356-4B9D-9B8C-9B43599E1CEC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et modifiez le titre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fr-CA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fr-CA"/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715FB4C3-83B6-404F-AE78-360E16A17A6E}" type="slidenum">
              <a:rPr lang="fr-CA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0775" y="2133600"/>
            <a:ext cx="8023225" cy="1470025"/>
          </a:xfrm>
        </p:spPr>
        <p:txBody>
          <a:bodyPr/>
          <a:lstStyle/>
          <a:p>
            <a:r>
              <a:rPr lang="fr-CA" dirty="0"/>
              <a:t>Chapitre 2</a:t>
            </a:r>
            <a:br>
              <a:rPr lang="fr-CA" dirty="0"/>
            </a:br>
            <a:r>
              <a:rPr lang="fr-CA" sz="3200" dirty="0" smtClean="0"/>
              <a:t>Définition du besoin et description du besoin</a:t>
            </a:r>
            <a:endParaRPr lang="fr-CA" dirty="0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Ou bien…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 smtClean="0"/>
              <a:t>Quelles questions est-ce que l’acheteur doit poser?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10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Quoi tondre?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Dimensions?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 smtClean="0"/>
              <a:t>Précision voulu? 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11</a:t>
            </a:fld>
            <a:endParaRPr lang="fr-CA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Fréquence? 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Utilité?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 smtClean="0"/>
              <a:t>Résultat final voulu?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12</a:t>
            </a:fld>
            <a:endParaRPr lang="fr-CA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Autres options?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13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étapes pour un achat industriel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A" dirty="0" smtClean="0"/>
              <a:t>Définir la fonction à accomplir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Déterminer la nature du besoin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Préciser les résultats ou attentes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Suggérer plusieurs alternatives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Choix (en prenant en considération la Qualité Totale)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14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Étapes achat commercial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A" dirty="0" smtClean="0"/>
              <a:t>Identifier la clientèle à servir (Ex: femmes de 16- 19 ans)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Analyser besoins et attentes de la clientèle visée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Déterminer les catégories de produits et services à offrir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15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gardien de sécurité veut une voiture pour circuler autour du cégep!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 smtClean="0"/>
              <a:t>Qu’allez-vous lui répondre?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16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L’éveil </a:t>
            </a:r>
            <a:r>
              <a:rPr lang="fr-CA" smtClean="0"/>
              <a:t>du besoin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7544" y="2132856"/>
            <a:ext cx="4040188" cy="3951288"/>
          </a:xfrm>
        </p:spPr>
        <p:txBody>
          <a:bodyPr/>
          <a:lstStyle/>
          <a:p>
            <a:r>
              <a:rPr lang="fr-CA" dirty="0" smtClean="0"/>
              <a:t>Approche planifiée</a:t>
            </a:r>
          </a:p>
          <a:p>
            <a:r>
              <a:rPr lang="fr-CA" dirty="0" smtClean="0"/>
              <a:t>Approche instinctive</a:t>
            </a:r>
          </a:p>
          <a:p>
            <a:r>
              <a:rPr lang="fr-CA" dirty="0" smtClean="0"/>
              <a:t>Approche contractuelle</a:t>
            </a:r>
          </a:p>
          <a:p>
            <a:r>
              <a:rPr lang="fr-CA" dirty="0" smtClean="0"/>
              <a:t>Approche provoquée</a:t>
            </a:r>
          </a:p>
          <a:p>
            <a:endParaRPr lang="fr-CA" dirty="0" smtClean="0"/>
          </a:p>
          <a:p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17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</a:t>
            </a:r>
            <a:r>
              <a:rPr lang="en-US" dirty="0" err="1" smtClean="0"/>
              <a:t>fonctionnel</a:t>
            </a:r>
            <a:r>
              <a:rPr lang="en-US" dirty="0" smtClean="0"/>
              <a:t> versus usage non - </a:t>
            </a:r>
            <a:r>
              <a:rPr lang="en-US" dirty="0" err="1" smtClean="0"/>
              <a:t>fonctionnel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Votre patron veut une épée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18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7F7-EEE2-454A-8D18-ADD4A197669C}" type="slidenum">
              <a:rPr lang="fr-CA"/>
              <a:pPr/>
              <a:t>19</a:t>
            </a:fld>
            <a:endParaRPr lang="fr-CA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4800" y="5486400"/>
            <a:ext cx="15240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93725" y="4764088"/>
            <a:ext cx="2743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914400" y="4267200"/>
            <a:ext cx="1447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1149350" y="4800600"/>
            <a:ext cx="61595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792163" y="5462588"/>
            <a:ext cx="667385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72" name="AutoShape 60"/>
          <p:cNvSpPr>
            <a:spLocks noChangeArrowheads="1"/>
          </p:cNvSpPr>
          <p:nvPr/>
        </p:nvSpPr>
        <p:spPr bwMode="auto">
          <a:xfrm>
            <a:off x="152400" y="762000"/>
            <a:ext cx="914400" cy="609600"/>
          </a:xfrm>
          <a:prstGeom prst="wedgeRoundRectCallout">
            <a:avLst>
              <a:gd name="adj1" fmla="val -43750"/>
              <a:gd name="adj2" fmla="val 82551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kumimoji="1" lang="fr-FR" sz="2400" b="1" i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3395" name="Text Box 83"/>
          <p:cNvSpPr txBox="1">
            <a:spLocks noChangeArrowheads="1"/>
          </p:cNvSpPr>
          <p:nvPr/>
        </p:nvSpPr>
        <p:spPr bwMode="auto">
          <a:xfrm>
            <a:off x="1042988" y="6308725"/>
            <a:ext cx="604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/>
              <a:t>Reproduction interdite © 2009 Chenelière Éducation Inc., </a:t>
            </a:r>
            <a:r>
              <a:rPr lang="fr-CA" i="1"/>
              <a:t>Gestion de l’approvisionnement et des stocks</a:t>
            </a:r>
            <a:r>
              <a:rPr lang="fr-CA"/>
              <a:t>, 3</a:t>
            </a:r>
            <a:r>
              <a:rPr lang="fr-CA" baseline="30000"/>
              <a:t>e</a:t>
            </a:r>
            <a:r>
              <a:rPr lang="fr-CA"/>
              <a:t> édition</a:t>
            </a:r>
          </a:p>
        </p:txBody>
      </p:sp>
      <p:sp>
        <p:nvSpPr>
          <p:cNvPr id="13396" name="Rectangle 84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3397" name="Picture 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</p:spPr>
      </p:pic>
      <p:pic>
        <p:nvPicPr>
          <p:cNvPr id="13398" name="Picture 86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308725"/>
            <a:ext cx="682625" cy="288925"/>
          </a:xfrm>
          <a:prstGeom prst="rect">
            <a:avLst/>
          </a:prstGeom>
          <a:noFill/>
        </p:spPr>
      </p:pic>
      <p:sp>
        <p:nvSpPr>
          <p:cNvPr id="13399" name="Rectangle 87"/>
          <p:cNvSpPr>
            <a:spLocks noChangeArrowheads="1"/>
          </p:cNvSpPr>
          <p:nvPr/>
        </p:nvSpPr>
        <p:spPr bwMode="auto">
          <a:xfrm>
            <a:off x="1116013" y="260350"/>
            <a:ext cx="77724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spcBef>
                <a:spcPct val="0"/>
              </a:spcBef>
            </a:pPr>
            <a:endParaRPr lang="fr-FR" sz="3200">
              <a:solidFill>
                <a:schemeClr val="tx2"/>
              </a:solidFill>
            </a:endParaRPr>
          </a:p>
        </p:txBody>
      </p:sp>
      <p:sp>
        <p:nvSpPr>
          <p:cNvPr id="13407" name="Rectangle 95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8101012" cy="1143000"/>
          </a:xfrm>
        </p:spPr>
        <p:txBody>
          <a:bodyPr/>
          <a:lstStyle/>
          <a:p>
            <a:r>
              <a:rPr lang="fr-CA" sz="3200"/>
              <a:t>Le premier « O » : L’objet d’achat</a:t>
            </a:r>
            <a:br>
              <a:rPr lang="fr-CA" sz="3200"/>
            </a:br>
            <a:endParaRPr lang="fr-CA" sz="3200"/>
          </a:p>
        </p:txBody>
      </p:sp>
      <p:pic>
        <p:nvPicPr>
          <p:cNvPr id="13409" name="Picture 97" descr="chap2-diapo5 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1484313"/>
            <a:ext cx="7561262" cy="4487862"/>
          </a:xfrm>
          <a:prstGeom prst="rect">
            <a:avLst/>
          </a:prstGeom>
          <a:noFill/>
        </p:spPr>
      </p:pic>
      <p:pic>
        <p:nvPicPr>
          <p:cNvPr id="13412" name="Picture 100" descr="BD21298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0738" y="5805488"/>
            <a:ext cx="307975" cy="3079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Types d’approvisionnements	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Secteur Industriel</a:t>
            </a:r>
          </a:p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 smtClean="0"/>
              <a:t>Qu’est-ce que l’acheteur doit acheter ici?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2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fr-CA" sz="3200" dirty="0" err="1" smtClean="0"/>
              <a:t>FedEx</a:t>
            </a:r>
            <a:r>
              <a:rPr lang="fr-CA" sz="3200" dirty="0" smtClean="0"/>
              <a:t> veut commander des « skateboard » pour les employés qui vont livrer à Montréal.</a:t>
            </a:r>
            <a:br>
              <a:rPr lang="fr-CA" sz="3200" dirty="0" smtClean="0"/>
            </a:br>
            <a:r>
              <a:rPr lang="fr-CA" sz="3200" dirty="0" smtClean="0"/>
              <a:t>Comment décrire ce qu’ils veulent?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20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9F6F-784F-4A9C-BD46-769E48F334CF}" type="slidenum">
              <a:rPr lang="fr-CA"/>
              <a:pPr/>
              <a:t>21</a:t>
            </a:fld>
            <a:endParaRPr lang="fr-CA"/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1042988" y="6308725"/>
            <a:ext cx="604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/>
              <a:t>Reproduction interdite © 2009 Chenelière Éducation Inc., </a:t>
            </a:r>
            <a:r>
              <a:rPr lang="fr-CA" i="1"/>
              <a:t>Gestion de l’approvisionnement et des stocks</a:t>
            </a:r>
            <a:r>
              <a:rPr lang="fr-CA"/>
              <a:t>, 3</a:t>
            </a:r>
            <a:r>
              <a:rPr lang="fr-CA" baseline="30000"/>
              <a:t>e</a:t>
            </a:r>
            <a:r>
              <a:rPr lang="fr-CA"/>
              <a:t> édition</a:t>
            </a: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109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</p:spPr>
      </p:pic>
      <p:pic>
        <p:nvPicPr>
          <p:cNvPr id="210951" name="Picture 7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308725"/>
            <a:ext cx="682625" cy="288925"/>
          </a:xfrm>
          <a:prstGeom prst="rect">
            <a:avLst/>
          </a:prstGeom>
          <a:noFill/>
        </p:spPr>
      </p:pic>
      <p:sp>
        <p:nvSpPr>
          <p:cNvPr id="210952" name="Rectangle 8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8027987" cy="1143000"/>
          </a:xfrm>
          <a:noFill/>
          <a:ln/>
        </p:spPr>
        <p:txBody>
          <a:bodyPr lIns="90488" tIns="44450" rIns="90488" bIns="44450"/>
          <a:lstStyle/>
          <a:p>
            <a:r>
              <a:rPr lang="fr-CA" sz="3200"/>
              <a:t>La description de l’objet d’achat</a:t>
            </a:r>
            <a:br>
              <a:rPr lang="fr-CA" sz="3200"/>
            </a:br>
            <a:endParaRPr lang="fr-CA" sz="3200"/>
          </a:p>
        </p:txBody>
      </p:sp>
      <p:graphicFrame>
        <p:nvGraphicFramePr>
          <p:cNvPr id="210967" name="Group 23"/>
          <p:cNvGraphicFramePr>
            <a:graphicFrameLocks noGrp="1"/>
          </p:cNvGraphicFramePr>
          <p:nvPr>
            <p:ph idx="1"/>
          </p:nvPr>
        </p:nvGraphicFramePr>
        <p:xfrm>
          <a:off x="1116013" y="1416050"/>
          <a:ext cx="8027987" cy="4460875"/>
        </p:xfrm>
        <a:graphic>
          <a:graphicData uri="http://schemas.openxmlformats.org/drawingml/2006/table">
            <a:tbl>
              <a:tblPr/>
              <a:tblGrid>
                <a:gridCol w="4014787"/>
                <a:gridCol w="4013200"/>
              </a:tblGrid>
              <a:tr h="4460875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Marque de commerce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fr-CA" sz="2400" dirty="0" smtClean="0"/>
                        <a:t>Codification de produits classifiés (produits naturels)</a:t>
                      </a:r>
                      <a:endParaRPr lang="en-US" sz="2400" dirty="0" smtClean="0"/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Spécifications physique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Spécification sur le rendement (performance)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 et devis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Échantillons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Normes reconnues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Fiabilité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Garantie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Valeur de rebut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Durabilité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Méthodes de description produits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5004048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5102225" y="1484784"/>
            <a:ext cx="4041775" cy="639762"/>
          </a:xfrm>
        </p:spPr>
        <p:txBody>
          <a:bodyPr/>
          <a:lstStyle/>
          <a:p>
            <a:r>
              <a:rPr lang="fr-CA" dirty="0" smtClean="0"/>
              <a:t>Catégories B, D et 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22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 descr="pl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208911" cy="666936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23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r-CA" i="1" dirty="0" smtClean="0"/>
              <a:t>Gap veut commander des ceintures pour femmes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D97A-E1A7-4C77-BD86-F28D11506D86}" type="slidenum">
              <a:rPr lang="fr-CA" smtClean="0"/>
              <a:pPr/>
              <a:t>24</a:t>
            </a:fld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>
            <a:off x="683568" y="256490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Quelle serait la/les meilleurs méthodes de description?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Uniformes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DB6F-404B-4660-A0B7-FC0CCB954EFB}" type="slidenum">
              <a:rPr lang="fr-CA" smtClean="0"/>
              <a:pPr/>
              <a:t>25</a:t>
            </a:fld>
            <a:endParaRPr lang="fr-CA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Exercice </a:t>
            </a:r>
            <a:r>
              <a:rPr lang="fr-CA" dirty="0" err="1" smtClean="0"/>
              <a:t>méth</a:t>
            </a:r>
            <a:r>
              <a:rPr lang="fr-CA" dirty="0" smtClean="0"/>
              <a:t>. </a:t>
            </a:r>
            <a:r>
              <a:rPr lang="fr-CA" dirty="0" err="1" smtClean="0"/>
              <a:t>Desc</a:t>
            </a:r>
            <a:r>
              <a:rPr lang="fr-CA" dirty="0" smtClean="0"/>
              <a:t> qualité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Fichier Excel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D97A-E1A7-4C77-BD86-F28D11506D86}" type="slidenum">
              <a:rPr lang="fr-CA" smtClean="0"/>
              <a:pPr/>
              <a:t>26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u="sng" dirty="0" smtClean="0"/>
              <a:t>Analyse de la Valeur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Espace réservé du contenu 4" descr="value anaysis helicop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980728"/>
            <a:ext cx="6552728" cy="5145435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27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 descr="value anaysi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7" y="260648"/>
            <a:ext cx="5565886" cy="6336704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28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 descr="value anaysi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9" y="0"/>
            <a:ext cx="6696744" cy="666936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29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Secteur Commercial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 smtClean="0"/>
              <a:t>Qu’est-ce que l’acheteur doit acheter ici?</a:t>
            </a:r>
          </a:p>
          <a:p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3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F7E2-F3FE-4AAD-AD62-FDDEA5EFD4FB}" type="slidenum">
              <a:rPr lang="fr-CA"/>
              <a:pPr/>
              <a:t>30</a:t>
            </a:fld>
            <a:endParaRPr lang="fr-CA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8027987" cy="1143000"/>
          </a:xfrm>
          <a:noFill/>
          <a:ln/>
        </p:spPr>
        <p:txBody>
          <a:bodyPr lIns="90488" tIns="44450" rIns="90488" bIns="44450"/>
          <a:lstStyle/>
          <a:p>
            <a:pPr defTabSz="762000"/>
            <a:r>
              <a:rPr lang="fr-CA" sz="3200"/>
              <a:t>L’objectif d’achat : Les motivations</a:t>
            </a:r>
            <a:br>
              <a:rPr lang="fr-CA" sz="3200"/>
            </a:br>
            <a:endParaRPr lang="fr-CA" sz="320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8027987" cy="4525963"/>
          </a:xfrm>
          <a:noFill/>
          <a:ln/>
        </p:spPr>
        <p:txBody>
          <a:bodyPr lIns="90488" tIns="44450" rIns="90488" bIns="44450"/>
          <a:lstStyle/>
          <a:p>
            <a:pPr defTabSz="762000"/>
            <a:r>
              <a:rPr lang="fr-CA" sz="2400"/>
              <a:t>Budgétaire</a:t>
            </a:r>
          </a:p>
          <a:p>
            <a:pPr defTabSz="762000"/>
            <a:r>
              <a:rPr lang="fr-CA" sz="2400"/>
              <a:t>Concurrentielle</a:t>
            </a:r>
          </a:p>
          <a:p>
            <a:pPr defTabSz="762000"/>
            <a:r>
              <a:rPr lang="fr-CA" sz="2400"/>
              <a:t>Contractuelle</a:t>
            </a:r>
          </a:p>
          <a:p>
            <a:pPr defTabSz="762000"/>
            <a:r>
              <a:rPr lang="fr-CA" sz="2400"/>
              <a:t>Économique</a:t>
            </a:r>
          </a:p>
          <a:p>
            <a:pPr defTabSz="762000"/>
            <a:r>
              <a:rPr lang="fr-CA" sz="2400"/>
              <a:t>Impulsive</a:t>
            </a:r>
          </a:p>
          <a:p>
            <a:pPr defTabSz="762000"/>
            <a:r>
              <a:rPr lang="fr-CA" sz="2400"/>
              <a:t>Personnelle</a:t>
            </a:r>
          </a:p>
          <a:p>
            <a:pPr defTabSz="762000"/>
            <a:r>
              <a:rPr lang="fr-CA" sz="2400"/>
              <a:t>Politique</a:t>
            </a:r>
          </a:p>
          <a:p>
            <a:pPr defTabSz="762000"/>
            <a:r>
              <a:rPr lang="fr-CA" sz="2400"/>
              <a:t>Technologique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1042988" y="6308725"/>
            <a:ext cx="604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/>
              <a:t>Reproduction interdite © 2009 Chenelière Éducation Inc., </a:t>
            </a:r>
            <a:r>
              <a:rPr lang="fr-CA" i="1"/>
              <a:t>Gestion de l’approvisionnement et des stocks</a:t>
            </a:r>
            <a:r>
              <a:rPr lang="fr-CA"/>
              <a:t>, 3</a:t>
            </a:r>
            <a:r>
              <a:rPr lang="fr-CA" baseline="30000"/>
              <a:t>e</a:t>
            </a:r>
            <a:r>
              <a:rPr lang="fr-CA"/>
              <a:t> édition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314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</p:spPr>
      </p:pic>
      <p:pic>
        <p:nvPicPr>
          <p:cNvPr id="231431" name="Picture 7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308725"/>
            <a:ext cx="682625" cy="288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0E26-57E5-4A35-80BE-28E2FCD3A2DF}" type="slidenum">
              <a:rPr lang="fr-CA"/>
              <a:pPr/>
              <a:t>31</a:t>
            </a:fld>
            <a:endParaRPr lang="fr-CA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8027987" cy="1143000"/>
          </a:xfrm>
          <a:noFill/>
          <a:ln/>
        </p:spPr>
        <p:txBody>
          <a:bodyPr lIns="90488" tIns="44450" rIns="90488" bIns="44450"/>
          <a:lstStyle/>
          <a:p>
            <a:pPr defTabSz="762000"/>
            <a:r>
              <a:rPr lang="fr-CA" sz="3200"/>
              <a:t>La lecture de l’environnement</a:t>
            </a:r>
            <a:br>
              <a:rPr lang="fr-CA" sz="3200"/>
            </a:br>
            <a:r>
              <a:rPr lang="fr-CA" sz="3200"/>
              <a:t>d’une entreprise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00213"/>
            <a:ext cx="6934200" cy="4191000"/>
          </a:xfrm>
          <a:noFill/>
          <a:ln/>
        </p:spPr>
        <p:txBody>
          <a:bodyPr lIns="90488" tIns="44450" rIns="90488" bIns="44450"/>
          <a:lstStyle/>
          <a:p>
            <a:pPr defTabSz="762000"/>
            <a:r>
              <a:rPr lang="fr-CA" sz="2400"/>
              <a:t>Concurrentiel</a:t>
            </a:r>
          </a:p>
          <a:p>
            <a:pPr defTabSz="762000"/>
            <a:r>
              <a:rPr lang="fr-CA" sz="2400"/>
              <a:t>Culturel</a:t>
            </a:r>
          </a:p>
          <a:p>
            <a:pPr defTabSz="762000"/>
            <a:r>
              <a:rPr lang="fr-CA" sz="2400"/>
              <a:t>Démographique</a:t>
            </a:r>
          </a:p>
          <a:p>
            <a:pPr defTabSz="762000"/>
            <a:r>
              <a:rPr lang="fr-CA" sz="2400"/>
              <a:t>Écologique</a:t>
            </a:r>
          </a:p>
          <a:p>
            <a:pPr defTabSz="762000"/>
            <a:r>
              <a:rPr lang="fr-CA" sz="2400"/>
              <a:t>Économique</a:t>
            </a:r>
          </a:p>
          <a:p>
            <a:pPr defTabSz="762000"/>
            <a:r>
              <a:rPr lang="fr-CA" sz="2400"/>
              <a:t>Marché</a:t>
            </a:r>
          </a:p>
          <a:p>
            <a:pPr defTabSz="762000"/>
            <a:r>
              <a:rPr lang="fr-CA" sz="2400"/>
              <a:t>Social</a:t>
            </a:r>
          </a:p>
          <a:p>
            <a:pPr defTabSz="762000"/>
            <a:r>
              <a:rPr lang="fr-CA" sz="2400"/>
              <a:t>Technologique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1042988" y="6308725"/>
            <a:ext cx="604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/>
              <a:t>Reproduction interdite © 2009 Chenelière Éducation Inc., </a:t>
            </a:r>
            <a:r>
              <a:rPr lang="fr-CA" i="1"/>
              <a:t>Gestion de l’approvisionnement et des stocks</a:t>
            </a:r>
            <a:r>
              <a:rPr lang="fr-CA"/>
              <a:t>, 3</a:t>
            </a:r>
            <a:r>
              <a:rPr lang="fr-CA" baseline="30000"/>
              <a:t>e</a:t>
            </a:r>
            <a:r>
              <a:rPr lang="fr-CA"/>
              <a:t> édition</a:t>
            </a: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129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</p:spPr>
      </p:pic>
      <p:pic>
        <p:nvPicPr>
          <p:cNvPr id="212999" name="Picture 7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308725"/>
            <a:ext cx="682625" cy="288925"/>
          </a:xfrm>
          <a:prstGeom prst="rect">
            <a:avLst/>
          </a:prstGeom>
          <a:noFill/>
        </p:spPr>
      </p:pic>
      <p:pic>
        <p:nvPicPr>
          <p:cNvPr id="213000" name="Picture 8" descr="BD2129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0738" y="5805488"/>
            <a:ext cx="307975" cy="307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B1C3-3BAA-4B39-B10C-6DA2E6FCA41B}" type="slidenum">
              <a:rPr lang="fr-CA"/>
              <a:pPr/>
              <a:t>32</a:t>
            </a:fld>
            <a:endParaRPr lang="fr-CA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8027987" cy="1143000"/>
          </a:xfrm>
          <a:noFill/>
          <a:ln/>
        </p:spPr>
        <p:txBody>
          <a:bodyPr lIns="90488" tIns="44450" rIns="90488" bIns="44450"/>
          <a:lstStyle/>
          <a:p>
            <a:r>
              <a:rPr lang="fr-CA" sz="3200"/>
              <a:t>Le bon de commande</a:t>
            </a:r>
            <a:br>
              <a:rPr lang="fr-CA" sz="3200"/>
            </a:br>
            <a:endParaRPr lang="fr-CA" sz="320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8027987" cy="4525963"/>
          </a:xfrm>
          <a:noFill/>
          <a:ln/>
        </p:spPr>
        <p:txBody>
          <a:bodyPr lIns="90488" tIns="44450" rIns="90488" bIns="44450"/>
          <a:lstStyle/>
          <a:p>
            <a:r>
              <a:rPr lang="fr-CA" sz="2400"/>
              <a:t>Contrat qui lie les parties.  Le receveur doit répondre aux demandes ; l’émetteur doit payer lorsque les demandes sont satisfaites.</a:t>
            </a:r>
          </a:p>
          <a:p>
            <a:r>
              <a:rPr lang="fr-CA" sz="2400"/>
              <a:t>Pour qu’un bon de commande soit valable, il doit être signé par l’émetteur, le receveur et des personnes autorisées à signer au nom des entreprises respectives.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042988" y="6308725"/>
            <a:ext cx="604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/>
              <a:t>Reproduction interdite © 2009 Chenelière Éducation Inc., </a:t>
            </a:r>
            <a:r>
              <a:rPr lang="fr-CA" i="1"/>
              <a:t>Gestion de l’approvisionnement et des stocks</a:t>
            </a:r>
            <a:r>
              <a:rPr lang="fr-CA"/>
              <a:t>, 3</a:t>
            </a:r>
            <a:r>
              <a:rPr lang="fr-CA" baseline="30000"/>
              <a:t>e</a:t>
            </a:r>
            <a:r>
              <a:rPr lang="fr-CA"/>
              <a:t> édition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</p:spPr>
      </p:pic>
      <p:pic>
        <p:nvPicPr>
          <p:cNvPr id="95239" name="Picture 7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308725"/>
            <a:ext cx="682625" cy="288925"/>
          </a:xfrm>
          <a:prstGeom prst="rect">
            <a:avLst/>
          </a:prstGeom>
          <a:noFill/>
        </p:spPr>
      </p:pic>
      <p:pic>
        <p:nvPicPr>
          <p:cNvPr id="95240" name="Picture 8" descr="BD2129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0738" y="5805488"/>
            <a:ext cx="307975" cy="307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8F6A-9A23-4C8E-A610-0BCC81E74F37}" type="slidenum">
              <a:rPr lang="fr-CA"/>
              <a:pPr/>
              <a:t>33</a:t>
            </a:fld>
            <a:endParaRPr lang="fr-CA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8027987" cy="1143000"/>
          </a:xfrm>
          <a:noFill/>
          <a:ln/>
        </p:spPr>
        <p:txBody>
          <a:bodyPr lIns="90488" tIns="44450" rIns="90488" bIns="44450"/>
          <a:lstStyle/>
          <a:p>
            <a:r>
              <a:rPr lang="fr-CA" sz="3200"/>
              <a:t>Le bon de commande </a:t>
            </a:r>
            <a:br>
              <a:rPr lang="fr-CA" sz="3200"/>
            </a:br>
            <a:r>
              <a:rPr lang="fr-CA" sz="3200"/>
              <a:t>(</a:t>
            </a:r>
            <a:r>
              <a:rPr lang="fr-CA" sz="3200" i="1"/>
              <a:t>suite</a:t>
            </a:r>
            <a:r>
              <a:rPr lang="fr-CA" sz="3200"/>
              <a:t>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28775"/>
            <a:ext cx="8027987" cy="4495800"/>
          </a:xfrm>
          <a:noFill/>
          <a:ln/>
        </p:spPr>
        <p:txBody>
          <a:bodyPr lIns="90488" tIns="44450" rIns="90488" bIns="44450"/>
          <a:lstStyle/>
          <a:p>
            <a:r>
              <a:rPr lang="fr-CA" sz="2400"/>
              <a:t>La commande ferme : elle est unique et se termine lorsque tous les termes et les conditions sont remplis.</a:t>
            </a:r>
          </a:p>
          <a:p>
            <a:r>
              <a:rPr lang="fr-CA" sz="2400"/>
              <a:t>La commande ouverte : elle est répétitive et engage l’entreprise lorsqu’une personne en autorité l’effectue.</a:t>
            </a:r>
          </a:p>
          <a:p>
            <a:r>
              <a:rPr lang="fr-CA" sz="2400"/>
              <a:t>Commande sur la base d’un contrat global : elle est unique et se réfère à une convention préalablement établie dont certaines variables restent à définir (par exemple la quantité ou la livraison).  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042988" y="6308725"/>
            <a:ext cx="604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/>
              <a:t>Reproduction interdite © 2009 Chenelière Éducation Inc., </a:t>
            </a:r>
            <a:r>
              <a:rPr lang="fr-CA" i="1"/>
              <a:t>Gestion de l’approvisionnement et des stocks</a:t>
            </a:r>
            <a:r>
              <a:rPr lang="fr-CA"/>
              <a:t>, 3</a:t>
            </a:r>
            <a:r>
              <a:rPr lang="fr-CA" baseline="30000"/>
              <a:t>e</a:t>
            </a:r>
            <a:r>
              <a:rPr lang="fr-CA"/>
              <a:t> édition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</p:spPr>
      </p:pic>
      <p:pic>
        <p:nvPicPr>
          <p:cNvPr id="97287" name="Picture 7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308725"/>
            <a:ext cx="682625" cy="288925"/>
          </a:xfrm>
          <a:prstGeom prst="rect">
            <a:avLst/>
          </a:prstGeom>
          <a:noFill/>
        </p:spPr>
      </p:pic>
      <p:pic>
        <p:nvPicPr>
          <p:cNvPr id="97288" name="Picture 8" descr="BD2129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0738" y="5805488"/>
            <a:ext cx="307975" cy="307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91C2-938E-4A17-A009-224DBC89D373}" type="slidenum">
              <a:rPr lang="fr-CA"/>
              <a:pPr/>
              <a:t>34</a:t>
            </a:fld>
            <a:endParaRPr lang="fr-CA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8027987" cy="1143000"/>
          </a:xfrm>
          <a:noFill/>
          <a:ln/>
        </p:spPr>
        <p:txBody>
          <a:bodyPr lIns="90488" tIns="44450" rIns="90488" bIns="44450"/>
          <a:lstStyle/>
          <a:p>
            <a:r>
              <a:rPr lang="fr-CA" sz="3200"/>
              <a:t>Le bon de commande </a:t>
            </a:r>
            <a:br>
              <a:rPr lang="fr-CA" sz="3200"/>
            </a:br>
            <a:r>
              <a:rPr lang="fr-CA" sz="3200"/>
              <a:t>(</a:t>
            </a:r>
            <a:r>
              <a:rPr lang="fr-CA" sz="3200" i="1"/>
              <a:t>suite</a:t>
            </a:r>
            <a:r>
              <a:rPr lang="fr-CA" sz="3200"/>
              <a:t>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8027987" cy="4525963"/>
          </a:xfrm>
          <a:noFill/>
          <a:ln/>
        </p:spPr>
        <p:txBody>
          <a:bodyPr lIns="90488" tIns="44450" rIns="90488" bIns="44450"/>
          <a:lstStyle/>
          <a:p>
            <a:r>
              <a:rPr lang="fr-CA" sz="2400"/>
              <a:t>La commande d’étalement : c’est une commande ouverte pour laquelle les paramètres de temps et de quantité sont fixés.</a:t>
            </a:r>
          </a:p>
          <a:p>
            <a:r>
              <a:rPr lang="fr-CA" sz="2400"/>
              <a:t>La carte achat : c’est à la fois une commande et une autorisation de paiement.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042988" y="6308725"/>
            <a:ext cx="604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/>
              <a:t>Reproduction interdite © 2009 Chenelière Éducation Inc., </a:t>
            </a:r>
            <a:r>
              <a:rPr lang="fr-CA" i="1"/>
              <a:t>Gestion de l’approvisionnement et des stocks</a:t>
            </a:r>
            <a:r>
              <a:rPr lang="fr-CA"/>
              <a:t>, 3</a:t>
            </a:r>
            <a:r>
              <a:rPr lang="fr-CA" baseline="30000"/>
              <a:t>e</a:t>
            </a:r>
            <a:r>
              <a:rPr lang="fr-CA"/>
              <a:t> édition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</p:spPr>
      </p:pic>
      <p:pic>
        <p:nvPicPr>
          <p:cNvPr id="99335" name="Picture 7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308725"/>
            <a:ext cx="682625" cy="288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AA8C-829A-4A82-8F52-BD09005B4C04}" type="slidenum">
              <a:rPr lang="fr-CA"/>
              <a:pPr/>
              <a:t>35</a:t>
            </a:fld>
            <a:endParaRPr lang="fr-CA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28775"/>
            <a:ext cx="8027987" cy="4032250"/>
          </a:xfrm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fr-CA" sz="2400"/>
              <a:t>Nom de l’entreprise</a:t>
            </a:r>
          </a:p>
          <a:p>
            <a:pPr>
              <a:spcBef>
                <a:spcPct val="0"/>
              </a:spcBef>
            </a:pPr>
            <a:r>
              <a:rPr lang="fr-CA" sz="2400"/>
              <a:t>Nom légal du fournisseur</a:t>
            </a:r>
          </a:p>
          <a:p>
            <a:pPr>
              <a:spcBef>
                <a:spcPct val="0"/>
              </a:spcBef>
            </a:pPr>
            <a:r>
              <a:rPr lang="fr-CA" sz="2400"/>
              <a:t>Numéro de référence</a:t>
            </a:r>
          </a:p>
          <a:p>
            <a:pPr>
              <a:spcBef>
                <a:spcPct val="0"/>
              </a:spcBef>
            </a:pPr>
            <a:r>
              <a:rPr lang="fr-CA" sz="2400"/>
              <a:t>Description complète de l’objet</a:t>
            </a:r>
          </a:p>
          <a:p>
            <a:pPr>
              <a:spcBef>
                <a:spcPct val="0"/>
              </a:spcBef>
            </a:pPr>
            <a:r>
              <a:rPr lang="fr-CA" sz="2400"/>
              <a:t>Conditions de paiement</a:t>
            </a:r>
          </a:p>
          <a:p>
            <a:pPr>
              <a:spcBef>
                <a:spcPct val="0"/>
              </a:spcBef>
            </a:pPr>
            <a:r>
              <a:rPr lang="fr-CA" sz="2400"/>
              <a:t>Quantité</a:t>
            </a:r>
          </a:p>
          <a:p>
            <a:pPr>
              <a:spcBef>
                <a:spcPct val="0"/>
              </a:spcBef>
            </a:pPr>
            <a:r>
              <a:rPr lang="fr-CA" sz="2400"/>
              <a:t>Valeur totale de l’échange commercial</a:t>
            </a:r>
          </a:p>
          <a:p>
            <a:pPr>
              <a:spcBef>
                <a:spcPct val="0"/>
              </a:spcBef>
            </a:pPr>
            <a:r>
              <a:rPr lang="fr-CA" sz="2400"/>
              <a:t>Délai de livraison</a:t>
            </a:r>
          </a:p>
          <a:p>
            <a:pPr>
              <a:spcBef>
                <a:spcPct val="0"/>
              </a:spcBef>
            </a:pPr>
            <a:r>
              <a:rPr lang="fr-CA" sz="2400"/>
              <a:t>L’acceptation</a:t>
            </a:r>
          </a:p>
          <a:p>
            <a:pPr>
              <a:spcBef>
                <a:spcPct val="0"/>
              </a:spcBef>
            </a:pPr>
            <a:r>
              <a:rPr lang="fr-CA" sz="2400"/>
              <a:t>Fonctionnement au point de vue des modifications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042988" y="6308725"/>
            <a:ext cx="604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/>
              <a:t>Reproduction interdite © 2009 Chenelière Éducation Inc., </a:t>
            </a:r>
            <a:r>
              <a:rPr lang="fr-CA" i="1"/>
              <a:t>Gestion de l’approvisionnement et des stocks</a:t>
            </a:r>
            <a:r>
              <a:rPr lang="fr-CA"/>
              <a:t>, 3</a:t>
            </a:r>
            <a:r>
              <a:rPr lang="fr-CA" baseline="30000"/>
              <a:t>e</a:t>
            </a:r>
            <a:r>
              <a:rPr lang="fr-CA"/>
              <a:t> édition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</p:spPr>
      </p:pic>
      <p:pic>
        <p:nvPicPr>
          <p:cNvPr id="101383" name="Picture 7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308725"/>
            <a:ext cx="682625" cy="288925"/>
          </a:xfrm>
          <a:prstGeom prst="rect">
            <a:avLst/>
          </a:prstGeom>
          <a:noFill/>
        </p:spPr>
      </p:pic>
      <p:pic>
        <p:nvPicPr>
          <p:cNvPr id="101384" name="Picture 8" descr="BD2129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0738" y="5805488"/>
            <a:ext cx="307975" cy="307975"/>
          </a:xfrm>
          <a:prstGeom prst="rect">
            <a:avLst/>
          </a:prstGeom>
          <a:noFill/>
        </p:spPr>
      </p:pic>
      <p:sp>
        <p:nvSpPr>
          <p:cNvPr id="101385" name="Rectangle 9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8101012" cy="1143000"/>
          </a:xfrm>
        </p:spPr>
        <p:txBody>
          <a:bodyPr/>
          <a:lstStyle/>
          <a:p>
            <a:r>
              <a:rPr lang="fr-CA" sz="3200"/>
              <a:t>Le bon de commande : Contenu minimal </a:t>
            </a:r>
            <a:br>
              <a:rPr lang="fr-CA" sz="3200"/>
            </a:br>
            <a:endParaRPr lang="fr-CA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Devoir partiel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Pg</a:t>
            </a:r>
            <a:r>
              <a:rPr lang="fr-CA" dirty="0" smtClean="0"/>
              <a:t> 76 #4,11a,d,e,g,j,o,t (choisir une ou plusieurs méthodes et mettez des détails), </a:t>
            </a:r>
            <a:r>
              <a:rPr lang="fr-CA" dirty="0" err="1" smtClean="0"/>
              <a:t>pg</a:t>
            </a:r>
            <a:r>
              <a:rPr lang="fr-CA" dirty="0" smtClean="0"/>
              <a:t> 77 #</a:t>
            </a:r>
            <a:r>
              <a:rPr lang="fr-CA" dirty="0" smtClean="0"/>
              <a:t>5</a:t>
            </a: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36</a:t>
            </a:fld>
            <a:endParaRPr lang="fr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Secteur des services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 smtClean="0"/>
              <a:t>Qu’est-ce que l’acheteur doit acheter ici?</a:t>
            </a:r>
          </a:p>
          <a:p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4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Jeu des 9 points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5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98178"/>
          </a:xfrm>
        </p:spPr>
        <p:txBody>
          <a:bodyPr/>
          <a:lstStyle/>
          <a:p>
            <a:r>
              <a:rPr lang="fr-CA" dirty="0" smtClean="0"/>
              <a:t>Lien entre le besoin et l’approvisionnement?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 produits qui ont échoué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6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Définition du besoin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J’ai besoin d’une tondeuse!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 smtClean="0"/>
              <a:t>Est-ce que l’acheteur doit dire oui?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7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J’aimerais aussi ces tondeuses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8</a:t>
            </a:fld>
            <a:endParaRPr lang="fr-CA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Autres choix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9</a:t>
            </a:fld>
            <a:endParaRPr lang="fr-CA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72_acétate_exemple">
  <a:themeElements>
    <a:clrScheme name="2172_acétate_exemp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72_acétate_exe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CA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CA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172_acétate_exe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72_acétate_exe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72_acétate_exe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72_acétate_exe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72_acétate_exe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72_acétate_exe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2_acétate_exe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2_acétate_exe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2_acétate_exe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2_acétate_exe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2_acétate_exe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2_acétate_exe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</TotalTime>
  <Words>717</Words>
  <Application>Microsoft Office PowerPoint</Application>
  <PresentationFormat>Affichage à l'écran (4:3)</PresentationFormat>
  <Paragraphs>158</Paragraphs>
  <Slides>36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9" baseType="lpstr">
      <vt:lpstr>Arial</vt:lpstr>
      <vt:lpstr>Tahoma</vt:lpstr>
      <vt:lpstr>2172_acétate_exemple</vt:lpstr>
      <vt:lpstr>Chapitre 2 Définition du besoin et description du besoin</vt:lpstr>
      <vt:lpstr>Types d’approvisionnements </vt:lpstr>
      <vt:lpstr>Secteur Commercial </vt:lpstr>
      <vt:lpstr>Secteur des services</vt:lpstr>
      <vt:lpstr>Jeu des 9 points  </vt:lpstr>
      <vt:lpstr>Lien entre le besoin et l’approvisionnement? </vt:lpstr>
      <vt:lpstr>Définition du besoin</vt:lpstr>
      <vt:lpstr>J’aimerais aussi ces tondeuses</vt:lpstr>
      <vt:lpstr>Autres choix</vt:lpstr>
      <vt:lpstr>Ou bien…</vt:lpstr>
      <vt:lpstr>Quoi tondre?</vt:lpstr>
      <vt:lpstr>Fréquence? </vt:lpstr>
      <vt:lpstr>Autres options?</vt:lpstr>
      <vt:lpstr>Les étapes pour un achat industriel</vt:lpstr>
      <vt:lpstr>Étapes achat commercial</vt:lpstr>
      <vt:lpstr>Le gardien de sécurité veut une voiture pour circuler autour du cégep!</vt:lpstr>
      <vt:lpstr>L’éveil du besoin</vt:lpstr>
      <vt:lpstr>Usage fonctionnel versus usage non - fonctionnel</vt:lpstr>
      <vt:lpstr>Le premier « O » : L’objet d’achat </vt:lpstr>
      <vt:lpstr>FedEx veut commander des « skateboard » pour les employés qui vont livrer à Montréal. Comment décrire ce qu’ils veulent? </vt:lpstr>
      <vt:lpstr>La description de l’objet d’achat </vt:lpstr>
      <vt:lpstr>Méthodes de description produits</vt:lpstr>
      <vt:lpstr>Présentation PowerPoint</vt:lpstr>
      <vt:lpstr>  Gap veut commander des ceintures pour femmes </vt:lpstr>
      <vt:lpstr>Uniformes</vt:lpstr>
      <vt:lpstr>Exercice méth. Desc qualité</vt:lpstr>
      <vt:lpstr>Analyse de la Valeur  </vt:lpstr>
      <vt:lpstr>Présentation PowerPoint</vt:lpstr>
      <vt:lpstr>Présentation PowerPoint</vt:lpstr>
      <vt:lpstr>L’objectif d’achat : Les motivations </vt:lpstr>
      <vt:lpstr>La lecture de l’environnement d’une entreprise</vt:lpstr>
      <vt:lpstr>Le bon de commande </vt:lpstr>
      <vt:lpstr>Le bon de commande  (suite)</vt:lpstr>
      <vt:lpstr>Le bon de commande  (suite)</vt:lpstr>
      <vt:lpstr>Le bon de commande : Contenu minimal  </vt:lpstr>
      <vt:lpstr>Devoir partiel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2</dc:title>
  <dc:creator>MTC &amp; JPM</dc:creator>
  <cp:lastModifiedBy>Eric Kelada</cp:lastModifiedBy>
  <cp:revision>211</cp:revision>
  <dcterms:created xsi:type="dcterms:W3CDTF">2009-05-01T00:53:27Z</dcterms:created>
  <dcterms:modified xsi:type="dcterms:W3CDTF">2014-02-02T18:25:17Z</dcterms:modified>
</cp:coreProperties>
</file>