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3"/>
  </p:notesMasterIdLst>
  <p:sldIdLst>
    <p:sldId id="256" r:id="rId2"/>
    <p:sldId id="303" r:id="rId3"/>
    <p:sldId id="271" r:id="rId4"/>
    <p:sldId id="304" r:id="rId5"/>
    <p:sldId id="301" r:id="rId6"/>
    <p:sldId id="257" r:id="rId7"/>
    <p:sldId id="298" r:id="rId8"/>
    <p:sldId id="291" r:id="rId9"/>
    <p:sldId id="292" r:id="rId10"/>
    <p:sldId id="290" r:id="rId11"/>
    <p:sldId id="281" r:id="rId12"/>
    <p:sldId id="289" r:id="rId13"/>
    <p:sldId id="306" r:id="rId14"/>
    <p:sldId id="307" r:id="rId15"/>
    <p:sldId id="305" r:id="rId16"/>
    <p:sldId id="274" r:id="rId17"/>
    <p:sldId id="275" r:id="rId18"/>
    <p:sldId id="276" r:id="rId19"/>
    <p:sldId id="293" r:id="rId20"/>
    <p:sldId id="294" r:id="rId21"/>
    <p:sldId id="295" r:id="rId22"/>
    <p:sldId id="296" r:id="rId23"/>
    <p:sldId id="297" r:id="rId24"/>
    <p:sldId id="278" r:id="rId25"/>
    <p:sldId id="284" r:id="rId26"/>
    <p:sldId id="261" r:id="rId27"/>
    <p:sldId id="280" r:id="rId28"/>
    <p:sldId id="262" r:id="rId29"/>
    <p:sldId id="264" r:id="rId30"/>
    <p:sldId id="269" r:id="rId31"/>
    <p:sldId id="286" r:id="rId32"/>
  </p:sldIdLst>
  <p:sldSz cx="9144000" cy="6858000" type="screen4x3"/>
  <p:notesSz cx="6858000" cy="9144000"/>
  <p:defaultTextStyle>
    <a:defPPr>
      <a:defRPr lang="fr-C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73" d="100"/>
          <a:sy n="73" d="100"/>
        </p:scale>
        <p:origin x="-10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CA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CA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CA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9010AD5-2C6D-4042-9268-7687F8BBD5E1}" type="slidenum">
              <a:rPr lang="en-CA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86912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6FB386-CA96-4053-9899-2C68B539557C}" type="slidenum">
              <a:rPr lang="en-CA"/>
              <a:pPr/>
              <a:t>18</a:t>
            </a:fld>
            <a:endParaRPr lang="en-CA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4945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072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072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3072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3072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072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072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072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073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073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073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073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073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073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3073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37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38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080DE3C-C6E5-4364-9A73-6E3CA8356B91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307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9" grpId="0"/>
      <p:bldP spid="30740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74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07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7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421D7A-765A-4D8E-BBFD-EF24D2B00BFC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FF7BA78-DA60-4565-91D3-5ED19339A57A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3C0032B-D1D1-4625-B6FB-3434FB53CA51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01C5A88-F646-4AA5-B5FA-FBE610362DE7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42BAB5-0207-47B4-9E0C-F58FC4A6B192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6DA8D6C-31AB-4F63-9B2D-F008F2C715FC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56226DB-4CE2-4D3C-BA56-5D31BA06AC58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196E569-8156-4ADF-88D6-3970D7E1994C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942AE64-896B-44D7-8F75-BFA75BC178F2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E1A91E-767D-4917-B324-FC0B8327A223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4DED7AD-B06F-4338-9B99-B5DA2E047F0E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8CCF66-13FE-4692-B01C-8ED461BD3590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C048BC1E-3ADC-4F81-941A-83BA658A46A8}" type="slidenum">
              <a:rPr lang="en-US"/>
              <a:pPr/>
              <a:t>‹N°›</a:t>
            </a:fld>
            <a:endParaRPr lang="en-US"/>
          </a:p>
        </p:txBody>
      </p:sp>
      <p:grpSp>
        <p:nvGrpSpPr>
          <p:cNvPr id="29700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970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970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970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2970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2970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2971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97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97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Objectifs de la Séance #1 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CA" sz="2400" dirty="0"/>
              <a:t>Apprendre des choses intéressantes p/r à votre prof!</a:t>
            </a:r>
          </a:p>
          <a:p>
            <a:pPr>
              <a:lnSpc>
                <a:spcPct val="90000"/>
              </a:lnSpc>
            </a:pPr>
            <a:r>
              <a:rPr lang="fr-CA" sz="2400" dirty="0"/>
              <a:t>Comprendre ce qu'est la GAS</a:t>
            </a:r>
          </a:p>
          <a:p>
            <a:pPr>
              <a:lnSpc>
                <a:spcPct val="90000"/>
              </a:lnSpc>
            </a:pPr>
            <a:r>
              <a:rPr lang="fr-CA" sz="2400" dirty="0"/>
              <a:t>Réaliser l'importance au sein d'une entreprise de la GAS</a:t>
            </a:r>
          </a:p>
          <a:p>
            <a:pPr>
              <a:lnSpc>
                <a:spcPct val="90000"/>
              </a:lnSpc>
            </a:pPr>
            <a:r>
              <a:rPr lang="fr-CA" sz="2400" dirty="0"/>
              <a:t>Connaître différents types d'Approvisionnements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5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Santé &amp; sécurité dans l’entrepôt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Soupe aphrodisiaque</a:t>
            </a:r>
            <a:endParaRPr lang="fr-CA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033838" cy="3886200"/>
          </a:xfrm>
        </p:spPr>
        <p:txBody>
          <a:bodyPr/>
          <a:lstStyle/>
          <a:p>
            <a:r>
              <a:rPr lang="en-CA" sz="2800"/>
              <a:t>Aux couilles de taureau dans la ville de La paz</a:t>
            </a:r>
            <a:endParaRPr lang="fr-CA" sz="2800"/>
          </a:p>
        </p:txBody>
      </p:sp>
      <p:sp>
        <p:nvSpPr>
          <p:cNvPr id="2" name="Espace réservé du contenu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Hotlips Pizza</a:t>
            </a:r>
            <a:endParaRPr lang="en-US"/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Portland, Oregon </a:t>
            </a:r>
          </a:p>
          <a:p>
            <a:pPr>
              <a:lnSpc>
                <a:spcPct val="90000"/>
              </a:lnSpc>
            </a:pPr>
            <a:r>
              <a:rPr lang="fr-CA" sz="2800"/>
              <a:t>Ingrédients locaux et bio</a:t>
            </a:r>
          </a:p>
          <a:p>
            <a:pPr>
              <a:lnSpc>
                <a:spcPct val="90000"/>
              </a:lnSpc>
            </a:pPr>
            <a:r>
              <a:rPr lang="fr-CA" sz="2800"/>
              <a:t>Utilisent la chaleur de leur four pour chauffer l’eau</a:t>
            </a:r>
          </a:p>
          <a:p>
            <a:pPr>
              <a:lnSpc>
                <a:spcPct val="90000"/>
              </a:lnSpc>
            </a:pPr>
            <a:r>
              <a:rPr lang="fr-CA" sz="2800"/>
              <a:t>Ont acheté des voitures électriques pour livrer la pizza</a:t>
            </a:r>
          </a:p>
          <a:p>
            <a:pPr>
              <a:lnSpc>
                <a:spcPct val="90000"/>
              </a:lnSpc>
            </a:pPr>
            <a:r>
              <a:rPr lang="fr-CA" sz="2800"/>
              <a:t>Approche client</a:t>
            </a:r>
            <a:endParaRPr lang="en-US" sz="2800"/>
          </a:p>
        </p:txBody>
      </p:sp>
      <p:pic>
        <p:nvPicPr>
          <p:cNvPr id="99334" name="Picture 6" descr="hotlip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86400" y="1600200"/>
            <a:ext cx="2562225" cy="1666875"/>
          </a:xfrm>
          <a:noFill/>
          <a:ln/>
        </p:spPr>
      </p:pic>
      <p:pic>
        <p:nvPicPr>
          <p:cNvPr id="99336" name="Picture 8" descr="hotlips electric ca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94313" y="3938588"/>
            <a:ext cx="2746375" cy="2187575"/>
          </a:xfrm>
          <a:noFill/>
          <a:ln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Ça ne gaze plus pour Pepsi et Coke en Inde</a:t>
            </a:r>
            <a:r>
              <a:rPr lang="fr-CA" dirty="0"/>
              <a:t/>
            </a:r>
            <a:br>
              <a:rPr lang="fr-CA" dirty="0"/>
            </a:b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395536" y="1981200"/>
            <a:ext cx="4100264" cy="4760168"/>
          </a:xfrm>
        </p:spPr>
        <p:txBody>
          <a:bodyPr/>
          <a:lstStyle/>
          <a:p>
            <a:r>
              <a:rPr lang="fr-CA" sz="1800" dirty="0" smtClean="0"/>
              <a:t>pesticides abondamment </a:t>
            </a:r>
            <a:r>
              <a:rPr lang="fr-CA" sz="1800" dirty="0"/>
              <a:t>utilisés en Inde</a:t>
            </a:r>
            <a:r>
              <a:rPr lang="fr-CA" sz="1800" dirty="0" smtClean="0"/>
              <a:t>.</a:t>
            </a:r>
          </a:p>
          <a:p>
            <a:r>
              <a:rPr lang="fr-CA" sz="1800" dirty="0"/>
              <a:t>Environ 40 % de la population indienne (plus de 400 millions de personnes) n'a pas accès à l'eau potable, et 20 % des urbains n'ont pas l'eau courante. Les Indiens doivent bouillir leur eau pendant 20 minutes, ou installer des purificateurs - à l'efficacité parfois douteuse</a:t>
            </a:r>
            <a:r>
              <a:rPr lang="fr-CA" sz="1800" dirty="0" smtClean="0"/>
              <a:t>.</a:t>
            </a:r>
          </a:p>
          <a:p>
            <a:r>
              <a:rPr lang="fr-CA" sz="1800" dirty="0"/>
              <a:t>Pour le CSE, ces résidus proviennent de l'eau extraite des nappes phréatiques par les usines. La plupart des fabricants utilisent en effet cette eau, gratuite, comme matière première.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804" y="1981200"/>
            <a:ext cx="2839391" cy="1866900"/>
          </a:xfrm>
        </p:spPr>
      </p:pic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913628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restaurant «La Croix </a:t>
            </a:r>
            <a:r>
              <a:rPr lang="fr-FR" dirty="0" smtClean="0"/>
              <a:t>d'Hitler »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123733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Quel est le problème ?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CA" dirty="0" smtClean="0"/>
              <a:t>Machine s’est brisée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 smtClean="0"/>
              <a:t>Employé se blesse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 smtClean="0"/>
              <a:t>La production s’arrête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 smtClean="0"/>
              <a:t>La commande arrive en retard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 smtClean="0"/>
              <a:t>Le client </a:t>
            </a:r>
            <a:r>
              <a:rPr lang="fr-CA" smtClean="0"/>
              <a:t>se plaint</a:t>
            </a:r>
            <a:endParaRPr lang="fr-CA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sz="4000"/>
              <a:t>Quelle est l’objectif 1</a:t>
            </a:r>
            <a:r>
              <a:rPr lang="fr-CA" sz="4000" baseline="30000"/>
              <a:t>er</a:t>
            </a:r>
            <a:r>
              <a:rPr lang="fr-CA" sz="4000"/>
              <a:t> d’une entreprise?</a:t>
            </a:r>
            <a:endParaRPr lang="en-US" sz="400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28775"/>
            <a:ext cx="3513138" cy="4530725"/>
          </a:xfrm>
        </p:spPr>
        <p:txBody>
          <a:bodyPr/>
          <a:lstStyle/>
          <a:p>
            <a:r>
              <a:rPr lang="fr-CA"/>
              <a:t>La satisfaction du client?</a:t>
            </a:r>
          </a:p>
          <a:p>
            <a:r>
              <a:rPr lang="fr-CA"/>
              <a:t>Est-ce qu’il est possible de satisfaire un client et de faire faillite?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b="1" i="1" u="sng"/>
              <a:t>Définition de la Qualité Totale</a:t>
            </a:r>
            <a:r>
              <a:rPr lang="fr-CA"/>
              <a:t>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033838" cy="3886200"/>
          </a:xfrm>
        </p:spPr>
        <p:txBody>
          <a:bodyPr/>
          <a:lstStyle/>
          <a:p>
            <a:r>
              <a:rPr lang="fr-CA" sz="2800" dirty="0"/>
              <a:t>Triade de la qualité totale </a:t>
            </a:r>
          </a:p>
          <a:p>
            <a:r>
              <a:rPr lang="fr-CA" sz="2800" dirty="0"/>
              <a:t>Comment satisfaire le client: Q.V.A.L.I.T.E. + DAC </a:t>
            </a:r>
            <a:endParaRPr lang="fr-CA" sz="2800" dirty="0" smtClean="0"/>
          </a:p>
          <a:p>
            <a:r>
              <a:rPr lang="fr-CA" sz="2800" dirty="0" smtClean="0"/>
              <a:t>Vidéo</a:t>
            </a:r>
          </a:p>
          <a:p>
            <a:r>
              <a:rPr lang="fr-CA" sz="2800" dirty="0" smtClean="0"/>
              <a:t>Produits qui n’ont pas réussi!</a:t>
            </a:r>
            <a:endParaRPr lang="fr-CA" sz="2800" dirty="0"/>
          </a:p>
        </p:txBody>
      </p:sp>
      <p:pic>
        <p:nvPicPr>
          <p:cNvPr id="41988" name="Picture 4" descr="tria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16113"/>
            <a:ext cx="4114800" cy="4114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42900" y="273050"/>
            <a:ext cx="8229600" cy="914400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ffectLst>
            <a:outerShdw dist="53882" dir="2700000" algn="ctr" rotWithShape="0">
              <a:srgbClr val="FF3300"/>
            </a:outerShdw>
          </a:effectLst>
        </p:spPr>
        <p:txBody>
          <a:bodyPr anchor="ctr"/>
          <a:lstStyle/>
          <a:p>
            <a:pPr algn="ctr"/>
            <a:r>
              <a:rPr lang="fr-FR" sz="5000" b="1">
                <a:solidFill>
                  <a:srgbClr val="00FFFF"/>
                </a:solidFill>
              </a:rPr>
              <a:t>Satisfaction du client</a:t>
            </a:r>
            <a:endParaRPr lang="fr-FR" sz="5700" b="1">
              <a:solidFill>
                <a:srgbClr val="00FFFF"/>
              </a:solidFill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04800" y="1377950"/>
            <a:ext cx="8534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FF3300"/>
            </a:outerShdw>
          </a:effec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fr-FR" sz="3900" b="1">
                <a:solidFill>
                  <a:schemeClr val="tx2"/>
                </a:solidFill>
              </a:rPr>
              <a:t>Q</a:t>
            </a:r>
            <a:r>
              <a:rPr lang="fr-FR" sz="3900" b="1">
                <a:solidFill>
                  <a:srgbClr val="FFFF00"/>
                </a:solidFill>
              </a:rPr>
              <a:t>ualité du produit</a:t>
            </a:r>
          </a:p>
          <a:p>
            <a:pPr>
              <a:lnSpc>
                <a:spcPct val="120000"/>
              </a:lnSpc>
            </a:pPr>
            <a:r>
              <a:rPr lang="fr-FR" sz="3900" b="1">
                <a:solidFill>
                  <a:schemeClr val="tx2"/>
                </a:solidFill>
              </a:rPr>
              <a:t>V</a:t>
            </a:r>
            <a:r>
              <a:rPr lang="fr-FR" sz="3900" b="1">
                <a:solidFill>
                  <a:srgbClr val="FFFF00"/>
                </a:solidFill>
              </a:rPr>
              <a:t>olume (quantité)</a:t>
            </a:r>
          </a:p>
          <a:p>
            <a:pPr>
              <a:lnSpc>
                <a:spcPct val="120000"/>
              </a:lnSpc>
            </a:pPr>
            <a:r>
              <a:rPr lang="fr-FR" sz="3900" b="1">
                <a:solidFill>
                  <a:schemeClr val="tx2"/>
                </a:solidFill>
              </a:rPr>
              <a:t>A</a:t>
            </a:r>
            <a:r>
              <a:rPr lang="fr-FR" sz="3900" b="1">
                <a:solidFill>
                  <a:srgbClr val="FFFF00"/>
                </a:solidFill>
              </a:rPr>
              <a:t>dministration</a:t>
            </a:r>
          </a:p>
          <a:p>
            <a:pPr>
              <a:lnSpc>
                <a:spcPct val="120000"/>
              </a:lnSpc>
            </a:pPr>
            <a:r>
              <a:rPr lang="fr-FR" sz="3900" b="1">
                <a:solidFill>
                  <a:schemeClr val="tx2"/>
                </a:solidFill>
              </a:rPr>
              <a:t>L</a:t>
            </a:r>
            <a:r>
              <a:rPr lang="fr-FR" sz="3900" b="1">
                <a:solidFill>
                  <a:srgbClr val="FFFF00"/>
                </a:solidFill>
              </a:rPr>
              <a:t>ieu</a:t>
            </a:r>
          </a:p>
          <a:p>
            <a:pPr>
              <a:lnSpc>
                <a:spcPct val="120000"/>
              </a:lnSpc>
            </a:pPr>
            <a:r>
              <a:rPr lang="fr-FR" sz="3900" b="1">
                <a:solidFill>
                  <a:schemeClr val="tx2"/>
                </a:solidFill>
              </a:rPr>
              <a:t>I</a:t>
            </a:r>
            <a:r>
              <a:rPr lang="fr-FR" sz="3900" b="1">
                <a:solidFill>
                  <a:srgbClr val="FFFF00"/>
                </a:solidFill>
              </a:rPr>
              <a:t>nterrelations</a:t>
            </a:r>
          </a:p>
          <a:p>
            <a:pPr>
              <a:lnSpc>
                <a:spcPct val="120000"/>
              </a:lnSpc>
            </a:pPr>
            <a:r>
              <a:rPr lang="fr-FR" sz="3900" b="1">
                <a:solidFill>
                  <a:schemeClr val="tx2"/>
                </a:solidFill>
              </a:rPr>
              <a:t>T</a:t>
            </a:r>
            <a:r>
              <a:rPr lang="fr-FR" sz="3900" b="1">
                <a:solidFill>
                  <a:srgbClr val="FFFF00"/>
                </a:solidFill>
              </a:rPr>
              <a:t>emps</a:t>
            </a:r>
          </a:p>
          <a:p>
            <a:pPr>
              <a:lnSpc>
                <a:spcPct val="120000"/>
              </a:lnSpc>
            </a:pPr>
            <a:r>
              <a:rPr lang="fr-FR" sz="3900" b="1">
                <a:solidFill>
                  <a:schemeClr val="tx2"/>
                </a:solidFill>
              </a:rPr>
              <a:t>É</a:t>
            </a:r>
            <a:r>
              <a:rPr lang="fr-FR" sz="3900" b="1">
                <a:solidFill>
                  <a:srgbClr val="FFFF00"/>
                </a:solidFill>
              </a:rPr>
              <a:t>conomie</a:t>
            </a:r>
            <a:endParaRPr lang="fr-FR" sz="2400"/>
          </a:p>
        </p:txBody>
      </p:sp>
      <p:grpSp>
        <p:nvGrpSpPr>
          <p:cNvPr id="43012" name="Group 4"/>
          <p:cNvGrpSpPr>
            <a:grpSpLocks/>
          </p:cNvGrpSpPr>
          <p:nvPr/>
        </p:nvGrpSpPr>
        <p:grpSpPr bwMode="auto">
          <a:xfrm>
            <a:off x="2438400" y="1374775"/>
            <a:ext cx="6108700" cy="5214938"/>
            <a:chOff x="1536" y="725"/>
            <a:chExt cx="3848" cy="3285"/>
          </a:xfrm>
        </p:grpSpPr>
        <p:sp>
          <p:nvSpPr>
            <p:cNvPr id="43013" name="Text Box 5"/>
            <p:cNvSpPr txBox="1">
              <a:spLocks noChangeArrowheads="1"/>
            </p:cNvSpPr>
            <p:nvPr/>
          </p:nvSpPr>
          <p:spPr bwMode="auto">
            <a:xfrm>
              <a:off x="4862" y="725"/>
              <a:ext cx="522" cy="3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53882" dir="2700000" algn="ctr" rotWithShape="0">
                <a:srgbClr val="FF3300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buFontTx/>
                <a:buChar char=" "/>
              </a:pPr>
              <a:r>
                <a:rPr lang="fr-FR" sz="48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Q</a:t>
              </a:r>
            </a:p>
            <a:p>
              <a:pPr algn="ctr">
                <a:buFontTx/>
                <a:buChar char=" "/>
              </a:pPr>
              <a:r>
                <a:rPr lang="fr-FR" sz="48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V</a:t>
              </a:r>
            </a:p>
            <a:p>
              <a:pPr algn="ctr">
                <a:buFontTx/>
                <a:buChar char=" "/>
              </a:pPr>
              <a:r>
                <a:rPr lang="fr-FR" sz="48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</a:p>
            <a:p>
              <a:pPr algn="ctr">
                <a:buFontTx/>
                <a:buChar char=" "/>
              </a:pPr>
              <a:r>
                <a:rPr lang="fr-FR" sz="48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L</a:t>
              </a:r>
            </a:p>
            <a:p>
              <a:pPr algn="ctr">
                <a:buFontTx/>
                <a:buChar char=" "/>
              </a:pPr>
              <a:r>
                <a:rPr lang="fr-FR" sz="48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</a:t>
              </a:r>
            </a:p>
            <a:p>
              <a:pPr algn="ctr">
                <a:buFontTx/>
                <a:buChar char=" "/>
              </a:pPr>
              <a:r>
                <a:rPr lang="fr-FR" sz="48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</a:t>
              </a:r>
            </a:p>
            <a:p>
              <a:pPr algn="ctr">
                <a:buFontTx/>
                <a:buChar char=" "/>
              </a:pPr>
              <a:r>
                <a:rPr lang="fr-FR" sz="48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É</a:t>
              </a:r>
              <a:endParaRPr lang="fr-FR" sz="240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3014" name="Line 6"/>
            <p:cNvSpPr>
              <a:spLocks noChangeShapeType="1"/>
            </p:cNvSpPr>
            <p:nvPr/>
          </p:nvSpPr>
          <p:spPr bwMode="auto">
            <a:xfrm>
              <a:off x="3744" y="1008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5" name="Line 7"/>
            <p:cNvSpPr>
              <a:spLocks noChangeShapeType="1"/>
            </p:cNvSpPr>
            <p:nvPr/>
          </p:nvSpPr>
          <p:spPr bwMode="auto">
            <a:xfrm>
              <a:off x="3792" y="1488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6" name="Line 8"/>
            <p:cNvSpPr>
              <a:spLocks noChangeShapeType="1"/>
            </p:cNvSpPr>
            <p:nvPr/>
          </p:nvSpPr>
          <p:spPr bwMode="auto">
            <a:xfrm>
              <a:off x="3216" y="1968"/>
              <a:ext cx="1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7" name="Line 9"/>
            <p:cNvSpPr>
              <a:spLocks noChangeShapeType="1"/>
            </p:cNvSpPr>
            <p:nvPr/>
          </p:nvSpPr>
          <p:spPr bwMode="auto">
            <a:xfrm>
              <a:off x="1536" y="2400"/>
              <a:ext cx="33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8" name="Line 10"/>
            <p:cNvSpPr>
              <a:spLocks noChangeShapeType="1"/>
            </p:cNvSpPr>
            <p:nvPr/>
          </p:nvSpPr>
          <p:spPr bwMode="auto">
            <a:xfrm>
              <a:off x="2832" y="2880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9" name="Line 11"/>
            <p:cNvSpPr>
              <a:spLocks noChangeShapeType="1"/>
            </p:cNvSpPr>
            <p:nvPr/>
          </p:nvSpPr>
          <p:spPr bwMode="auto">
            <a:xfrm>
              <a:off x="1824" y="3360"/>
              <a:ext cx="30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0" name="Line 12"/>
            <p:cNvSpPr>
              <a:spLocks noChangeShapeType="1"/>
            </p:cNvSpPr>
            <p:nvPr/>
          </p:nvSpPr>
          <p:spPr bwMode="auto">
            <a:xfrm>
              <a:off x="2304" y="3792"/>
              <a:ext cx="26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021" name="Group 13"/>
          <p:cNvGrpSpPr>
            <a:grpSpLocks/>
          </p:cNvGrpSpPr>
          <p:nvPr/>
        </p:nvGrpSpPr>
        <p:grpSpPr bwMode="auto">
          <a:xfrm>
            <a:off x="2536825" y="1093788"/>
            <a:ext cx="4311650" cy="5397500"/>
            <a:chOff x="3168" y="1776"/>
            <a:chExt cx="1768" cy="2213"/>
          </a:xfrm>
        </p:grpSpPr>
        <p:grpSp>
          <p:nvGrpSpPr>
            <p:cNvPr id="43022" name="Group 14"/>
            <p:cNvGrpSpPr>
              <a:grpSpLocks/>
            </p:cNvGrpSpPr>
            <p:nvPr/>
          </p:nvGrpSpPr>
          <p:grpSpPr bwMode="auto">
            <a:xfrm>
              <a:off x="3168" y="1776"/>
              <a:ext cx="1768" cy="2032"/>
              <a:chOff x="2976" y="1680"/>
              <a:chExt cx="1768" cy="2032"/>
            </a:xfrm>
          </p:grpSpPr>
          <p:sp>
            <p:nvSpPr>
              <p:cNvPr id="43023" name="Freeform 15"/>
              <p:cNvSpPr>
                <a:spLocks/>
              </p:cNvSpPr>
              <p:nvPr/>
            </p:nvSpPr>
            <p:spPr bwMode="auto">
              <a:xfrm>
                <a:off x="2976" y="2588"/>
                <a:ext cx="1569" cy="1124"/>
              </a:xfrm>
              <a:custGeom>
                <a:avLst/>
                <a:gdLst/>
                <a:ahLst/>
                <a:cxnLst>
                  <a:cxn ang="0">
                    <a:pos x="279" y="1124"/>
                  </a:cxn>
                  <a:cxn ang="0">
                    <a:pos x="167" y="981"/>
                  </a:cxn>
                  <a:cxn ang="0">
                    <a:pos x="64" y="845"/>
                  </a:cxn>
                  <a:cxn ang="0">
                    <a:pos x="8" y="757"/>
                  </a:cxn>
                  <a:cxn ang="0">
                    <a:pos x="0" y="710"/>
                  </a:cxn>
                  <a:cxn ang="0">
                    <a:pos x="24" y="638"/>
                  </a:cxn>
                  <a:cxn ang="0">
                    <a:pos x="104" y="510"/>
                  </a:cxn>
                  <a:cxn ang="0">
                    <a:pos x="175" y="415"/>
                  </a:cxn>
                  <a:cxn ang="0">
                    <a:pos x="223" y="319"/>
                  </a:cxn>
                  <a:cxn ang="0">
                    <a:pos x="247" y="255"/>
                  </a:cxn>
                  <a:cxn ang="0">
                    <a:pos x="263" y="200"/>
                  </a:cxn>
                  <a:cxn ang="0">
                    <a:pos x="271" y="128"/>
                  </a:cxn>
                  <a:cxn ang="0">
                    <a:pos x="279" y="80"/>
                  </a:cxn>
                  <a:cxn ang="0">
                    <a:pos x="311" y="40"/>
                  </a:cxn>
                  <a:cxn ang="0">
                    <a:pos x="350" y="32"/>
                  </a:cxn>
                  <a:cxn ang="0">
                    <a:pos x="422" y="40"/>
                  </a:cxn>
                  <a:cxn ang="0">
                    <a:pos x="454" y="40"/>
                  </a:cxn>
                  <a:cxn ang="0">
                    <a:pos x="502" y="32"/>
                  </a:cxn>
                  <a:cxn ang="0">
                    <a:pos x="550" y="0"/>
                  </a:cxn>
                  <a:cxn ang="0">
                    <a:pos x="669" y="56"/>
                  </a:cxn>
                  <a:cxn ang="0">
                    <a:pos x="765" y="56"/>
                  </a:cxn>
                  <a:cxn ang="0">
                    <a:pos x="932" y="120"/>
                  </a:cxn>
                  <a:cxn ang="0">
                    <a:pos x="1115" y="160"/>
                  </a:cxn>
                  <a:cxn ang="0">
                    <a:pos x="1242" y="120"/>
                  </a:cxn>
                  <a:cxn ang="0">
                    <a:pos x="1322" y="104"/>
                  </a:cxn>
                  <a:cxn ang="0">
                    <a:pos x="1370" y="112"/>
                  </a:cxn>
                  <a:cxn ang="0">
                    <a:pos x="1402" y="120"/>
                  </a:cxn>
                  <a:cxn ang="0">
                    <a:pos x="1426" y="136"/>
                  </a:cxn>
                  <a:cxn ang="0">
                    <a:pos x="1449" y="160"/>
                  </a:cxn>
                  <a:cxn ang="0">
                    <a:pos x="1457" y="192"/>
                  </a:cxn>
                  <a:cxn ang="0">
                    <a:pos x="1449" y="239"/>
                  </a:cxn>
                  <a:cxn ang="0">
                    <a:pos x="1442" y="287"/>
                  </a:cxn>
                  <a:cxn ang="0">
                    <a:pos x="1442" y="335"/>
                  </a:cxn>
                  <a:cxn ang="0">
                    <a:pos x="1434" y="399"/>
                  </a:cxn>
                  <a:cxn ang="0">
                    <a:pos x="1442" y="447"/>
                  </a:cxn>
                  <a:cxn ang="0">
                    <a:pos x="1457" y="502"/>
                  </a:cxn>
                  <a:cxn ang="0">
                    <a:pos x="1473" y="566"/>
                  </a:cxn>
                  <a:cxn ang="0">
                    <a:pos x="1521" y="694"/>
                  </a:cxn>
                  <a:cxn ang="0">
                    <a:pos x="1569" y="837"/>
                  </a:cxn>
                  <a:cxn ang="0">
                    <a:pos x="1553" y="997"/>
                  </a:cxn>
                  <a:cxn ang="0">
                    <a:pos x="1497" y="1124"/>
                  </a:cxn>
                  <a:cxn ang="0">
                    <a:pos x="279" y="1124"/>
                  </a:cxn>
                </a:cxnLst>
                <a:rect l="0" t="0" r="r" b="b"/>
                <a:pathLst>
                  <a:path w="1569" h="1124">
                    <a:moveTo>
                      <a:pt x="279" y="1124"/>
                    </a:moveTo>
                    <a:lnTo>
                      <a:pt x="167" y="981"/>
                    </a:lnTo>
                    <a:lnTo>
                      <a:pt x="64" y="845"/>
                    </a:lnTo>
                    <a:lnTo>
                      <a:pt x="8" y="757"/>
                    </a:lnTo>
                    <a:lnTo>
                      <a:pt x="0" y="710"/>
                    </a:lnTo>
                    <a:lnTo>
                      <a:pt x="24" y="638"/>
                    </a:lnTo>
                    <a:lnTo>
                      <a:pt x="104" y="510"/>
                    </a:lnTo>
                    <a:lnTo>
                      <a:pt x="175" y="415"/>
                    </a:lnTo>
                    <a:lnTo>
                      <a:pt x="223" y="319"/>
                    </a:lnTo>
                    <a:lnTo>
                      <a:pt x="247" y="255"/>
                    </a:lnTo>
                    <a:lnTo>
                      <a:pt x="263" y="200"/>
                    </a:lnTo>
                    <a:lnTo>
                      <a:pt x="271" y="128"/>
                    </a:lnTo>
                    <a:lnTo>
                      <a:pt x="279" y="80"/>
                    </a:lnTo>
                    <a:lnTo>
                      <a:pt x="311" y="40"/>
                    </a:lnTo>
                    <a:lnTo>
                      <a:pt x="350" y="32"/>
                    </a:lnTo>
                    <a:lnTo>
                      <a:pt x="422" y="40"/>
                    </a:lnTo>
                    <a:lnTo>
                      <a:pt x="454" y="40"/>
                    </a:lnTo>
                    <a:lnTo>
                      <a:pt x="502" y="32"/>
                    </a:lnTo>
                    <a:lnTo>
                      <a:pt x="550" y="0"/>
                    </a:lnTo>
                    <a:lnTo>
                      <a:pt x="669" y="56"/>
                    </a:lnTo>
                    <a:lnTo>
                      <a:pt x="765" y="56"/>
                    </a:lnTo>
                    <a:lnTo>
                      <a:pt x="932" y="120"/>
                    </a:lnTo>
                    <a:lnTo>
                      <a:pt x="1115" y="160"/>
                    </a:lnTo>
                    <a:lnTo>
                      <a:pt x="1242" y="120"/>
                    </a:lnTo>
                    <a:lnTo>
                      <a:pt x="1322" y="104"/>
                    </a:lnTo>
                    <a:lnTo>
                      <a:pt x="1370" y="112"/>
                    </a:lnTo>
                    <a:lnTo>
                      <a:pt x="1402" y="120"/>
                    </a:lnTo>
                    <a:lnTo>
                      <a:pt x="1426" y="136"/>
                    </a:lnTo>
                    <a:lnTo>
                      <a:pt x="1449" y="160"/>
                    </a:lnTo>
                    <a:lnTo>
                      <a:pt x="1457" y="192"/>
                    </a:lnTo>
                    <a:lnTo>
                      <a:pt x="1449" y="239"/>
                    </a:lnTo>
                    <a:lnTo>
                      <a:pt x="1442" y="287"/>
                    </a:lnTo>
                    <a:lnTo>
                      <a:pt x="1442" y="335"/>
                    </a:lnTo>
                    <a:lnTo>
                      <a:pt x="1434" y="399"/>
                    </a:lnTo>
                    <a:lnTo>
                      <a:pt x="1442" y="447"/>
                    </a:lnTo>
                    <a:lnTo>
                      <a:pt x="1457" y="502"/>
                    </a:lnTo>
                    <a:lnTo>
                      <a:pt x="1473" y="566"/>
                    </a:lnTo>
                    <a:lnTo>
                      <a:pt x="1521" y="694"/>
                    </a:lnTo>
                    <a:lnTo>
                      <a:pt x="1569" y="837"/>
                    </a:lnTo>
                    <a:lnTo>
                      <a:pt x="1553" y="997"/>
                    </a:lnTo>
                    <a:lnTo>
                      <a:pt x="1497" y="1124"/>
                    </a:lnTo>
                    <a:lnTo>
                      <a:pt x="279" y="1124"/>
                    </a:lnTo>
                    <a:close/>
                  </a:path>
                </a:pathLst>
              </a:custGeom>
              <a:solidFill>
                <a:srgbClr val="0000FF"/>
              </a:solidFill>
              <a:ln w="1905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24" name="Freeform 16"/>
              <p:cNvSpPr>
                <a:spLocks/>
              </p:cNvSpPr>
              <p:nvPr/>
            </p:nvSpPr>
            <p:spPr bwMode="auto">
              <a:xfrm>
                <a:off x="3486" y="2580"/>
                <a:ext cx="318" cy="407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16" y="96"/>
                  </a:cxn>
                  <a:cxn ang="0">
                    <a:pos x="0" y="240"/>
                  </a:cxn>
                  <a:cxn ang="0">
                    <a:pos x="8" y="407"/>
                  </a:cxn>
                  <a:cxn ang="0">
                    <a:pos x="47" y="351"/>
                  </a:cxn>
                  <a:cxn ang="0">
                    <a:pos x="95" y="295"/>
                  </a:cxn>
                  <a:cxn ang="0">
                    <a:pos x="167" y="208"/>
                  </a:cxn>
                  <a:cxn ang="0">
                    <a:pos x="247" y="303"/>
                  </a:cxn>
                  <a:cxn ang="0">
                    <a:pos x="318" y="391"/>
                  </a:cxn>
                  <a:cxn ang="0">
                    <a:pos x="294" y="287"/>
                  </a:cxn>
                  <a:cxn ang="0">
                    <a:pos x="286" y="168"/>
                  </a:cxn>
                  <a:cxn ang="0">
                    <a:pos x="247" y="48"/>
                  </a:cxn>
                  <a:cxn ang="0">
                    <a:pos x="239" y="96"/>
                  </a:cxn>
                  <a:cxn ang="0">
                    <a:pos x="175" y="136"/>
                  </a:cxn>
                  <a:cxn ang="0">
                    <a:pos x="87" y="80"/>
                  </a:cxn>
                  <a:cxn ang="0">
                    <a:pos x="40" y="0"/>
                  </a:cxn>
                </a:cxnLst>
                <a:rect l="0" t="0" r="r" b="b"/>
                <a:pathLst>
                  <a:path w="318" h="407">
                    <a:moveTo>
                      <a:pt x="40" y="0"/>
                    </a:moveTo>
                    <a:lnTo>
                      <a:pt x="16" y="96"/>
                    </a:lnTo>
                    <a:lnTo>
                      <a:pt x="0" y="240"/>
                    </a:lnTo>
                    <a:lnTo>
                      <a:pt x="8" y="407"/>
                    </a:lnTo>
                    <a:lnTo>
                      <a:pt x="47" y="351"/>
                    </a:lnTo>
                    <a:lnTo>
                      <a:pt x="95" y="295"/>
                    </a:lnTo>
                    <a:lnTo>
                      <a:pt x="167" y="208"/>
                    </a:lnTo>
                    <a:lnTo>
                      <a:pt x="247" y="303"/>
                    </a:lnTo>
                    <a:lnTo>
                      <a:pt x="318" y="391"/>
                    </a:lnTo>
                    <a:lnTo>
                      <a:pt x="294" y="287"/>
                    </a:lnTo>
                    <a:lnTo>
                      <a:pt x="286" y="168"/>
                    </a:lnTo>
                    <a:lnTo>
                      <a:pt x="247" y="48"/>
                    </a:lnTo>
                    <a:lnTo>
                      <a:pt x="239" y="96"/>
                    </a:lnTo>
                    <a:lnTo>
                      <a:pt x="175" y="136"/>
                    </a:lnTo>
                    <a:lnTo>
                      <a:pt x="87" y="8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A0C0FF"/>
              </a:solidFill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25" name="Freeform 17" descr="Carrelage"/>
              <p:cNvSpPr>
                <a:spLocks/>
              </p:cNvSpPr>
              <p:nvPr/>
            </p:nvSpPr>
            <p:spPr bwMode="auto">
              <a:xfrm>
                <a:off x="3533" y="2716"/>
                <a:ext cx="223" cy="988"/>
              </a:xfrm>
              <a:custGeom>
                <a:avLst/>
                <a:gdLst/>
                <a:ahLst/>
                <a:cxnLst>
                  <a:cxn ang="0">
                    <a:pos x="64" y="72"/>
                  </a:cxn>
                  <a:cxn ang="0">
                    <a:pos x="128" y="0"/>
                  </a:cxn>
                  <a:cxn ang="0">
                    <a:pos x="176" y="80"/>
                  </a:cxn>
                  <a:cxn ang="0">
                    <a:pos x="144" y="191"/>
                  </a:cxn>
                  <a:cxn ang="0">
                    <a:pos x="184" y="327"/>
                  </a:cxn>
                  <a:cxn ang="0">
                    <a:pos x="223" y="414"/>
                  </a:cxn>
                  <a:cxn ang="0">
                    <a:pos x="184" y="637"/>
                  </a:cxn>
                  <a:cxn ang="0">
                    <a:pos x="144" y="988"/>
                  </a:cxn>
                  <a:cxn ang="0">
                    <a:pos x="80" y="988"/>
                  </a:cxn>
                  <a:cxn ang="0">
                    <a:pos x="24" y="637"/>
                  </a:cxn>
                  <a:cxn ang="0">
                    <a:pos x="0" y="406"/>
                  </a:cxn>
                  <a:cxn ang="0">
                    <a:pos x="32" y="319"/>
                  </a:cxn>
                  <a:cxn ang="0">
                    <a:pos x="88" y="183"/>
                  </a:cxn>
                  <a:cxn ang="0">
                    <a:pos x="64" y="72"/>
                  </a:cxn>
                </a:cxnLst>
                <a:rect l="0" t="0" r="r" b="b"/>
                <a:pathLst>
                  <a:path w="223" h="988">
                    <a:moveTo>
                      <a:pt x="64" y="72"/>
                    </a:moveTo>
                    <a:lnTo>
                      <a:pt x="128" y="0"/>
                    </a:lnTo>
                    <a:lnTo>
                      <a:pt x="176" y="80"/>
                    </a:lnTo>
                    <a:lnTo>
                      <a:pt x="144" y="191"/>
                    </a:lnTo>
                    <a:lnTo>
                      <a:pt x="184" y="327"/>
                    </a:lnTo>
                    <a:lnTo>
                      <a:pt x="223" y="414"/>
                    </a:lnTo>
                    <a:lnTo>
                      <a:pt x="184" y="637"/>
                    </a:lnTo>
                    <a:lnTo>
                      <a:pt x="144" y="988"/>
                    </a:lnTo>
                    <a:lnTo>
                      <a:pt x="80" y="988"/>
                    </a:lnTo>
                    <a:lnTo>
                      <a:pt x="24" y="637"/>
                    </a:lnTo>
                    <a:lnTo>
                      <a:pt x="0" y="406"/>
                    </a:lnTo>
                    <a:lnTo>
                      <a:pt x="32" y="319"/>
                    </a:lnTo>
                    <a:lnTo>
                      <a:pt x="88" y="183"/>
                    </a:lnTo>
                    <a:lnTo>
                      <a:pt x="64" y="72"/>
                    </a:lnTo>
                    <a:close/>
                  </a:path>
                </a:pathLst>
              </a:custGeom>
              <a:pattFill prst="solidDmnd">
                <a:fgClr>
                  <a:srgbClr val="FF0000"/>
                </a:fgClr>
                <a:bgClr>
                  <a:srgbClr val="FFFFFF"/>
                </a:bgClr>
              </a:pattFill>
              <a:ln w="1905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26" name="Freeform 18"/>
              <p:cNvSpPr>
                <a:spLocks/>
              </p:cNvSpPr>
              <p:nvPr/>
            </p:nvSpPr>
            <p:spPr bwMode="auto">
              <a:xfrm>
                <a:off x="4298" y="2843"/>
                <a:ext cx="24" cy="96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24" y="24"/>
                  </a:cxn>
                  <a:cxn ang="0">
                    <a:pos x="24" y="48"/>
                  </a:cxn>
                  <a:cxn ang="0">
                    <a:pos x="8" y="80"/>
                  </a:cxn>
                  <a:cxn ang="0">
                    <a:pos x="0" y="96"/>
                  </a:cxn>
                </a:cxnLst>
                <a:rect l="0" t="0" r="r" b="b"/>
                <a:pathLst>
                  <a:path w="24" h="96">
                    <a:moveTo>
                      <a:pt x="16" y="0"/>
                    </a:moveTo>
                    <a:lnTo>
                      <a:pt x="24" y="24"/>
                    </a:lnTo>
                    <a:lnTo>
                      <a:pt x="24" y="48"/>
                    </a:lnTo>
                    <a:lnTo>
                      <a:pt x="8" y="80"/>
                    </a:lnTo>
                    <a:lnTo>
                      <a:pt x="0" y="96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27" name="Freeform 19"/>
              <p:cNvSpPr>
                <a:spLocks/>
              </p:cNvSpPr>
              <p:nvPr/>
            </p:nvSpPr>
            <p:spPr bwMode="auto">
              <a:xfrm>
                <a:off x="4027" y="2931"/>
                <a:ext cx="438" cy="311"/>
              </a:xfrm>
              <a:custGeom>
                <a:avLst/>
                <a:gdLst/>
                <a:ahLst/>
                <a:cxnLst>
                  <a:cxn ang="0">
                    <a:pos x="48" y="247"/>
                  </a:cxn>
                  <a:cxn ang="0">
                    <a:pos x="0" y="191"/>
                  </a:cxn>
                  <a:cxn ang="0">
                    <a:pos x="247" y="0"/>
                  </a:cxn>
                  <a:cxn ang="0">
                    <a:pos x="438" y="311"/>
                  </a:cxn>
                </a:cxnLst>
                <a:rect l="0" t="0" r="r" b="b"/>
                <a:pathLst>
                  <a:path w="438" h="311">
                    <a:moveTo>
                      <a:pt x="48" y="247"/>
                    </a:moveTo>
                    <a:lnTo>
                      <a:pt x="0" y="191"/>
                    </a:lnTo>
                    <a:lnTo>
                      <a:pt x="247" y="0"/>
                    </a:lnTo>
                    <a:lnTo>
                      <a:pt x="438" y="311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28" name="Freeform 20"/>
              <p:cNvSpPr>
                <a:spLocks/>
              </p:cNvSpPr>
              <p:nvPr/>
            </p:nvSpPr>
            <p:spPr bwMode="auto">
              <a:xfrm>
                <a:off x="3279" y="3067"/>
                <a:ext cx="191" cy="398"/>
              </a:xfrm>
              <a:custGeom>
                <a:avLst/>
                <a:gdLst/>
                <a:ahLst/>
                <a:cxnLst>
                  <a:cxn ang="0">
                    <a:pos x="191" y="0"/>
                  </a:cxn>
                  <a:cxn ang="0">
                    <a:pos x="159" y="79"/>
                  </a:cxn>
                  <a:cxn ang="0">
                    <a:pos x="119" y="159"/>
                  </a:cxn>
                  <a:cxn ang="0">
                    <a:pos x="47" y="215"/>
                  </a:cxn>
                  <a:cxn ang="0">
                    <a:pos x="0" y="247"/>
                  </a:cxn>
                  <a:cxn ang="0">
                    <a:pos x="39" y="278"/>
                  </a:cxn>
                  <a:cxn ang="0">
                    <a:pos x="79" y="310"/>
                  </a:cxn>
                  <a:cxn ang="0">
                    <a:pos x="103" y="350"/>
                  </a:cxn>
                  <a:cxn ang="0">
                    <a:pos x="135" y="398"/>
                  </a:cxn>
                </a:cxnLst>
                <a:rect l="0" t="0" r="r" b="b"/>
                <a:pathLst>
                  <a:path w="191" h="398">
                    <a:moveTo>
                      <a:pt x="191" y="0"/>
                    </a:moveTo>
                    <a:lnTo>
                      <a:pt x="159" y="79"/>
                    </a:lnTo>
                    <a:lnTo>
                      <a:pt x="119" y="159"/>
                    </a:lnTo>
                    <a:lnTo>
                      <a:pt x="47" y="215"/>
                    </a:lnTo>
                    <a:lnTo>
                      <a:pt x="0" y="247"/>
                    </a:lnTo>
                    <a:lnTo>
                      <a:pt x="39" y="278"/>
                    </a:lnTo>
                    <a:lnTo>
                      <a:pt x="79" y="310"/>
                    </a:lnTo>
                    <a:lnTo>
                      <a:pt x="103" y="350"/>
                    </a:lnTo>
                    <a:lnTo>
                      <a:pt x="135" y="398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29" name="Freeform 21"/>
              <p:cNvSpPr>
                <a:spLocks/>
              </p:cNvSpPr>
              <p:nvPr/>
            </p:nvSpPr>
            <p:spPr bwMode="auto">
              <a:xfrm>
                <a:off x="3215" y="1760"/>
                <a:ext cx="844" cy="940"/>
              </a:xfrm>
              <a:custGeom>
                <a:avLst/>
                <a:gdLst/>
                <a:ahLst/>
                <a:cxnLst>
                  <a:cxn ang="0">
                    <a:pos x="661" y="40"/>
                  </a:cxn>
                  <a:cxn ang="0">
                    <a:pos x="494" y="0"/>
                  </a:cxn>
                  <a:cxn ang="0">
                    <a:pos x="334" y="40"/>
                  </a:cxn>
                  <a:cxn ang="0">
                    <a:pos x="255" y="167"/>
                  </a:cxn>
                  <a:cxn ang="0">
                    <a:pos x="183" y="271"/>
                  </a:cxn>
                  <a:cxn ang="0">
                    <a:pos x="151" y="382"/>
                  </a:cxn>
                  <a:cxn ang="0">
                    <a:pos x="127" y="406"/>
                  </a:cxn>
                  <a:cxn ang="0">
                    <a:pos x="80" y="358"/>
                  </a:cxn>
                  <a:cxn ang="0">
                    <a:pos x="24" y="382"/>
                  </a:cxn>
                  <a:cxn ang="0">
                    <a:pos x="0" y="430"/>
                  </a:cxn>
                  <a:cxn ang="0">
                    <a:pos x="24" y="494"/>
                  </a:cxn>
                  <a:cxn ang="0">
                    <a:pos x="64" y="542"/>
                  </a:cxn>
                  <a:cxn ang="0">
                    <a:pos x="111" y="550"/>
                  </a:cxn>
                  <a:cxn ang="0">
                    <a:pos x="143" y="534"/>
                  </a:cxn>
                  <a:cxn ang="0">
                    <a:pos x="143" y="550"/>
                  </a:cxn>
                  <a:cxn ang="0">
                    <a:pos x="143" y="637"/>
                  </a:cxn>
                  <a:cxn ang="0">
                    <a:pos x="167" y="709"/>
                  </a:cxn>
                  <a:cxn ang="0">
                    <a:pos x="223" y="773"/>
                  </a:cxn>
                  <a:cxn ang="0">
                    <a:pos x="295" y="812"/>
                  </a:cxn>
                  <a:cxn ang="0">
                    <a:pos x="318" y="852"/>
                  </a:cxn>
                  <a:cxn ang="0">
                    <a:pos x="350" y="900"/>
                  </a:cxn>
                  <a:cxn ang="0">
                    <a:pos x="414" y="932"/>
                  </a:cxn>
                  <a:cxn ang="0">
                    <a:pos x="462" y="932"/>
                  </a:cxn>
                  <a:cxn ang="0">
                    <a:pos x="494" y="924"/>
                  </a:cxn>
                  <a:cxn ang="0">
                    <a:pos x="541" y="916"/>
                  </a:cxn>
                  <a:cxn ang="0">
                    <a:pos x="589" y="868"/>
                  </a:cxn>
                  <a:cxn ang="0">
                    <a:pos x="661" y="797"/>
                  </a:cxn>
                  <a:cxn ang="0">
                    <a:pos x="757" y="725"/>
                  </a:cxn>
                  <a:cxn ang="0">
                    <a:pos x="804" y="669"/>
                  </a:cxn>
                  <a:cxn ang="0">
                    <a:pos x="844" y="557"/>
                  </a:cxn>
                  <a:cxn ang="0">
                    <a:pos x="844" y="470"/>
                  </a:cxn>
                  <a:cxn ang="0">
                    <a:pos x="844" y="366"/>
                  </a:cxn>
                  <a:cxn ang="0">
                    <a:pos x="828" y="215"/>
                  </a:cxn>
                  <a:cxn ang="0">
                    <a:pos x="725" y="79"/>
                  </a:cxn>
                </a:cxnLst>
                <a:rect l="0" t="0" r="r" b="b"/>
                <a:pathLst>
                  <a:path w="844" h="940">
                    <a:moveTo>
                      <a:pt x="725" y="79"/>
                    </a:moveTo>
                    <a:lnTo>
                      <a:pt x="661" y="40"/>
                    </a:lnTo>
                    <a:lnTo>
                      <a:pt x="573" y="0"/>
                    </a:lnTo>
                    <a:lnTo>
                      <a:pt x="494" y="0"/>
                    </a:lnTo>
                    <a:lnTo>
                      <a:pt x="406" y="16"/>
                    </a:lnTo>
                    <a:lnTo>
                      <a:pt x="334" y="40"/>
                    </a:lnTo>
                    <a:lnTo>
                      <a:pt x="295" y="95"/>
                    </a:lnTo>
                    <a:lnTo>
                      <a:pt x="255" y="167"/>
                    </a:lnTo>
                    <a:lnTo>
                      <a:pt x="223" y="215"/>
                    </a:lnTo>
                    <a:lnTo>
                      <a:pt x="183" y="271"/>
                    </a:lnTo>
                    <a:lnTo>
                      <a:pt x="159" y="326"/>
                    </a:lnTo>
                    <a:lnTo>
                      <a:pt x="151" y="382"/>
                    </a:lnTo>
                    <a:lnTo>
                      <a:pt x="151" y="430"/>
                    </a:lnTo>
                    <a:lnTo>
                      <a:pt x="127" y="406"/>
                    </a:lnTo>
                    <a:lnTo>
                      <a:pt x="111" y="374"/>
                    </a:lnTo>
                    <a:lnTo>
                      <a:pt x="80" y="358"/>
                    </a:lnTo>
                    <a:lnTo>
                      <a:pt x="48" y="366"/>
                    </a:lnTo>
                    <a:lnTo>
                      <a:pt x="24" y="382"/>
                    </a:lnTo>
                    <a:lnTo>
                      <a:pt x="8" y="398"/>
                    </a:lnTo>
                    <a:lnTo>
                      <a:pt x="0" y="430"/>
                    </a:lnTo>
                    <a:lnTo>
                      <a:pt x="8" y="462"/>
                    </a:lnTo>
                    <a:lnTo>
                      <a:pt x="24" y="494"/>
                    </a:lnTo>
                    <a:lnTo>
                      <a:pt x="40" y="526"/>
                    </a:lnTo>
                    <a:lnTo>
                      <a:pt x="64" y="542"/>
                    </a:lnTo>
                    <a:lnTo>
                      <a:pt x="88" y="550"/>
                    </a:lnTo>
                    <a:lnTo>
                      <a:pt x="111" y="550"/>
                    </a:lnTo>
                    <a:lnTo>
                      <a:pt x="127" y="542"/>
                    </a:lnTo>
                    <a:lnTo>
                      <a:pt x="143" y="534"/>
                    </a:lnTo>
                    <a:lnTo>
                      <a:pt x="151" y="526"/>
                    </a:lnTo>
                    <a:lnTo>
                      <a:pt x="143" y="550"/>
                    </a:lnTo>
                    <a:lnTo>
                      <a:pt x="135" y="597"/>
                    </a:lnTo>
                    <a:lnTo>
                      <a:pt x="143" y="637"/>
                    </a:lnTo>
                    <a:lnTo>
                      <a:pt x="151" y="677"/>
                    </a:lnTo>
                    <a:lnTo>
                      <a:pt x="167" y="709"/>
                    </a:lnTo>
                    <a:lnTo>
                      <a:pt x="199" y="741"/>
                    </a:lnTo>
                    <a:lnTo>
                      <a:pt x="223" y="773"/>
                    </a:lnTo>
                    <a:lnTo>
                      <a:pt x="255" y="797"/>
                    </a:lnTo>
                    <a:lnTo>
                      <a:pt x="295" y="812"/>
                    </a:lnTo>
                    <a:lnTo>
                      <a:pt x="311" y="828"/>
                    </a:lnTo>
                    <a:lnTo>
                      <a:pt x="318" y="852"/>
                    </a:lnTo>
                    <a:lnTo>
                      <a:pt x="334" y="884"/>
                    </a:lnTo>
                    <a:lnTo>
                      <a:pt x="350" y="900"/>
                    </a:lnTo>
                    <a:lnTo>
                      <a:pt x="382" y="924"/>
                    </a:lnTo>
                    <a:lnTo>
                      <a:pt x="414" y="932"/>
                    </a:lnTo>
                    <a:lnTo>
                      <a:pt x="438" y="940"/>
                    </a:lnTo>
                    <a:lnTo>
                      <a:pt x="462" y="932"/>
                    </a:lnTo>
                    <a:lnTo>
                      <a:pt x="470" y="908"/>
                    </a:lnTo>
                    <a:lnTo>
                      <a:pt x="494" y="924"/>
                    </a:lnTo>
                    <a:lnTo>
                      <a:pt x="518" y="924"/>
                    </a:lnTo>
                    <a:lnTo>
                      <a:pt x="541" y="916"/>
                    </a:lnTo>
                    <a:lnTo>
                      <a:pt x="565" y="900"/>
                    </a:lnTo>
                    <a:lnTo>
                      <a:pt x="589" y="868"/>
                    </a:lnTo>
                    <a:lnTo>
                      <a:pt x="621" y="836"/>
                    </a:lnTo>
                    <a:lnTo>
                      <a:pt x="661" y="797"/>
                    </a:lnTo>
                    <a:lnTo>
                      <a:pt x="709" y="765"/>
                    </a:lnTo>
                    <a:lnTo>
                      <a:pt x="757" y="725"/>
                    </a:lnTo>
                    <a:lnTo>
                      <a:pt x="780" y="693"/>
                    </a:lnTo>
                    <a:lnTo>
                      <a:pt x="804" y="669"/>
                    </a:lnTo>
                    <a:lnTo>
                      <a:pt x="828" y="629"/>
                    </a:lnTo>
                    <a:lnTo>
                      <a:pt x="844" y="557"/>
                    </a:lnTo>
                    <a:lnTo>
                      <a:pt x="844" y="494"/>
                    </a:lnTo>
                    <a:lnTo>
                      <a:pt x="844" y="470"/>
                    </a:lnTo>
                    <a:lnTo>
                      <a:pt x="844" y="438"/>
                    </a:lnTo>
                    <a:lnTo>
                      <a:pt x="844" y="366"/>
                    </a:lnTo>
                    <a:lnTo>
                      <a:pt x="844" y="287"/>
                    </a:lnTo>
                    <a:lnTo>
                      <a:pt x="828" y="215"/>
                    </a:lnTo>
                    <a:lnTo>
                      <a:pt x="788" y="151"/>
                    </a:lnTo>
                    <a:lnTo>
                      <a:pt x="725" y="79"/>
                    </a:lnTo>
                    <a:close/>
                  </a:path>
                </a:pathLst>
              </a:custGeom>
              <a:solidFill>
                <a:srgbClr val="E0A080"/>
              </a:solidFill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0" name="Freeform 22"/>
              <p:cNvSpPr>
                <a:spLocks/>
              </p:cNvSpPr>
              <p:nvPr/>
            </p:nvSpPr>
            <p:spPr bwMode="auto">
              <a:xfrm>
                <a:off x="3526" y="2230"/>
                <a:ext cx="39" cy="8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23" y="8"/>
                  </a:cxn>
                  <a:cxn ang="0">
                    <a:pos x="7" y="16"/>
                  </a:cxn>
                  <a:cxn ang="0">
                    <a:pos x="0" y="24"/>
                  </a:cxn>
                  <a:cxn ang="0">
                    <a:pos x="0" y="48"/>
                  </a:cxn>
                  <a:cxn ang="0">
                    <a:pos x="0" y="64"/>
                  </a:cxn>
                  <a:cxn ang="0">
                    <a:pos x="0" y="80"/>
                  </a:cxn>
                </a:cxnLst>
                <a:rect l="0" t="0" r="r" b="b"/>
                <a:pathLst>
                  <a:path w="39" h="80">
                    <a:moveTo>
                      <a:pt x="39" y="0"/>
                    </a:moveTo>
                    <a:lnTo>
                      <a:pt x="23" y="8"/>
                    </a:lnTo>
                    <a:lnTo>
                      <a:pt x="7" y="16"/>
                    </a:lnTo>
                    <a:lnTo>
                      <a:pt x="0" y="24"/>
                    </a:lnTo>
                    <a:lnTo>
                      <a:pt x="0" y="48"/>
                    </a:lnTo>
                    <a:lnTo>
                      <a:pt x="0" y="64"/>
                    </a:lnTo>
                    <a:lnTo>
                      <a:pt x="0" y="8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1" name="Freeform 23"/>
              <p:cNvSpPr>
                <a:spLocks/>
              </p:cNvSpPr>
              <p:nvPr/>
            </p:nvSpPr>
            <p:spPr bwMode="auto">
              <a:xfrm>
                <a:off x="3533" y="2230"/>
                <a:ext cx="343" cy="143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8" y="48"/>
                  </a:cxn>
                  <a:cxn ang="0">
                    <a:pos x="24" y="72"/>
                  </a:cxn>
                  <a:cxn ang="0">
                    <a:pos x="40" y="87"/>
                  </a:cxn>
                  <a:cxn ang="0">
                    <a:pos x="56" y="103"/>
                  </a:cxn>
                  <a:cxn ang="0">
                    <a:pos x="80" y="119"/>
                  </a:cxn>
                  <a:cxn ang="0">
                    <a:pos x="112" y="127"/>
                  </a:cxn>
                  <a:cxn ang="0">
                    <a:pos x="144" y="135"/>
                  </a:cxn>
                  <a:cxn ang="0">
                    <a:pos x="176" y="143"/>
                  </a:cxn>
                  <a:cxn ang="0">
                    <a:pos x="216" y="135"/>
                  </a:cxn>
                  <a:cxn ang="0">
                    <a:pos x="247" y="135"/>
                  </a:cxn>
                  <a:cxn ang="0">
                    <a:pos x="279" y="119"/>
                  </a:cxn>
                  <a:cxn ang="0">
                    <a:pos x="303" y="95"/>
                  </a:cxn>
                  <a:cxn ang="0">
                    <a:pos x="319" y="72"/>
                  </a:cxn>
                  <a:cxn ang="0">
                    <a:pos x="335" y="48"/>
                  </a:cxn>
                  <a:cxn ang="0">
                    <a:pos x="335" y="24"/>
                  </a:cxn>
                  <a:cxn ang="0">
                    <a:pos x="343" y="0"/>
                  </a:cxn>
                </a:cxnLst>
                <a:rect l="0" t="0" r="r" b="b"/>
                <a:pathLst>
                  <a:path w="343" h="143">
                    <a:moveTo>
                      <a:pt x="0" y="24"/>
                    </a:moveTo>
                    <a:lnTo>
                      <a:pt x="8" y="48"/>
                    </a:lnTo>
                    <a:lnTo>
                      <a:pt x="24" y="72"/>
                    </a:lnTo>
                    <a:lnTo>
                      <a:pt x="40" y="87"/>
                    </a:lnTo>
                    <a:lnTo>
                      <a:pt x="56" y="103"/>
                    </a:lnTo>
                    <a:lnTo>
                      <a:pt x="80" y="119"/>
                    </a:lnTo>
                    <a:lnTo>
                      <a:pt x="112" y="127"/>
                    </a:lnTo>
                    <a:lnTo>
                      <a:pt x="144" y="135"/>
                    </a:lnTo>
                    <a:lnTo>
                      <a:pt x="176" y="143"/>
                    </a:lnTo>
                    <a:lnTo>
                      <a:pt x="216" y="135"/>
                    </a:lnTo>
                    <a:lnTo>
                      <a:pt x="247" y="135"/>
                    </a:lnTo>
                    <a:lnTo>
                      <a:pt x="279" y="119"/>
                    </a:lnTo>
                    <a:lnTo>
                      <a:pt x="303" y="95"/>
                    </a:lnTo>
                    <a:lnTo>
                      <a:pt x="319" y="72"/>
                    </a:lnTo>
                    <a:lnTo>
                      <a:pt x="335" y="48"/>
                    </a:lnTo>
                    <a:lnTo>
                      <a:pt x="335" y="24"/>
                    </a:lnTo>
                    <a:lnTo>
                      <a:pt x="343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2" name="Freeform 24"/>
              <p:cNvSpPr>
                <a:spLocks/>
              </p:cNvSpPr>
              <p:nvPr/>
            </p:nvSpPr>
            <p:spPr bwMode="auto">
              <a:xfrm>
                <a:off x="3836" y="2206"/>
                <a:ext cx="72" cy="5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8"/>
                  </a:cxn>
                  <a:cxn ang="0">
                    <a:pos x="32" y="16"/>
                  </a:cxn>
                  <a:cxn ang="0">
                    <a:pos x="48" y="24"/>
                  </a:cxn>
                  <a:cxn ang="0">
                    <a:pos x="56" y="32"/>
                  </a:cxn>
                  <a:cxn ang="0">
                    <a:pos x="64" y="48"/>
                  </a:cxn>
                  <a:cxn ang="0">
                    <a:pos x="72" y="56"/>
                  </a:cxn>
                </a:cxnLst>
                <a:rect l="0" t="0" r="r" b="b"/>
                <a:pathLst>
                  <a:path w="72" h="56">
                    <a:moveTo>
                      <a:pt x="0" y="0"/>
                    </a:moveTo>
                    <a:lnTo>
                      <a:pt x="16" y="8"/>
                    </a:lnTo>
                    <a:lnTo>
                      <a:pt x="32" y="16"/>
                    </a:lnTo>
                    <a:lnTo>
                      <a:pt x="48" y="24"/>
                    </a:lnTo>
                    <a:lnTo>
                      <a:pt x="56" y="32"/>
                    </a:lnTo>
                    <a:lnTo>
                      <a:pt x="64" y="48"/>
                    </a:lnTo>
                    <a:lnTo>
                      <a:pt x="72" y="56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3" name="Freeform 25"/>
              <p:cNvSpPr>
                <a:spLocks/>
              </p:cNvSpPr>
              <p:nvPr/>
            </p:nvSpPr>
            <p:spPr bwMode="auto">
              <a:xfrm>
                <a:off x="3613" y="1999"/>
                <a:ext cx="175" cy="239"/>
              </a:xfrm>
              <a:custGeom>
                <a:avLst/>
                <a:gdLst/>
                <a:ahLst/>
                <a:cxnLst>
                  <a:cxn ang="0">
                    <a:pos x="88" y="0"/>
                  </a:cxn>
                  <a:cxn ang="0">
                    <a:pos x="56" y="40"/>
                  </a:cxn>
                  <a:cxn ang="0">
                    <a:pos x="40" y="63"/>
                  </a:cxn>
                  <a:cxn ang="0">
                    <a:pos x="24" y="87"/>
                  </a:cxn>
                  <a:cxn ang="0">
                    <a:pos x="8" y="127"/>
                  </a:cxn>
                  <a:cxn ang="0">
                    <a:pos x="0" y="159"/>
                  </a:cxn>
                  <a:cxn ang="0">
                    <a:pos x="0" y="183"/>
                  </a:cxn>
                  <a:cxn ang="0">
                    <a:pos x="8" y="207"/>
                  </a:cxn>
                  <a:cxn ang="0">
                    <a:pos x="24" y="231"/>
                  </a:cxn>
                  <a:cxn ang="0">
                    <a:pos x="56" y="239"/>
                  </a:cxn>
                  <a:cxn ang="0">
                    <a:pos x="88" y="239"/>
                  </a:cxn>
                  <a:cxn ang="0">
                    <a:pos x="120" y="239"/>
                  </a:cxn>
                  <a:cxn ang="0">
                    <a:pos x="136" y="231"/>
                  </a:cxn>
                  <a:cxn ang="0">
                    <a:pos x="159" y="215"/>
                  </a:cxn>
                  <a:cxn ang="0">
                    <a:pos x="167" y="207"/>
                  </a:cxn>
                  <a:cxn ang="0">
                    <a:pos x="175" y="175"/>
                  </a:cxn>
                  <a:cxn ang="0">
                    <a:pos x="175" y="151"/>
                  </a:cxn>
                  <a:cxn ang="0">
                    <a:pos x="175" y="127"/>
                  </a:cxn>
                  <a:cxn ang="0">
                    <a:pos x="167" y="111"/>
                  </a:cxn>
                  <a:cxn ang="0">
                    <a:pos x="159" y="103"/>
                  </a:cxn>
                  <a:cxn ang="0">
                    <a:pos x="143" y="95"/>
                  </a:cxn>
                  <a:cxn ang="0">
                    <a:pos x="128" y="87"/>
                  </a:cxn>
                </a:cxnLst>
                <a:rect l="0" t="0" r="r" b="b"/>
                <a:pathLst>
                  <a:path w="175" h="239">
                    <a:moveTo>
                      <a:pt x="88" y="0"/>
                    </a:moveTo>
                    <a:lnTo>
                      <a:pt x="56" y="40"/>
                    </a:lnTo>
                    <a:lnTo>
                      <a:pt x="40" y="63"/>
                    </a:lnTo>
                    <a:lnTo>
                      <a:pt x="24" y="87"/>
                    </a:lnTo>
                    <a:lnTo>
                      <a:pt x="8" y="127"/>
                    </a:lnTo>
                    <a:lnTo>
                      <a:pt x="0" y="159"/>
                    </a:lnTo>
                    <a:lnTo>
                      <a:pt x="0" y="183"/>
                    </a:lnTo>
                    <a:lnTo>
                      <a:pt x="8" y="207"/>
                    </a:lnTo>
                    <a:lnTo>
                      <a:pt x="24" y="231"/>
                    </a:lnTo>
                    <a:lnTo>
                      <a:pt x="56" y="239"/>
                    </a:lnTo>
                    <a:lnTo>
                      <a:pt x="88" y="239"/>
                    </a:lnTo>
                    <a:lnTo>
                      <a:pt x="120" y="239"/>
                    </a:lnTo>
                    <a:lnTo>
                      <a:pt x="136" y="231"/>
                    </a:lnTo>
                    <a:lnTo>
                      <a:pt x="159" y="215"/>
                    </a:lnTo>
                    <a:lnTo>
                      <a:pt x="167" y="207"/>
                    </a:lnTo>
                    <a:lnTo>
                      <a:pt x="175" y="175"/>
                    </a:lnTo>
                    <a:lnTo>
                      <a:pt x="175" y="151"/>
                    </a:lnTo>
                    <a:lnTo>
                      <a:pt x="175" y="127"/>
                    </a:lnTo>
                    <a:lnTo>
                      <a:pt x="167" y="111"/>
                    </a:lnTo>
                    <a:lnTo>
                      <a:pt x="159" y="103"/>
                    </a:lnTo>
                    <a:lnTo>
                      <a:pt x="143" y="95"/>
                    </a:lnTo>
                    <a:lnTo>
                      <a:pt x="128" y="87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4" name="Freeform 26"/>
              <p:cNvSpPr>
                <a:spLocks/>
              </p:cNvSpPr>
              <p:nvPr/>
            </p:nvSpPr>
            <p:spPr bwMode="auto">
              <a:xfrm>
                <a:off x="3749" y="1975"/>
                <a:ext cx="111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23" y="0"/>
                  </a:cxn>
                  <a:cxn ang="0">
                    <a:pos x="47" y="0"/>
                  </a:cxn>
                  <a:cxn ang="0">
                    <a:pos x="71" y="0"/>
                  </a:cxn>
                  <a:cxn ang="0">
                    <a:pos x="95" y="16"/>
                  </a:cxn>
                  <a:cxn ang="0">
                    <a:pos x="111" y="32"/>
                  </a:cxn>
                  <a:cxn ang="0">
                    <a:pos x="95" y="40"/>
                  </a:cxn>
                  <a:cxn ang="0">
                    <a:pos x="79" y="40"/>
                  </a:cxn>
                  <a:cxn ang="0">
                    <a:pos x="63" y="40"/>
                  </a:cxn>
                  <a:cxn ang="0">
                    <a:pos x="55" y="40"/>
                  </a:cxn>
                  <a:cxn ang="0">
                    <a:pos x="55" y="32"/>
                  </a:cxn>
                  <a:cxn ang="0">
                    <a:pos x="55" y="16"/>
                  </a:cxn>
                  <a:cxn ang="0">
                    <a:pos x="63" y="8"/>
                  </a:cxn>
                </a:cxnLst>
                <a:rect l="0" t="0" r="r" b="b"/>
                <a:pathLst>
                  <a:path w="111" h="40">
                    <a:moveTo>
                      <a:pt x="0" y="8"/>
                    </a:moveTo>
                    <a:lnTo>
                      <a:pt x="23" y="0"/>
                    </a:lnTo>
                    <a:lnTo>
                      <a:pt x="47" y="0"/>
                    </a:lnTo>
                    <a:lnTo>
                      <a:pt x="71" y="0"/>
                    </a:lnTo>
                    <a:lnTo>
                      <a:pt x="95" y="16"/>
                    </a:lnTo>
                    <a:lnTo>
                      <a:pt x="111" y="32"/>
                    </a:lnTo>
                    <a:lnTo>
                      <a:pt x="95" y="40"/>
                    </a:lnTo>
                    <a:lnTo>
                      <a:pt x="79" y="40"/>
                    </a:lnTo>
                    <a:lnTo>
                      <a:pt x="63" y="40"/>
                    </a:lnTo>
                    <a:lnTo>
                      <a:pt x="55" y="40"/>
                    </a:lnTo>
                    <a:lnTo>
                      <a:pt x="55" y="32"/>
                    </a:lnTo>
                    <a:lnTo>
                      <a:pt x="55" y="16"/>
                    </a:lnTo>
                    <a:lnTo>
                      <a:pt x="63" y="8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5" name="Freeform 27"/>
              <p:cNvSpPr>
                <a:spLocks/>
              </p:cNvSpPr>
              <p:nvPr/>
            </p:nvSpPr>
            <p:spPr bwMode="auto">
              <a:xfrm>
                <a:off x="3533" y="1983"/>
                <a:ext cx="128" cy="48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16" y="40"/>
                  </a:cxn>
                  <a:cxn ang="0">
                    <a:pos x="32" y="32"/>
                  </a:cxn>
                  <a:cxn ang="0">
                    <a:pos x="48" y="16"/>
                  </a:cxn>
                  <a:cxn ang="0">
                    <a:pos x="64" y="16"/>
                  </a:cxn>
                  <a:cxn ang="0">
                    <a:pos x="88" y="16"/>
                  </a:cxn>
                  <a:cxn ang="0">
                    <a:pos x="104" y="8"/>
                  </a:cxn>
                  <a:cxn ang="0">
                    <a:pos x="128" y="0"/>
                  </a:cxn>
                  <a:cxn ang="0">
                    <a:pos x="112" y="8"/>
                  </a:cxn>
                  <a:cxn ang="0">
                    <a:pos x="104" y="24"/>
                  </a:cxn>
                  <a:cxn ang="0">
                    <a:pos x="96" y="32"/>
                  </a:cxn>
                  <a:cxn ang="0">
                    <a:pos x="80" y="40"/>
                  </a:cxn>
                  <a:cxn ang="0">
                    <a:pos x="72" y="24"/>
                  </a:cxn>
                </a:cxnLst>
                <a:rect l="0" t="0" r="r" b="b"/>
                <a:pathLst>
                  <a:path w="128" h="48">
                    <a:moveTo>
                      <a:pt x="0" y="48"/>
                    </a:moveTo>
                    <a:lnTo>
                      <a:pt x="16" y="40"/>
                    </a:lnTo>
                    <a:lnTo>
                      <a:pt x="32" y="32"/>
                    </a:lnTo>
                    <a:lnTo>
                      <a:pt x="48" y="16"/>
                    </a:lnTo>
                    <a:lnTo>
                      <a:pt x="64" y="16"/>
                    </a:lnTo>
                    <a:lnTo>
                      <a:pt x="88" y="16"/>
                    </a:lnTo>
                    <a:lnTo>
                      <a:pt x="104" y="8"/>
                    </a:lnTo>
                    <a:lnTo>
                      <a:pt x="128" y="0"/>
                    </a:lnTo>
                    <a:lnTo>
                      <a:pt x="112" y="8"/>
                    </a:lnTo>
                    <a:lnTo>
                      <a:pt x="104" y="24"/>
                    </a:lnTo>
                    <a:lnTo>
                      <a:pt x="96" y="32"/>
                    </a:lnTo>
                    <a:lnTo>
                      <a:pt x="80" y="40"/>
                    </a:lnTo>
                    <a:lnTo>
                      <a:pt x="72" y="24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6" name="Freeform 28"/>
              <p:cNvSpPr>
                <a:spLocks/>
              </p:cNvSpPr>
              <p:nvPr/>
            </p:nvSpPr>
            <p:spPr bwMode="auto">
              <a:xfrm>
                <a:off x="3749" y="1919"/>
                <a:ext cx="127" cy="4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7" y="40"/>
                  </a:cxn>
                  <a:cxn ang="0">
                    <a:pos x="23" y="40"/>
                  </a:cxn>
                  <a:cxn ang="0">
                    <a:pos x="39" y="40"/>
                  </a:cxn>
                  <a:cxn ang="0">
                    <a:pos x="55" y="32"/>
                  </a:cxn>
                  <a:cxn ang="0">
                    <a:pos x="79" y="32"/>
                  </a:cxn>
                  <a:cxn ang="0">
                    <a:pos x="95" y="40"/>
                  </a:cxn>
                  <a:cxn ang="0">
                    <a:pos x="111" y="48"/>
                  </a:cxn>
                  <a:cxn ang="0">
                    <a:pos x="127" y="40"/>
                  </a:cxn>
                  <a:cxn ang="0">
                    <a:pos x="127" y="32"/>
                  </a:cxn>
                  <a:cxn ang="0">
                    <a:pos x="119" y="16"/>
                  </a:cxn>
                  <a:cxn ang="0">
                    <a:pos x="103" y="8"/>
                  </a:cxn>
                  <a:cxn ang="0">
                    <a:pos x="71" y="0"/>
                  </a:cxn>
                  <a:cxn ang="0">
                    <a:pos x="47" y="0"/>
                  </a:cxn>
                  <a:cxn ang="0">
                    <a:pos x="23" y="8"/>
                  </a:cxn>
                  <a:cxn ang="0">
                    <a:pos x="0" y="8"/>
                  </a:cxn>
                </a:cxnLst>
                <a:rect l="0" t="0" r="r" b="b"/>
                <a:pathLst>
                  <a:path w="127" h="48">
                    <a:moveTo>
                      <a:pt x="0" y="8"/>
                    </a:moveTo>
                    <a:lnTo>
                      <a:pt x="0" y="24"/>
                    </a:lnTo>
                    <a:lnTo>
                      <a:pt x="0" y="32"/>
                    </a:lnTo>
                    <a:lnTo>
                      <a:pt x="7" y="40"/>
                    </a:lnTo>
                    <a:lnTo>
                      <a:pt x="23" y="40"/>
                    </a:lnTo>
                    <a:lnTo>
                      <a:pt x="39" y="40"/>
                    </a:lnTo>
                    <a:lnTo>
                      <a:pt x="55" y="32"/>
                    </a:lnTo>
                    <a:lnTo>
                      <a:pt x="79" y="32"/>
                    </a:lnTo>
                    <a:lnTo>
                      <a:pt x="95" y="40"/>
                    </a:lnTo>
                    <a:lnTo>
                      <a:pt x="111" y="48"/>
                    </a:lnTo>
                    <a:lnTo>
                      <a:pt x="127" y="40"/>
                    </a:lnTo>
                    <a:lnTo>
                      <a:pt x="127" y="32"/>
                    </a:lnTo>
                    <a:lnTo>
                      <a:pt x="119" y="16"/>
                    </a:lnTo>
                    <a:lnTo>
                      <a:pt x="103" y="8"/>
                    </a:lnTo>
                    <a:lnTo>
                      <a:pt x="71" y="0"/>
                    </a:lnTo>
                    <a:lnTo>
                      <a:pt x="47" y="0"/>
                    </a:lnTo>
                    <a:lnTo>
                      <a:pt x="23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A04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7" name="Freeform 29"/>
              <p:cNvSpPr>
                <a:spLocks/>
              </p:cNvSpPr>
              <p:nvPr/>
            </p:nvSpPr>
            <p:spPr bwMode="auto">
              <a:xfrm>
                <a:off x="3295" y="1680"/>
                <a:ext cx="844" cy="526"/>
              </a:xfrm>
              <a:custGeom>
                <a:avLst/>
                <a:gdLst/>
                <a:ahLst/>
                <a:cxnLst>
                  <a:cxn ang="0">
                    <a:pos x="23" y="470"/>
                  </a:cxn>
                  <a:cxn ang="0">
                    <a:pos x="63" y="518"/>
                  </a:cxn>
                  <a:cxn ang="0">
                    <a:pos x="87" y="486"/>
                  </a:cxn>
                  <a:cxn ang="0">
                    <a:pos x="95" y="398"/>
                  </a:cxn>
                  <a:cxn ang="0">
                    <a:pos x="135" y="311"/>
                  </a:cxn>
                  <a:cxn ang="0">
                    <a:pos x="215" y="191"/>
                  </a:cxn>
                  <a:cxn ang="0">
                    <a:pos x="270" y="199"/>
                  </a:cxn>
                  <a:cxn ang="0">
                    <a:pos x="350" y="231"/>
                  </a:cxn>
                  <a:cxn ang="0">
                    <a:pos x="406" y="239"/>
                  </a:cxn>
                  <a:cxn ang="0">
                    <a:pos x="461" y="223"/>
                  </a:cxn>
                  <a:cxn ang="0">
                    <a:pos x="533" y="191"/>
                  </a:cxn>
                  <a:cxn ang="0">
                    <a:pos x="581" y="175"/>
                  </a:cxn>
                  <a:cxn ang="0">
                    <a:pos x="621" y="159"/>
                  </a:cxn>
                  <a:cxn ang="0">
                    <a:pos x="645" y="207"/>
                  </a:cxn>
                  <a:cxn ang="0">
                    <a:pos x="700" y="247"/>
                  </a:cxn>
                  <a:cxn ang="0">
                    <a:pos x="732" y="311"/>
                  </a:cxn>
                  <a:cxn ang="0">
                    <a:pos x="740" y="390"/>
                  </a:cxn>
                  <a:cxn ang="0">
                    <a:pos x="772" y="446"/>
                  </a:cxn>
                  <a:cxn ang="0">
                    <a:pos x="764" y="494"/>
                  </a:cxn>
                  <a:cxn ang="0">
                    <a:pos x="804" y="478"/>
                  </a:cxn>
                  <a:cxn ang="0">
                    <a:pos x="820" y="406"/>
                  </a:cxn>
                  <a:cxn ang="0">
                    <a:pos x="844" y="303"/>
                  </a:cxn>
                  <a:cxn ang="0">
                    <a:pos x="812" y="207"/>
                  </a:cxn>
                  <a:cxn ang="0">
                    <a:pos x="772" y="127"/>
                  </a:cxn>
                  <a:cxn ang="0">
                    <a:pos x="708" y="96"/>
                  </a:cxn>
                  <a:cxn ang="0">
                    <a:pos x="653" y="96"/>
                  </a:cxn>
                  <a:cxn ang="0">
                    <a:pos x="597" y="80"/>
                  </a:cxn>
                  <a:cxn ang="0">
                    <a:pos x="525" y="32"/>
                  </a:cxn>
                  <a:cxn ang="0">
                    <a:pos x="438" y="8"/>
                  </a:cxn>
                  <a:cxn ang="0">
                    <a:pos x="334" y="0"/>
                  </a:cxn>
                  <a:cxn ang="0">
                    <a:pos x="231" y="16"/>
                  </a:cxn>
                  <a:cxn ang="0">
                    <a:pos x="159" y="48"/>
                  </a:cxn>
                  <a:cxn ang="0">
                    <a:pos x="127" y="112"/>
                  </a:cxn>
                  <a:cxn ang="0">
                    <a:pos x="143" y="175"/>
                  </a:cxn>
                  <a:cxn ang="0">
                    <a:pos x="95" y="191"/>
                  </a:cxn>
                  <a:cxn ang="0">
                    <a:pos x="55" y="223"/>
                  </a:cxn>
                  <a:cxn ang="0">
                    <a:pos x="23" y="255"/>
                  </a:cxn>
                  <a:cxn ang="0">
                    <a:pos x="0" y="311"/>
                  </a:cxn>
                  <a:cxn ang="0">
                    <a:pos x="0" y="398"/>
                  </a:cxn>
                </a:cxnLst>
                <a:rect l="0" t="0" r="r" b="b"/>
                <a:pathLst>
                  <a:path w="844" h="526">
                    <a:moveTo>
                      <a:pt x="8" y="438"/>
                    </a:moveTo>
                    <a:lnTo>
                      <a:pt x="23" y="470"/>
                    </a:lnTo>
                    <a:lnTo>
                      <a:pt x="39" y="502"/>
                    </a:lnTo>
                    <a:lnTo>
                      <a:pt x="63" y="518"/>
                    </a:lnTo>
                    <a:lnTo>
                      <a:pt x="87" y="526"/>
                    </a:lnTo>
                    <a:lnTo>
                      <a:pt x="87" y="486"/>
                    </a:lnTo>
                    <a:lnTo>
                      <a:pt x="87" y="438"/>
                    </a:lnTo>
                    <a:lnTo>
                      <a:pt x="95" y="398"/>
                    </a:lnTo>
                    <a:lnTo>
                      <a:pt x="111" y="351"/>
                    </a:lnTo>
                    <a:lnTo>
                      <a:pt x="135" y="311"/>
                    </a:lnTo>
                    <a:lnTo>
                      <a:pt x="175" y="247"/>
                    </a:lnTo>
                    <a:lnTo>
                      <a:pt x="215" y="191"/>
                    </a:lnTo>
                    <a:lnTo>
                      <a:pt x="238" y="175"/>
                    </a:lnTo>
                    <a:lnTo>
                      <a:pt x="270" y="199"/>
                    </a:lnTo>
                    <a:lnTo>
                      <a:pt x="310" y="215"/>
                    </a:lnTo>
                    <a:lnTo>
                      <a:pt x="350" y="231"/>
                    </a:lnTo>
                    <a:lnTo>
                      <a:pt x="374" y="231"/>
                    </a:lnTo>
                    <a:lnTo>
                      <a:pt x="406" y="239"/>
                    </a:lnTo>
                    <a:lnTo>
                      <a:pt x="430" y="231"/>
                    </a:lnTo>
                    <a:lnTo>
                      <a:pt x="461" y="223"/>
                    </a:lnTo>
                    <a:lnTo>
                      <a:pt x="501" y="207"/>
                    </a:lnTo>
                    <a:lnTo>
                      <a:pt x="533" y="191"/>
                    </a:lnTo>
                    <a:lnTo>
                      <a:pt x="565" y="175"/>
                    </a:lnTo>
                    <a:lnTo>
                      <a:pt x="581" y="175"/>
                    </a:lnTo>
                    <a:lnTo>
                      <a:pt x="589" y="167"/>
                    </a:lnTo>
                    <a:lnTo>
                      <a:pt x="621" y="159"/>
                    </a:lnTo>
                    <a:lnTo>
                      <a:pt x="629" y="175"/>
                    </a:lnTo>
                    <a:lnTo>
                      <a:pt x="645" y="207"/>
                    </a:lnTo>
                    <a:lnTo>
                      <a:pt x="677" y="223"/>
                    </a:lnTo>
                    <a:lnTo>
                      <a:pt x="700" y="247"/>
                    </a:lnTo>
                    <a:lnTo>
                      <a:pt x="724" y="279"/>
                    </a:lnTo>
                    <a:lnTo>
                      <a:pt x="732" y="311"/>
                    </a:lnTo>
                    <a:lnTo>
                      <a:pt x="732" y="351"/>
                    </a:lnTo>
                    <a:lnTo>
                      <a:pt x="740" y="390"/>
                    </a:lnTo>
                    <a:lnTo>
                      <a:pt x="756" y="414"/>
                    </a:lnTo>
                    <a:lnTo>
                      <a:pt x="772" y="446"/>
                    </a:lnTo>
                    <a:lnTo>
                      <a:pt x="772" y="462"/>
                    </a:lnTo>
                    <a:lnTo>
                      <a:pt x="764" y="494"/>
                    </a:lnTo>
                    <a:lnTo>
                      <a:pt x="796" y="494"/>
                    </a:lnTo>
                    <a:lnTo>
                      <a:pt x="804" y="478"/>
                    </a:lnTo>
                    <a:lnTo>
                      <a:pt x="820" y="446"/>
                    </a:lnTo>
                    <a:lnTo>
                      <a:pt x="820" y="406"/>
                    </a:lnTo>
                    <a:lnTo>
                      <a:pt x="836" y="367"/>
                    </a:lnTo>
                    <a:lnTo>
                      <a:pt x="844" y="303"/>
                    </a:lnTo>
                    <a:lnTo>
                      <a:pt x="828" y="255"/>
                    </a:lnTo>
                    <a:lnTo>
                      <a:pt x="812" y="207"/>
                    </a:lnTo>
                    <a:lnTo>
                      <a:pt x="796" y="167"/>
                    </a:lnTo>
                    <a:lnTo>
                      <a:pt x="772" y="127"/>
                    </a:lnTo>
                    <a:lnTo>
                      <a:pt x="732" y="104"/>
                    </a:lnTo>
                    <a:lnTo>
                      <a:pt x="708" y="96"/>
                    </a:lnTo>
                    <a:lnTo>
                      <a:pt x="677" y="96"/>
                    </a:lnTo>
                    <a:lnTo>
                      <a:pt x="653" y="96"/>
                    </a:lnTo>
                    <a:lnTo>
                      <a:pt x="629" y="104"/>
                    </a:lnTo>
                    <a:lnTo>
                      <a:pt x="597" y="80"/>
                    </a:lnTo>
                    <a:lnTo>
                      <a:pt x="573" y="56"/>
                    </a:lnTo>
                    <a:lnTo>
                      <a:pt x="525" y="32"/>
                    </a:lnTo>
                    <a:lnTo>
                      <a:pt x="493" y="16"/>
                    </a:lnTo>
                    <a:lnTo>
                      <a:pt x="438" y="8"/>
                    </a:lnTo>
                    <a:lnTo>
                      <a:pt x="398" y="0"/>
                    </a:lnTo>
                    <a:lnTo>
                      <a:pt x="334" y="0"/>
                    </a:lnTo>
                    <a:lnTo>
                      <a:pt x="286" y="8"/>
                    </a:lnTo>
                    <a:lnTo>
                      <a:pt x="231" y="16"/>
                    </a:lnTo>
                    <a:lnTo>
                      <a:pt x="191" y="32"/>
                    </a:lnTo>
                    <a:lnTo>
                      <a:pt x="159" y="48"/>
                    </a:lnTo>
                    <a:lnTo>
                      <a:pt x="135" y="80"/>
                    </a:lnTo>
                    <a:lnTo>
                      <a:pt x="127" y="112"/>
                    </a:lnTo>
                    <a:lnTo>
                      <a:pt x="127" y="143"/>
                    </a:lnTo>
                    <a:lnTo>
                      <a:pt x="143" y="175"/>
                    </a:lnTo>
                    <a:lnTo>
                      <a:pt x="119" y="183"/>
                    </a:lnTo>
                    <a:lnTo>
                      <a:pt x="95" y="191"/>
                    </a:lnTo>
                    <a:lnTo>
                      <a:pt x="71" y="207"/>
                    </a:lnTo>
                    <a:lnTo>
                      <a:pt x="55" y="223"/>
                    </a:lnTo>
                    <a:lnTo>
                      <a:pt x="39" y="231"/>
                    </a:lnTo>
                    <a:lnTo>
                      <a:pt x="23" y="255"/>
                    </a:lnTo>
                    <a:lnTo>
                      <a:pt x="8" y="279"/>
                    </a:lnTo>
                    <a:lnTo>
                      <a:pt x="0" y="311"/>
                    </a:lnTo>
                    <a:lnTo>
                      <a:pt x="0" y="367"/>
                    </a:lnTo>
                    <a:lnTo>
                      <a:pt x="0" y="398"/>
                    </a:lnTo>
                    <a:lnTo>
                      <a:pt x="8" y="438"/>
                    </a:lnTo>
                    <a:close/>
                  </a:path>
                </a:pathLst>
              </a:custGeom>
              <a:solidFill>
                <a:srgbClr val="A04000"/>
              </a:solidFill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8" name="Freeform 30"/>
              <p:cNvSpPr>
                <a:spLocks/>
              </p:cNvSpPr>
              <p:nvPr/>
            </p:nvSpPr>
            <p:spPr bwMode="auto">
              <a:xfrm>
                <a:off x="3350" y="1895"/>
                <a:ext cx="104" cy="231"/>
              </a:xfrm>
              <a:custGeom>
                <a:avLst/>
                <a:gdLst/>
                <a:ahLst/>
                <a:cxnLst>
                  <a:cxn ang="0">
                    <a:pos x="24" y="136"/>
                  </a:cxn>
                  <a:cxn ang="0">
                    <a:pos x="16" y="144"/>
                  </a:cxn>
                  <a:cxn ang="0">
                    <a:pos x="8" y="160"/>
                  </a:cxn>
                  <a:cxn ang="0">
                    <a:pos x="0" y="175"/>
                  </a:cxn>
                  <a:cxn ang="0">
                    <a:pos x="0" y="191"/>
                  </a:cxn>
                  <a:cxn ang="0">
                    <a:pos x="8" y="207"/>
                  </a:cxn>
                  <a:cxn ang="0">
                    <a:pos x="8" y="223"/>
                  </a:cxn>
                  <a:cxn ang="0">
                    <a:pos x="16" y="231"/>
                  </a:cxn>
                  <a:cxn ang="0">
                    <a:pos x="24" y="223"/>
                  </a:cxn>
                  <a:cxn ang="0">
                    <a:pos x="32" y="207"/>
                  </a:cxn>
                  <a:cxn ang="0">
                    <a:pos x="24" y="191"/>
                  </a:cxn>
                  <a:cxn ang="0">
                    <a:pos x="24" y="183"/>
                  </a:cxn>
                  <a:cxn ang="0">
                    <a:pos x="24" y="167"/>
                  </a:cxn>
                  <a:cxn ang="0">
                    <a:pos x="24" y="152"/>
                  </a:cxn>
                  <a:cxn ang="0">
                    <a:pos x="32" y="136"/>
                  </a:cxn>
                  <a:cxn ang="0">
                    <a:pos x="32" y="128"/>
                  </a:cxn>
                  <a:cxn ang="0">
                    <a:pos x="40" y="120"/>
                  </a:cxn>
                  <a:cxn ang="0">
                    <a:pos x="40" y="136"/>
                  </a:cxn>
                  <a:cxn ang="0">
                    <a:pos x="40" y="152"/>
                  </a:cxn>
                  <a:cxn ang="0">
                    <a:pos x="32" y="160"/>
                  </a:cxn>
                  <a:cxn ang="0">
                    <a:pos x="40" y="160"/>
                  </a:cxn>
                  <a:cxn ang="0">
                    <a:pos x="48" y="160"/>
                  </a:cxn>
                  <a:cxn ang="0">
                    <a:pos x="56" y="152"/>
                  </a:cxn>
                  <a:cxn ang="0">
                    <a:pos x="56" y="144"/>
                  </a:cxn>
                  <a:cxn ang="0">
                    <a:pos x="56" y="136"/>
                  </a:cxn>
                  <a:cxn ang="0">
                    <a:pos x="56" y="128"/>
                  </a:cxn>
                  <a:cxn ang="0">
                    <a:pos x="48" y="120"/>
                  </a:cxn>
                  <a:cxn ang="0">
                    <a:pos x="48" y="112"/>
                  </a:cxn>
                  <a:cxn ang="0">
                    <a:pos x="48" y="104"/>
                  </a:cxn>
                  <a:cxn ang="0">
                    <a:pos x="48" y="88"/>
                  </a:cxn>
                  <a:cxn ang="0">
                    <a:pos x="56" y="88"/>
                  </a:cxn>
                  <a:cxn ang="0">
                    <a:pos x="64" y="80"/>
                  </a:cxn>
                  <a:cxn ang="0">
                    <a:pos x="72" y="80"/>
                  </a:cxn>
                  <a:cxn ang="0">
                    <a:pos x="72" y="72"/>
                  </a:cxn>
                  <a:cxn ang="0">
                    <a:pos x="72" y="64"/>
                  </a:cxn>
                  <a:cxn ang="0">
                    <a:pos x="72" y="56"/>
                  </a:cxn>
                  <a:cxn ang="0">
                    <a:pos x="72" y="48"/>
                  </a:cxn>
                  <a:cxn ang="0">
                    <a:pos x="72" y="40"/>
                  </a:cxn>
                  <a:cxn ang="0">
                    <a:pos x="80" y="32"/>
                  </a:cxn>
                  <a:cxn ang="0">
                    <a:pos x="80" y="24"/>
                  </a:cxn>
                  <a:cxn ang="0">
                    <a:pos x="88" y="16"/>
                  </a:cxn>
                  <a:cxn ang="0">
                    <a:pos x="88" y="8"/>
                  </a:cxn>
                  <a:cxn ang="0">
                    <a:pos x="96" y="8"/>
                  </a:cxn>
                  <a:cxn ang="0">
                    <a:pos x="104" y="0"/>
                  </a:cxn>
                  <a:cxn ang="0">
                    <a:pos x="104" y="0"/>
                  </a:cxn>
                </a:cxnLst>
                <a:rect l="0" t="0" r="r" b="b"/>
                <a:pathLst>
                  <a:path w="104" h="231">
                    <a:moveTo>
                      <a:pt x="24" y="136"/>
                    </a:moveTo>
                    <a:lnTo>
                      <a:pt x="16" y="144"/>
                    </a:lnTo>
                    <a:lnTo>
                      <a:pt x="8" y="160"/>
                    </a:lnTo>
                    <a:lnTo>
                      <a:pt x="0" y="175"/>
                    </a:lnTo>
                    <a:lnTo>
                      <a:pt x="0" y="191"/>
                    </a:lnTo>
                    <a:lnTo>
                      <a:pt x="8" y="207"/>
                    </a:lnTo>
                    <a:lnTo>
                      <a:pt x="8" y="223"/>
                    </a:lnTo>
                    <a:lnTo>
                      <a:pt x="16" y="231"/>
                    </a:lnTo>
                    <a:lnTo>
                      <a:pt x="24" y="223"/>
                    </a:lnTo>
                    <a:lnTo>
                      <a:pt x="32" y="207"/>
                    </a:lnTo>
                    <a:lnTo>
                      <a:pt x="24" y="191"/>
                    </a:lnTo>
                    <a:lnTo>
                      <a:pt x="24" y="183"/>
                    </a:lnTo>
                    <a:lnTo>
                      <a:pt x="24" y="167"/>
                    </a:lnTo>
                    <a:lnTo>
                      <a:pt x="24" y="152"/>
                    </a:lnTo>
                    <a:lnTo>
                      <a:pt x="32" y="136"/>
                    </a:lnTo>
                    <a:lnTo>
                      <a:pt x="32" y="128"/>
                    </a:lnTo>
                    <a:lnTo>
                      <a:pt x="40" y="120"/>
                    </a:lnTo>
                    <a:lnTo>
                      <a:pt x="40" y="136"/>
                    </a:lnTo>
                    <a:lnTo>
                      <a:pt x="40" y="152"/>
                    </a:lnTo>
                    <a:lnTo>
                      <a:pt x="32" y="160"/>
                    </a:lnTo>
                    <a:lnTo>
                      <a:pt x="40" y="160"/>
                    </a:lnTo>
                    <a:lnTo>
                      <a:pt x="48" y="160"/>
                    </a:lnTo>
                    <a:lnTo>
                      <a:pt x="56" y="152"/>
                    </a:lnTo>
                    <a:lnTo>
                      <a:pt x="56" y="144"/>
                    </a:lnTo>
                    <a:lnTo>
                      <a:pt x="56" y="136"/>
                    </a:lnTo>
                    <a:lnTo>
                      <a:pt x="56" y="128"/>
                    </a:lnTo>
                    <a:lnTo>
                      <a:pt x="48" y="120"/>
                    </a:lnTo>
                    <a:lnTo>
                      <a:pt x="48" y="112"/>
                    </a:lnTo>
                    <a:lnTo>
                      <a:pt x="48" y="104"/>
                    </a:lnTo>
                    <a:lnTo>
                      <a:pt x="48" y="88"/>
                    </a:lnTo>
                    <a:lnTo>
                      <a:pt x="56" y="88"/>
                    </a:lnTo>
                    <a:lnTo>
                      <a:pt x="64" y="80"/>
                    </a:lnTo>
                    <a:lnTo>
                      <a:pt x="72" y="80"/>
                    </a:lnTo>
                    <a:lnTo>
                      <a:pt x="72" y="72"/>
                    </a:lnTo>
                    <a:lnTo>
                      <a:pt x="72" y="64"/>
                    </a:lnTo>
                    <a:lnTo>
                      <a:pt x="72" y="56"/>
                    </a:lnTo>
                    <a:lnTo>
                      <a:pt x="72" y="48"/>
                    </a:lnTo>
                    <a:lnTo>
                      <a:pt x="72" y="40"/>
                    </a:lnTo>
                    <a:lnTo>
                      <a:pt x="80" y="32"/>
                    </a:lnTo>
                    <a:lnTo>
                      <a:pt x="80" y="24"/>
                    </a:lnTo>
                    <a:lnTo>
                      <a:pt x="88" y="16"/>
                    </a:lnTo>
                    <a:lnTo>
                      <a:pt x="88" y="8"/>
                    </a:lnTo>
                    <a:lnTo>
                      <a:pt x="96" y="8"/>
                    </a:lnTo>
                    <a:lnTo>
                      <a:pt x="104" y="0"/>
                    </a:lnTo>
                    <a:lnTo>
                      <a:pt x="104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9" name="Freeform 31"/>
              <p:cNvSpPr>
                <a:spLocks/>
              </p:cNvSpPr>
              <p:nvPr/>
            </p:nvSpPr>
            <p:spPr bwMode="auto">
              <a:xfrm>
                <a:off x="3454" y="1760"/>
                <a:ext cx="430" cy="135"/>
              </a:xfrm>
              <a:custGeom>
                <a:avLst/>
                <a:gdLst/>
                <a:ahLst/>
                <a:cxnLst>
                  <a:cxn ang="0">
                    <a:pos x="414" y="55"/>
                  </a:cxn>
                  <a:cxn ang="0">
                    <a:pos x="390" y="55"/>
                  </a:cxn>
                  <a:cxn ang="0">
                    <a:pos x="366" y="71"/>
                  </a:cxn>
                  <a:cxn ang="0">
                    <a:pos x="342" y="95"/>
                  </a:cxn>
                  <a:cxn ang="0">
                    <a:pos x="326" y="103"/>
                  </a:cxn>
                  <a:cxn ang="0">
                    <a:pos x="302" y="119"/>
                  </a:cxn>
                  <a:cxn ang="0">
                    <a:pos x="279" y="127"/>
                  </a:cxn>
                  <a:cxn ang="0">
                    <a:pos x="247" y="135"/>
                  </a:cxn>
                  <a:cxn ang="0">
                    <a:pos x="215" y="135"/>
                  </a:cxn>
                  <a:cxn ang="0">
                    <a:pos x="183" y="127"/>
                  </a:cxn>
                  <a:cxn ang="0">
                    <a:pos x="159" y="119"/>
                  </a:cxn>
                  <a:cxn ang="0">
                    <a:pos x="127" y="111"/>
                  </a:cxn>
                  <a:cxn ang="0">
                    <a:pos x="111" y="95"/>
                  </a:cxn>
                  <a:cxn ang="0">
                    <a:pos x="95" y="79"/>
                  </a:cxn>
                  <a:cxn ang="0">
                    <a:pos x="103" y="79"/>
                  </a:cxn>
                  <a:cxn ang="0">
                    <a:pos x="127" y="95"/>
                  </a:cxn>
                  <a:cxn ang="0">
                    <a:pos x="159" y="95"/>
                  </a:cxn>
                  <a:cxn ang="0">
                    <a:pos x="191" y="95"/>
                  </a:cxn>
                  <a:cxn ang="0">
                    <a:pos x="239" y="87"/>
                  </a:cxn>
                  <a:cxn ang="0">
                    <a:pos x="279" y="79"/>
                  </a:cxn>
                  <a:cxn ang="0">
                    <a:pos x="310" y="71"/>
                  </a:cxn>
                  <a:cxn ang="0">
                    <a:pos x="334" y="55"/>
                  </a:cxn>
                  <a:cxn ang="0">
                    <a:pos x="326" y="47"/>
                  </a:cxn>
                  <a:cxn ang="0">
                    <a:pos x="295" y="55"/>
                  </a:cxn>
                  <a:cxn ang="0">
                    <a:pos x="255" y="63"/>
                  </a:cxn>
                  <a:cxn ang="0">
                    <a:pos x="231" y="71"/>
                  </a:cxn>
                  <a:cxn ang="0">
                    <a:pos x="199" y="63"/>
                  </a:cxn>
                  <a:cxn ang="0">
                    <a:pos x="167" y="40"/>
                  </a:cxn>
                  <a:cxn ang="0">
                    <a:pos x="135" y="32"/>
                  </a:cxn>
                  <a:cxn ang="0">
                    <a:pos x="103" y="32"/>
                  </a:cxn>
                  <a:cxn ang="0">
                    <a:pos x="72" y="8"/>
                  </a:cxn>
                  <a:cxn ang="0">
                    <a:pos x="32" y="0"/>
                  </a:cxn>
                  <a:cxn ang="0">
                    <a:pos x="0" y="0"/>
                  </a:cxn>
                  <a:cxn ang="0">
                    <a:pos x="16" y="32"/>
                  </a:cxn>
                  <a:cxn ang="0">
                    <a:pos x="48" y="47"/>
                  </a:cxn>
                  <a:cxn ang="0">
                    <a:pos x="87" y="47"/>
                  </a:cxn>
                  <a:cxn ang="0">
                    <a:pos x="103" y="55"/>
                  </a:cxn>
                  <a:cxn ang="0">
                    <a:pos x="111" y="71"/>
                  </a:cxn>
                  <a:cxn ang="0">
                    <a:pos x="135" y="79"/>
                  </a:cxn>
                  <a:cxn ang="0">
                    <a:pos x="167" y="71"/>
                  </a:cxn>
                </a:cxnLst>
                <a:rect l="0" t="0" r="r" b="b"/>
                <a:pathLst>
                  <a:path w="430" h="135">
                    <a:moveTo>
                      <a:pt x="430" y="55"/>
                    </a:moveTo>
                    <a:lnTo>
                      <a:pt x="414" y="55"/>
                    </a:lnTo>
                    <a:lnTo>
                      <a:pt x="406" y="55"/>
                    </a:lnTo>
                    <a:lnTo>
                      <a:pt x="390" y="55"/>
                    </a:lnTo>
                    <a:lnTo>
                      <a:pt x="374" y="63"/>
                    </a:lnTo>
                    <a:lnTo>
                      <a:pt x="366" y="71"/>
                    </a:lnTo>
                    <a:lnTo>
                      <a:pt x="350" y="79"/>
                    </a:lnTo>
                    <a:lnTo>
                      <a:pt x="342" y="95"/>
                    </a:lnTo>
                    <a:lnTo>
                      <a:pt x="334" y="103"/>
                    </a:lnTo>
                    <a:lnTo>
                      <a:pt x="326" y="103"/>
                    </a:lnTo>
                    <a:lnTo>
                      <a:pt x="318" y="111"/>
                    </a:lnTo>
                    <a:lnTo>
                      <a:pt x="302" y="119"/>
                    </a:lnTo>
                    <a:lnTo>
                      <a:pt x="295" y="119"/>
                    </a:lnTo>
                    <a:lnTo>
                      <a:pt x="279" y="127"/>
                    </a:lnTo>
                    <a:lnTo>
                      <a:pt x="271" y="127"/>
                    </a:lnTo>
                    <a:lnTo>
                      <a:pt x="247" y="135"/>
                    </a:lnTo>
                    <a:lnTo>
                      <a:pt x="231" y="135"/>
                    </a:lnTo>
                    <a:lnTo>
                      <a:pt x="215" y="135"/>
                    </a:lnTo>
                    <a:lnTo>
                      <a:pt x="199" y="127"/>
                    </a:lnTo>
                    <a:lnTo>
                      <a:pt x="183" y="127"/>
                    </a:lnTo>
                    <a:lnTo>
                      <a:pt x="167" y="127"/>
                    </a:lnTo>
                    <a:lnTo>
                      <a:pt x="159" y="119"/>
                    </a:lnTo>
                    <a:lnTo>
                      <a:pt x="143" y="119"/>
                    </a:lnTo>
                    <a:lnTo>
                      <a:pt x="127" y="111"/>
                    </a:lnTo>
                    <a:lnTo>
                      <a:pt x="119" y="103"/>
                    </a:lnTo>
                    <a:lnTo>
                      <a:pt x="111" y="95"/>
                    </a:lnTo>
                    <a:lnTo>
                      <a:pt x="103" y="87"/>
                    </a:lnTo>
                    <a:lnTo>
                      <a:pt x="95" y="79"/>
                    </a:lnTo>
                    <a:lnTo>
                      <a:pt x="95" y="63"/>
                    </a:lnTo>
                    <a:lnTo>
                      <a:pt x="103" y="79"/>
                    </a:lnTo>
                    <a:lnTo>
                      <a:pt x="119" y="87"/>
                    </a:lnTo>
                    <a:lnTo>
                      <a:pt x="127" y="95"/>
                    </a:lnTo>
                    <a:lnTo>
                      <a:pt x="143" y="95"/>
                    </a:lnTo>
                    <a:lnTo>
                      <a:pt x="159" y="95"/>
                    </a:lnTo>
                    <a:lnTo>
                      <a:pt x="175" y="95"/>
                    </a:lnTo>
                    <a:lnTo>
                      <a:pt x="191" y="95"/>
                    </a:lnTo>
                    <a:lnTo>
                      <a:pt x="207" y="95"/>
                    </a:lnTo>
                    <a:lnTo>
                      <a:pt x="239" y="87"/>
                    </a:lnTo>
                    <a:lnTo>
                      <a:pt x="255" y="87"/>
                    </a:lnTo>
                    <a:lnTo>
                      <a:pt x="279" y="79"/>
                    </a:lnTo>
                    <a:lnTo>
                      <a:pt x="287" y="79"/>
                    </a:lnTo>
                    <a:lnTo>
                      <a:pt x="310" y="71"/>
                    </a:lnTo>
                    <a:lnTo>
                      <a:pt x="318" y="63"/>
                    </a:lnTo>
                    <a:lnTo>
                      <a:pt x="334" y="55"/>
                    </a:lnTo>
                    <a:lnTo>
                      <a:pt x="334" y="47"/>
                    </a:lnTo>
                    <a:lnTo>
                      <a:pt x="326" y="47"/>
                    </a:lnTo>
                    <a:lnTo>
                      <a:pt x="310" y="47"/>
                    </a:lnTo>
                    <a:lnTo>
                      <a:pt x="295" y="55"/>
                    </a:lnTo>
                    <a:lnTo>
                      <a:pt x="271" y="55"/>
                    </a:lnTo>
                    <a:lnTo>
                      <a:pt x="255" y="63"/>
                    </a:lnTo>
                    <a:lnTo>
                      <a:pt x="247" y="63"/>
                    </a:lnTo>
                    <a:lnTo>
                      <a:pt x="231" y="71"/>
                    </a:lnTo>
                    <a:lnTo>
                      <a:pt x="215" y="71"/>
                    </a:lnTo>
                    <a:lnTo>
                      <a:pt x="199" y="63"/>
                    </a:lnTo>
                    <a:lnTo>
                      <a:pt x="183" y="55"/>
                    </a:lnTo>
                    <a:lnTo>
                      <a:pt x="167" y="40"/>
                    </a:lnTo>
                    <a:lnTo>
                      <a:pt x="151" y="32"/>
                    </a:lnTo>
                    <a:lnTo>
                      <a:pt x="135" y="32"/>
                    </a:lnTo>
                    <a:lnTo>
                      <a:pt x="119" y="32"/>
                    </a:lnTo>
                    <a:lnTo>
                      <a:pt x="103" y="32"/>
                    </a:lnTo>
                    <a:lnTo>
                      <a:pt x="87" y="16"/>
                    </a:lnTo>
                    <a:lnTo>
                      <a:pt x="72" y="8"/>
                    </a:lnTo>
                    <a:lnTo>
                      <a:pt x="56" y="0"/>
                    </a:lnTo>
                    <a:lnTo>
                      <a:pt x="32" y="0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8" y="16"/>
                    </a:lnTo>
                    <a:lnTo>
                      <a:pt x="16" y="32"/>
                    </a:lnTo>
                    <a:lnTo>
                      <a:pt x="24" y="40"/>
                    </a:lnTo>
                    <a:lnTo>
                      <a:pt x="48" y="47"/>
                    </a:lnTo>
                    <a:lnTo>
                      <a:pt x="64" y="47"/>
                    </a:lnTo>
                    <a:lnTo>
                      <a:pt x="87" y="47"/>
                    </a:lnTo>
                    <a:lnTo>
                      <a:pt x="103" y="40"/>
                    </a:lnTo>
                    <a:lnTo>
                      <a:pt x="103" y="55"/>
                    </a:lnTo>
                    <a:lnTo>
                      <a:pt x="111" y="63"/>
                    </a:lnTo>
                    <a:lnTo>
                      <a:pt x="111" y="71"/>
                    </a:lnTo>
                    <a:lnTo>
                      <a:pt x="127" y="79"/>
                    </a:lnTo>
                    <a:lnTo>
                      <a:pt x="135" y="79"/>
                    </a:lnTo>
                    <a:lnTo>
                      <a:pt x="151" y="71"/>
                    </a:lnTo>
                    <a:lnTo>
                      <a:pt x="167" y="71"/>
                    </a:lnTo>
                    <a:lnTo>
                      <a:pt x="175" y="71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0" name="Freeform 32"/>
              <p:cNvSpPr>
                <a:spLocks/>
              </p:cNvSpPr>
              <p:nvPr/>
            </p:nvSpPr>
            <p:spPr bwMode="auto">
              <a:xfrm>
                <a:off x="3916" y="1823"/>
                <a:ext cx="143" cy="239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48" y="8"/>
                  </a:cxn>
                  <a:cxn ang="0">
                    <a:pos x="63" y="24"/>
                  </a:cxn>
                  <a:cxn ang="0">
                    <a:pos x="87" y="40"/>
                  </a:cxn>
                  <a:cxn ang="0">
                    <a:pos x="95" y="48"/>
                  </a:cxn>
                  <a:cxn ang="0">
                    <a:pos x="111" y="56"/>
                  </a:cxn>
                  <a:cxn ang="0">
                    <a:pos x="111" y="64"/>
                  </a:cxn>
                  <a:cxn ang="0">
                    <a:pos x="119" y="80"/>
                  </a:cxn>
                  <a:cxn ang="0">
                    <a:pos x="119" y="96"/>
                  </a:cxn>
                  <a:cxn ang="0">
                    <a:pos x="119" y="104"/>
                  </a:cxn>
                  <a:cxn ang="0">
                    <a:pos x="119" y="120"/>
                  </a:cxn>
                  <a:cxn ang="0">
                    <a:pos x="127" y="144"/>
                  </a:cxn>
                  <a:cxn ang="0">
                    <a:pos x="135" y="160"/>
                  </a:cxn>
                  <a:cxn ang="0">
                    <a:pos x="143" y="168"/>
                  </a:cxn>
                  <a:cxn ang="0">
                    <a:pos x="135" y="192"/>
                  </a:cxn>
                  <a:cxn ang="0">
                    <a:pos x="127" y="216"/>
                  </a:cxn>
                  <a:cxn ang="0">
                    <a:pos x="127" y="224"/>
                  </a:cxn>
                  <a:cxn ang="0">
                    <a:pos x="127" y="239"/>
                  </a:cxn>
                  <a:cxn ang="0">
                    <a:pos x="119" y="232"/>
                  </a:cxn>
                  <a:cxn ang="0">
                    <a:pos x="111" y="224"/>
                  </a:cxn>
                  <a:cxn ang="0">
                    <a:pos x="111" y="208"/>
                  </a:cxn>
                  <a:cxn ang="0">
                    <a:pos x="111" y="192"/>
                  </a:cxn>
                  <a:cxn ang="0">
                    <a:pos x="111" y="176"/>
                  </a:cxn>
                  <a:cxn ang="0">
                    <a:pos x="119" y="160"/>
                  </a:cxn>
                  <a:cxn ang="0">
                    <a:pos x="119" y="144"/>
                  </a:cxn>
                  <a:cxn ang="0">
                    <a:pos x="111" y="128"/>
                  </a:cxn>
                  <a:cxn ang="0">
                    <a:pos x="111" y="120"/>
                  </a:cxn>
                  <a:cxn ang="0">
                    <a:pos x="103" y="104"/>
                  </a:cxn>
                  <a:cxn ang="0">
                    <a:pos x="95" y="88"/>
                  </a:cxn>
                  <a:cxn ang="0">
                    <a:pos x="87" y="88"/>
                  </a:cxn>
                  <a:cxn ang="0">
                    <a:pos x="87" y="96"/>
                  </a:cxn>
                  <a:cxn ang="0">
                    <a:pos x="95" y="112"/>
                  </a:cxn>
                  <a:cxn ang="0">
                    <a:pos x="79" y="96"/>
                  </a:cxn>
                  <a:cxn ang="0">
                    <a:pos x="71" y="80"/>
                  </a:cxn>
                  <a:cxn ang="0">
                    <a:pos x="63" y="80"/>
                  </a:cxn>
                  <a:cxn ang="0">
                    <a:pos x="48" y="64"/>
                  </a:cxn>
                  <a:cxn ang="0">
                    <a:pos x="40" y="56"/>
                  </a:cxn>
                  <a:cxn ang="0">
                    <a:pos x="24" y="48"/>
                  </a:cxn>
                  <a:cxn ang="0">
                    <a:pos x="16" y="32"/>
                  </a:cxn>
                  <a:cxn ang="0">
                    <a:pos x="8" y="16"/>
                  </a:cxn>
                  <a:cxn ang="0">
                    <a:pos x="0" y="8"/>
                  </a:cxn>
                  <a:cxn ang="0">
                    <a:pos x="8" y="0"/>
                  </a:cxn>
                  <a:cxn ang="0">
                    <a:pos x="24" y="0"/>
                  </a:cxn>
                  <a:cxn ang="0">
                    <a:pos x="32" y="0"/>
                  </a:cxn>
                </a:cxnLst>
                <a:rect l="0" t="0" r="r" b="b"/>
                <a:pathLst>
                  <a:path w="143" h="239">
                    <a:moveTo>
                      <a:pt x="32" y="0"/>
                    </a:moveTo>
                    <a:lnTo>
                      <a:pt x="48" y="8"/>
                    </a:lnTo>
                    <a:lnTo>
                      <a:pt x="63" y="24"/>
                    </a:lnTo>
                    <a:lnTo>
                      <a:pt x="87" y="40"/>
                    </a:lnTo>
                    <a:lnTo>
                      <a:pt x="95" y="48"/>
                    </a:lnTo>
                    <a:lnTo>
                      <a:pt x="111" y="56"/>
                    </a:lnTo>
                    <a:lnTo>
                      <a:pt x="111" y="64"/>
                    </a:lnTo>
                    <a:lnTo>
                      <a:pt x="119" y="80"/>
                    </a:lnTo>
                    <a:lnTo>
                      <a:pt x="119" y="96"/>
                    </a:lnTo>
                    <a:lnTo>
                      <a:pt x="119" y="104"/>
                    </a:lnTo>
                    <a:lnTo>
                      <a:pt x="119" y="120"/>
                    </a:lnTo>
                    <a:lnTo>
                      <a:pt x="127" y="144"/>
                    </a:lnTo>
                    <a:lnTo>
                      <a:pt x="135" y="160"/>
                    </a:lnTo>
                    <a:lnTo>
                      <a:pt x="143" y="168"/>
                    </a:lnTo>
                    <a:lnTo>
                      <a:pt x="135" y="192"/>
                    </a:lnTo>
                    <a:lnTo>
                      <a:pt x="127" y="216"/>
                    </a:lnTo>
                    <a:lnTo>
                      <a:pt x="127" y="224"/>
                    </a:lnTo>
                    <a:lnTo>
                      <a:pt x="127" y="239"/>
                    </a:lnTo>
                    <a:lnTo>
                      <a:pt x="119" y="232"/>
                    </a:lnTo>
                    <a:lnTo>
                      <a:pt x="111" y="224"/>
                    </a:lnTo>
                    <a:lnTo>
                      <a:pt x="111" y="208"/>
                    </a:lnTo>
                    <a:lnTo>
                      <a:pt x="111" y="192"/>
                    </a:lnTo>
                    <a:lnTo>
                      <a:pt x="111" y="176"/>
                    </a:lnTo>
                    <a:lnTo>
                      <a:pt x="119" y="160"/>
                    </a:lnTo>
                    <a:lnTo>
                      <a:pt x="119" y="144"/>
                    </a:lnTo>
                    <a:lnTo>
                      <a:pt x="111" y="128"/>
                    </a:lnTo>
                    <a:lnTo>
                      <a:pt x="111" y="120"/>
                    </a:lnTo>
                    <a:lnTo>
                      <a:pt x="103" y="104"/>
                    </a:lnTo>
                    <a:lnTo>
                      <a:pt x="95" y="88"/>
                    </a:lnTo>
                    <a:lnTo>
                      <a:pt x="87" y="88"/>
                    </a:lnTo>
                    <a:lnTo>
                      <a:pt x="87" y="96"/>
                    </a:lnTo>
                    <a:lnTo>
                      <a:pt x="95" y="112"/>
                    </a:lnTo>
                    <a:lnTo>
                      <a:pt x="79" y="96"/>
                    </a:lnTo>
                    <a:lnTo>
                      <a:pt x="71" y="80"/>
                    </a:lnTo>
                    <a:lnTo>
                      <a:pt x="63" y="80"/>
                    </a:lnTo>
                    <a:lnTo>
                      <a:pt x="48" y="64"/>
                    </a:lnTo>
                    <a:lnTo>
                      <a:pt x="40" y="56"/>
                    </a:lnTo>
                    <a:lnTo>
                      <a:pt x="24" y="48"/>
                    </a:lnTo>
                    <a:lnTo>
                      <a:pt x="16" y="32"/>
                    </a:lnTo>
                    <a:lnTo>
                      <a:pt x="8" y="16"/>
                    </a:lnTo>
                    <a:lnTo>
                      <a:pt x="0" y="8"/>
                    </a:lnTo>
                    <a:lnTo>
                      <a:pt x="8" y="0"/>
                    </a:lnTo>
                    <a:lnTo>
                      <a:pt x="24" y="0"/>
                    </a:lnTo>
                    <a:lnTo>
                      <a:pt x="32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1" name="Freeform 33"/>
              <p:cNvSpPr>
                <a:spLocks/>
              </p:cNvSpPr>
              <p:nvPr/>
            </p:nvSpPr>
            <p:spPr bwMode="auto">
              <a:xfrm>
                <a:off x="3860" y="1712"/>
                <a:ext cx="159" cy="8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6" y="8"/>
                  </a:cxn>
                  <a:cxn ang="0">
                    <a:pos x="32" y="8"/>
                  </a:cxn>
                  <a:cxn ang="0">
                    <a:pos x="40" y="16"/>
                  </a:cxn>
                  <a:cxn ang="0">
                    <a:pos x="56" y="32"/>
                  </a:cxn>
                  <a:cxn ang="0">
                    <a:pos x="56" y="48"/>
                  </a:cxn>
                  <a:cxn ang="0">
                    <a:pos x="56" y="56"/>
                  </a:cxn>
                  <a:cxn ang="0">
                    <a:pos x="56" y="64"/>
                  </a:cxn>
                  <a:cxn ang="0">
                    <a:pos x="56" y="72"/>
                  </a:cxn>
                  <a:cxn ang="0">
                    <a:pos x="64" y="56"/>
                  </a:cxn>
                  <a:cxn ang="0">
                    <a:pos x="64" y="48"/>
                  </a:cxn>
                  <a:cxn ang="0">
                    <a:pos x="64" y="32"/>
                  </a:cxn>
                  <a:cxn ang="0">
                    <a:pos x="64" y="16"/>
                  </a:cxn>
                  <a:cxn ang="0">
                    <a:pos x="56" y="8"/>
                  </a:cxn>
                  <a:cxn ang="0">
                    <a:pos x="48" y="0"/>
                  </a:cxn>
                  <a:cxn ang="0">
                    <a:pos x="56" y="0"/>
                  </a:cxn>
                  <a:cxn ang="0">
                    <a:pos x="72" y="16"/>
                  </a:cxn>
                  <a:cxn ang="0">
                    <a:pos x="72" y="32"/>
                  </a:cxn>
                  <a:cxn ang="0">
                    <a:pos x="80" y="40"/>
                  </a:cxn>
                  <a:cxn ang="0">
                    <a:pos x="72" y="56"/>
                  </a:cxn>
                  <a:cxn ang="0">
                    <a:pos x="72" y="64"/>
                  </a:cxn>
                  <a:cxn ang="0">
                    <a:pos x="80" y="48"/>
                  </a:cxn>
                  <a:cxn ang="0">
                    <a:pos x="88" y="40"/>
                  </a:cxn>
                  <a:cxn ang="0">
                    <a:pos x="104" y="24"/>
                  </a:cxn>
                  <a:cxn ang="0">
                    <a:pos x="119" y="24"/>
                  </a:cxn>
                  <a:cxn ang="0">
                    <a:pos x="135" y="16"/>
                  </a:cxn>
                  <a:cxn ang="0">
                    <a:pos x="143" y="24"/>
                  </a:cxn>
                  <a:cxn ang="0">
                    <a:pos x="151" y="24"/>
                  </a:cxn>
                  <a:cxn ang="0">
                    <a:pos x="159" y="24"/>
                  </a:cxn>
                  <a:cxn ang="0">
                    <a:pos x="151" y="24"/>
                  </a:cxn>
                  <a:cxn ang="0">
                    <a:pos x="143" y="32"/>
                  </a:cxn>
                  <a:cxn ang="0">
                    <a:pos x="135" y="32"/>
                  </a:cxn>
                  <a:cxn ang="0">
                    <a:pos x="119" y="32"/>
                  </a:cxn>
                  <a:cxn ang="0">
                    <a:pos x="112" y="40"/>
                  </a:cxn>
                  <a:cxn ang="0">
                    <a:pos x="104" y="48"/>
                  </a:cxn>
                  <a:cxn ang="0">
                    <a:pos x="96" y="56"/>
                  </a:cxn>
                  <a:cxn ang="0">
                    <a:pos x="96" y="64"/>
                  </a:cxn>
                  <a:cxn ang="0">
                    <a:pos x="88" y="80"/>
                  </a:cxn>
                </a:cxnLst>
                <a:rect l="0" t="0" r="r" b="b"/>
                <a:pathLst>
                  <a:path w="159" h="80">
                    <a:moveTo>
                      <a:pt x="0" y="8"/>
                    </a:moveTo>
                    <a:lnTo>
                      <a:pt x="16" y="8"/>
                    </a:lnTo>
                    <a:lnTo>
                      <a:pt x="32" y="8"/>
                    </a:lnTo>
                    <a:lnTo>
                      <a:pt x="40" y="16"/>
                    </a:lnTo>
                    <a:lnTo>
                      <a:pt x="56" y="32"/>
                    </a:lnTo>
                    <a:lnTo>
                      <a:pt x="56" y="48"/>
                    </a:lnTo>
                    <a:lnTo>
                      <a:pt x="56" y="56"/>
                    </a:lnTo>
                    <a:lnTo>
                      <a:pt x="56" y="64"/>
                    </a:lnTo>
                    <a:lnTo>
                      <a:pt x="56" y="72"/>
                    </a:lnTo>
                    <a:lnTo>
                      <a:pt x="64" y="56"/>
                    </a:lnTo>
                    <a:lnTo>
                      <a:pt x="64" y="48"/>
                    </a:lnTo>
                    <a:lnTo>
                      <a:pt x="64" y="32"/>
                    </a:lnTo>
                    <a:lnTo>
                      <a:pt x="64" y="16"/>
                    </a:lnTo>
                    <a:lnTo>
                      <a:pt x="56" y="8"/>
                    </a:lnTo>
                    <a:lnTo>
                      <a:pt x="48" y="0"/>
                    </a:lnTo>
                    <a:lnTo>
                      <a:pt x="56" y="0"/>
                    </a:lnTo>
                    <a:lnTo>
                      <a:pt x="72" y="16"/>
                    </a:lnTo>
                    <a:lnTo>
                      <a:pt x="72" y="32"/>
                    </a:lnTo>
                    <a:lnTo>
                      <a:pt x="80" y="40"/>
                    </a:lnTo>
                    <a:lnTo>
                      <a:pt x="72" y="56"/>
                    </a:lnTo>
                    <a:lnTo>
                      <a:pt x="72" y="64"/>
                    </a:lnTo>
                    <a:lnTo>
                      <a:pt x="80" y="48"/>
                    </a:lnTo>
                    <a:lnTo>
                      <a:pt x="88" y="40"/>
                    </a:lnTo>
                    <a:lnTo>
                      <a:pt x="104" y="24"/>
                    </a:lnTo>
                    <a:lnTo>
                      <a:pt x="119" y="24"/>
                    </a:lnTo>
                    <a:lnTo>
                      <a:pt x="135" y="16"/>
                    </a:lnTo>
                    <a:lnTo>
                      <a:pt x="143" y="24"/>
                    </a:lnTo>
                    <a:lnTo>
                      <a:pt x="151" y="24"/>
                    </a:lnTo>
                    <a:lnTo>
                      <a:pt x="159" y="24"/>
                    </a:lnTo>
                    <a:lnTo>
                      <a:pt x="151" y="24"/>
                    </a:lnTo>
                    <a:lnTo>
                      <a:pt x="143" y="32"/>
                    </a:lnTo>
                    <a:lnTo>
                      <a:pt x="135" y="32"/>
                    </a:lnTo>
                    <a:lnTo>
                      <a:pt x="119" y="32"/>
                    </a:lnTo>
                    <a:lnTo>
                      <a:pt x="112" y="40"/>
                    </a:lnTo>
                    <a:lnTo>
                      <a:pt x="104" y="48"/>
                    </a:lnTo>
                    <a:lnTo>
                      <a:pt x="96" y="56"/>
                    </a:lnTo>
                    <a:lnTo>
                      <a:pt x="96" y="64"/>
                    </a:lnTo>
                    <a:lnTo>
                      <a:pt x="88" y="8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2" name="Freeform 34"/>
              <p:cNvSpPr>
                <a:spLocks/>
              </p:cNvSpPr>
              <p:nvPr/>
            </p:nvSpPr>
            <p:spPr bwMode="auto">
              <a:xfrm>
                <a:off x="3541" y="1919"/>
                <a:ext cx="128" cy="48"/>
              </a:xfrm>
              <a:custGeom>
                <a:avLst/>
                <a:gdLst/>
                <a:ahLst/>
                <a:cxnLst>
                  <a:cxn ang="0">
                    <a:pos x="120" y="16"/>
                  </a:cxn>
                  <a:cxn ang="0">
                    <a:pos x="128" y="24"/>
                  </a:cxn>
                  <a:cxn ang="0">
                    <a:pos x="128" y="32"/>
                  </a:cxn>
                  <a:cxn ang="0">
                    <a:pos x="120" y="40"/>
                  </a:cxn>
                  <a:cxn ang="0">
                    <a:pos x="104" y="40"/>
                  </a:cxn>
                  <a:cxn ang="0">
                    <a:pos x="88" y="40"/>
                  </a:cxn>
                  <a:cxn ang="0">
                    <a:pos x="64" y="32"/>
                  </a:cxn>
                  <a:cxn ang="0">
                    <a:pos x="48" y="32"/>
                  </a:cxn>
                  <a:cxn ang="0">
                    <a:pos x="32" y="48"/>
                  </a:cxn>
                  <a:cxn ang="0">
                    <a:pos x="16" y="48"/>
                  </a:cxn>
                  <a:cxn ang="0">
                    <a:pos x="0" y="40"/>
                  </a:cxn>
                  <a:cxn ang="0">
                    <a:pos x="0" y="32"/>
                  </a:cxn>
                  <a:cxn ang="0">
                    <a:pos x="8" y="16"/>
                  </a:cxn>
                  <a:cxn ang="0">
                    <a:pos x="24" y="8"/>
                  </a:cxn>
                  <a:cxn ang="0">
                    <a:pos x="48" y="0"/>
                  </a:cxn>
                  <a:cxn ang="0">
                    <a:pos x="80" y="0"/>
                  </a:cxn>
                  <a:cxn ang="0">
                    <a:pos x="104" y="8"/>
                  </a:cxn>
                  <a:cxn ang="0">
                    <a:pos x="120" y="16"/>
                  </a:cxn>
                </a:cxnLst>
                <a:rect l="0" t="0" r="r" b="b"/>
                <a:pathLst>
                  <a:path w="128" h="48">
                    <a:moveTo>
                      <a:pt x="120" y="16"/>
                    </a:moveTo>
                    <a:lnTo>
                      <a:pt x="128" y="24"/>
                    </a:lnTo>
                    <a:lnTo>
                      <a:pt x="128" y="32"/>
                    </a:lnTo>
                    <a:lnTo>
                      <a:pt x="120" y="40"/>
                    </a:lnTo>
                    <a:lnTo>
                      <a:pt x="104" y="40"/>
                    </a:lnTo>
                    <a:lnTo>
                      <a:pt x="88" y="40"/>
                    </a:lnTo>
                    <a:lnTo>
                      <a:pt x="64" y="32"/>
                    </a:lnTo>
                    <a:lnTo>
                      <a:pt x="48" y="32"/>
                    </a:lnTo>
                    <a:lnTo>
                      <a:pt x="32" y="48"/>
                    </a:lnTo>
                    <a:lnTo>
                      <a:pt x="16" y="48"/>
                    </a:lnTo>
                    <a:lnTo>
                      <a:pt x="0" y="40"/>
                    </a:lnTo>
                    <a:lnTo>
                      <a:pt x="0" y="32"/>
                    </a:lnTo>
                    <a:lnTo>
                      <a:pt x="8" y="16"/>
                    </a:lnTo>
                    <a:lnTo>
                      <a:pt x="24" y="8"/>
                    </a:lnTo>
                    <a:lnTo>
                      <a:pt x="48" y="0"/>
                    </a:lnTo>
                    <a:lnTo>
                      <a:pt x="80" y="0"/>
                    </a:lnTo>
                    <a:lnTo>
                      <a:pt x="104" y="8"/>
                    </a:lnTo>
                    <a:lnTo>
                      <a:pt x="120" y="16"/>
                    </a:lnTo>
                    <a:close/>
                  </a:path>
                </a:pathLst>
              </a:custGeom>
              <a:solidFill>
                <a:srgbClr val="A04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3" name="Freeform 35"/>
              <p:cNvSpPr>
                <a:spLocks/>
              </p:cNvSpPr>
              <p:nvPr/>
            </p:nvSpPr>
            <p:spPr bwMode="auto">
              <a:xfrm>
                <a:off x="3725" y="2055"/>
                <a:ext cx="653" cy="709"/>
              </a:xfrm>
              <a:custGeom>
                <a:avLst/>
                <a:gdLst/>
                <a:ahLst/>
                <a:cxnLst>
                  <a:cxn ang="0">
                    <a:pos x="342" y="103"/>
                  </a:cxn>
                  <a:cxn ang="0">
                    <a:pos x="358" y="63"/>
                  </a:cxn>
                  <a:cxn ang="0">
                    <a:pos x="390" y="31"/>
                  </a:cxn>
                  <a:cxn ang="0">
                    <a:pos x="430" y="7"/>
                  </a:cxn>
                  <a:cxn ang="0">
                    <a:pos x="470" y="0"/>
                  </a:cxn>
                  <a:cxn ang="0">
                    <a:pos x="509" y="7"/>
                  </a:cxn>
                  <a:cxn ang="0">
                    <a:pos x="549" y="23"/>
                  </a:cxn>
                  <a:cxn ang="0">
                    <a:pos x="573" y="47"/>
                  </a:cxn>
                  <a:cxn ang="0">
                    <a:pos x="597" y="71"/>
                  </a:cxn>
                  <a:cxn ang="0">
                    <a:pos x="613" y="95"/>
                  </a:cxn>
                  <a:cxn ang="0">
                    <a:pos x="629" y="127"/>
                  </a:cxn>
                  <a:cxn ang="0">
                    <a:pos x="645" y="151"/>
                  </a:cxn>
                  <a:cxn ang="0">
                    <a:pos x="653" y="191"/>
                  </a:cxn>
                  <a:cxn ang="0">
                    <a:pos x="637" y="255"/>
                  </a:cxn>
                  <a:cxn ang="0">
                    <a:pos x="605" y="326"/>
                  </a:cxn>
                  <a:cxn ang="0">
                    <a:pos x="573" y="398"/>
                  </a:cxn>
                  <a:cxn ang="0">
                    <a:pos x="533" y="446"/>
                  </a:cxn>
                  <a:cxn ang="0">
                    <a:pos x="493" y="494"/>
                  </a:cxn>
                  <a:cxn ang="0">
                    <a:pos x="446" y="549"/>
                  </a:cxn>
                  <a:cxn ang="0">
                    <a:pos x="406" y="597"/>
                  </a:cxn>
                  <a:cxn ang="0">
                    <a:pos x="390" y="621"/>
                  </a:cxn>
                  <a:cxn ang="0">
                    <a:pos x="374" y="653"/>
                  </a:cxn>
                  <a:cxn ang="0">
                    <a:pos x="350" y="677"/>
                  </a:cxn>
                  <a:cxn ang="0">
                    <a:pos x="318" y="701"/>
                  </a:cxn>
                  <a:cxn ang="0">
                    <a:pos x="254" y="709"/>
                  </a:cxn>
                  <a:cxn ang="0">
                    <a:pos x="183" y="709"/>
                  </a:cxn>
                  <a:cxn ang="0">
                    <a:pos x="127" y="693"/>
                  </a:cxn>
                  <a:cxn ang="0">
                    <a:pos x="71" y="677"/>
                  </a:cxn>
                  <a:cxn ang="0">
                    <a:pos x="31" y="637"/>
                  </a:cxn>
                  <a:cxn ang="0">
                    <a:pos x="8" y="581"/>
                  </a:cxn>
                  <a:cxn ang="0">
                    <a:pos x="0" y="533"/>
                  </a:cxn>
                  <a:cxn ang="0">
                    <a:pos x="16" y="478"/>
                  </a:cxn>
                  <a:cxn ang="0">
                    <a:pos x="31" y="438"/>
                  </a:cxn>
                  <a:cxn ang="0">
                    <a:pos x="63" y="398"/>
                  </a:cxn>
                  <a:cxn ang="0">
                    <a:pos x="95" y="374"/>
                  </a:cxn>
                  <a:cxn ang="0">
                    <a:pos x="135" y="358"/>
                  </a:cxn>
                  <a:cxn ang="0">
                    <a:pos x="191" y="350"/>
                  </a:cxn>
                  <a:cxn ang="0">
                    <a:pos x="239" y="350"/>
                  </a:cxn>
                  <a:cxn ang="0">
                    <a:pos x="270" y="366"/>
                  </a:cxn>
                  <a:cxn ang="0">
                    <a:pos x="294" y="390"/>
                  </a:cxn>
                  <a:cxn ang="0">
                    <a:pos x="326" y="374"/>
                  </a:cxn>
                  <a:cxn ang="0">
                    <a:pos x="366" y="334"/>
                  </a:cxn>
                  <a:cxn ang="0">
                    <a:pos x="398" y="294"/>
                  </a:cxn>
                  <a:cxn ang="0">
                    <a:pos x="422" y="255"/>
                  </a:cxn>
                  <a:cxn ang="0">
                    <a:pos x="366" y="207"/>
                  </a:cxn>
                  <a:cxn ang="0">
                    <a:pos x="342" y="159"/>
                  </a:cxn>
                  <a:cxn ang="0">
                    <a:pos x="342" y="103"/>
                  </a:cxn>
                </a:cxnLst>
                <a:rect l="0" t="0" r="r" b="b"/>
                <a:pathLst>
                  <a:path w="653" h="709">
                    <a:moveTo>
                      <a:pt x="342" y="103"/>
                    </a:moveTo>
                    <a:lnTo>
                      <a:pt x="358" y="63"/>
                    </a:lnTo>
                    <a:lnTo>
                      <a:pt x="390" y="31"/>
                    </a:lnTo>
                    <a:lnTo>
                      <a:pt x="430" y="7"/>
                    </a:lnTo>
                    <a:lnTo>
                      <a:pt x="470" y="0"/>
                    </a:lnTo>
                    <a:lnTo>
                      <a:pt x="509" y="7"/>
                    </a:lnTo>
                    <a:lnTo>
                      <a:pt x="549" y="23"/>
                    </a:lnTo>
                    <a:lnTo>
                      <a:pt x="573" y="47"/>
                    </a:lnTo>
                    <a:lnTo>
                      <a:pt x="597" y="71"/>
                    </a:lnTo>
                    <a:lnTo>
                      <a:pt x="613" y="95"/>
                    </a:lnTo>
                    <a:lnTo>
                      <a:pt x="629" y="127"/>
                    </a:lnTo>
                    <a:lnTo>
                      <a:pt x="645" y="151"/>
                    </a:lnTo>
                    <a:lnTo>
                      <a:pt x="653" y="191"/>
                    </a:lnTo>
                    <a:lnTo>
                      <a:pt x="637" y="255"/>
                    </a:lnTo>
                    <a:lnTo>
                      <a:pt x="605" y="326"/>
                    </a:lnTo>
                    <a:lnTo>
                      <a:pt x="573" y="398"/>
                    </a:lnTo>
                    <a:lnTo>
                      <a:pt x="533" y="446"/>
                    </a:lnTo>
                    <a:lnTo>
                      <a:pt x="493" y="494"/>
                    </a:lnTo>
                    <a:lnTo>
                      <a:pt x="446" y="549"/>
                    </a:lnTo>
                    <a:lnTo>
                      <a:pt x="406" y="597"/>
                    </a:lnTo>
                    <a:lnTo>
                      <a:pt x="390" y="621"/>
                    </a:lnTo>
                    <a:lnTo>
                      <a:pt x="374" y="653"/>
                    </a:lnTo>
                    <a:lnTo>
                      <a:pt x="350" y="677"/>
                    </a:lnTo>
                    <a:lnTo>
                      <a:pt x="318" y="701"/>
                    </a:lnTo>
                    <a:lnTo>
                      <a:pt x="254" y="709"/>
                    </a:lnTo>
                    <a:lnTo>
                      <a:pt x="183" y="709"/>
                    </a:lnTo>
                    <a:lnTo>
                      <a:pt x="127" y="693"/>
                    </a:lnTo>
                    <a:lnTo>
                      <a:pt x="71" y="677"/>
                    </a:lnTo>
                    <a:lnTo>
                      <a:pt x="31" y="637"/>
                    </a:lnTo>
                    <a:lnTo>
                      <a:pt x="8" y="581"/>
                    </a:lnTo>
                    <a:lnTo>
                      <a:pt x="0" y="533"/>
                    </a:lnTo>
                    <a:lnTo>
                      <a:pt x="16" y="478"/>
                    </a:lnTo>
                    <a:lnTo>
                      <a:pt x="31" y="438"/>
                    </a:lnTo>
                    <a:lnTo>
                      <a:pt x="63" y="398"/>
                    </a:lnTo>
                    <a:lnTo>
                      <a:pt x="95" y="374"/>
                    </a:lnTo>
                    <a:lnTo>
                      <a:pt x="135" y="358"/>
                    </a:lnTo>
                    <a:lnTo>
                      <a:pt x="191" y="350"/>
                    </a:lnTo>
                    <a:lnTo>
                      <a:pt x="239" y="350"/>
                    </a:lnTo>
                    <a:lnTo>
                      <a:pt x="270" y="366"/>
                    </a:lnTo>
                    <a:lnTo>
                      <a:pt x="294" y="390"/>
                    </a:lnTo>
                    <a:lnTo>
                      <a:pt x="326" y="374"/>
                    </a:lnTo>
                    <a:lnTo>
                      <a:pt x="366" y="334"/>
                    </a:lnTo>
                    <a:lnTo>
                      <a:pt x="398" y="294"/>
                    </a:lnTo>
                    <a:lnTo>
                      <a:pt x="422" y="255"/>
                    </a:lnTo>
                    <a:lnTo>
                      <a:pt x="366" y="207"/>
                    </a:lnTo>
                    <a:lnTo>
                      <a:pt x="342" y="159"/>
                    </a:lnTo>
                    <a:lnTo>
                      <a:pt x="342" y="103"/>
                    </a:lnTo>
                    <a:close/>
                  </a:path>
                </a:pathLst>
              </a:custGeom>
              <a:solidFill>
                <a:srgbClr val="00808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4" name="Freeform 36"/>
              <p:cNvSpPr>
                <a:spLocks/>
              </p:cNvSpPr>
              <p:nvPr/>
            </p:nvSpPr>
            <p:spPr bwMode="auto">
              <a:xfrm>
                <a:off x="3916" y="2174"/>
                <a:ext cx="549" cy="916"/>
              </a:xfrm>
              <a:custGeom>
                <a:avLst/>
                <a:gdLst/>
                <a:ahLst/>
                <a:cxnLst>
                  <a:cxn ang="0">
                    <a:pos x="56" y="24"/>
                  </a:cxn>
                  <a:cxn ang="0">
                    <a:pos x="159" y="0"/>
                  </a:cxn>
                  <a:cxn ang="0">
                    <a:pos x="263" y="8"/>
                  </a:cxn>
                  <a:cxn ang="0">
                    <a:pos x="342" y="24"/>
                  </a:cxn>
                  <a:cxn ang="0">
                    <a:pos x="430" y="48"/>
                  </a:cxn>
                  <a:cxn ang="0">
                    <a:pos x="478" y="72"/>
                  </a:cxn>
                  <a:cxn ang="0">
                    <a:pos x="525" y="136"/>
                  </a:cxn>
                  <a:cxn ang="0">
                    <a:pos x="549" y="199"/>
                  </a:cxn>
                  <a:cxn ang="0">
                    <a:pos x="533" y="263"/>
                  </a:cxn>
                  <a:cxn ang="0">
                    <a:pos x="502" y="327"/>
                  </a:cxn>
                  <a:cxn ang="0">
                    <a:pos x="478" y="398"/>
                  </a:cxn>
                  <a:cxn ang="0">
                    <a:pos x="446" y="462"/>
                  </a:cxn>
                  <a:cxn ang="0">
                    <a:pos x="414" y="518"/>
                  </a:cxn>
                  <a:cxn ang="0">
                    <a:pos x="374" y="574"/>
                  </a:cxn>
                  <a:cxn ang="0">
                    <a:pos x="326" y="598"/>
                  </a:cxn>
                  <a:cxn ang="0">
                    <a:pos x="342" y="757"/>
                  </a:cxn>
                  <a:cxn ang="0">
                    <a:pos x="111" y="877"/>
                  </a:cxn>
                  <a:cxn ang="0">
                    <a:pos x="103" y="757"/>
                  </a:cxn>
                  <a:cxn ang="0">
                    <a:pos x="71" y="685"/>
                  </a:cxn>
                  <a:cxn ang="0">
                    <a:pos x="40" y="622"/>
                  </a:cxn>
                  <a:cxn ang="0">
                    <a:pos x="79" y="590"/>
                  </a:cxn>
                  <a:cxn ang="0">
                    <a:pos x="135" y="558"/>
                  </a:cxn>
                  <a:cxn ang="0">
                    <a:pos x="127" y="494"/>
                  </a:cxn>
                  <a:cxn ang="0">
                    <a:pos x="159" y="398"/>
                  </a:cxn>
                  <a:cxn ang="0">
                    <a:pos x="215" y="319"/>
                  </a:cxn>
                  <a:cxn ang="0">
                    <a:pos x="286" y="271"/>
                  </a:cxn>
                  <a:cxn ang="0">
                    <a:pos x="279" y="263"/>
                  </a:cxn>
                  <a:cxn ang="0">
                    <a:pos x="247" y="263"/>
                  </a:cxn>
                  <a:cxn ang="0">
                    <a:pos x="183" y="287"/>
                  </a:cxn>
                  <a:cxn ang="0">
                    <a:pos x="151" y="327"/>
                  </a:cxn>
                  <a:cxn ang="0">
                    <a:pos x="103" y="327"/>
                  </a:cxn>
                  <a:cxn ang="0">
                    <a:pos x="87" y="295"/>
                  </a:cxn>
                  <a:cxn ang="0">
                    <a:pos x="79" y="271"/>
                  </a:cxn>
                  <a:cxn ang="0">
                    <a:pos x="71" y="231"/>
                  </a:cxn>
                  <a:cxn ang="0">
                    <a:pos x="95" y="199"/>
                  </a:cxn>
                  <a:cxn ang="0">
                    <a:pos x="56" y="191"/>
                  </a:cxn>
                  <a:cxn ang="0">
                    <a:pos x="56" y="143"/>
                  </a:cxn>
                  <a:cxn ang="0">
                    <a:pos x="63" y="128"/>
                  </a:cxn>
                  <a:cxn ang="0">
                    <a:pos x="16" y="128"/>
                  </a:cxn>
                  <a:cxn ang="0">
                    <a:pos x="0" y="104"/>
                  </a:cxn>
                  <a:cxn ang="0">
                    <a:pos x="24" y="56"/>
                  </a:cxn>
                </a:cxnLst>
                <a:rect l="0" t="0" r="r" b="b"/>
                <a:pathLst>
                  <a:path w="549" h="916">
                    <a:moveTo>
                      <a:pt x="24" y="56"/>
                    </a:moveTo>
                    <a:lnTo>
                      <a:pt x="56" y="24"/>
                    </a:lnTo>
                    <a:lnTo>
                      <a:pt x="103" y="8"/>
                    </a:lnTo>
                    <a:lnTo>
                      <a:pt x="159" y="0"/>
                    </a:lnTo>
                    <a:lnTo>
                      <a:pt x="207" y="0"/>
                    </a:lnTo>
                    <a:lnTo>
                      <a:pt x="263" y="8"/>
                    </a:lnTo>
                    <a:lnTo>
                      <a:pt x="302" y="8"/>
                    </a:lnTo>
                    <a:lnTo>
                      <a:pt x="342" y="24"/>
                    </a:lnTo>
                    <a:lnTo>
                      <a:pt x="390" y="32"/>
                    </a:lnTo>
                    <a:lnTo>
                      <a:pt x="430" y="48"/>
                    </a:lnTo>
                    <a:lnTo>
                      <a:pt x="438" y="56"/>
                    </a:lnTo>
                    <a:lnTo>
                      <a:pt x="478" y="72"/>
                    </a:lnTo>
                    <a:lnTo>
                      <a:pt x="502" y="96"/>
                    </a:lnTo>
                    <a:lnTo>
                      <a:pt x="525" y="136"/>
                    </a:lnTo>
                    <a:lnTo>
                      <a:pt x="541" y="167"/>
                    </a:lnTo>
                    <a:lnTo>
                      <a:pt x="549" y="199"/>
                    </a:lnTo>
                    <a:lnTo>
                      <a:pt x="541" y="231"/>
                    </a:lnTo>
                    <a:lnTo>
                      <a:pt x="533" y="263"/>
                    </a:lnTo>
                    <a:lnTo>
                      <a:pt x="517" y="295"/>
                    </a:lnTo>
                    <a:lnTo>
                      <a:pt x="502" y="327"/>
                    </a:lnTo>
                    <a:lnTo>
                      <a:pt x="486" y="359"/>
                    </a:lnTo>
                    <a:lnTo>
                      <a:pt x="478" y="398"/>
                    </a:lnTo>
                    <a:lnTo>
                      <a:pt x="470" y="422"/>
                    </a:lnTo>
                    <a:lnTo>
                      <a:pt x="446" y="462"/>
                    </a:lnTo>
                    <a:lnTo>
                      <a:pt x="430" y="494"/>
                    </a:lnTo>
                    <a:lnTo>
                      <a:pt x="414" y="518"/>
                    </a:lnTo>
                    <a:lnTo>
                      <a:pt x="390" y="550"/>
                    </a:lnTo>
                    <a:lnTo>
                      <a:pt x="374" y="574"/>
                    </a:lnTo>
                    <a:lnTo>
                      <a:pt x="350" y="590"/>
                    </a:lnTo>
                    <a:lnTo>
                      <a:pt x="326" y="598"/>
                    </a:lnTo>
                    <a:lnTo>
                      <a:pt x="302" y="614"/>
                    </a:lnTo>
                    <a:lnTo>
                      <a:pt x="342" y="757"/>
                    </a:lnTo>
                    <a:lnTo>
                      <a:pt x="127" y="916"/>
                    </a:lnTo>
                    <a:lnTo>
                      <a:pt x="111" y="877"/>
                    </a:lnTo>
                    <a:lnTo>
                      <a:pt x="103" y="821"/>
                    </a:lnTo>
                    <a:lnTo>
                      <a:pt x="103" y="757"/>
                    </a:lnTo>
                    <a:lnTo>
                      <a:pt x="103" y="701"/>
                    </a:lnTo>
                    <a:lnTo>
                      <a:pt x="71" y="685"/>
                    </a:lnTo>
                    <a:lnTo>
                      <a:pt x="48" y="661"/>
                    </a:lnTo>
                    <a:lnTo>
                      <a:pt x="40" y="622"/>
                    </a:lnTo>
                    <a:lnTo>
                      <a:pt x="32" y="590"/>
                    </a:lnTo>
                    <a:lnTo>
                      <a:pt x="79" y="590"/>
                    </a:lnTo>
                    <a:lnTo>
                      <a:pt x="111" y="582"/>
                    </a:lnTo>
                    <a:lnTo>
                      <a:pt x="135" y="558"/>
                    </a:lnTo>
                    <a:lnTo>
                      <a:pt x="135" y="542"/>
                    </a:lnTo>
                    <a:lnTo>
                      <a:pt x="127" y="494"/>
                    </a:lnTo>
                    <a:lnTo>
                      <a:pt x="143" y="438"/>
                    </a:lnTo>
                    <a:lnTo>
                      <a:pt x="159" y="398"/>
                    </a:lnTo>
                    <a:lnTo>
                      <a:pt x="191" y="359"/>
                    </a:lnTo>
                    <a:lnTo>
                      <a:pt x="215" y="319"/>
                    </a:lnTo>
                    <a:lnTo>
                      <a:pt x="255" y="295"/>
                    </a:lnTo>
                    <a:lnTo>
                      <a:pt x="286" y="271"/>
                    </a:lnTo>
                    <a:lnTo>
                      <a:pt x="286" y="263"/>
                    </a:lnTo>
                    <a:lnTo>
                      <a:pt x="279" y="263"/>
                    </a:lnTo>
                    <a:lnTo>
                      <a:pt x="263" y="263"/>
                    </a:lnTo>
                    <a:lnTo>
                      <a:pt x="247" y="263"/>
                    </a:lnTo>
                    <a:lnTo>
                      <a:pt x="215" y="271"/>
                    </a:lnTo>
                    <a:lnTo>
                      <a:pt x="183" y="287"/>
                    </a:lnTo>
                    <a:lnTo>
                      <a:pt x="167" y="311"/>
                    </a:lnTo>
                    <a:lnTo>
                      <a:pt x="151" y="327"/>
                    </a:lnTo>
                    <a:lnTo>
                      <a:pt x="135" y="335"/>
                    </a:lnTo>
                    <a:lnTo>
                      <a:pt x="103" y="327"/>
                    </a:lnTo>
                    <a:lnTo>
                      <a:pt x="87" y="311"/>
                    </a:lnTo>
                    <a:lnTo>
                      <a:pt x="87" y="295"/>
                    </a:lnTo>
                    <a:lnTo>
                      <a:pt x="103" y="279"/>
                    </a:lnTo>
                    <a:lnTo>
                      <a:pt x="79" y="271"/>
                    </a:lnTo>
                    <a:lnTo>
                      <a:pt x="71" y="255"/>
                    </a:lnTo>
                    <a:lnTo>
                      <a:pt x="71" y="231"/>
                    </a:lnTo>
                    <a:lnTo>
                      <a:pt x="87" y="207"/>
                    </a:lnTo>
                    <a:lnTo>
                      <a:pt x="95" y="199"/>
                    </a:lnTo>
                    <a:lnTo>
                      <a:pt x="71" y="199"/>
                    </a:lnTo>
                    <a:lnTo>
                      <a:pt x="56" y="191"/>
                    </a:lnTo>
                    <a:lnTo>
                      <a:pt x="48" y="175"/>
                    </a:lnTo>
                    <a:lnTo>
                      <a:pt x="56" y="143"/>
                    </a:lnTo>
                    <a:lnTo>
                      <a:pt x="79" y="128"/>
                    </a:lnTo>
                    <a:lnTo>
                      <a:pt x="63" y="128"/>
                    </a:lnTo>
                    <a:lnTo>
                      <a:pt x="40" y="136"/>
                    </a:lnTo>
                    <a:lnTo>
                      <a:pt x="16" y="128"/>
                    </a:lnTo>
                    <a:lnTo>
                      <a:pt x="8" y="120"/>
                    </a:lnTo>
                    <a:lnTo>
                      <a:pt x="0" y="104"/>
                    </a:lnTo>
                    <a:lnTo>
                      <a:pt x="8" y="80"/>
                    </a:lnTo>
                    <a:lnTo>
                      <a:pt x="24" y="56"/>
                    </a:lnTo>
                    <a:close/>
                  </a:path>
                </a:pathLst>
              </a:custGeom>
              <a:solidFill>
                <a:srgbClr val="E0A08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5" name="Freeform 37"/>
              <p:cNvSpPr>
                <a:spLocks/>
              </p:cNvSpPr>
              <p:nvPr/>
            </p:nvSpPr>
            <p:spPr bwMode="auto">
              <a:xfrm>
                <a:off x="4051" y="2748"/>
                <a:ext cx="48" cy="5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24"/>
                  </a:cxn>
                  <a:cxn ang="0">
                    <a:pos x="24" y="40"/>
                  </a:cxn>
                  <a:cxn ang="0">
                    <a:pos x="48" y="56"/>
                  </a:cxn>
                </a:cxnLst>
                <a:rect l="0" t="0" r="r" b="b"/>
                <a:pathLst>
                  <a:path w="48" h="56">
                    <a:moveTo>
                      <a:pt x="0" y="0"/>
                    </a:moveTo>
                    <a:lnTo>
                      <a:pt x="16" y="24"/>
                    </a:lnTo>
                    <a:lnTo>
                      <a:pt x="24" y="40"/>
                    </a:lnTo>
                    <a:lnTo>
                      <a:pt x="48" y="56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3046" name="Group 38"/>
              <p:cNvGrpSpPr>
                <a:grpSpLocks/>
              </p:cNvGrpSpPr>
              <p:nvPr/>
            </p:nvGrpSpPr>
            <p:grpSpPr bwMode="auto">
              <a:xfrm>
                <a:off x="3916" y="2166"/>
                <a:ext cx="462" cy="351"/>
                <a:chOff x="4500" y="2078"/>
                <a:chExt cx="462" cy="351"/>
              </a:xfrm>
            </p:grpSpPr>
            <p:sp>
              <p:nvSpPr>
                <p:cNvPr id="43047" name="Freeform 39"/>
                <p:cNvSpPr>
                  <a:spLocks/>
                </p:cNvSpPr>
                <p:nvPr/>
              </p:nvSpPr>
              <p:spPr bwMode="auto">
                <a:xfrm>
                  <a:off x="4579" y="2158"/>
                  <a:ext cx="279" cy="56"/>
                </a:xfrm>
                <a:custGeom>
                  <a:avLst/>
                  <a:gdLst/>
                  <a:ahLst/>
                  <a:cxnLst>
                    <a:cxn ang="0">
                      <a:pos x="0" y="56"/>
                    </a:cxn>
                    <a:cxn ang="0">
                      <a:pos x="32" y="24"/>
                    </a:cxn>
                    <a:cxn ang="0">
                      <a:pos x="80" y="8"/>
                    </a:cxn>
                    <a:cxn ang="0">
                      <a:pos x="104" y="0"/>
                    </a:cxn>
                    <a:cxn ang="0">
                      <a:pos x="128" y="0"/>
                    </a:cxn>
                    <a:cxn ang="0">
                      <a:pos x="160" y="0"/>
                    </a:cxn>
                    <a:cxn ang="0">
                      <a:pos x="200" y="8"/>
                    </a:cxn>
                    <a:cxn ang="0">
                      <a:pos x="239" y="8"/>
                    </a:cxn>
                    <a:cxn ang="0">
                      <a:pos x="279" y="24"/>
                    </a:cxn>
                  </a:cxnLst>
                  <a:rect l="0" t="0" r="r" b="b"/>
                  <a:pathLst>
                    <a:path w="279" h="56">
                      <a:moveTo>
                        <a:pt x="0" y="56"/>
                      </a:moveTo>
                      <a:lnTo>
                        <a:pt x="32" y="24"/>
                      </a:lnTo>
                      <a:lnTo>
                        <a:pt x="80" y="8"/>
                      </a:lnTo>
                      <a:lnTo>
                        <a:pt x="104" y="0"/>
                      </a:lnTo>
                      <a:lnTo>
                        <a:pt x="128" y="0"/>
                      </a:lnTo>
                      <a:lnTo>
                        <a:pt x="160" y="0"/>
                      </a:lnTo>
                      <a:lnTo>
                        <a:pt x="200" y="8"/>
                      </a:lnTo>
                      <a:lnTo>
                        <a:pt x="239" y="8"/>
                      </a:lnTo>
                      <a:lnTo>
                        <a:pt x="279" y="24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48" name="Freeform 40"/>
                <p:cNvSpPr>
                  <a:spLocks/>
                </p:cNvSpPr>
                <p:nvPr/>
              </p:nvSpPr>
              <p:spPr bwMode="auto">
                <a:xfrm>
                  <a:off x="4603" y="2222"/>
                  <a:ext cx="239" cy="55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32" y="31"/>
                    </a:cxn>
                    <a:cxn ang="0">
                      <a:pos x="56" y="15"/>
                    </a:cxn>
                    <a:cxn ang="0">
                      <a:pos x="88" y="0"/>
                    </a:cxn>
                    <a:cxn ang="0">
                      <a:pos x="112" y="0"/>
                    </a:cxn>
                    <a:cxn ang="0">
                      <a:pos x="152" y="0"/>
                    </a:cxn>
                    <a:cxn ang="0">
                      <a:pos x="183" y="7"/>
                    </a:cxn>
                    <a:cxn ang="0">
                      <a:pos x="207" y="15"/>
                    </a:cxn>
                    <a:cxn ang="0">
                      <a:pos x="239" y="39"/>
                    </a:cxn>
                  </a:cxnLst>
                  <a:rect l="0" t="0" r="r" b="b"/>
                  <a:pathLst>
                    <a:path w="239" h="55">
                      <a:moveTo>
                        <a:pt x="0" y="55"/>
                      </a:moveTo>
                      <a:lnTo>
                        <a:pt x="32" y="31"/>
                      </a:lnTo>
                      <a:lnTo>
                        <a:pt x="56" y="15"/>
                      </a:lnTo>
                      <a:lnTo>
                        <a:pt x="88" y="0"/>
                      </a:lnTo>
                      <a:lnTo>
                        <a:pt x="112" y="0"/>
                      </a:lnTo>
                      <a:lnTo>
                        <a:pt x="152" y="0"/>
                      </a:lnTo>
                      <a:lnTo>
                        <a:pt x="183" y="7"/>
                      </a:lnTo>
                      <a:lnTo>
                        <a:pt x="207" y="15"/>
                      </a:lnTo>
                      <a:lnTo>
                        <a:pt x="239" y="39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49" name="Freeform 41"/>
                <p:cNvSpPr>
                  <a:spLocks/>
                </p:cNvSpPr>
                <p:nvPr/>
              </p:nvSpPr>
              <p:spPr bwMode="auto">
                <a:xfrm>
                  <a:off x="4611" y="2285"/>
                  <a:ext cx="183" cy="72"/>
                </a:xfrm>
                <a:custGeom>
                  <a:avLst/>
                  <a:gdLst/>
                  <a:ahLst/>
                  <a:cxnLst>
                    <a:cxn ang="0">
                      <a:pos x="0" y="72"/>
                    </a:cxn>
                    <a:cxn ang="0">
                      <a:pos x="16" y="48"/>
                    </a:cxn>
                    <a:cxn ang="0">
                      <a:pos x="48" y="24"/>
                    </a:cxn>
                    <a:cxn ang="0">
                      <a:pos x="80" y="8"/>
                    </a:cxn>
                    <a:cxn ang="0">
                      <a:pos x="120" y="0"/>
                    </a:cxn>
                    <a:cxn ang="0">
                      <a:pos x="160" y="0"/>
                    </a:cxn>
                    <a:cxn ang="0">
                      <a:pos x="183" y="16"/>
                    </a:cxn>
                  </a:cxnLst>
                  <a:rect l="0" t="0" r="r" b="b"/>
                  <a:pathLst>
                    <a:path w="183" h="72">
                      <a:moveTo>
                        <a:pt x="0" y="72"/>
                      </a:moveTo>
                      <a:lnTo>
                        <a:pt x="16" y="48"/>
                      </a:lnTo>
                      <a:lnTo>
                        <a:pt x="48" y="24"/>
                      </a:lnTo>
                      <a:lnTo>
                        <a:pt x="80" y="8"/>
                      </a:lnTo>
                      <a:lnTo>
                        <a:pt x="120" y="0"/>
                      </a:lnTo>
                      <a:lnTo>
                        <a:pt x="160" y="0"/>
                      </a:lnTo>
                      <a:lnTo>
                        <a:pt x="183" y="16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50" name="Freeform 42"/>
                <p:cNvSpPr>
                  <a:spLocks/>
                </p:cNvSpPr>
                <p:nvPr/>
              </p:nvSpPr>
              <p:spPr bwMode="auto">
                <a:xfrm>
                  <a:off x="4500" y="2150"/>
                  <a:ext cx="63" cy="72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0" y="24"/>
                    </a:cxn>
                    <a:cxn ang="0">
                      <a:pos x="0" y="40"/>
                    </a:cxn>
                    <a:cxn ang="0">
                      <a:pos x="16" y="64"/>
                    </a:cxn>
                    <a:cxn ang="0">
                      <a:pos x="40" y="72"/>
                    </a:cxn>
                    <a:cxn ang="0">
                      <a:pos x="63" y="72"/>
                    </a:cxn>
                  </a:cxnLst>
                  <a:rect l="0" t="0" r="r" b="b"/>
                  <a:pathLst>
                    <a:path w="63" h="72">
                      <a:moveTo>
                        <a:pt x="8" y="0"/>
                      </a:moveTo>
                      <a:lnTo>
                        <a:pt x="0" y="24"/>
                      </a:lnTo>
                      <a:lnTo>
                        <a:pt x="0" y="40"/>
                      </a:lnTo>
                      <a:lnTo>
                        <a:pt x="16" y="64"/>
                      </a:lnTo>
                      <a:lnTo>
                        <a:pt x="40" y="72"/>
                      </a:lnTo>
                      <a:lnTo>
                        <a:pt x="63" y="72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51" name="Freeform 43"/>
                <p:cNvSpPr>
                  <a:spLocks/>
                </p:cNvSpPr>
                <p:nvPr/>
              </p:nvSpPr>
              <p:spPr bwMode="auto">
                <a:xfrm>
                  <a:off x="4548" y="2229"/>
                  <a:ext cx="39" cy="5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40"/>
                    </a:cxn>
                    <a:cxn ang="0">
                      <a:pos x="8" y="56"/>
                    </a:cxn>
                    <a:cxn ang="0">
                      <a:pos x="23" y="56"/>
                    </a:cxn>
                    <a:cxn ang="0">
                      <a:pos x="39" y="56"/>
                    </a:cxn>
                  </a:cxnLst>
                  <a:rect l="0" t="0" r="r" b="b"/>
                  <a:pathLst>
                    <a:path w="39" h="56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40"/>
                      </a:lnTo>
                      <a:lnTo>
                        <a:pt x="8" y="56"/>
                      </a:lnTo>
                      <a:lnTo>
                        <a:pt x="23" y="56"/>
                      </a:lnTo>
                      <a:lnTo>
                        <a:pt x="39" y="56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52" name="Freeform 44"/>
                <p:cNvSpPr>
                  <a:spLocks/>
                </p:cNvSpPr>
                <p:nvPr/>
              </p:nvSpPr>
              <p:spPr bwMode="auto">
                <a:xfrm>
                  <a:off x="4563" y="2301"/>
                  <a:ext cx="96" cy="128"/>
                </a:xfrm>
                <a:custGeom>
                  <a:avLst/>
                  <a:gdLst/>
                  <a:ahLst/>
                  <a:cxnLst>
                    <a:cxn ang="0">
                      <a:pos x="16" y="0"/>
                    </a:cxn>
                    <a:cxn ang="0">
                      <a:pos x="8" y="16"/>
                    </a:cxn>
                    <a:cxn ang="0">
                      <a:pos x="0" y="32"/>
                    </a:cxn>
                    <a:cxn ang="0">
                      <a:pos x="0" y="48"/>
                    </a:cxn>
                    <a:cxn ang="0">
                      <a:pos x="8" y="64"/>
                    </a:cxn>
                    <a:cxn ang="0">
                      <a:pos x="32" y="64"/>
                    </a:cxn>
                    <a:cxn ang="0">
                      <a:pos x="24" y="80"/>
                    </a:cxn>
                    <a:cxn ang="0">
                      <a:pos x="24" y="104"/>
                    </a:cxn>
                    <a:cxn ang="0">
                      <a:pos x="40" y="120"/>
                    </a:cxn>
                    <a:cxn ang="0">
                      <a:pos x="56" y="128"/>
                    </a:cxn>
                    <a:cxn ang="0">
                      <a:pos x="80" y="128"/>
                    </a:cxn>
                    <a:cxn ang="0">
                      <a:pos x="96" y="120"/>
                    </a:cxn>
                  </a:cxnLst>
                  <a:rect l="0" t="0" r="r" b="b"/>
                  <a:pathLst>
                    <a:path w="96" h="128">
                      <a:moveTo>
                        <a:pt x="16" y="0"/>
                      </a:moveTo>
                      <a:lnTo>
                        <a:pt x="8" y="16"/>
                      </a:lnTo>
                      <a:lnTo>
                        <a:pt x="0" y="32"/>
                      </a:lnTo>
                      <a:lnTo>
                        <a:pt x="0" y="48"/>
                      </a:lnTo>
                      <a:lnTo>
                        <a:pt x="8" y="64"/>
                      </a:lnTo>
                      <a:lnTo>
                        <a:pt x="32" y="64"/>
                      </a:lnTo>
                      <a:lnTo>
                        <a:pt x="24" y="80"/>
                      </a:lnTo>
                      <a:lnTo>
                        <a:pt x="24" y="104"/>
                      </a:lnTo>
                      <a:lnTo>
                        <a:pt x="40" y="120"/>
                      </a:lnTo>
                      <a:lnTo>
                        <a:pt x="56" y="128"/>
                      </a:lnTo>
                      <a:lnTo>
                        <a:pt x="80" y="128"/>
                      </a:lnTo>
                      <a:lnTo>
                        <a:pt x="96" y="12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53" name="Freeform 45"/>
                <p:cNvSpPr>
                  <a:spLocks/>
                </p:cNvSpPr>
                <p:nvPr/>
              </p:nvSpPr>
              <p:spPr bwMode="auto">
                <a:xfrm>
                  <a:off x="4516" y="2078"/>
                  <a:ext cx="446" cy="64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" y="40"/>
                    </a:cxn>
                    <a:cxn ang="0">
                      <a:pos x="55" y="24"/>
                    </a:cxn>
                    <a:cxn ang="0">
                      <a:pos x="87" y="16"/>
                    </a:cxn>
                    <a:cxn ang="0">
                      <a:pos x="119" y="8"/>
                    </a:cxn>
                    <a:cxn ang="0">
                      <a:pos x="151" y="0"/>
                    </a:cxn>
                    <a:cxn ang="0">
                      <a:pos x="183" y="0"/>
                    </a:cxn>
                    <a:cxn ang="0">
                      <a:pos x="223" y="8"/>
                    </a:cxn>
                    <a:cxn ang="0">
                      <a:pos x="255" y="8"/>
                    </a:cxn>
                    <a:cxn ang="0">
                      <a:pos x="294" y="16"/>
                    </a:cxn>
                    <a:cxn ang="0">
                      <a:pos x="318" y="24"/>
                    </a:cxn>
                    <a:cxn ang="0">
                      <a:pos x="358" y="32"/>
                    </a:cxn>
                    <a:cxn ang="0">
                      <a:pos x="374" y="40"/>
                    </a:cxn>
                    <a:cxn ang="0">
                      <a:pos x="398" y="48"/>
                    </a:cxn>
                    <a:cxn ang="0">
                      <a:pos x="422" y="56"/>
                    </a:cxn>
                    <a:cxn ang="0">
                      <a:pos x="446" y="64"/>
                    </a:cxn>
                  </a:cxnLst>
                  <a:rect l="0" t="0" r="r" b="b"/>
                  <a:pathLst>
                    <a:path w="446" h="64">
                      <a:moveTo>
                        <a:pt x="0" y="64"/>
                      </a:moveTo>
                      <a:lnTo>
                        <a:pt x="24" y="40"/>
                      </a:lnTo>
                      <a:lnTo>
                        <a:pt x="55" y="24"/>
                      </a:lnTo>
                      <a:lnTo>
                        <a:pt x="87" y="16"/>
                      </a:lnTo>
                      <a:lnTo>
                        <a:pt x="119" y="8"/>
                      </a:lnTo>
                      <a:lnTo>
                        <a:pt x="151" y="0"/>
                      </a:lnTo>
                      <a:lnTo>
                        <a:pt x="183" y="0"/>
                      </a:lnTo>
                      <a:lnTo>
                        <a:pt x="223" y="8"/>
                      </a:lnTo>
                      <a:lnTo>
                        <a:pt x="255" y="8"/>
                      </a:lnTo>
                      <a:lnTo>
                        <a:pt x="294" y="16"/>
                      </a:lnTo>
                      <a:lnTo>
                        <a:pt x="318" y="24"/>
                      </a:lnTo>
                      <a:lnTo>
                        <a:pt x="358" y="32"/>
                      </a:lnTo>
                      <a:lnTo>
                        <a:pt x="374" y="40"/>
                      </a:lnTo>
                      <a:lnTo>
                        <a:pt x="398" y="48"/>
                      </a:lnTo>
                      <a:lnTo>
                        <a:pt x="422" y="56"/>
                      </a:lnTo>
                      <a:lnTo>
                        <a:pt x="446" y="64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54" name="Freeform 46"/>
                <p:cNvSpPr>
                  <a:spLocks/>
                </p:cNvSpPr>
                <p:nvPr/>
              </p:nvSpPr>
              <p:spPr bwMode="auto">
                <a:xfrm>
                  <a:off x="4699" y="2349"/>
                  <a:ext cx="80" cy="72"/>
                </a:xfrm>
                <a:custGeom>
                  <a:avLst/>
                  <a:gdLst/>
                  <a:ahLst/>
                  <a:cxnLst>
                    <a:cxn ang="0">
                      <a:pos x="32" y="0"/>
                    </a:cxn>
                    <a:cxn ang="0">
                      <a:pos x="40" y="0"/>
                    </a:cxn>
                    <a:cxn ang="0">
                      <a:pos x="56" y="8"/>
                    </a:cxn>
                    <a:cxn ang="0">
                      <a:pos x="72" y="8"/>
                    </a:cxn>
                    <a:cxn ang="0">
                      <a:pos x="80" y="8"/>
                    </a:cxn>
                    <a:cxn ang="0">
                      <a:pos x="64" y="16"/>
                    </a:cxn>
                    <a:cxn ang="0">
                      <a:pos x="48" y="24"/>
                    </a:cxn>
                    <a:cxn ang="0">
                      <a:pos x="32" y="40"/>
                    </a:cxn>
                    <a:cxn ang="0">
                      <a:pos x="16" y="48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80" h="72">
                      <a:moveTo>
                        <a:pt x="32" y="0"/>
                      </a:moveTo>
                      <a:lnTo>
                        <a:pt x="40" y="0"/>
                      </a:lnTo>
                      <a:lnTo>
                        <a:pt x="56" y="8"/>
                      </a:lnTo>
                      <a:lnTo>
                        <a:pt x="72" y="8"/>
                      </a:lnTo>
                      <a:lnTo>
                        <a:pt x="80" y="8"/>
                      </a:lnTo>
                      <a:lnTo>
                        <a:pt x="64" y="16"/>
                      </a:lnTo>
                      <a:lnTo>
                        <a:pt x="48" y="24"/>
                      </a:lnTo>
                      <a:lnTo>
                        <a:pt x="32" y="40"/>
                      </a:lnTo>
                      <a:lnTo>
                        <a:pt x="16" y="48"/>
                      </a:lnTo>
                      <a:lnTo>
                        <a:pt x="0" y="72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3055" name="Group 47"/>
              <p:cNvGrpSpPr>
                <a:grpSpLocks/>
              </p:cNvGrpSpPr>
              <p:nvPr/>
            </p:nvGrpSpPr>
            <p:grpSpPr bwMode="auto">
              <a:xfrm>
                <a:off x="3772" y="2676"/>
                <a:ext cx="972" cy="901"/>
                <a:chOff x="4356" y="2588"/>
                <a:chExt cx="972" cy="901"/>
              </a:xfrm>
            </p:grpSpPr>
            <p:sp>
              <p:nvSpPr>
                <p:cNvPr id="43056" name="Freeform 48"/>
                <p:cNvSpPr>
                  <a:spLocks/>
                </p:cNvSpPr>
                <p:nvPr/>
              </p:nvSpPr>
              <p:spPr bwMode="auto">
                <a:xfrm>
                  <a:off x="4356" y="2604"/>
                  <a:ext cx="972" cy="885"/>
                </a:xfrm>
                <a:custGeom>
                  <a:avLst/>
                  <a:gdLst/>
                  <a:ahLst/>
                  <a:cxnLst>
                    <a:cxn ang="0">
                      <a:pos x="40" y="64"/>
                    </a:cxn>
                    <a:cxn ang="0">
                      <a:pos x="32" y="143"/>
                    </a:cxn>
                    <a:cxn ang="0">
                      <a:pos x="112" y="191"/>
                    </a:cxn>
                    <a:cxn ang="0">
                      <a:pos x="168" y="143"/>
                    </a:cxn>
                    <a:cxn ang="0">
                      <a:pos x="88" y="104"/>
                    </a:cxn>
                    <a:cxn ang="0">
                      <a:pos x="24" y="159"/>
                    </a:cxn>
                    <a:cxn ang="0">
                      <a:pos x="8" y="263"/>
                    </a:cxn>
                    <a:cxn ang="0">
                      <a:pos x="56" y="327"/>
                    </a:cxn>
                    <a:cxn ang="0">
                      <a:pos x="152" y="319"/>
                    </a:cxn>
                    <a:cxn ang="0">
                      <a:pos x="136" y="247"/>
                    </a:cxn>
                    <a:cxn ang="0">
                      <a:pos x="56" y="263"/>
                    </a:cxn>
                    <a:cxn ang="0">
                      <a:pos x="40" y="351"/>
                    </a:cxn>
                    <a:cxn ang="0">
                      <a:pos x="72" y="438"/>
                    </a:cxn>
                    <a:cxn ang="0">
                      <a:pos x="152" y="462"/>
                    </a:cxn>
                    <a:cxn ang="0">
                      <a:pos x="231" y="406"/>
                    </a:cxn>
                    <a:cxn ang="0">
                      <a:pos x="207" y="327"/>
                    </a:cxn>
                    <a:cxn ang="0">
                      <a:pos x="120" y="351"/>
                    </a:cxn>
                    <a:cxn ang="0">
                      <a:pos x="72" y="422"/>
                    </a:cxn>
                    <a:cxn ang="0">
                      <a:pos x="64" y="518"/>
                    </a:cxn>
                    <a:cxn ang="0">
                      <a:pos x="120" y="590"/>
                    </a:cxn>
                    <a:cxn ang="0">
                      <a:pos x="207" y="606"/>
                    </a:cxn>
                    <a:cxn ang="0">
                      <a:pos x="271" y="534"/>
                    </a:cxn>
                    <a:cxn ang="0">
                      <a:pos x="207" y="502"/>
                    </a:cxn>
                    <a:cxn ang="0">
                      <a:pos x="136" y="566"/>
                    </a:cxn>
                    <a:cxn ang="0">
                      <a:pos x="160" y="645"/>
                    </a:cxn>
                    <a:cxn ang="0">
                      <a:pos x="271" y="669"/>
                    </a:cxn>
                    <a:cxn ang="0">
                      <a:pos x="367" y="638"/>
                    </a:cxn>
                    <a:cxn ang="0">
                      <a:pos x="399" y="558"/>
                    </a:cxn>
                    <a:cxn ang="0">
                      <a:pos x="319" y="526"/>
                    </a:cxn>
                    <a:cxn ang="0">
                      <a:pos x="279" y="606"/>
                    </a:cxn>
                    <a:cxn ang="0">
                      <a:pos x="287" y="685"/>
                    </a:cxn>
                    <a:cxn ang="0">
                      <a:pos x="351" y="757"/>
                    </a:cxn>
                    <a:cxn ang="0">
                      <a:pos x="454" y="733"/>
                    </a:cxn>
                    <a:cxn ang="0">
                      <a:pos x="494" y="638"/>
                    </a:cxn>
                    <a:cxn ang="0">
                      <a:pos x="415" y="622"/>
                    </a:cxn>
                    <a:cxn ang="0">
                      <a:pos x="391" y="725"/>
                    </a:cxn>
                    <a:cxn ang="0">
                      <a:pos x="430" y="813"/>
                    </a:cxn>
                    <a:cxn ang="0">
                      <a:pos x="518" y="813"/>
                    </a:cxn>
                    <a:cxn ang="0">
                      <a:pos x="566" y="725"/>
                    </a:cxn>
                    <a:cxn ang="0">
                      <a:pos x="534" y="661"/>
                    </a:cxn>
                    <a:cxn ang="0">
                      <a:pos x="486" y="725"/>
                    </a:cxn>
                    <a:cxn ang="0">
                      <a:pos x="510" y="813"/>
                    </a:cxn>
                    <a:cxn ang="0">
                      <a:pos x="606" y="829"/>
                    </a:cxn>
                    <a:cxn ang="0">
                      <a:pos x="693" y="773"/>
                    </a:cxn>
                    <a:cxn ang="0">
                      <a:pos x="725" y="685"/>
                    </a:cxn>
                    <a:cxn ang="0">
                      <a:pos x="677" y="638"/>
                    </a:cxn>
                    <a:cxn ang="0">
                      <a:pos x="614" y="693"/>
                    </a:cxn>
                    <a:cxn ang="0">
                      <a:pos x="614" y="789"/>
                    </a:cxn>
                    <a:cxn ang="0">
                      <a:pos x="685" y="877"/>
                    </a:cxn>
                    <a:cxn ang="0">
                      <a:pos x="789" y="837"/>
                    </a:cxn>
                    <a:cxn ang="0">
                      <a:pos x="829" y="741"/>
                    </a:cxn>
                    <a:cxn ang="0">
                      <a:pos x="797" y="669"/>
                    </a:cxn>
                    <a:cxn ang="0">
                      <a:pos x="741" y="725"/>
                    </a:cxn>
                    <a:cxn ang="0">
                      <a:pos x="741" y="821"/>
                    </a:cxn>
                    <a:cxn ang="0">
                      <a:pos x="813" y="877"/>
                    </a:cxn>
                    <a:cxn ang="0">
                      <a:pos x="916" y="877"/>
                    </a:cxn>
                  </a:cxnLst>
                  <a:rect l="0" t="0" r="r" b="b"/>
                  <a:pathLst>
                    <a:path w="972" h="885">
                      <a:moveTo>
                        <a:pt x="80" y="0"/>
                      </a:moveTo>
                      <a:lnTo>
                        <a:pt x="72" y="8"/>
                      </a:lnTo>
                      <a:lnTo>
                        <a:pt x="64" y="24"/>
                      </a:lnTo>
                      <a:lnTo>
                        <a:pt x="56" y="32"/>
                      </a:lnTo>
                      <a:lnTo>
                        <a:pt x="48" y="48"/>
                      </a:lnTo>
                      <a:lnTo>
                        <a:pt x="40" y="64"/>
                      </a:lnTo>
                      <a:lnTo>
                        <a:pt x="32" y="72"/>
                      </a:lnTo>
                      <a:lnTo>
                        <a:pt x="32" y="88"/>
                      </a:lnTo>
                      <a:lnTo>
                        <a:pt x="24" y="104"/>
                      </a:lnTo>
                      <a:lnTo>
                        <a:pt x="24" y="112"/>
                      </a:lnTo>
                      <a:lnTo>
                        <a:pt x="32" y="128"/>
                      </a:lnTo>
                      <a:lnTo>
                        <a:pt x="32" y="143"/>
                      </a:lnTo>
                      <a:lnTo>
                        <a:pt x="40" y="159"/>
                      </a:lnTo>
                      <a:lnTo>
                        <a:pt x="48" y="167"/>
                      </a:lnTo>
                      <a:lnTo>
                        <a:pt x="64" y="183"/>
                      </a:lnTo>
                      <a:lnTo>
                        <a:pt x="80" y="183"/>
                      </a:lnTo>
                      <a:lnTo>
                        <a:pt x="96" y="191"/>
                      </a:lnTo>
                      <a:lnTo>
                        <a:pt x="112" y="191"/>
                      </a:lnTo>
                      <a:lnTo>
                        <a:pt x="128" y="191"/>
                      </a:lnTo>
                      <a:lnTo>
                        <a:pt x="144" y="183"/>
                      </a:lnTo>
                      <a:lnTo>
                        <a:pt x="152" y="175"/>
                      </a:lnTo>
                      <a:lnTo>
                        <a:pt x="160" y="167"/>
                      </a:lnTo>
                      <a:lnTo>
                        <a:pt x="168" y="151"/>
                      </a:lnTo>
                      <a:lnTo>
                        <a:pt x="168" y="143"/>
                      </a:lnTo>
                      <a:lnTo>
                        <a:pt x="160" y="128"/>
                      </a:lnTo>
                      <a:lnTo>
                        <a:pt x="144" y="120"/>
                      </a:lnTo>
                      <a:lnTo>
                        <a:pt x="136" y="112"/>
                      </a:lnTo>
                      <a:lnTo>
                        <a:pt x="120" y="112"/>
                      </a:lnTo>
                      <a:lnTo>
                        <a:pt x="104" y="104"/>
                      </a:lnTo>
                      <a:lnTo>
                        <a:pt x="88" y="104"/>
                      </a:lnTo>
                      <a:lnTo>
                        <a:pt x="72" y="112"/>
                      </a:lnTo>
                      <a:lnTo>
                        <a:pt x="64" y="120"/>
                      </a:lnTo>
                      <a:lnTo>
                        <a:pt x="48" y="120"/>
                      </a:lnTo>
                      <a:lnTo>
                        <a:pt x="32" y="135"/>
                      </a:lnTo>
                      <a:lnTo>
                        <a:pt x="24" y="151"/>
                      </a:lnTo>
                      <a:lnTo>
                        <a:pt x="24" y="159"/>
                      </a:lnTo>
                      <a:lnTo>
                        <a:pt x="16" y="175"/>
                      </a:lnTo>
                      <a:lnTo>
                        <a:pt x="8" y="191"/>
                      </a:lnTo>
                      <a:lnTo>
                        <a:pt x="8" y="207"/>
                      </a:lnTo>
                      <a:lnTo>
                        <a:pt x="0" y="223"/>
                      </a:lnTo>
                      <a:lnTo>
                        <a:pt x="0" y="239"/>
                      </a:lnTo>
                      <a:lnTo>
                        <a:pt x="8" y="263"/>
                      </a:lnTo>
                      <a:lnTo>
                        <a:pt x="8" y="271"/>
                      </a:lnTo>
                      <a:lnTo>
                        <a:pt x="16" y="287"/>
                      </a:lnTo>
                      <a:lnTo>
                        <a:pt x="24" y="295"/>
                      </a:lnTo>
                      <a:lnTo>
                        <a:pt x="32" y="303"/>
                      </a:lnTo>
                      <a:lnTo>
                        <a:pt x="48" y="319"/>
                      </a:lnTo>
                      <a:lnTo>
                        <a:pt x="56" y="327"/>
                      </a:lnTo>
                      <a:lnTo>
                        <a:pt x="72" y="335"/>
                      </a:lnTo>
                      <a:lnTo>
                        <a:pt x="88" y="335"/>
                      </a:lnTo>
                      <a:lnTo>
                        <a:pt x="112" y="335"/>
                      </a:lnTo>
                      <a:lnTo>
                        <a:pt x="128" y="335"/>
                      </a:lnTo>
                      <a:lnTo>
                        <a:pt x="144" y="327"/>
                      </a:lnTo>
                      <a:lnTo>
                        <a:pt x="152" y="319"/>
                      </a:lnTo>
                      <a:lnTo>
                        <a:pt x="160" y="303"/>
                      </a:lnTo>
                      <a:lnTo>
                        <a:pt x="168" y="287"/>
                      </a:lnTo>
                      <a:lnTo>
                        <a:pt x="168" y="271"/>
                      </a:lnTo>
                      <a:lnTo>
                        <a:pt x="160" y="255"/>
                      </a:lnTo>
                      <a:lnTo>
                        <a:pt x="152" y="255"/>
                      </a:lnTo>
                      <a:lnTo>
                        <a:pt x="136" y="247"/>
                      </a:lnTo>
                      <a:lnTo>
                        <a:pt x="128" y="239"/>
                      </a:lnTo>
                      <a:lnTo>
                        <a:pt x="112" y="239"/>
                      </a:lnTo>
                      <a:lnTo>
                        <a:pt x="96" y="239"/>
                      </a:lnTo>
                      <a:lnTo>
                        <a:pt x="80" y="247"/>
                      </a:lnTo>
                      <a:lnTo>
                        <a:pt x="64" y="255"/>
                      </a:lnTo>
                      <a:lnTo>
                        <a:pt x="56" y="263"/>
                      </a:lnTo>
                      <a:lnTo>
                        <a:pt x="48" y="279"/>
                      </a:lnTo>
                      <a:lnTo>
                        <a:pt x="40" y="295"/>
                      </a:lnTo>
                      <a:lnTo>
                        <a:pt x="40" y="311"/>
                      </a:lnTo>
                      <a:lnTo>
                        <a:pt x="40" y="327"/>
                      </a:lnTo>
                      <a:lnTo>
                        <a:pt x="40" y="343"/>
                      </a:lnTo>
                      <a:lnTo>
                        <a:pt x="40" y="351"/>
                      </a:lnTo>
                      <a:lnTo>
                        <a:pt x="40" y="367"/>
                      </a:lnTo>
                      <a:lnTo>
                        <a:pt x="40" y="390"/>
                      </a:lnTo>
                      <a:lnTo>
                        <a:pt x="48" y="398"/>
                      </a:lnTo>
                      <a:lnTo>
                        <a:pt x="56" y="422"/>
                      </a:lnTo>
                      <a:lnTo>
                        <a:pt x="64" y="430"/>
                      </a:lnTo>
                      <a:lnTo>
                        <a:pt x="72" y="438"/>
                      </a:lnTo>
                      <a:lnTo>
                        <a:pt x="80" y="446"/>
                      </a:lnTo>
                      <a:lnTo>
                        <a:pt x="96" y="454"/>
                      </a:lnTo>
                      <a:lnTo>
                        <a:pt x="112" y="462"/>
                      </a:lnTo>
                      <a:lnTo>
                        <a:pt x="128" y="470"/>
                      </a:lnTo>
                      <a:lnTo>
                        <a:pt x="136" y="470"/>
                      </a:lnTo>
                      <a:lnTo>
                        <a:pt x="152" y="462"/>
                      </a:lnTo>
                      <a:lnTo>
                        <a:pt x="168" y="462"/>
                      </a:lnTo>
                      <a:lnTo>
                        <a:pt x="192" y="454"/>
                      </a:lnTo>
                      <a:lnTo>
                        <a:pt x="207" y="446"/>
                      </a:lnTo>
                      <a:lnTo>
                        <a:pt x="215" y="430"/>
                      </a:lnTo>
                      <a:lnTo>
                        <a:pt x="223" y="422"/>
                      </a:lnTo>
                      <a:lnTo>
                        <a:pt x="231" y="406"/>
                      </a:lnTo>
                      <a:lnTo>
                        <a:pt x="239" y="390"/>
                      </a:lnTo>
                      <a:lnTo>
                        <a:pt x="247" y="375"/>
                      </a:lnTo>
                      <a:lnTo>
                        <a:pt x="239" y="359"/>
                      </a:lnTo>
                      <a:lnTo>
                        <a:pt x="231" y="343"/>
                      </a:lnTo>
                      <a:lnTo>
                        <a:pt x="223" y="335"/>
                      </a:lnTo>
                      <a:lnTo>
                        <a:pt x="207" y="327"/>
                      </a:lnTo>
                      <a:lnTo>
                        <a:pt x="192" y="327"/>
                      </a:lnTo>
                      <a:lnTo>
                        <a:pt x="176" y="327"/>
                      </a:lnTo>
                      <a:lnTo>
                        <a:pt x="160" y="335"/>
                      </a:lnTo>
                      <a:lnTo>
                        <a:pt x="144" y="343"/>
                      </a:lnTo>
                      <a:lnTo>
                        <a:pt x="136" y="343"/>
                      </a:lnTo>
                      <a:lnTo>
                        <a:pt x="120" y="351"/>
                      </a:lnTo>
                      <a:lnTo>
                        <a:pt x="104" y="359"/>
                      </a:lnTo>
                      <a:lnTo>
                        <a:pt x="96" y="375"/>
                      </a:lnTo>
                      <a:lnTo>
                        <a:pt x="88" y="383"/>
                      </a:lnTo>
                      <a:lnTo>
                        <a:pt x="80" y="398"/>
                      </a:lnTo>
                      <a:lnTo>
                        <a:pt x="72" y="414"/>
                      </a:lnTo>
                      <a:lnTo>
                        <a:pt x="72" y="422"/>
                      </a:lnTo>
                      <a:lnTo>
                        <a:pt x="64" y="446"/>
                      </a:lnTo>
                      <a:lnTo>
                        <a:pt x="64" y="454"/>
                      </a:lnTo>
                      <a:lnTo>
                        <a:pt x="64" y="470"/>
                      </a:lnTo>
                      <a:lnTo>
                        <a:pt x="64" y="486"/>
                      </a:lnTo>
                      <a:lnTo>
                        <a:pt x="64" y="502"/>
                      </a:lnTo>
                      <a:lnTo>
                        <a:pt x="64" y="518"/>
                      </a:lnTo>
                      <a:lnTo>
                        <a:pt x="72" y="526"/>
                      </a:lnTo>
                      <a:lnTo>
                        <a:pt x="72" y="542"/>
                      </a:lnTo>
                      <a:lnTo>
                        <a:pt x="80" y="550"/>
                      </a:lnTo>
                      <a:lnTo>
                        <a:pt x="96" y="574"/>
                      </a:lnTo>
                      <a:lnTo>
                        <a:pt x="104" y="582"/>
                      </a:lnTo>
                      <a:lnTo>
                        <a:pt x="120" y="590"/>
                      </a:lnTo>
                      <a:lnTo>
                        <a:pt x="136" y="606"/>
                      </a:lnTo>
                      <a:lnTo>
                        <a:pt x="152" y="606"/>
                      </a:lnTo>
                      <a:lnTo>
                        <a:pt x="160" y="606"/>
                      </a:lnTo>
                      <a:lnTo>
                        <a:pt x="176" y="614"/>
                      </a:lnTo>
                      <a:lnTo>
                        <a:pt x="200" y="606"/>
                      </a:lnTo>
                      <a:lnTo>
                        <a:pt x="207" y="606"/>
                      </a:lnTo>
                      <a:lnTo>
                        <a:pt x="223" y="598"/>
                      </a:lnTo>
                      <a:lnTo>
                        <a:pt x="239" y="598"/>
                      </a:lnTo>
                      <a:lnTo>
                        <a:pt x="255" y="582"/>
                      </a:lnTo>
                      <a:lnTo>
                        <a:pt x="263" y="566"/>
                      </a:lnTo>
                      <a:lnTo>
                        <a:pt x="271" y="558"/>
                      </a:lnTo>
                      <a:lnTo>
                        <a:pt x="271" y="534"/>
                      </a:lnTo>
                      <a:lnTo>
                        <a:pt x="271" y="526"/>
                      </a:lnTo>
                      <a:lnTo>
                        <a:pt x="271" y="510"/>
                      </a:lnTo>
                      <a:lnTo>
                        <a:pt x="255" y="502"/>
                      </a:lnTo>
                      <a:lnTo>
                        <a:pt x="239" y="502"/>
                      </a:lnTo>
                      <a:lnTo>
                        <a:pt x="223" y="502"/>
                      </a:lnTo>
                      <a:lnTo>
                        <a:pt x="207" y="502"/>
                      </a:lnTo>
                      <a:lnTo>
                        <a:pt x="200" y="510"/>
                      </a:lnTo>
                      <a:lnTo>
                        <a:pt x="184" y="518"/>
                      </a:lnTo>
                      <a:lnTo>
                        <a:pt x="168" y="526"/>
                      </a:lnTo>
                      <a:lnTo>
                        <a:pt x="152" y="542"/>
                      </a:lnTo>
                      <a:lnTo>
                        <a:pt x="144" y="550"/>
                      </a:lnTo>
                      <a:lnTo>
                        <a:pt x="136" y="566"/>
                      </a:lnTo>
                      <a:lnTo>
                        <a:pt x="136" y="582"/>
                      </a:lnTo>
                      <a:lnTo>
                        <a:pt x="136" y="590"/>
                      </a:lnTo>
                      <a:lnTo>
                        <a:pt x="136" y="606"/>
                      </a:lnTo>
                      <a:lnTo>
                        <a:pt x="136" y="622"/>
                      </a:lnTo>
                      <a:lnTo>
                        <a:pt x="144" y="630"/>
                      </a:lnTo>
                      <a:lnTo>
                        <a:pt x="160" y="645"/>
                      </a:lnTo>
                      <a:lnTo>
                        <a:pt x="176" y="653"/>
                      </a:lnTo>
                      <a:lnTo>
                        <a:pt x="192" y="669"/>
                      </a:lnTo>
                      <a:lnTo>
                        <a:pt x="207" y="669"/>
                      </a:lnTo>
                      <a:lnTo>
                        <a:pt x="223" y="677"/>
                      </a:lnTo>
                      <a:lnTo>
                        <a:pt x="247" y="669"/>
                      </a:lnTo>
                      <a:lnTo>
                        <a:pt x="271" y="669"/>
                      </a:lnTo>
                      <a:lnTo>
                        <a:pt x="279" y="669"/>
                      </a:lnTo>
                      <a:lnTo>
                        <a:pt x="303" y="669"/>
                      </a:lnTo>
                      <a:lnTo>
                        <a:pt x="319" y="661"/>
                      </a:lnTo>
                      <a:lnTo>
                        <a:pt x="335" y="653"/>
                      </a:lnTo>
                      <a:lnTo>
                        <a:pt x="351" y="645"/>
                      </a:lnTo>
                      <a:lnTo>
                        <a:pt x="367" y="638"/>
                      </a:lnTo>
                      <a:lnTo>
                        <a:pt x="375" y="630"/>
                      </a:lnTo>
                      <a:lnTo>
                        <a:pt x="383" y="614"/>
                      </a:lnTo>
                      <a:lnTo>
                        <a:pt x="391" y="598"/>
                      </a:lnTo>
                      <a:lnTo>
                        <a:pt x="399" y="582"/>
                      </a:lnTo>
                      <a:lnTo>
                        <a:pt x="399" y="566"/>
                      </a:lnTo>
                      <a:lnTo>
                        <a:pt x="399" y="558"/>
                      </a:lnTo>
                      <a:lnTo>
                        <a:pt x="391" y="542"/>
                      </a:lnTo>
                      <a:lnTo>
                        <a:pt x="375" y="534"/>
                      </a:lnTo>
                      <a:lnTo>
                        <a:pt x="367" y="526"/>
                      </a:lnTo>
                      <a:lnTo>
                        <a:pt x="351" y="526"/>
                      </a:lnTo>
                      <a:lnTo>
                        <a:pt x="335" y="526"/>
                      </a:lnTo>
                      <a:lnTo>
                        <a:pt x="319" y="526"/>
                      </a:lnTo>
                      <a:lnTo>
                        <a:pt x="303" y="534"/>
                      </a:lnTo>
                      <a:lnTo>
                        <a:pt x="303" y="550"/>
                      </a:lnTo>
                      <a:lnTo>
                        <a:pt x="295" y="558"/>
                      </a:lnTo>
                      <a:lnTo>
                        <a:pt x="287" y="574"/>
                      </a:lnTo>
                      <a:lnTo>
                        <a:pt x="279" y="582"/>
                      </a:lnTo>
                      <a:lnTo>
                        <a:pt x="279" y="606"/>
                      </a:lnTo>
                      <a:lnTo>
                        <a:pt x="279" y="622"/>
                      </a:lnTo>
                      <a:lnTo>
                        <a:pt x="279" y="638"/>
                      </a:lnTo>
                      <a:lnTo>
                        <a:pt x="279" y="645"/>
                      </a:lnTo>
                      <a:lnTo>
                        <a:pt x="279" y="653"/>
                      </a:lnTo>
                      <a:lnTo>
                        <a:pt x="279" y="669"/>
                      </a:lnTo>
                      <a:lnTo>
                        <a:pt x="287" y="685"/>
                      </a:lnTo>
                      <a:lnTo>
                        <a:pt x="295" y="709"/>
                      </a:lnTo>
                      <a:lnTo>
                        <a:pt x="303" y="725"/>
                      </a:lnTo>
                      <a:lnTo>
                        <a:pt x="319" y="733"/>
                      </a:lnTo>
                      <a:lnTo>
                        <a:pt x="335" y="749"/>
                      </a:lnTo>
                      <a:lnTo>
                        <a:pt x="343" y="757"/>
                      </a:lnTo>
                      <a:lnTo>
                        <a:pt x="351" y="757"/>
                      </a:lnTo>
                      <a:lnTo>
                        <a:pt x="375" y="757"/>
                      </a:lnTo>
                      <a:lnTo>
                        <a:pt x="391" y="757"/>
                      </a:lnTo>
                      <a:lnTo>
                        <a:pt x="399" y="757"/>
                      </a:lnTo>
                      <a:lnTo>
                        <a:pt x="423" y="749"/>
                      </a:lnTo>
                      <a:lnTo>
                        <a:pt x="438" y="741"/>
                      </a:lnTo>
                      <a:lnTo>
                        <a:pt x="454" y="733"/>
                      </a:lnTo>
                      <a:lnTo>
                        <a:pt x="462" y="717"/>
                      </a:lnTo>
                      <a:lnTo>
                        <a:pt x="478" y="701"/>
                      </a:lnTo>
                      <a:lnTo>
                        <a:pt x="486" y="685"/>
                      </a:lnTo>
                      <a:lnTo>
                        <a:pt x="494" y="669"/>
                      </a:lnTo>
                      <a:lnTo>
                        <a:pt x="494" y="653"/>
                      </a:lnTo>
                      <a:lnTo>
                        <a:pt x="494" y="638"/>
                      </a:lnTo>
                      <a:lnTo>
                        <a:pt x="486" y="622"/>
                      </a:lnTo>
                      <a:lnTo>
                        <a:pt x="478" y="614"/>
                      </a:lnTo>
                      <a:lnTo>
                        <a:pt x="462" y="606"/>
                      </a:lnTo>
                      <a:lnTo>
                        <a:pt x="446" y="606"/>
                      </a:lnTo>
                      <a:lnTo>
                        <a:pt x="430" y="614"/>
                      </a:lnTo>
                      <a:lnTo>
                        <a:pt x="415" y="622"/>
                      </a:lnTo>
                      <a:lnTo>
                        <a:pt x="407" y="638"/>
                      </a:lnTo>
                      <a:lnTo>
                        <a:pt x="399" y="653"/>
                      </a:lnTo>
                      <a:lnTo>
                        <a:pt x="391" y="669"/>
                      </a:lnTo>
                      <a:lnTo>
                        <a:pt x="391" y="693"/>
                      </a:lnTo>
                      <a:lnTo>
                        <a:pt x="391" y="709"/>
                      </a:lnTo>
                      <a:lnTo>
                        <a:pt x="391" y="725"/>
                      </a:lnTo>
                      <a:lnTo>
                        <a:pt x="399" y="741"/>
                      </a:lnTo>
                      <a:lnTo>
                        <a:pt x="399" y="757"/>
                      </a:lnTo>
                      <a:lnTo>
                        <a:pt x="407" y="773"/>
                      </a:lnTo>
                      <a:lnTo>
                        <a:pt x="415" y="789"/>
                      </a:lnTo>
                      <a:lnTo>
                        <a:pt x="423" y="805"/>
                      </a:lnTo>
                      <a:lnTo>
                        <a:pt x="430" y="813"/>
                      </a:lnTo>
                      <a:lnTo>
                        <a:pt x="446" y="829"/>
                      </a:lnTo>
                      <a:lnTo>
                        <a:pt x="462" y="829"/>
                      </a:lnTo>
                      <a:lnTo>
                        <a:pt x="470" y="837"/>
                      </a:lnTo>
                      <a:lnTo>
                        <a:pt x="486" y="829"/>
                      </a:lnTo>
                      <a:lnTo>
                        <a:pt x="502" y="821"/>
                      </a:lnTo>
                      <a:lnTo>
                        <a:pt x="518" y="813"/>
                      </a:lnTo>
                      <a:lnTo>
                        <a:pt x="526" y="805"/>
                      </a:lnTo>
                      <a:lnTo>
                        <a:pt x="534" y="789"/>
                      </a:lnTo>
                      <a:lnTo>
                        <a:pt x="550" y="773"/>
                      </a:lnTo>
                      <a:lnTo>
                        <a:pt x="558" y="765"/>
                      </a:lnTo>
                      <a:lnTo>
                        <a:pt x="558" y="741"/>
                      </a:lnTo>
                      <a:lnTo>
                        <a:pt x="566" y="725"/>
                      </a:lnTo>
                      <a:lnTo>
                        <a:pt x="574" y="709"/>
                      </a:lnTo>
                      <a:lnTo>
                        <a:pt x="574" y="693"/>
                      </a:lnTo>
                      <a:lnTo>
                        <a:pt x="574" y="685"/>
                      </a:lnTo>
                      <a:lnTo>
                        <a:pt x="566" y="669"/>
                      </a:lnTo>
                      <a:lnTo>
                        <a:pt x="550" y="661"/>
                      </a:lnTo>
                      <a:lnTo>
                        <a:pt x="534" y="661"/>
                      </a:lnTo>
                      <a:lnTo>
                        <a:pt x="518" y="669"/>
                      </a:lnTo>
                      <a:lnTo>
                        <a:pt x="502" y="677"/>
                      </a:lnTo>
                      <a:lnTo>
                        <a:pt x="494" y="685"/>
                      </a:lnTo>
                      <a:lnTo>
                        <a:pt x="494" y="701"/>
                      </a:lnTo>
                      <a:lnTo>
                        <a:pt x="486" y="717"/>
                      </a:lnTo>
                      <a:lnTo>
                        <a:pt x="486" y="725"/>
                      </a:lnTo>
                      <a:lnTo>
                        <a:pt x="486" y="741"/>
                      </a:lnTo>
                      <a:lnTo>
                        <a:pt x="486" y="757"/>
                      </a:lnTo>
                      <a:lnTo>
                        <a:pt x="486" y="773"/>
                      </a:lnTo>
                      <a:lnTo>
                        <a:pt x="494" y="781"/>
                      </a:lnTo>
                      <a:lnTo>
                        <a:pt x="502" y="797"/>
                      </a:lnTo>
                      <a:lnTo>
                        <a:pt x="510" y="813"/>
                      </a:lnTo>
                      <a:lnTo>
                        <a:pt x="526" y="821"/>
                      </a:lnTo>
                      <a:lnTo>
                        <a:pt x="542" y="821"/>
                      </a:lnTo>
                      <a:lnTo>
                        <a:pt x="558" y="829"/>
                      </a:lnTo>
                      <a:lnTo>
                        <a:pt x="574" y="829"/>
                      </a:lnTo>
                      <a:lnTo>
                        <a:pt x="590" y="837"/>
                      </a:lnTo>
                      <a:lnTo>
                        <a:pt x="606" y="829"/>
                      </a:lnTo>
                      <a:lnTo>
                        <a:pt x="622" y="829"/>
                      </a:lnTo>
                      <a:lnTo>
                        <a:pt x="630" y="821"/>
                      </a:lnTo>
                      <a:lnTo>
                        <a:pt x="653" y="813"/>
                      </a:lnTo>
                      <a:lnTo>
                        <a:pt x="661" y="805"/>
                      </a:lnTo>
                      <a:lnTo>
                        <a:pt x="677" y="789"/>
                      </a:lnTo>
                      <a:lnTo>
                        <a:pt x="693" y="773"/>
                      </a:lnTo>
                      <a:lnTo>
                        <a:pt x="701" y="757"/>
                      </a:lnTo>
                      <a:lnTo>
                        <a:pt x="709" y="741"/>
                      </a:lnTo>
                      <a:lnTo>
                        <a:pt x="717" y="725"/>
                      </a:lnTo>
                      <a:lnTo>
                        <a:pt x="717" y="709"/>
                      </a:lnTo>
                      <a:lnTo>
                        <a:pt x="717" y="693"/>
                      </a:lnTo>
                      <a:lnTo>
                        <a:pt x="725" y="685"/>
                      </a:lnTo>
                      <a:lnTo>
                        <a:pt x="725" y="669"/>
                      </a:lnTo>
                      <a:lnTo>
                        <a:pt x="717" y="661"/>
                      </a:lnTo>
                      <a:lnTo>
                        <a:pt x="709" y="653"/>
                      </a:lnTo>
                      <a:lnTo>
                        <a:pt x="701" y="645"/>
                      </a:lnTo>
                      <a:lnTo>
                        <a:pt x="685" y="638"/>
                      </a:lnTo>
                      <a:lnTo>
                        <a:pt x="677" y="638"/>
                      </a:lnTo>
                      <a:lnTo>
                        <a:pt x="661" y="645"/>
                      </a:lnTo>
                      <a:lnTo>
                        <a:pt x="646" y="645"/>
                      </a:lnTo>
                      <a:lnTo>
                        <a:pt x="630" y="661"/>
                      </a:lnTo>
                      <a:lnTo>
                        <a:pt x="622" y="669"/>
                      </a:lnTo>
                      <a:lnTo>
                        <a:pt x="614" y="677"/>
                      </a:lnTo>
                      <a:lnTo>
                        <a:pt x="614" y="693"/>
                      </a:lnTo>
                      <a:lnTo>
                        <a:pt x="606" y="709"/>
                      </a:lnTo>
                      <a:lnTo>
                        <a:pt x="606" y="725"/>
                      </a:lnTo>
                      <a:lnTo>
                        <a:pt x="606" y="741"/>
                      </a:lnTo>
                      <a:lnTo>
                        <a:pt x="606" y="757"/>
                      </a:lnTo>
                      <a:lnTo>
                        <a:pt x="606" y="773"/>
                      </a:lnTo>
                      <a:lnTo>
                        <a:pt x="614" y="789"/>
                      </a:lnTo>
                      <a:lnTo>
                        <a:pt x="622" y="797"/>
                      </a:lnTo>
                      <a:lnTo>
                        <a:pt x="638" y="821"/>
                      </a:lnTo>
                      <a:lnTo>
                        <a:pt x="646" y="829"/>
                      </a:lnTo>
                      <a:lnTo>
                        <a:pt x="653" y="845"/>
                      </a:lnTo>
                      <a:lnTo>
                        <a:pt x="661" y="861"/>
                      </a:lnTo>
                      <a:lnTo>
                        <a:pt x="685" y="877"/>
                      </a:lnTo>
                      <a:lnTo>
                        <a:pt x="701" y="877"/>
                      </a:lnTo>
                      <a:lnTo>
                        <a:pt x="717" y="877"/>
                      </a:lnTo>
                      <a:lnTo>
                        <a:pt x="733" y="869"/>
                      </a:lnTo>
                      <a:lnTo>
                        <a:pt x="757" y="861"/>
                      </a:lnTo>
                      <a:lnTo>
                        <a:pt x="781" y="845"/>
                      </a:lnTo>
                      <a:lnTo>
                        <a:pt x="789" y="837"/>
                      </a:lnTo>
                      <a:lnTo>
                        <a:pt x="805" y="821"/>
                      </a:lnTo>
                      <a:lnTo>
                        <a:pt x="813" y="805"/>
                      </a:lnTo>
                      <a:lnTo>
                        <a:pt x="821" y="789"/>
                      </a:lnTo>
                      <a:lnTo>
                        <a:pt x="821" y="773"/>
                      </a:lnTo>
                      <a:lnTo>
                        <a:pt x="829" y="757"/>
                      </a:lnTo>
                      <a:lnTo>
                        <a:pt x="829" y="741"/>
                      </a:lnTo>
                      <a:lnTo>
                        <a:pt x="829" y="725"/>
                      </a:lnTo>
                      <a:lnTo>
                        <a:pt x="829" y="709"/>
                      </a:lnTo>
                      <a:lnTo>
                        <a:pt x="829" y="701"/>
                      </a:lnTo>
                      <a:lnTo>
                        <a:pt x="821" y="685"/>
                      </a:lnTo>
                      <a:lnTo>
                        <a:pt x="813" y="677"/>
                      </a:lnTo>
                      <a:lnTo>
                        <a:pt x="797" y="669"/>
                      </a:lnTo>
                      <a:lnTo>
                        <a:pt x="789" y="669"/>
                      </a:lnTo>
                      <a:lnTo>
                        <a:pt x="773" y="677"/>
                      </a:lnTo>
                      <a:lnTo>
                        <a:pt x="765" y="685"/>
                      </a:lnTo>
                      <a:lnTo>
                        <a:pt x="757" y="693"/>
                      </a:lnTo>
                      <a:lnTo>
                        <a:pt x="749" y="709"/>
                      </a:lnTo>
                      <a:lnTo>
                        <a:pt x="741" y="725"/>
                      </a:lnTo>
                      <a:lnTo>
                        <a:pt x="741" y="733"/>
                      </a:lnTo>
                      <a:lnTo>
                        <a:pt x="741" y="757"/>
                      </a:lnTo>
                      <a:lnTo>
                        <a:pt x="741" y="773"/>
                      </a:lnTo>
                      <a:lnTo>
                        <a:pt x="741" y="789"/>
                      </a:lnTo>
                      <a:lnTo>
                        <a:pt x="741" y="805"/>
                      </a:lnTo>
                      <a:lnTo>
                        <a:pt x="741" y="821"/>
                      </a:lnTo>
                      <a:lnTo>
                        <a:pt x="749" y="829"/>
                      </a:lnTo>
                      <a:lnTo>
                        <a:pt x="765" y="845"/>
                      </a:lnTo>
                      <a:lnTo>
                        <a:pt x="773" y="861"/>
                      </a:lnTo>
                      <a:lnTo>
                        <a:pt x="789" y="861"/>
                      </a:lnTo>
                      <a:lnTo>
                        <a:pt x="797" y="869"/>
                      </a:lnTo>
                      <a:lnTo>
                        <a:pt x="813" y="877"/>
                      </a:lnTo>
                      <a:lnTo>
                        <a:pt x="829" y="885"/>
                      </a:lnTo>
                      <a:lnTo>
                        <a:pt x="837" y="885"/>
                      </a:lnTo>
                      <a:lnTo>
                        <a:pt x="861" y="885"/>
                      </a:lnTo>
                      <a:lnTo>
                        <a:pt x="876" y="885"/>
                      </a:lnTo>
                      <a:lnTo>
                        <a:pt x="892" y="885"/>
                      </a:lnTo>
                      <a:lnTo>
                        <a:pt x="916" y="877"/>
                      </a:lnTo>
                      <a:lnTo>
                        <a:pt x="932" y="861"/>
                      </a:lnTo>
                      <a:lnTo>
                        <a:pt x="948" y="853"/>
                      </a:lnTo>
                      <a:lnTo>
                        <a:pt x="956" y="837"/>
                      </a:lnTo>
                      <a:lnTo>
                        <a:pt x="964" y="821"/>
                      </a:lnTo>
                      <a:lnTo>
                        <a:pt x="972" y="805"/>
                      </a:lnTo>
                    </a:path>
                  </a:pathLst>
                </a:custGeom>
                <a:noFill/>
                <a:ln w="25400">
                  <a:solidFill>
                    <a:srgbClr val="006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57" name="Oval 49"/>
                <p:cNvSpPr>
                  <a:spLocks noChangeArrowheads="1"/>
                </p:cNvSpPr>
                <p:nvPr/>
              </p:nvSpPr>
              <p:spPr bwMode="auto">
                <a:xfrm>
                  <a:off x="4428" y="2588"/>
                  <a:ext cx="32" cy="40"/>
                </a:xfrm>
                <a:prstGeom prst="ellipse">
                  <a:avLst/>
                </a:prstGeom>
                <a:solidFill>
                  <a:srgbClr val="006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3058" name="Group 50"/>
              <p:cNvGrpSpPr>
                <a:grpSpLocks/>
              </p:cNvGrpSpPr>
              <p:nvPr/>
            </p:nvGrpSpPr>
            <p:grpSpPr bwMode="auto">
              <a:xfrm>
                <a:off x="3788" y="2094"/>
                <a:ext cx="494" cy="638"/>
                <a:chOff x="4372" y="2006"/>
                <a:chExt cx="494" cy="638"/>
              </a:xfrm>
            </p:grpSpPr>
            <p:sp>
              <p:nvSpPr>
                <p:cNvPr id="43059" name="Freeform 51"/>
                <p:cNvSpPr>
                  <a:spLocks/>
                </p:cNvSpPr>
                <p:nvPr/>
              </p:nvSpPr>
              <p:spPr bwMode="auto">
                <a:xfrm>
                  <a:off x="4715" y="2006"/>
                  <a:ext cx="151" cy="72"/>
                </a:xfrm>
                <a:custGeom>
                  <a:avLst/>
                  <a:gdLst/>
                  <a:ahLst/>
                  <a:cxnLst>
                    <a:cxn ang="0">
                      <a:pos x="151" y="16"/>
                    </a:cxn>
                    <a:cxn ang="0">
                      <a:pos x="119" y="8"/>
                    </a:cxn>
                    <a:cxn ang="0">
                      <a:pos x="87" y="0"/>
                    </a:cxn>
                    <a:cxn ang="0">
                      <a:pos x="64" y="8"/>
                    </a:cxn>
                    <a:cxn ang="0">
                      <a:pos x="40" y="16"/>
                    </a:cxn>
                    <a:cxn ang="0">
                      <a:pos x="16" y="40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151" h="72">
                      <a:moveTo>
                        <a:pt x="151" y="16"/>
                      </a:moveTo>
                      <a:lnTo>
                        <a:pt x="119" y="8"/>
                      </a:lnTo>
                      <a:lnTo>
                        <a:pt x="87" y="0"/>
                      </a:lnTo>
                      <a:lnTo>
                        <a:pt x="64" y="8"/>
                      </a:lnTo>
                      <a:lnTo>
                        <a:pt x="40" y="16"/>
                      </a:lnTo>
                      <a:lnTo>
                        <a:pt x="16" y="40"/>
                      </a:lnTo>
                      <a:lnTo>
                        <a:pt x="0" y="72"/>
                      </a:lnTo>
                    </a:path>
                  </a:pathLst>
                </a:custGeom>
                <a:noFill/>
                <a:ln w="12700">
                  <a:solidFill>
                    <a:srgbClr val="006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60" name="Freeform 52"/>
                <p:cNvSpPr>
                  <a:spLocks/>
                </p:cNvSpPr>
                <p:nvPr/>
              </p:nvSpPr>
              <p:spPr bwMode="auto">
                <a:xfrm>
                  <a:off x="4372" y="2341"/>
                  <a:ext cx="191" cy="303"/>
                </a:xfrm>
                <a:custGeom>
                  <a:avLst/>
                  <a:gdLst/>
                  <a:ahLst/>
                  <a:cxnLst>
                    <a:cxn ang="0">
                      <a:pos x="191" y="8"/>
                    </a:cxn>
                    <a:cxn ang="0">
                      <a:pos x="160" y="0"/>
                    </a:cxn>
                    <a:cxn ang="0">
                      <a:pos x="120" y="0"/>
                    </a:cxn>
                    <a:cxn ang="0">
                      <a:pos x="72" y="16"/>
                    </a:cxn>
                    <a:cxn ang="0">
                      <a:pos x="40" y="48"/>
                    </a:cxn>
                    <a:cxn ang="0">
                      <a:pos x="24" y="88"/>
                    </a:cxn>
                    <a:cxn ang="0">
                      <a:pos x="8" y="136"/>
                    </a:cxn>
                    <a:cxn ang="0">
                      <a:pos x="0" y="191"/>
                    </a:cxn>
                    <a:cxn ang="0">
                      <a:pos x="8" y="239"/>
                    </a:cxn>
                    <a:cxn ang="0">
                      <a:pos x="24" y="271"/>
                    </a:cxn>
                    <a:cxn ang="0">
                      <a:pos x="40" y="303"/>
                    </a:cxn>
                  </a:cxnLst>
                  <a:rect l="0" t="0" r="r" b="b"/>
                  <a:pathLst>
                    <a:path w="191" h="303">
                      <a:moveTo>
                        <a:pt x="191" y="8"/>
                      </a:moveTo>
                      <a:lnTo>
                        <a:pt x="160" y="0"/>
                      </a:lnTo>
                      <a:lnTo>
                        <a:pt x="120" y="0"/>
                      </a:lnTo>
                      <a:lnTo>
                        <a:pt x="72" y="16"/>
                      </a:lnTo>
                      <a:lnTo>
                        <a:pt x="40" y="48"/>
                      </a:lnTo>
                      <a:lnTo>
                        <a:pt x="24" y="88"/>
                      </a:lnTo>
                      <a:lnTo>
                        <a:pt x="8" y="136"/>
                      </a:lnTo>
                      <a:lnTo>
                        <a:pt x="0" y="191"/>
                      </a:lnTo>
                      <a:lnTo>
                        <a:pt x="8" y="239"/>
                      </a:lnTo>
                      <a:lnTo>
                        <a:pt x="24" y="271"/>
                      </a:lnTo>
                      <a:lnTo>
                        <a:pt x="40" y="303"/>
                      </a:lnTo>
                    </a:path>
                  </a:pathLst>
                </a:custGeom>
                <a:noFill/>
                <a:ln w="12700">
                  <a:solidFill>
                    <a:srgbClr val="006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3061" name="Text Box 53"/>
            <p:cNvSpPr txBox="1">
              <a:spLocks noChangeArrowheads="1"/>
            </p:cNvSpPr>
            <p:nvPr/>
          </p:nvSpPr>
          <p:spPr bwMode="auto">
            <a:xfrm>
              <a:off x="3469" y="3776"/>
              <a:ext cx="1164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53882" dir="2700000" algn="ctr" rotWithShape="0">
                <a:srgbClr val="FFFFFF"/>
              </a:outer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fr-FR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Client satisfait !</a:t>
              </a:r>
              <a:endParaRPr lang="fr-FR" sz="2800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nimBg="1" autoUpdateAnimBg="0"/>
      <p:bldP spid="43011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 Besoin :Produits qui ont échoué!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the water came in such delicious flavors as Crispy Beef and Tangy Fish, it never seemed to catch on.</a:t>
            </a:r>
          </a:p>
          <a:p>
            <a:r>
              <a:rPr lang="en-US" dirty="0" smtClean="0"/>
              <a:t>Lien entre GAS </a:t>
            </a:r>
            <a:r>
              <a:rPr lang="en-US" smtClean="0"/>
              <a:t>et marketing.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err="1" smtClean="0"/>
              <a:t>Pourquoi</a:t>
            </a:r>
            <a:r>
              <a:rPr lang="en-CA" dirty="0" smtClean="0"/>
              <a:t> </a:t>
            </a:r>
            <a:r>
              <a:rPr lang="en-CA" dirty="0" err="1" smtClean="0"/>
              <a:t>ce</a:t>
            </a:r>
            <a:r>
              <a:rPr lang="en-CA" dirty="0" smtClean="0"/>
              <a:t> </a:t>
            </a:r>
            <a:r>
              <a:rPr lang="en-CA" dirty="0" err="1" smtClean="0"/>
              <a:t>cours</a:t>
            </a:r>
            <a:r>
              <a:rPr lang="en-CA" dirty="0" smtClean="0"/>
              <a:t>? Commerce de </a:t>
            </a:r>
            <a:r>
              <a:rPr lang="en-CA" dirty="0" err="1" smtClean="0"/>
              <a:t>détail</a:t>
            </a:r>
            <a:endParaRPr lang="fr-CA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On </a:t>
            </a:r>
            <a:r>
              <a:rPr lang="en-CA" dirty="0" err="1" smtClean="0"/>
              <a:t>achète</a:t>
            </a:r>
            <a:endParaRPr lang="fr-CA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 smtClean="0"/>
              <a:t>On vend</a:t>
            </a:r>
            <a:endParaRPr lang="fr-CA" dirty="0"/>
          </a:p>
        </p:txBody>
      </p:sp>
      <p:sp>
        <p:nvSpPr>
          <p:cNvPr id="7" name="ZoneTexte 6"/>
          <p:cNvSpPr txBox="1"/>
          <p:nvPr/>
        </p:nvSpPr>
        <p:spPr>
          <a:xfrm>
            <a:off x="683568" y="6093296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Ex: Un “Scalper” de billets</a:t>
            </a:r>
          </a:p>
          <a:p>
            <a:endParaRPr lang="fr-CA" dirty="0"/>
          </a:p>
        </p:txBody>
      </p:sp>
      <p:sp>
        <p:nvSpPr>
          <p:cNvPr id="2" name="Espace réservé du contenu 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Espace réservé du contenu 4" descr="488a151d-0029b-0342d-400cb8e1_918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267744" y="980728"/>
            <a:ext cx="3814564" cy="508608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Espace réservé du contenu 3" descr="488a151e-0020f-0342d-400cb8e1_91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1556792"/>
            <a:ext cx="3087216" cy="411628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Espace réservé du contenu 3" descr="488a1466-00023-0342d-400cb8e1_91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484784"/>
            <a:ext cx="3231232" cy="4308309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Espace réservé du contenu 3" descr="488e565a-0016f-026bd-400cb8e1_91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548680"/>
            <a:ext cx="3879304" cy="517240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Que veut dire le mot qualité?</a:t>
            </a:r>
            <a:endParaRPr lang="en-US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2060575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Question McDo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033838" cy="3886200"/>
          </a:xfrm>
        </p:spPr>
        <p:txBody>
          <a:bodyPr/>
          <a:lstStyle/>
          <a:p>
            <a:pPr>
              <a:buNone/>
            </a:pPr>
            <a:r>
              <a:rPr lang="fr-CA" sz="2800" dirty="0" smtClean="0"/>
              <a:t> </a:t>
            </a:r>
            <a:r>
              <a:rPr lang="fr-CA" sz="2800" dirty="0"/>
              <a:t>Est-ce que </a:t>
            </a:r>
            <a:r>
              <a:rPr lang="fr-CA" sz="2800" dirty="0" err="1"/>
              <a:t>McDo</a:t>
            </a:r>
            <a:r>
              <a:rPr lang="fr-CA" sz="2800" dirty="0"/>
              <a:t> fait de la Qualité Totale? Pourquoi? (Expliquer à l'aide de la triade</a:t>
            </a:r>
            <a:r>
              <a:rPr lang="fr-CA" sz="2800" dirty="0" smtClean="0"/>
              <a:t>)</a:t>
            </a:r>
            <a:endParaRPr lang="fr-CA" sz="2800" dirty="0"/>
          </a:p>
        </p:txBody>
      </p:sp>
      <p:pic>
        <p:nvPicPr>
          <p:cNvPr id="57348" name="Picture 4" descr="bigmac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54575" y="2760663"/>
            <a:ext cx="3630613" cy="2327275"/>
          </a:xfrm>
          <a:noFill/>
          <a:ln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Pourquoi ce cours 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033838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CA" sz="2400"/>
              <a:t>Importance de la GAS</a:t>
            </a:r>
          </a:p>
          <a:p>
            <a:pPr>
              <a:lnSpc>
                <a:spcPct val="90000"/>
              </a:lnSpc>
            </a:pPr>
            <a:r>
              <a:rPr lang="fr-CA" sz="2400"/>
              <a:t>Assurer l'approvisionnement et continuité des opérations</a:t>
            </a:r>
          </a:p>
          <a:p>
            <a:pPr>
              <a:lnSpc>
                <a:spcPct val="90000"/>
              </a:lnSpc>
            </a:pPr>
            <a:r>
              <a:rPr lang="fr-CA" sz="2400"/>
              <a:t>Qu’est-ce qui arrive si l’usine de Monsanto ne reçoit pas ses MP à temps?</a:t>
            </a:r>
          </a:p>
          <a:p>
            <a:pPr>
              <a:lnSpc>
                <a:spcPct val="90000"/>
              </a:lnSpc>
            </a:pPr>
            <a:r>
              <a:rPr lang="fr-CA" sz="2400"/>
              <a:t>Quel est l’impact d’une erreur d’un employé?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2492375"/>
            <a:ext cx="3732212" cy="373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sz="4000"/>
              <a:t>Influence coûts de production et qualité des PF.</a:t>
            </a:r>
            <a:br>
              <a:rPr lang="fr-CA" sz="4000"/>
            </a:br>
            <a:endParaRPr lang="en-CA" sz="4000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fr-CA" sz="2800"/>
              <a:t>Portables Dell qui explosaient</a:t>
            </a:r>
          </a:p>
          <a:p>
            <a:r>
              <a:rPr lang="fr-CA" sz="2800"/>
              <a:t>Pile défectueuse</a:t>
            </a:r>
            <a:endParaRPr lang="en-CA" sz="2800"/>
          </a:p>
        </p:txBody>
      </p:sp>
      <p:pic>
        <p:nvPicPr>
          <p:cNvPr id="4915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3789363"/>
            <a:ext cx="38100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6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836613"/>
            <a:ext cx="3586163" cy="286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595313"/>
          </a:xfrm>
        </p:spPr>
        <p:txBody>
          <a:bodyPr/>
          <a:lstStyle/>
          <a:p>
            <a:r>
              <a:rPr lang="fr-CA" sz="4000"/>
              <a:t>Sur le plan économique: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7088" y="1052513"/>
            <a:ext cx="4429125" cy="5545137"/>
          </a:xfrm>
        </p:spPr>
        <p:txBody>
          <a:bodyPr/>
          <a:lstStyle/>
          <a:p>
            <a:r>
              <a:rPr lang="fr-CA" sz="2800" dirty="0"/>
              <a:t>Répartition des revenus d'une entreprise:</a:t>
            </a:r>
          </a:p>
          <a:p>
            <a:pPr lvl="1"/>
            <a:r>
              <a:rPr lang="fr-CA" sz="2400" dirty="0"/>
              <a:t>58% achats</a:t>
            </a:r>
          </a:p>
          <a:p>
            <a:pPr lvl="1"/>
            <a:r>
              <a:rPr lang="fr-CA" sz="2400" dirty="0"/>
              <a:t>14% </a:t>
            </a:r>
            <a:r>
              <a:rPr lang="fr-CA" sz="2400" dirty="0" err="1"/>
              <a:t>Main-d'oeuvre</a:t>
            </a:r>
            <a:endParaRPr lang="fr-CA" sz="2400" dirty="0"/>
          </a:p>
          <a:p>
            <a:pPr lvl="1"/>
            <a:r>
              <a:rPr lang="fr-CA" sz="2400" dirty="0"/>
              <a:t>20% frais généraux</a:t>
            </a:r>
          </a:p>
          <a:p>
            <a:pPr lvl="1"/>
            <a:r>
              <a:rPr lang="fr-CA" sz="2400" dirty="0"/>
              <a:t>8% profit brut</a:t>
            </a:r>
          </a:p>
        </p:txBody>
      </p:sp>
      <p:pic>
        <p:nvPicPr>
          <p:cNvPr id="13317" name="Picture 5" descr="spending_spre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10188" y="1981200"/>
            <a:ext cx="2717800" cy="38862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 rev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450850"/>
          </a:xfrm>
        </p:spPr>
        <p:txBody>
          <a:bodyPr/>
          <a:lstStyle/>
          <a:p>
            <a:r>
              <a:rPr lang="fr-FR" sz="4000"/>
              <a:t>Salaire</a:t>
            </a:r>
            <a:endParaRPr lang="fr-CA" sz="400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08050"/>
            <a:ext cx="4495800" cy="5616575"/>
          </a:xfrm>
        </p:spPr>
        <p:txBody>
          <a:bodyPr/>
          <a:lstStyle/>
          <a:p>
            <a:r>
              <a:rPr lang="fr-FR" sz="2800" dirty="0"/>
              <a:t>Aux E-U le salaire moyen d’un directeur des approvisionnements est </a:t>
            </a:r>
            <a:r>
              <a:rPr lang="fr-FR" sz="2800" dirty="0" smtClean="0"/>
              <a:t>de</a:t>
            </a:r>
          </a:p>
          <a:p>
            <a:r>
              <a:rPr lang="fr-FR" sz="2800" dirty="0" smtClean="0"/>
              <a:t> </a:t>
            </a:r>
            <a:r>
              <a:rPr lang="fr-FR" sz="2800" b="1" dirty="0"/>
              <a:t>$79,371</a:t>
            </a:r>
            <a:r>
              <a:rPr lang="fr-FR" sz="2800" dirty="0"/>
              <a:t> </a:t>
            </a:r>
            <a:endParaRPr lang="fr-CA" sz="2800" dirty="0"/>
          </a:p>
        </p:txBody>
      </p:sp>
      <p:pic>
        <p:nvPicPr>
          <p:cNvPr id="15365" name="Picture 5" descr="rolls-royc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6463" y="2460625"/>
            <a:ext cx="3902075" cy="2925763"/>
          </a:xfrm>
          <a:noFill/>
          <a:ln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739552"/>
          </a:xfrm>
        </p:spPr>
        <p:txBody>
          <a:bodyPr/>
          <a:lstStyle/>
          <a:p>
            <a:r>
              <a:rPr lang="fr-CA" b="1" i="1" u="sng" dirty="0"/>
              <a:t>Qu'est ce que la GAS ?</a:t>
            </a:r>
            <a:endParaRPr lang="en-US" b="1" i="1" u="sng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052736"/>
            <a:ext cx="4244280" cy="5688632"/>
          </a:xfrm>
        </p:spPr>
        <p:txBody>
          <a:bodyPr/>
          <a:lstStyle/>
          <a:p>
            <a:r>
              <a:rPr lang="fr-CA" sz="2800" dirty="0"/>
              <a:t>Combien coûte une cannette de Coke?</a:t>
            </a:r>
          </a:p>
          <a:p>
            <a:r>
              <a:rPr lang="fr-CA" sz="2800" dirty="0"/>
              <a:t>Sur le 1$, combien coûte la production</a:t>
            </a:r>
            <a:r>
              <a:rPr lang="fr-CA" sz="2800" dirty="0" smtClean="0"/>
              <a:t>?</a:t>
            </a:r>
          </a:p>
          <a:p>
            <a:r>
              <a:rPr lang="fr-CA" sz="2800" dirty="0" smtClean="0"/>
              <a:t>0.055$/canette + le Coke= 0.06$</a:t>
            </a:r>
            <a:endParaRPr lang="fr-CA" sz="2800" dirty="0"/>
          </a:p>
          <a:p>
            <a:r>
              <a:rPr lang="fr-CA" sz="2800" dirty="0"/>
              <a:t>Chandail Nike?</a:t>
            </a:r>
          </a:p>
          <a:p>
            <a:r>
              <a:rPr lang="fr-CA" sz="2800" dirty="0" smtClean="0"/>
              <a:t>85$ !!!Comment </a:t>
            </a:r>
            <a:r>
              <a:rPr lang="fr-CA" sz="2800" dirty="0"/>
              <a:t>expliquer le reste</a:t>
            </a:r>
            <a:r>
              <a:rPr lang="fr-CA" sz="2800" dirty="0" smtClean="0"/>
              <a:t>?</a:t>
            </a:r>
          </a:p>
          <a:p>
            <a:r>
              <a:rPr lang="en-CA" sz="2800" dirty="0" err="1" smtClean="0"/>
              <a:t>Chaîne</a:t>
            </a:r>
            <a:r>
              <a:rPr lang="en-CA" sz="2800" dirty="0" smtClean="0"/>
              <a:t> </a:t>
            </a:r>
            <a:r>
              <a:rPr lang="en-CA" sz="2800" dirty="0" err="1" smtClean="0"/>
              <a:t>d’approvisisonnement</a:t>
            </a:r>
            <a:endParaRPr lang="fr-CA" sz="2800" dirty="0"/>
          </a:p>
          <a:p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Calculs effet de levier</a:t>
            </a:r>
            <a:endParaRPr lang="fr-CA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A"/>
              <a:t>Exercice #1 Compagnie ABC</a:t>
            </a:r>
          </a:p>
          <a:p>
            <a:r>
              <a:rPr lang="fr-CA"/>
              <a:t>Exercice #2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Devoirs</a:t>
            </a:r>
            <a:endParaRPr lang="en-CA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61615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CA" sz="2800" dirty="0" smtClean="0"/>
              <a:t>Trouver une offre d’emploi en GAS et </a:t>
            </a:r>
            <a:r>
              <a:rPr lang="fr-CA" sz="2800" b="1" dirty="0" smtClean="0">
                <a:solidFill>
                  <a:srgbClr val="FF0000"/>
                </a:solidFill>
              </a:rPr>
              <a:t>résumer</a:t>
            </a:r>
            <a:r>
              <a:rPr lang="fr-CA" sz="2800" dirty="0" smtClean="0"/>
              <a:t> les responsabilités, le salaire</a:t>
            </a:r>
          </a:p>
          <a:p>
            <a:pPr>
              <a:lnSpc>
                <a:spcPct val="80000"/>
              </a:lnSpc>
            </a:pPr>
            <a:r>
              <a:rPr lang="fr-CA" sz="2800" dirty="0" smtClean="0"/>
              <a:t>Lire pages 26-27 </a:t>
            </a:r>
            <a:endParaRPr lang="fr-CA" sz="2800" dirty="0"/>
          </a:p>
          <a:p>
            <a:pPr>
              <a:lnSpc>
                <a:spcPct val="80000"/>
              </a:lnSpc>
            </a:pPr>
            <a:r>
              <a:rPr lang="fr-CA" sz="2800" dirty="0"/>
              <a:t>Lire le chapitre 2</a:t>
            </a:r>
          </a:p>
          <a:p>
            <a:pPr>
              <a:lnSpc>
                <a:spcPct val="80000"/>
              </a:lnSpc>
            </a:pPr>
            <a:r>
              <a:rPr lang="fr-CA" sz="2800" dirty="0"/>
              <a:t>Faire les questions </a:t>
            </a:r>
            <a:r>
              <a:rPr lang="fr-CA" sz="2800" dirty="0" smtClean="0"/>
              <a:t>7,15(page </a:t>
            </a:r>
            <a:r>
              <a:rPr lang="fr-CA" sz="2800" dirty="0" smtClean="0"/>
              <a:t>36</a:t>
            </a:r>
            <a:r>
              <a:rPr lang="fr-CA" sz="2800" dirty="0" smtClean="0"/>
              <a:t>), </a:t>
            </a:r>
            <a:r>
              <a:rPr lang="fr-CA" sz="2800" dirty="0" err="1" smtClean="0"/>
              <a:t>pg</a:t>
            </a:r>
            <a:r>
              <a:rPr lang="fr-CA" sz="2800" dirty="0" smtClean="0"/>
              <a:t> 37 #8</a:t>
            </a:r>
          </a:p>
          <a:p>
            <a:pPr>
              <a:lnSpc>
                <a:spcPct val="80000"/>
              </a:lnSpc>
            </a:pPr>
            <a:r>
              <a:rPr lang="fr-CA" sz="2800" dirty="0" smtClean="0"/>
              <a:t> </a:t>
            </a:r>
            <a:r>
              <a:rPr lang="fr-CA" sz="2800" dirty="0" err="1" smtClean="0"/>
              <a:t>pg</a:t>
            </a:r>
            <a:r>
              <a:rPr lang="fr-CA" sz="2800" dirty="0" smtClean="0"/>
              <a:t> 75 #3,4 et le # 4 de la page 77</a:t>
            </a:r>
            <a:endParaRPr lang="fr-CA" sz="2800" dirty="0"/>
          </a:p>
          <a:p>
            <a:pPr>
              <a:lnSpc>
                <a:spcPct val="80000"/>
              </a:lnSpc>
            </a:pPr>
            <a:r>
              <a:rPr lang="fr-CA" sz="2800" dirty="0" smtClean="0"/>
              <a:t>Nommer 6 façons de décrire l’objet d’achat (</a:t>
            </a:r>
            <a:r>
              <a:rPr lang="fr-CA" sz="2800" dirty="0" err="1" smtClean="0"/>
              <a:t>pg</a:t>
            </a:r>
            <a:r>
              <a:rPr lang="fr-CA" sz="2800" dirty="0" smtClean="0"/>
              <a:t> 51)et donner un exemple de produit ou situation où on devrait utiliser ce moyen (1 exemple pour chaque moyen)</a:t>
            </a:r>
          </a:p>
          <a:p>
            <a:pPr>
              <a:lnSpc>
                <a:spcPct val="80000"/>
              </a:lnSpc>
              <a:buNone/>
            </a:pPr>
            <a:endParaRPr lang="en-CA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7" name="Espace réservé du contenu 6" descr="supply-chain-management_1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988840"/>
            <a:ext cx="7416824" cy="439248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Ça</a:t>
            </a:r>
            <a:r>
              <a:rPr lang="en-CA" dirty="0" smtClean="0"/>
              <a:t> </a:t>
            </a:r>
            <a:r>
              <a:rPr lang="en-CA" dirty="0" err="1" smtClean="0"/>
              <a:t>vaut</a:t>
            </a:r>
            <a:r>
              <a:rPr lang="en-CA" dirty="0" smtClean="0"/>
              <a:t> la </a:t>
            </a:r>
            <a:r>
              <a:rPr lang="en-CA" dirty="0" err="1" smtClean="0"/>
              <a:t>peine</a:t>
            </a:r>
            <a:r>
              <a:rPr lang="en-CA" dirty="0" smtClean="0"/>
              <a:t> </a:t>
            </a:r>
            <a:r>
              <a:rPr lang="en-CA" dirty="0" err="1" smtClean="0"/>
              <a:t>d’acheter</a:t>
            </a:r>
            <a:r>
              <a:rPr lang="en-CA" dirty="0" smtClean="0"/>
              <a:t> en </a:t>
            </a:r>
            <a:r>
              <a:rPr lang="en-CA" dirty="0" err="1" smtClean="0"/>
              <a:t>gros</a:t>
            </a:r>
            <a:r>
              <a:rPr lang="en-CA" dirty="0" smtClean="0"/>
              <a:t>!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b="1" i="1" u="sng"/>
              <a:t>Qu'est ce que la GAS 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038600" cy="4688160"/>
          </a:xfrm>
        </p:spPr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fr-CA" sz="2000" b="1" dirty="0"/>
              <a:t>Définition de l’achat</a:t>
            </a:r>
            <a:r>
              <a:rPr lang="fr-CA" sz="2000" dirty="0"/>
              <a:t> ?</a:t>
            </a:r>
          </a:p>
          <a:p>
            <a:pPr marL="533400" indent="-533400">
              <a:lnSpc>
                <a:spcPct val="90000"/>
              </a:lnSpc>
            </a:pPr>
            <a:r>
              <a:rPr lang="fr-CA" sz="2000" b="1" dirty="0"/>
              <a:t>Définition de l’acquisition</a:t>
            </a:r>
          </a:p>
          <a:p>
            <a:pPr marL="533400" indent="-533400">
              <a:lnSpc>
                <a:spcPct val="90000"/>
              </a:lnSpc>
            </a:pPr>
            <a:r>
              <a:rPr lang="fr-CA" sz="2000" b="1" dirty="0"/>
              <a:t> </a:t>
            </a:r>
            <a:r>
              <a:rPr lang="fr-CA" sz="2000" dirty="0"/>
              <a:t>Acquisition, manutention, conservation, conditionnement et transport des matières et des services nécessaires à l’entreprise, de même que la liquidation rationnelle des surplus d’actifs. </a:t>
            </a:r>
          </a:p>
          <a:p>
            <a:pPr marL="533400" indent="-533400">
              <a:lnSpc>
                <a:spcPct val="90000"/>
              </a:lnSpc>
            </a:pPr>
            <a:r>
              <a:rPr lang="fr-CA" sz="2000" b="1" dirty="0"/>
              <a:t>Article rouge à lèvres humanitaire</a:t>
            </a:r>
          </a:p>
          <a:p>
            <a:pPr marL="533400" indent="-533400">
              <a:lnSpc>
                <a:spcPct val="90000"/>
              </a:lnSpc>
            </a:pPr>
            <a:endParaRPr lang="fr-CA" sz="2000" b="1" dirty="0"/>
          </a:p>
        </p:txBody>
      </p:sp>
      <p:pic>
        <p:nvPicPr>
          <p:cNvPr id="4103" name="Picture 7" descr="mowing444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6463" y="2003425"/>
            <a:ext cx="4427537" cy="3225800"/>
          </a:xfrm>
          <a:noFill/>
          <a:ln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4000" dirty="0" smtClean="0"/>
              <a:t>Est-ce que c’est correct d’accepter un cadeau d’un fournisseur potentiel?</a:t>
            </a:r>
            <a:endParaRPr lang="en-US" sz="40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Espace réservé du contenu 9" descr="bahamas-voyage-plag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2294" y="2938939"/>
            <a:ext cx="3810000" cy="2423160"/>
          </a:xfrm>
        </p:spPr>
      </p:pic>
      <p:sp>
        <p:nvSpPr>
          <p:cNvPr id="7" name="Espace réservé du texte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smtClean="0">
                <a:latin typeface="Algerian" pitchFamily="82" charset="0"/>
              </a:rPr>
              <a:t>Transport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39552"/>
          </a:xfrm>
        </p:spPr>
        <p:txBody>
          <a:bodyPr/>
          <a:lstStyle/>
          <a:p>
            <a:r>
              <a:rPr lang="fr-CA" dirty="0" smtClean="0"/>
              <a:t>Contrôle de la qualité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124744"/>
            <a:ext cx="4762872" cy="5400600"/>
          </a:xfrm>
        </p:spPr>
        <p:txBody>
          <a:bodyPr/>
          <a:lstStyle/>
          <a:p>
            <a:r>
              <a:rPr lang="fr-CA" sz="2400" dirty="0" smtClean="0"/>
              <a:t>Six énormes escargots utilisés station d'épuration des eaux de Saint-Pétersbourg pour déterminer la pollution de l'air provoquée par l'usine.</a:t>
            </a:r>
          </a:p>
          <a:p>
            <a:r>
              <a:rPr lang="fr-CA" sz="2400" dirty="0" smtClean="0"/>
              <a:t>20 centimètres de long, choisis car ils respirent avec poumons -comme l'être humain</a:t>
            </a:r>
          </a:p>
          <a:p>
            <a:r>
              <a:rPr lang="fr-CA" sz="2400" dirty="0" smtClean="0"/>
              <a:t>Plus l'air est pollué, plus le cœur</a:t>
            </a:r>
          </a:p>
          <a:p>
            <a:r>
              <a:rPr lang="fr-CA" sz="2400" dirty="0" smtClean="0"/>
              <a:t> et la respiration des escargots s'accélèrent</a:t>
            </a:r>
            <a:endParaRPr 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1207</TotalTime>
  <Words>711</Words>
  <Application>Microsoft Office PowerPoint</Application>
  <PresentationFormat>Affichage à l'écran (4:3)</PresentationFormat>
  <Paragraphs>107</Paragraphs>
  <Slides>31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2" baseType="lpstr">
      <vt:lpstr>Pixel</vt:lpstr>
      <vt:lpstr>Objectifs de la Séance #1 </vt:lpstr>
      <vt:lpstr>Pourquoi ce cours? Commerce de détail</vt:lpstr>
      <vt:lpstr>Qu'est ce que la GAS ?</vt:lpstr>
      <vt:lpstr>Présentation PowerPoint</vt:lpstr>
      <vt:lpstr>Ça vaut la peine d’acheter en gros!</vt:lpstr>
      <vt:lpstr>Qu'est ce que la GAS ?</vt:lpstr>
      <vt:lpstr>Est-ce que c’est correct d’accepter un cadeau d’un fournisseur potentiel?</vt:lpstr>
      <vt:lpstr>Transport</vt:lpstr>
      <vt:lpstr>Contrôle de la qualité</vt:lpstr>
      <vt:lpstr>Santé &amp; sécurité dans l’entrepôt</vt:lpstr>
      <vt:lpstr>Soupe aphrodisiaque</vt:lpstr>
      <vt:lpstr>Hotlips Pizza</vt:lpstr>
      <vt:lpstr>Ça ne gaze plus pour Pepsi et Coke en Inde </vt:lpstr>
      <vt:lpstr>restaurant «La Croix d'Hitler »</vt:lpstr>
      <vt:lpstr>Quel est le problème ?</vt:lpstr>
      <vt:lpstr>Quelle est l’objectif 1er d’une entreprise?</vt:lpstr>
      <vt:lpstr>Définition de la Qualité Totale </vt:lpstr>
      <vt:lpstr>Présentation PowerPoint</vt:lpstr>
      <vt:lpstr>Le Besoin :Produits qui ont échoué!</vt:lpstr>
      <vt:lpstr>Présentation PowerPoint</vt:lpstr>
      <vt:lpstr>Présentation PowerPoint</vt:lpstr>
      <vt:lpstr>Présentation PowerPoint</vt:lpstr>
      <vt:lpstr>Présentation PowerPoint</vt:lpstr>
      <vt:lpstr>Que veut dire le mot qualité?</vt:lpstr>
      <vt:lpstr>Question McDo </vt:lpstr>
      <vt:lpstr>Pourquoi ce cours ?</vt:lpstr>
      <vt:lpstr>Influence coûts de production et qualité des PF. </vt:lpstr>
      <vt:lpstr>Sur le plan économique:</vt:lpstr>
      <vt:lpstr>Salaire</vt:lpstr>
      <vt:lpstr>Calculs effet de levier</vt:lpstr>
      <vt:lpstr>Devoirs</vt:lpstr>
    </vt:vector>
  </TitlesOfParts>
  <Company>acme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Objectifs de la Séance #1</dc:title>
  <dc:creator>HP Authorized Customer</dc:creator>
  <cp:lastModifiedBy>SI</cp:lastModifiedBy>
  <cp:revision>108</cp:revision>
  <dcterms:created xsi:type="dcterms:W3CDTF">2007-10-09T21:46:15Z</dcterms:created>
  <dcterms:modified xsi:type="dcterms:W3CDTF">2014-01-28T12:50:23Z</dcterms:modified>
</cp:coreProperties>
</file>