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7" r:id="rId9"/>
    <p:sldId id="268" r:id="rId10"/>
    <p:sldId id="269" r:id="rId11"/>
    <p:sldId id="279" r:id="rId12"/>
    <p:sldId id="280" r:id="rId13"/>
    <p:sldId id="270" r:id="rId14"/>
    <p:sldId id="275" r:id="rId15"/>
    <p:sldId id="276" r:id="rId16"/>
    <p:sldId id="277" r:id="rId17"/>
    <p:sldId id="278" r:id="rId18"/>
    <p:sldId id="281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717" autoAdjust="0"/>
  </p:normalViewPr>
  <p:slideViewPr>
    <p:cSldViewPr>
      <p:cViewPr>
        <p:scale>
          <a:sx n="70" d="100"/>
          <a:sy n="70" d="100"/>
        </p:scale>
        <p:origin x="-1164" y="-8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13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FEC1E3-EDB5-4807-9FA8-F09840054A8D}" type="datetimeFigureOut">
              <a:rPr lang="en-US" smtClean="0"/>
              <a:pPr/>
              <a:t>9/5/2012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5F6388-FE3B-41C2-814F-8067E1A630DC}" type="slidenum">
              <a:rPr lang="en-US" smtClean="0"/>
              <a:pPr/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FF66FE-F366-450F-87CF-55A24874CCDB}" type="slidenum">
              <a:rPr lang="fr-CA"/>
              <a:pPr/>
              <a:t>3</a:t>
            </a:fld>
            <a:endParaRPr lang="fr-CA"/>
          </a:p>
        </p:txBody>
      </p:sp>
      <p:sp>
        <p:nvSpPr>
          <p:cNvPr id="230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31813" y="34925"/>
            <a:ext cx="3903662" cy="2927350"/>
          </a:xfrm>
          <a:ln/>
        </p:spPr>
      </p:sp>
      <p:sp>
        <p:nvSpPr>
          <p:cNvPr id="230404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DE063C-86B3-4E51-A7F5-F1A07D723818}" type="slidenum">
              <a:rPr lang="fr-CA"/>
              <a:pPr/>
              <a:t>14</a:t>
            </a:fld>
            <a:endParaRPr lang="fr-CA"/>
          </a:p>
        </p:txBody>
      </p:sp>
      <p:sp>
        <p:nvSpPr>
          <p:cNvPr id="304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31813" y="34925"/>
            <a:ext cx="3903662" cy="2927350"/>
          </a:xfrm>
          <a:ln/>
        </p:spPr>
      </p:sp>
      <p:sp>
        <p:nvSpPr>
          <p:cNvPr id="304132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3E1359-43CA-471C-ABCC-4C1899CE4B84}" type="slidenum">
              <a:rPr lang="fr-FR"/>
              <a:pPr/>
              <a:t>17</a:t>
            </a:fld>
            <a:endParaRPr lang="fr-FR"/>
          </a:p>
        </p:txBody>
      </p:sp>
      <p:sp>
        <p:nvSpPr>
          <p:cNvPr id="167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ADB62-39D6-4A76-85C7-C1FC1C5CF4E4}" type="datetimeFigureOut">
              <a:rPr lang="en-US" smtClean="0"/>
              <a:pPr/>
              <a:t>9/5/2012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947AF-7BE5-4020-AC6E-925FFA783588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ADB62-39D6-4A76-85C7-C1FC1C5CF4E4}" type="datetimeFigureOut">
              <a:rPr lang="en-US" smtClean="0"/>
              <a:pPr/>
              <a:t>9/5/2012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947AF-7BE5-4020-AC6E-925FFA783588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ADB62-39D6-4A76-85C7-C1FC1C5CF4E4}" type="datetimeFigureOut">
              <a:rPr lang="en-US" smtClean="0"/>
              <a:pPr/>
              <a:t>9/5/2012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947AF-7BE5-4020-AC6E-925FFA783588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ADB62-39D6-4A76-85C7-C1FC1C5CF4E4}" type="datetimeFigureOut">
              <a:rPr lang="en-US" smtClean="0"/>
              <a:pPr/>
              <a:t>9/5/2012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947AF-7BE5-4020-AC6E-925FFA783588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ADB62-39D6-4A76-85C7-C1FC1C5CF4E4}" type="datetimeFigureOut">
              <a:rPr lang="en-US" smtClean="0"/>
              <a:pPr/>
              <a:t>9/5/2012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947AF-7BE5-4020-AC6E-925FFA783588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ADB62-39D6-4A76-85C7-C1FC1C5CF4E4}" type="datetimeFigureOut">
              <a:rPr lang="en-US" smtClean="0"/>
              <a:pPr/>
              <a:t>9/5/2012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947AF-7BE5-4020-AC6E-925FFA783588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ADB62-39D6-4A76-85C7-C1FC1C5CF4E4}" type="datetimeFigureOut">
              <a:rPr lang="en-US" smtClean="0"/>
              <a:pPr/>
              <a:t>9/5/2012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947AF-7BE5-4020-AC6E-925FFA783588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ADB62-39D6-4A76-85C7-C1FC1C5CF4E4}" type="datetimeFigureOut">
              <a:rPr lang="en-US" smtClean="0"/>
              <a:pPr/>
              <a:t>9/5/2012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947AF-7BE5-4020-AC6E-925FFA783588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ADB62-39D6-4A76-85C7-C1FC1C5CF4E4}" type="datetimeFigureOut">
              <a:rPr lang="en-US" smtClean="0"/>
              <a:pPr/>
              <a:t>9/5/2012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947AF-7BE5-4020-AC6E-925FFA783588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ADB62-39D6-4A76-85C7-C1FC1C5CF4E4}" type="datetimeFigureOut">
              <a:rPr lang="en-US" smtClean="0"/>
              <a:pPr/>
              <a:t>9/5/2012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947AF-7BE5-4020-AC6E-925FFA783588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ADB62-39D6-4A76-85C7-C1FC1C5CF4E4}" type="datetimeFigureOut">
              <a:rPr lang="en-US" smtClean="0"/>
              <a:pPr/>
              <a:t>9/5/2012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947AF-7BE5-4020-AC6E-925FFA783588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0ADB62-39D6-4A76-85C7-C1FC1C5CF4E4}" type="datetimeFigureOut">
              <a:rPr lang="en-US" smtClean="0"/>
              <a:pPr/>
              <a:t>9/5/2012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B947AF-7BE5-4020-AC6E-925FFA783588}" type="slidenum">
              <a:rPr lang="en-US" smtClean="0"/>
              <a:pPr/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oleObject" Target="../embeddings/oleObject1.bin"/><Relationship Id="rId4" Type="http://schemas.openxmlformats.org/officeDocument/2006/relationships/image" Target="../media/image9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2.jpeg"/><Relationship Id="rId4" Type="http://schemas.openxmlformats.org/officeDocument/2006/relationships/image" Target="../media/image11.gi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6.png"/><Relationship Id="rId4" Type="http://schemas.openxmlformats.org/officeDocument/2006/relationships/image" Target="../media/image15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 smtClean="0"/>
              <a:t>Contrôle de la qualité à la réception</a:t>
            </a:r>
            <a:endParaRPr lang="en-US" dirty="0"/>
          </a:p>
        </p:txBody>
      </p:sp>
      <p:pic>
        <p:nvPicPr>
          <p:cNvPr id="5" name="Espace réservé du contenu 4" descr="090424-F-7660E-05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124200" y="1371600"/>
            <a:ext cx="3062287" cy="4586685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Les plans d’échantillonnage</a:t>
            </a:r>
          </a:p>
        </p:txBody>
      </p:sp>
      <p:pic>
        <p:nvPicPr>
          <p:cNvPr id="5" name="Espace réservé du contenu 4" descr="Bad-smell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06925" y="1816576"/>
            <a:ext cx="3048000" cy="2766060"/>
          </a:xfrm>
        </p:spPr>
      </p:pic>
      <p:sp>
        <p:nvSpPr>
          <p:cNvPr id="171011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fr-CA" b="1" dirty="0"/>
              <a:t>	2e risque</a:t>
            </a:r>
            <a:r>
              <a:rPr lang="fr-CA" b="1" dirty="0" smtClean="0"/>
              <a:t>: ?</a:t>
            </a:r>
          </a:p>
          <a:p>
            <a:pPr>
              <a:buFontTx/>
              <a:buNone/>
            </a:pPr>
            <a:r>
              <a:rPr lang="fr-CA" b="1" dirty="0" smtClean="0"/>
              <a:t>N= 2000</a:t>
            </a:r>
          </a:p>
          <a:p>
            <a:pPr>
              <a:buFontTx/>
              <a:buNone/>
            </a:pPr>
            <a:r>
              <a:rPr lang="fr-CA" b="1" dirty="0" smtClean="0"/>
              <a:t>NQA: 1%</a:t>
            </a:r>
          </a:p>
          <a:p>
            <a:pPr>
              <a:buFontTx/>
              <a:buNone/>
            </a:pPr>
            <a:r>
              <a:rPr lang="fr-CA" b="1" dirty="0" smtClean="0"/>
              <a:t>Nb de pièces N-C: 1900</a:t>
            </a:r>
          </a:p>
          <a:p>
            <a:pPr>
              <a:buFontTx/>
              <a:buNone/>
            </a:pPr>
            <a:r>
              <a:rPr lang="fr-CA" b="1" dirty="0" smtClean="0"/>
              <a:t>n = 10</a:t>
            </a:r>
          </a:p>
          <a:p>
            <a:pPr>
              <a:buFontTx/>
              <a:buNone/>
            </a:pPr>
            <a:r>
              <a:rPr lang="fr-CA" b="1" dirty="0" smtClean="0"/>
              <a:t>Pièces N-C dans l’échantillon: 0</a:t>
            </a:r>
          </a:p>
          <a:p>
            <a:pPr>
              <a:buFontTx/>
              <a:buNone/>
            </a:pPr>
            <a:r>
              <a:rPr lang="fr-CA" b="1" dirty="0" smtClean="0"/>
              <a:t>Donc…</a:t>
            </a:r>
          </a:p>
          <a:p>
            <a:pPr>
              <a:buFontTx/>
              <a:buNone/>
            </a:pPr>
            <a:endParaRPr lang="fr-CA" dirty="0"/>
          </a:p>
          <a:p>
            <a:pPr>
              <a:buFontTx/>
              <a:buNone/>
            </a:pPr>
            <a:endParaRPr lang="fr-CA" dirty="0"/>
          </a:p>
          <a:p>
            <a:pPr>
              <a:buFontTx/>
              <a:buNone/>
            </a:pPr>
            <a:r>
              <a:rPr lang="fr-CA" dirty="0"/>
              <a:t>	</a:t>
            </a:r>
            <a:endParaRPr lang="fr-CA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71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1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1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71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71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1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71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71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1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1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71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1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71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A" b="0" i="1" dirty="0"/>
              <a:t>Exemple </a:t>
            </a:r>
            <a:r>
              <a:rPr lang="fr-CA" b="0" i="1" dirty="0" smtClean="0"/>
              <a:t>1</a:t>
            </a:r>
            <a:endParaRPr lang="fr-CA" b="0" i="1" dirty="0"/>
          </a:p>
        </p:txBody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48006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fr-CA" dirty="0" smtClean="0"/>
              <a:t>S’il y a un NQA de 4% voici </a:t>
            </a:r>
            <a:r>
              <a:rPr lang="fr-CA" dirty="0"/>
              <a:t>la courbe d’efficacité suivante où Pa est la probabilité d’acceptation d’un lot ayant une proportion p d’unités défectueuses.</a:t>
            </a:r>
          </a:p>
        </p:txBody>
      </p:sp>
      <p:sp>
        <p:nvSpPr>
          <p:cNvPr id="175108" name="Line 4"/>
          <p:cNvSpPr>
            <a:spLocks noChangeShapeType="1"/>
          </p:cNvSpPr>
          <p:nvPr/>
        </p:nvSpPr>
        <p:spPr bwMode="auto">
          <a:xfrm>
            <a:off x="1524000" y="3276600"/>
            <a:ext cx="0" cy="19812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triangle" w="med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5109" name="Line 5"/>
          <p:cNvSpPr>
            <a:spLocks noChangeShapeType="1"/>
          </p:cNvSpPr>
          <p:nvPr/>
        </p:nvSpPr>
        <p:spPr bwMode="auto">
          <a:xfrm>
            <a:off x="1524000" y="5257800"/>
            <a:ext cx="33528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5112" name="Line 8"/>
          <p:cNvSpPr>
            <a:spLocks noChangeShapeType="1"/>
          </p:cNvSpPr>
          <p:nvPr/>
        </p:nvSpPr>
        <p:spPr bwMode="auto">
          <a:xfrm>
            <a:off x="1524000" y="3581400"/>
            <a:ext cx="838200" cy="0"/>
          </a:xfrm>
          <a:prstGeom prst="line">
            <a:avLst/>
          </a:prstGeom>
          <a:noFill/>
          <a:ln w="38100" cap="sq">
            <a:solidFill>
              <a:schemeClr val="accent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5113" name="Line 9"/>
          <p:cNvSpPr>
            <a:spLocks noChangeShapeType="1"/>
          </p:cNvSpPr>
          <p:nvPr/>
        </p:nvSpPr>
        <p:spPr bwMode="auto">
          <a:xfrm>
            <a:off x="2362200" y="3581400"/>
            <a:ext cx="0" cy="1676400"/>
          </a:xfrm>
          <a:prstGeom prst="line">
            <a:avLst/>
          </a:prstGeom>
          <a:noFill/>
          <a:ln w="38100" cap="sq">
            <a:solidFill>
              <a:schemeClr val="accent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5114" name="Line 10"/>
          <p:cNvSpPr>
            <a:spLocks noChangeShapeType="1"/>
          </p:cNvSpPr>
          <p:nvPr/>
        </p:nvSpPr>
        <p:spPr bwMode="auto">
          <a:xfrm>
            <a:off x="2362200" y="5257800"/>
            <a:ext cx="1219200" cy="0"/>
          </a:xfrm>
          <a:prstGeom prst="line">
            <a:avLst/>
          </a:prstGeom>
          <a:noFill/>
          <a:ln w="38100" cap="sq">
            <a:solidFill>
              <a:schemeClr val="accent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5115" name="Text Box 11"/>
          <p:cNvSpPr txBox="1">
            <a:spLocks noChangeArrowheads="1"/>
          </p:cNvSpPr>
          <p:nvPr/>
        </p:nvSpPr>
        <p:spPr bwMode="auto">
          <a:xfrm>
            <a:off x="2057400" y="5486400"/>
            <a:ext cx="533400" cy="3365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CA"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</a:p>
        </p:txBody>
      </p:sp>
      <p:sp>
        <p:nvSpPr>
          <p:cNvPr id="175116" name="Text Box 12"/>
          <p:cNvSpPr txBox="1">
            <a:spLocks noChangeArrowheads="1"/>
          </p:cNvSpPr>
          <p:nvPr/>
        </p:nvSpPr>
        <p:spPr bwMode="auto">
          <a:xfrm>
            <a:off x="3352800" y="5486400"/>
            <a:ext cx="533400" cy="3365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CA">
                <a:effectLst>
                  <a:outerShdw blurRad="38100" dist="38100" dir="2700000" algn="tl">
                    <a:srgbClr val="000000"/>
                  </a:outerShdw>
                </a:effectLst>
              </a:rPr>
              <a:t>10</a:t>
            </a:r>
          </a:p>
        </p:txBody>
      </p:sp>
      <p:sp>
        <p:nvSpPr>
          <p:cNvPr id="175118" name="Line 14"/>
          <p:cNvSpPr>
            <a:spLocks noChangeShapeType="1"/>
          </p:cNvSpPr>
          <p:nvPr/>
        </p:nvSpPr>
        <p:spPr bwMode="auto">
          <a:xfrm flipH="1">
            <a:off x="1447800" y="4376738"/>
            <a:ext cx="762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5119" name="Line 15"/>
          <p:cNvSpPr>
            <a:spLocks noChangeShapeType="1"/>
          </p:cNvSpPr>
          <p:nvPr/>
        </p:nvSpPr>
        <p:spPr bwMode="auto">
          <a:xfrm flipH="1">
            <a:off x="1443038" y="4800600"/>
            <a:ext cx="762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5120" name="Line 16"/>
          <p:cNvSpPr>
            <a:spLocks noChangeShapeType="1"/>
          </p:cNvSpPr>
          <p:nvPr/>
        </p:nvSpPr>
        <p:spPr bwMode="auto">
          <a:xfrm flipH="1">
            <a:off x="1447800" y="3981450"/>
            <a:ext cx="762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5121" name="Text Box 17"/>
          <p:cNvSpPr txBox="1">
            <a:spLocks noChangeArrowheads="1"/>
          </p:cNvSpPr>
          <p:nvPr/>
        </p:nvSpPr>
        <p:spPr bwMode="auto">
          <a:xfrm>
            <a:off x="914400" y="4724400"/>
            <a:ext cx="609600" cy="2746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CA" sz="1800">
                <a:effectLst>
                  <a:outerShdw blurRad="38100" dist="38100" dir="2700000" algn="tl">
                    <a:srgbClr val="000000"/>
                  </a:outerShdw>
                </a:effectLst>
              </a:rPr>
              <a:t>0.25</a:t>
            </a:r>
          </a:p>
        </p:txBody>
      </p:sp>
      <p:sp>
        <p:nvSpPr>
          <p:cNvPr id="175122" name="Text Box 18"/>
          <p:cNvSpPr txBox="1">
            <a:spLocks noChangeArrowheads="1"/>
          </p:cNvSpPr>
          <p:nvPr/>
        </p:nvSpPr>
        <p:spPr bwMode="auto">
          <a:xfrm>
            <a:off x="914400" y="4295775"/>
            <a:ext cx="609600" cy="2746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CA" sz="1800">
                <a:effectLst>
                  <a:outerShdw blurRad="38100" dist="38100" dir="2700000" algn="tl">
                    <a:srgbClr val="000000"/>
                  </a:outerShdw>
                </a:effectLst>
              </a:rPr>
              <a:t>0.50</a:t>
            </a:r>
          </a:p>
        </p:txBody>
      </p:sp>
      <p:sp>
        <p:nvSpPr>
          <p:cNvPr id="175123" name="Text Box 19"/>
          <p:cNvSpPr txBox="1">
            <a:spLocks noChangeArrowheads="1"/>
          </p:cNvSpPr>
          <p:nvPr/>
        </p:nvSpPr>
        <p:spPr bwMode="auto">
          <a:xfrm>
            <a:off x="914400" y="3886200"/>
            <a:ext cx="609600" cy="2746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CA" sz="1800">
                <a:effectLst>
                  <a:outerShdw blurRad="38100" dist="38100" dir="2700000" algn="tl">
                    <a:srgbClr val="000000"/>
                  </a:outerShdw>
                </a:effectLst>
              </a:rPr>
              <a:t>0.75</a:t>
            </a:r>
          </a:p>
        </p:txBody>
      </p:sp>
      <p:sp>
        <p:nvSpPr>
          <p:cNvPr id="175124" name="Text Box 20"/>
          <p:cNvSpPr txBox="1">
            <a:spLocks noChangeArrowheads="1"/>
          </p:cNvSpPr>
          <p:nvPr/>
        </p:nvSpPr>
        <p:spPr bwMode="auto">
          <a:xfrm>
            <a:off x="990600" y="3505200"/>
            <a:ext cx="609600" cy="2746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CA" sz="1800">
                <a:effectLst>
                  <a:outerShdw blurRad="38100" dist="38100" dir="2700000" algn="tl">
                    <a:srgbClr val="000000"/>
                  </a:outerShdw>
                </a:effectLst>
              </a:rPr>
              <a:t>1.00</a:t>
            </a:r>
          </a:p>
        </p:txBody>
      </p:sp>
      <p:sp>
        <p:nvSpPr>
          <p:cNvPr id="175125" name="Text Box 21"/>
          <p:cNvSpPr txBox="1">
            <a:spLocks noChangeArrowheads="1"/>
          </p:cNvSpPr>
          <p:nvPr/>
        </p:nvSpPr>
        <p:spPr bwMode="auto">
          <a:xfrm>
            <a:off x="990600" y="3168650"/>
            <a:ext cx="609600" cy="3365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CA">
                <a:effectLst>
                  <a:outerShdw blurRad="38100" dist="38100" dir="2700000" algn="tl">
                    <a:srgbClr val="000000"/>
                  </a:outerShdw>
                </a:effectLst>
              </a:rPr>
              <a:t>Pa</a:t>
            </a:r>
          </a:p>
        </p:txBody>
      </p:sp>
      <p:sp>
        <p:nvSpPr>
          <p:cNvPr id="175126" name="Text Box 22"/>
          <p:cNvSpPr txBox="1">
            <a:spLocks noChangeArrowheads="1"/>
          </p:cNvSpPr>
          <p:nvPr/>
        </p:nvSpPr>
        <p:spPr bwMode="auto">
          <a:xfrm>
            <a:off x="4724400" y="5486400"/>
            <a:ext cx="685800" cy="3365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CA">
                <a:effectLst>
                  <a:outerShdw blurRad="38100" dist="38100" dir="2700000" algn="tl">
                    <a:srgbClr val="000000"/>
                  </a:outerShdw>
                </a:effectLst>
              </a:rPr>
              <a:t>p%</a:t>
            </a:r>
          </a:p>
        </p:txBody>
      </p:sp>
      <p:sp>
        <p:nvSpPr>
          <p:cNvPr id="175127" name="Text Box 23"/>
          <p:cNvSpPr txBox="1">
            <a:spLocks noChangeArrowheads="1"/>
          </p:cNvSpPr>
          <p:nvPr/>
        </p:nvSpPr>
        <p:spPr bwMode="auto">
          <a:xfrm>
            <a:off x="3048000" y="3810000"/>
            <a:ext cx="3276600" cy="4127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CA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Courbe d ’efficacité idéale</a:t>
            </a:r>
            <a:endParaRPr lang="fr-CA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/>
              <a:t>Courbe d’efficacité </a:t>
            </a:r>
            <a:r>
              <a:rPr lang="fr-CA" dirty="0" smtClean="0"/>
              <a:t>avec MIL-STD105d</a:t>
            </a:r>
            <a:endParaRPr lang="fr-CA" dirty="0"/>
          </a:p>
        </p:txBody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6482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fr-CA" dirty="0"/>
              <a:t>En réalité, les plans d’échantillonnage ne sont pas parfaits: </a:t>
            </a:r>
            <a:r>
              <a:rPr lang="fr-CA" dirty="0" err="1"/>
              <a:t>n</a:t>
            </a:r>
            <a:r>
              <a:rPr lang="fr-CA" dirty="0" err="1">
                <a:latin typeface="Symbol" pitchFamily="18" charset="2"/>
              </a:rPr>
              <a:t>¹</a:t>
            </a:r>
            <a:r>
              <a:rPr lang="fr-CA" dirty="0" err="1"/>
              <a:t>N</a:t>
            </a:r>
            <a:r>
              <a:rPr lang="fr-CA" dirty="0"/>
              <a:t> et </a:t>
            </a:r>
            <a:r>
              <a:rPr lang="fr-CA" dirty="0" err="1"/>
              <a:t>c</a:t>
            </a:r>
            <a:r>
              <a:rPr lang="fr-CA" dirty="0" err="1">
                <a:latin typeface="Symbol" pitchFamily="18" charset="2"/>
              </a:rPr>
              <a:t>¹</a:t>
            </a:r>
            <a:r>
              <a:rPr lang="fr-CA" dirty="0" err="1"/>
              <a:t>p</a:t>
            </a:r>
            <a:r>
              <a:rPr lang="fr-CA" dirty="0"/>
              <a:t> x N.</a:t>
            </a:r>
          </a:p>
          <a:p>
            <a:pPr marL="0" indent="0">
              <a:buFontTx/>
              <a:buNone/>
            </a:pPr>
            <a:r>
              <a:rPr lang="fr-CA" dirty="0"/>
              <a:t>Dans ce cas, la courbe d’efficacité a l’allure suivante.</a:t>
            </a:r>
            <a:endParaRPr lang="fr-CA" dirty="0">
              <a:latin typeface="Symbol" pitchFamily="18" charset="2"/>
            </a:endParaRPr>
          </a:p>
        </p:txBody>
      </p:sp>
      <p:sp>
        <p:nvSpPr>
          <p:cNvPr id="177156" name="Line 4"/>
          <p:cNvSpPr>
            <a:spLocks noChangeShapeType="1"/>
          </p:cNvSpPr>
          <p:nvPr/>
        </p:nvSpPr>
        <p:spPr bwMode="auto">
          <a:xfrm>
            <a:off x="1828800" y="3549650"/>
            <a:ext cx="0" cy="19812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triangle" w="med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7157" name="Line 5"/>
          <p:cNvSpPr>
            <a:spLocks noChangeShapeType="1"/>
          </p:cNvSpPr>
          <p:nvPr/>
        </p:nvSpPr>
        <p:spPr bwMode="auto">
          <a:xfrm>
            <a:off x="1828800" y="5530850"/>
            <a:ext cx="33528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7161" name="Text Box 9"/>
          <p:cNvSpPr txBox="1">
            <a:spLocks noChangeArrowheads="1"/>
          </p:cNvSpPr>
          <p:nvPr/>
        </p:nvSpPr>
        <p:spPr bwMode="auto">
          <a:xfrm>
            <a:off x="2362200" y="5759450"/>
            <a:ext cx="533400" cy="3365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CA"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</a:p>
        </p:txBody>
      </p:sp>
      <p:sp>
        <p:nvSpPr>
          <p:cNvPr id="177162" name="Text Box 10"/>
          <p:cNvSpPr txBox="1">
            <a:spLocks noChangeArrowheads="1"/>
          </p:cNvSpPr>
          <p:nvPr/>
        </p:nvSpPr>
        <p:spPr bwMode="auto">
          <a:xfrm>
            <a:off x="3657600" y="5759450"/>
            <a:ext cx="533400" cy="3365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CA">
                <a:effectLst>
                  <a:outerShdw blurRad="38100" dist="38100" dir="2700000" algn="tl">
                    <a:srgbClr val="000000"/>
                  </a:outerShdw>
                </a:effectLst>
              </a:rPr>
              <a:t>10</a:t>
            </a:r>
          </a:p>
        </p:txBody>
      </p:sp>
      <p:sp>
        <p:nvSpPr>
          <p:cNvPr id="177163" name="Line 11"/>
          <p:cNvSpPr>
            <a:spLocks noChangeShapeType="1"/>
          </p:cNvSpPr>
          <p:nvPr/>
        </p:nvSpPr>
        <p:spPr bwMode="auto">
          <a:xfrm flipH="1">
            <a:off x="1752600" y="4649788"/>
            <a:ext cx="762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7164" name="Line 12"/>
          <p:cNvSpPr>
            <a:spLocks noChangeShapeType="1"/>
          </p:cNvSpPr>
          <p:nvPr/>
        </p:nvSpPr>
        <p:spPr bwMode="auto">
          <a:xfrm flipH="1">
            <a:off x="1747838" y="5073650"/>
            <a:ext cx="762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7165" name="Line 13"/>
          <p:cNvSpPr>
            <a:spLocks noChangeShapeType="1"/>
          </p:cNvSpPr>
          <p:nvPr/>
        </p:nvSpPr>
        <p:spPr bwMode="auto">
          <a:xfrm flipH="1">
            <a:off x="1752600" y="4254500"/>
            <a:ext cx="762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7166" name="Text Box 14"/>
          <p:cNvSpPr txBox="1">
            <a:spLocks noChangeArrowheads="1"/>
          </p:cNvSpPr>
          <p:nvPr/>
        </p:nvSpPr>
        <p:spPr bwMode="auto">
          <a:xfrm>
            <a:off x="1219200" y="4997450"/>
            <a:ext cx="609600" cy="2746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CA" sz="1800">
                <a:effectLst>
                  <a:outerShdw blurRad="38100" dist="38100" dir="2700000" algn="tl">
                    <a:srgbClr val="000000"/>
                  </a:outerShdw>
                </a:effectLst>
              </a:rPr>
              <a:t>0.25</a:t>
            </a:r>
          </a:p>
        </p:txBody>
      </p:sp>
      <p:sp>
        <p:nvSpPr>
          <p:cNvPr id="177167" name="Text Box 15"/>
          <p:cNvSpPr txBox="1">
            <a:spLocks noChangeArrowheads="1"/>
          </p:cNvSpPr>
          <p:nvPr/>
        </p:nvSpPr>
        <p:spPr bwMode="auto">
          <a:xfrm>
            <a:off x="1219200" y="4568825"/>
            <a:ext cx="609600" cy="2746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CA" sz="1800">
                <a:effectLst>
                  <a:outerShdw blurRad="38100" dist="38100" dir="2700000" algn="tl">
                    <a:srgbClr val="000000"/>
                  </a:outerShdw>
                </a:effectLst>
              </a:rPr>
              <a:t>0.50</a:t>
            </a:r>
          </a:p>
        </p:txBody>
      </p:sp>
      <p:sp>
        <p:nvSpPr>
          <p:cNvPr id="177168" name="Text Box 16"/>
          <p:cNvSpPr txBox="1">
            <a:spLocks noChangeArrowheads="1"/>
          </p:cNvSpPr>
          <p:nvPr/>
        </p:nvSpPr>
        <p:spPr bwMode="auto">
          <a:xfrm>
            <a:off x="1219200" y="4159250"/>
            <a:ext cx="609600" cy="2746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CA" sz="1800">
                <a:effectLst>
                  <a:outerShdw blurRad="38100" dist="38100" dir="2700000" algn="tl">
                    <a:srgbClr val="000000"/>
                  </a:outerShdw>
                </a:effectLst>
              </a:rPr>
              <a:t>0.75</a:t>
            </a:r>
          </a:p>
        </p:txBody>
      </p:sp>
      <p:sp>
        <p:nvSpPr>
          <p:cNvPr id="177169" name="Text Box 17"/>
          <p:cNvSpPr txBox="1">
            <a:spLocks noChangeArrowheads="1"/>
          </p:cNvSpPr>
          <p:nvPr/>
        </p:nvSpPr>
        <p:spPr bwMode="auto">
          <a:xfrm>
            <a:off x="1295400" y="3778250"/>
            <a:ext cx="609600" cy="2746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CA" sz="1800">
                <a:effectLst>
                  <a:outerShdw blurRad="38100" dist="38100" dir="2700000" algn="tl">
                    <a:srgbClr val="000000"/>
                  </a:outerShdw>
                </a:effectLst>
              </a:rPr>
              <a:t>1.00</a:t>
            </a:r>
          </a:p>
        </p:txBody>
      </p:sp>
      <p:sp>
        <p:nvSpPr>
          <p:cNvPr id="177170" name="Text Box 18"/>
          <p:cNvSpPr txBox="1">
            <a:spLocks noChangeArrowheads="1"/>
          </p:cNvSpPr>
          <p:nvPr/>
        </p:nvSpPr>
        <p:spPr bwMode="auto">
          <a:xfrm>
            <a:off x="1295400" y="3441700"/>
            <a:ext cx="609600" cy="3365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CA">
                <a:effectLst>
                  <a:outerShdw blurRad="38100" dist="38100" dir="2700000" algn="tl">
                    <a:srgbClr val="000000"/>
                  </a:outerShdw>
                </a:effectLst>
              </a:rPr>
              <a:t>Pa</a:t>
            </a:r>
          </a:p>
        </p:txBody>
      </p:sp>
      <p:sp>
        <p:nvSpPr>
          <p:cNvPr id="177171" name="Text Box 19"/>
          <p:cNvSpPr txBox="1">
            <a:spLocks noChangeArrowheads="1"/>
          </p:cNvSpPr>
          <p:nvPr/>
        </p:nvSpPr>
        <p:spPr bwMode="auto">
          <a:xfrm>
            <a:off x="5029200" y="5759450"/>
            <a:ext cx="685800" cy="3365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CA">
                <a:effectLst>
                  <a:outerShdw blurRad="38100" dist="38100" dir="2700000" algn="tl">
                    <a:srgbClr val="000000"/>
                  </a:outerShdw>
                </a:effectLst>
              </a:rPr>
              <a:t>p%</a:t>
            </a:r>
          </a:p>
        </p:txBody>
      </p:sp>
      <p:sp>
        <p:nvSpPr>
          <p:cNvPr id="177172" name="Freeform 20"/>
          <p:cNvSpPr>
            <a:spLocks/>
          </p:cNvSpPr>
          <p:nvPr/>
        </p:nvSpPr>
        <p:spPr bwMode="auto">
          <a:xfrm>
            <a:off x="1828800" y="3886200"/>
            <a:ext cx="2057400" cy="1371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40" y="96"/>
              </a:cxn>
              <a:cxn ang="0">
                <a:pos x="384" y="432"/>
              </a:cxn>
              <a:cxn ang="0">
                <a:pos x="672" y="672"/>
              </a:cxn>
              <a:cxn ang="0">
                <a:pos x="1296" y="864"/>
              </a:cxn>
            </a:cxnLst>
            <a:rect l="0" t="0" r="r" b="b"/>
            <a:pathLst>
              <a:path w="1296" h="864">
                <a:moveTo>
                  <a:pt x="0" y="0"/>
                </a:moveTo>
                <a:cubicBezTo>
                  <a:pt x="88" y="12"/>
                  <a:pt x="176" y="24"/>
                  <a:pt x="240" y="96"/>
                </a:cubicBezTo>
                <a:cubicBezTo>
                  <a:pt x="304" y="168"/>
                  <a:pt x="312" y="336"/>
                  <a:pt x="384" y="432"/>
                </a:cubicBezTo>
                <a:cubicBezTo>
                  <a:pt x="456" y="528"/>
                  <a:pt x="520" y="600"/>
                  <a:pt x="672" y="672"/>
                </a:cubicBezTo>
                <a:cubicBezTo>
                  <a:pt x="824" y="744"/>
                  <a:pt x="1060" y="804"/>
                  <a:pt x="1296" y="864"/>
                </a:cubicBezTo>
              </a:path>
            </a:pathLst>
          </a:custGeom>
          <a:noFill/>
          <a:ln w="38100" cap="sq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7173" name="Text Box 21"/>
          <p:cNvSpPr txBox="1">
            <a:spLocks noChangeArrowheads="1"/>
          </p:cNvSpPr>
          <p:nvPr/>
        </p:nvSpPr>
        <p:spPr bwMode="auto">
          <a:xfrm>
            <a:off x="4267200" y="3276600"/>
            <a:ext cx="4038600" cy="156966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CA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Plus la proportion </a:t>
            </a:r>
            <a:r>
              <a:rPr lang="fr-CA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d’unités</a:t>
            </a:r>
            <a:r>
              <a:rPr lang="fr-CA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défectueuses est grande, plus le probabilité Pa d’accepter un lot est faible.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/>
              <a:t>Étapes du contrôle par échantillonnage statistique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Tx/>
              <a:buNone/>
            </a:pPr>
            <a:r>
              <a:rPr lang="fr-CA" smtClean="0"/>
              <a:t>1- </a:t>
            </a:r>
            <a:r>
              <a:rPr lang="fr-CA" dirty="0" smtClean="0"/>
              <a:t>choisir une lettre selon la taille du lot (N) et le niveau de contrôle.</a:t>
            </a:r>
          </a:p>
          <a:p>
            <a:pPr>
              <a:buFontTx/>
              <a:buNone/>
            </a:pPr>
            <a:r>
              <a:rPr lang="fr-CA" dirty="0" smtClean="0"/>
              <a:t>2- Déterminer la taille de l’échantillon (n) ou des échantillons.</a:t>
            </a:r>
          </a:p>
          <a:p>
            <a:pPr>
              <a:buFontTx/>
              <a:buNone/>
            </a:pPr>
            <a:r>
              <a:rPr lang="fr-CA" dirty="0" smtClean="0"/>
              <a:t>3- Déterminer les critères d’acceptation et de refus selon le NQA.</a:t>
            </a:r>
          </a:p>
          <a:p>
            <a:pPr>
              <a:buFontTx/>
              <a:buNone/>
            </a:pPr>
            <a:r>
              <a:rPr lang="fr-CA" dirty="0" smtClean="0"/>
              <a:t>Est-ce qu’on doit sortir le stock du camion pour le tester?</a:t>
            </a:r>
          </a:p>
          <a:p>
            <a:pPr>
              <a:buFontTx/>
              <a:buNone/>
            </a:pPr>
            <a:r>
              <a:rPr lang="fr-CA" dirty="0" smtClean="0"/>
              <a:t>4- </a:t>
            </a:r>
            <a:r>
              <a:rPr lang="fr-CA" dirty="0"/>
              <a:t>Tirer au hasard un échantillon de taille n à partir du lot de taille N.</a:t>
            </a:r>
          </a:p>
          <a:p>
            <a:pPr>
              <a:buFontTx/>
              <a:buNone/>
            </a:pPr>
            <a:r>
              <a:rPr lang="fr-CA" dirty="0" smtClean="0"/>
              <a:t>5- </a:t>
            </a:r>
            <a:r>
              <a:rPr lang="fr-CA" dirty="0"/>
              <a:t>Déterminer le nombre d’unités défectueuses d dans cet échantillon</a:t>
            </a:r>
            <a:r>
              <a:rPr lang="fr-CA" dirty="0" smtClean="0"/>
              <a:t>.</a:t>
            </a:r>
          </a:p>
          <a:p>
            <a:pPr>
              <a:buFontTx/>
              <a:buNone/>
            </a:pPr>
            <a:r>
              <a:rPr lang="fr-CA" dirty="0" smtClean="0"/>
              <a:t>6- Accepter ou refuser le lot</a:t>
            </a:r>
          </a:p>
          <a:p>
            <a:pPr>
              <a:buFontTx/>
              <a:buNone/>
            </a:pPr>
            <a:endParaRPr lang="fr-CA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A" sz="2400" dirty="0" smtClean="0"/>
              <a:t>ANSI (American National Standards Institute)/ASQ </a:t>
            </a:r>
            <a:r>
              <a:rPr lang="fr-CA" sz="2400" dirty="0"/>
              <a:t>Z1.4 : Contrôle normal, renforcé ou réduit</a:t>
            </a:r>
          </a:p>
        </p:txBody>
      </p:sp>
      <p:pic>
        <p:nvPicPr>
          <p:cNvPr id="23347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2268538" y="1719263"/>
            <a:ext cx="5300662" cy="4805362"/>
          </a:xfrm>
          <a:noFill/>
          <a:ln/>
        </p:spPr>
      </p:pic>
      <p:graphicFrame>
        <p:nvGraphicFramePr>
          <p:cNvPr id="233478" name="Object 6"/>
          <p:cNvGraphicFramePr>
            <a:graphicFrameLocks noChangeAspect="1"/>
          </p:cNvGraphicFramePr>
          <p:nvPr/>
        </p:nvGraphicFramePr>
        <p:xfrm>
          <a:off x="6516688" y="3886200"/>
          <a:ext cx="287337" cy="190500"/>
        </p:xfrm>
        <a:graphic>
          <a:graphicData uri="http://schemas.openxmlformats.org/presentationml/2006/ole">
            <p:oleObj spid="_x0000_s2050" name="Equation" r:id="rId5" imgW="126720" imgH="152280" progId="Equation.3">
              <p:embed/>
            </p:oleObj>
          </a:graphicData>
        </a:graphic>
      </p:graphicFrame>
      <p:sp>
        <p:nvSpPr>
          <p:cNvPr id="233480" name="Rectangle 8"/>
          <p:cNvSpPr>
            <a:spLocks noChangeArrowheads="1"/>
          </p:cNvSpPr>
          <p:nvPr/>
        </p:nvSpPr>
        <p:spPr bwMode="auto">
          <a:xfrm>
            <a:off x="6516688" y="4724400"/>
            <a:ext cx="215900" cy="3603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33489" name="Object 17"/>
          <p:cNvGraphicFramePr>
            <a:graphicFrameLocks noChangeAspect="1"/>
          </p:cNvGraphicFramePr>
          <p:nvPr/>
        </p:nvGraphicFramePr>
        <p:xfrm>
          <a:off x="6516688" y="4868863"/>
          <a:ext cx="311150" cy="207962"/>
        </p:xfrm>
        <a:graphic>
          <a:graphicData uri="http://schemas.openxmlformats.org/presentationml/2006/ole">
            <p:oleObj spid="_x0000_s2051" name="Equation" r:id="rId6" imgW="126720" imgH="15228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ISO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fr-CA"/>
              <a:t>	Il existe des normes internationales pour évaluer l’assurance de la qualité. ISO (International Organization for Standards) en est une.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ISO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fr-CA" dirty="0"/>
              <a:t>	</a:t>
            </a:r>
            <a:r>
              <a:rPr lang="fr-CA" sz="2400" dirty="0"/>
              <a:t>La norme ISO consiste, pour l’entreprise, à produire un cahier dans lequel on retrouve toutes les étapes à suivre pour produire un bien ou un service selon des critères bien spécifiques.</a:t>
            </a:r>
          </a:p>
          <a:p>
            <a:pPr>
              <a:buFontTx/>
              <a:buNone/>
            </a:pPr>
            <a:endParaRPr lang="fr-CA" sz="2400" dirty="0"/>
          </a:p>
          <a:p>
            <a:pPr>
              <a:buFontTx/>
              <a:buNone/>
            </a:pPr>
            <a:r>
              <a:rPr lang="fr-CA" sz="2400" dirty="0"/>
              <a:t>	Elle représente une forme de qualité si on applique toutes ces étapes de façon systémique</a:t>
            </a:r>
            <a:r>
              <a:rPr lang="fr-CA" sz="2400" dirty="0" smtClean="0"/>
              <a:t>.</a:t>
            </a:r>
          </a:p>
          <a:p>
            <a:pPr>
              <a:buFontTx/>
              <a:buNone/>
            </a:pPr>
            <a:r>
              <a:rPr lang="fr-CA" sz="2400" dirty="0" smtClean="0"/>
              <a:t>30000$</a:t>
            </a:r>
          </a:p>
          <a:p>
            <a:pPr>
              <a:buFontTx/>
              <a:buNone/>
            </a:pPr>
            <a:r>
              <a:rPr lang="fr-CA" sz="2400" dirty="0" smtClean="0"/>
              <a:t>ISO-9000</a:t>
            </a:r>
          </a:p>
          <a:p>
            <a:pPr>
              <a:buFontTx/>
              <a:buNone/>
            </a:pPr>
            <a:r>
              <a:rPr lang="fr-CA" sz="2400" dirty="0" smtClean="0"/>
              <a:t>ISO-14000</a:t>
            </a:r>
          </a:p>
          <a:p>
            <a:pPr>
              <a:buFontTx/>
              <a:buNone/>
            </a:pPr>
            <a:r>
              <a:rPr lang="fr-CA" sz="2400" dirty="0" smtClean="0"/>
              <a:t>HACCP (alimentaire)</a:t>
            </a:r>
          </a:p>
          <a:p>
            <a:pPr>
              <a:buFontTx/>
              <a:buNone/>
            </a:pPr>
            <a:r>
              <a:rPr lang="fr-CA" sz="2400" dirty="0" smtClean="0"/>
              <a:t>CSA (au Canada) </a:t>
            </a:r>
            <a:r>
              <a:rPr lang="fr-CA" sz="2400" dirty="0" err="1" smtClean="0"/>
              <a:t>Assoc</a:t>
            </a:r>
            <a:r>
              <a:rPr lang="fr-CA" sz="2400" dirty="0" smtClean="0"/>
              <a:t>. Canadienne des normes</a:t>
            </a:r>
            <a:endParaRPr lang="fr-CA" sz="2400" dirty="0"/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dirty="0"/>
              <a:t>La </a:t>
            </a:r>
            <a:r>
              <a:rPr lang="fr-CA" dirty="0" smtClean="0"/>
              <a:t>gestion, l’assurance et </a:t>
            </a:r>
            <a:r>
              <a:rPr lang="fr-CA" dirty="0"/>
              <a:t>le contrôle de la qualité</a:t>
            </a:r>
          </a:p>
        </p:txBody>
      </p:sp>
      <p:pic>
        <p:nvPicPr>
          <p:cNvPr id="12" name="Espace réservé du contenu 11" descr="Bad-Design-753237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5029200" y="762000"/>
            <a:ext cx="3048000" cy="2524125"/>
          </a:xfrm>
        </p:spPr>
      </p:pic>
      <p:sp>
        <p:nvSpPr>
          <p:cNvPr id="11" name="Espace réservé du texte 10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fr-CA" dirty="0" smtClean="0"/>
              <a:t>Lien entre la philosophie de Philip Crosby (</a:t>
            </a:r>
            <a:r>
              <a:rPr lang="fr-CA" dirty="0" err="1" smtClean="0"/>
              <a:t>Quality</a:t>
            </a:r>
            <a:r>
              <a:rPr lang="fr-CA" dirty="0" smtClean="0"/>
              <a:t> </a:t>
            </a:r>
            <a:r>
              <a:rPr lang="fr-CA" dirty="0" err="1" smtClean="0"/>
              <a:t>is</a:t>
            </a:r>
            <a:r>
              <a:rPr lang="fr-CA" dirty="0" smtClean="0"/>
              <a:t> free) et ISO</a:t>
            </a:r>
          </a:p>
          <a:p>
            <a:pPr>
              <a:buFont typeface="Arial" pitchFamily="34" charset="0"/>
              <a:buChar char="•"/>
            </a:pPr>
            <a:r>
              <a:rPr lang="fr-CA" dirty="0" smtClean="0"/>
              <a:t>Élément 4 de ISO 9001 </a:t>
            </a:r>
          </a:p>
          <a:p>
            <a:pPr>
              <a:buFont typeface="Arial" pitchFamily="34" charset="0"/>
              <a:buChar char="•"/>
            </a:pPr>
            <a:r>
              <a:rPr lang="fr-CA" dirty="0" smtClean="0"/>
              <a:t>« Faites le bien dès la première fois »</a:t>
            </a:r>
          </a:p>
          <a:p>
            <a:pPr>
              <a:buFont typeface="Arial" pitchFamily="34" charset="0"/>
              <a:buChar char="•"/>
            </a:pPr>
            <a:r>
              <a:rPr lang="fr-CA" dirty="0" smtClean="0"/>
              <a:t>(parce ce que les coûts de non-qualité sont très grands.)</a:t>
            </a:r>
          </a:p>
          <a:p>
            <a:pPr>
              <a:buFont typeface="Arial" pitchFamily="34" charset="0"/>
              <a:buChar char="•"/>
            </a:pPr>
            <a:r>
              <a:rPr lang="fr-CA" dirty="0" smtClean="0"/>
              <a:t>Deming (14 points)</a:t>
            </a:r>
          </a:p>
          <a:p>
            <a:pPr>
              <a:buFont typeface="Arial" pitchFamily="34" charset="0"/>
              <a:buChar char="•"/>
            </a:pPr>
            <a:r>
              <a:rPr lang="fr-CA" dirty="0" smtClean="0"/>
              <a:t>Malcolm </a:t>
            </a:r>
            <a:r>
              <a:rPr lang="fr-CA" dirty="0" err="1" smtClean="0"/>
              <a:t>Baldrige</a:t>
            </a:r>
            <a:endParaRPr lang="fr-CA" dirty="0" smtClean="0"/>
          </a:p>
          <a:p>
            <a:endParaRPr lang="en-US" dirty="0"/>
          </a:p>
        </p:txBody>
      </p:sp>
      <p:pic>
        <p:nvPicPr>
          <p:cNvPr id="13" name="Image 12" descr="towels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400800" y="3429000"/>
            <a:ext cx="2514600" cy="2487561"/>
          </a:xfrm>
          <a:prstGeom prst="rect">
            <a:avLst/>
          </a:prstGeom>
        </p:spPr>
      </p:pic>
      <p:pic>
        <p:nvPicPr>
          <p:cNvPr id="14" name="Image 13" descr="BadDesignGun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676400" y="3429000"/>
            <a:ext cx="3048000" cy="218694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67" dur="2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0" dur="2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Autres outils qualité</a:t>
            </a:r>
            <a:endParaRPr lang="en-US" dirty="0"/>
          </a:p>
        </p:txBody>
      </p:sp>
      <p:pic>
        <p:nvPicPr>
          <p:cNvPr id="5" name="Espace réservé du contenu 4" descr="kaize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302125" y="1736566"/>
            <a:ext cx="3657600" cy="2926080"/>
          </a:xfrm>
        </p:spPr>
      </p:pic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fr-CA" dirty="0" err="1" smtClean="0"/>
              <a:t>Kaizen</a:t>
            </a:r>
            <a:endParaRPr lang="fr-CA" dirty="0" smtClean="0"/>
          </a:p>
          <a:p>
            <a:r>
              <a:rPr lang="fr-CA" dirty="0" smtClean="0"/>
              <a:t>Parangonnage (</a:t>
            </a:r>
            <a:r>
              <a:rPr lang="fr-CA" dirty="0" err="1" smtClean="0"/>
              <a:t>Benchmarking</a:t>
            </a:r>
            <a:r>
              <a:rPr lang="fr-CA" dirty="0" smtClean="0"/>
              <a:t>)</a:t>
            </a:r>
          </a:p>
          <a:p>
            <a:r>
              <a:rPr lang="fr-CA" sz="1600" b="1" dirty="0" smtClean="0"/>
              <a:t>Six –sigma</a:t>
            </a:r>
          </a:p>
          <a:p>
            <a:r>
              <a:rPr lang="fr-CA" dirty="0" smtClean="0"/>
              <a:t>Maximum 3,5 défauts par million!</a:t>
            </a:r>
          </a:p>
          <a:p>
            <a:r>
              <a:rPr lang="fr-CA" dirty="0" smtClean="0"/>
              <a:t>Ceinture noire, ceinture verte</a:t>
            </a:r>
          </a:p>
          <a:p>
            <a:r>
              <a:rPr lang="fr-CA" dirty="0" smtClean="0"/>
              <a:t>Projets:</a:t>
            </a:r>
          </a:p>
          <a:p>
            <a:pPr>
              <a:buFont typeface="Arial" pitchFamily="34" charset="0"/>
              <a:buChar char="•"/>
            </a:pPr>
            <a:r>
              <a:rPr lang="fr-CA" dirty="0" smtClean="0"/>
              <a:t> réduction des plaintes</a:t>
            </a:r>
          </a:p>
          <a:p>
            <a:pPr>
              <a:buFont typeface="Arial" pitchFamily="34" charset="0"/>
              <a:buChar char="•"/>
            </a:pPr>
            <a:r>
              <a:rPr lang="fr-CA" dirty="0" smtClean="0"/>
              <a:t>Réduction des coûts, délais, stocks, variation entre les produits fabriqués,</a:t>
            </a:r>
          </a:p>
          <a:p>
            <a:pPr>
              <a:buFont typeface="Arial" pitchFamily="34" charset="0"/>
              <a:buChar char="•"/>
            </a:pPr>
            <a:r>
              <a:rPr lang="fr-CA" dirty="0" smtClean="0"/>
              <a:t>Augmentation productivité</a:t>
            </a:r>
          </a:p>
          <a:p>
            <a:endParaRPr lang="fr-CA" dirty="0" smtClean="0"/>
          </a:p>
          <a:p>
            <a:r>
              <a:rPr lang="fr-CA" dirty="0" smtClean="0"/>
              <a:t>Étapes programme six-sigma</a:t>
            </a:r>
          </a:p>
          <a:p>
            <a:pPr marL="342900" indent="-342900">
              <a:buFont typeface="+mj-lt"/>
              <a:buAutoNum type="arabicPeriod"/>
            </a:pPr>
            <a:r>
              <a:rPr lang="fr-CA" dirty="0" smtClean="0"/>
              <a:t>Définir</a:t>
            </a:r>
          </a:p>
          <a:p>
            <a:pPr marL="342900" indent="-342900">
              <a:buFont typeface="+mj-lt"/>
              <a:buAutoNum type="arabicPeriod"/>
            </a:pPr>
            <a:r>
              <a:rPr lang="fr-CA" dirty="0" smtClean="0"/>
              <a:t>Mesurer</a:t>
            </a:r>
          </a:p>
          <a:p>
            <a:pPr marL="342900" indent="-342900">
              <a:buFont typeface="+mj-lt"/>
              <a:buAutoNum type="arabicPeriod"/>
            </a:pPr>
            <a:r>
              <a:rPr lang="fr-CA" dirty="0" smtClean="0"/>
              <a:t>Analyser</a:t>
            </a:r>
          </a:p>
          <a:p>
            <a:pPr marL="342900" indent="-342900">
              <a:buFont typeface="+mj-lt"/>
              <a:buAutoNum type="arabicPeriod"/>
            </a:pPr>
            <a:r>
              <a:rPr lang="fr-CA" dirty="0" smtClean="0"/>
              <a:t>Approuver</a:t>
            </a:r>
          </a:p>
          <a:p>
            <a:pPr marL="342900" indent="-342900">
              <a:buFont typeface="+mj-lt"/>
              <a:buAutoNum type="arabicPeriod"/>
            </a:pPr>
            <a:r>
              <a:rPr lang="fr-CA" dirty="0" smtClean="0"/>
              <a:t>Implanter</a:t>
            </a:r>
          </a:p>
          <a:p>
            <a:pPr marL="342900" indent="-342900">
              <a:buFont typeface="+mj-lt"/>
              <a:buAutoNum type="arabicPeriod"/>
            </a:pPr>
            <a:r>
              <a:rPr lang="fr-CA" dirty="0" smtClean="0"/>
              <a:t>Contrôler</a:t>
            </a:r>
          </a:p>
          <a:p>
            <a:endParaRPr lang="fr-CA" dirty="0" smtClean="0"/>
          </a:p>
          <a:p>
            <a:endParaRPr lang="en-US" dirty="0"/>
          </a:p>
        </p:txBody>
      </p:sp>
      <p:pic>
        <p:nvPicPr>
          <p:cNvPr id="6" name="Image 5" descr="benchmarking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33800" y="914400"/>
            <a:ext cx="4572000" cy="4259580"/>
          </a:xfrm>
          <a:prstGeom prst="rect">
            <a:avLst/>
          </a:prstGeom>
        </p:spPr>
      </p:pic>
      <p:pic>
        <p:nvPicPr>
          <p:cNvPr id="7" name="Image 6" descr="six-sigma-green-belt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181600" y="1752600"/>
            <a:ext cx="2613660" cy="2667000"/>
          </a:xfrm>
          <a:prstGeom prst="rect">
            <a:avLst/>
          </a:prstGeom>
        </p:spPr>
      </p:pic>
      <p:pic>
        <p:nvPicPr>
          <p:cNvPr id="8" name="Image 7" descr="client_mecontent-baa-consulting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257800" y="1752600"/>
            <a:ext cx="2438400" cy="21717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0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0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3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6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6" dur="2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9" dur="20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2" dur="20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5" dur="20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8" dur="20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1" dur="2000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4" dur="2000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échantillonnage</a:t>
            </a:r>
            <a:endParaRPr lang="en-US" dirty="0"/>
          </a:p>
        </p:txBody>
      </p:sp>
      <p:pic>
        <p:nvPicPr>
          <p:cNvPr id="6" name="Espace réservé du contenu 5" descr="Quality-Control-Thicknes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575050" y="1282700"/>
            <a:ext cx="5111750" cy="3833813"/>
          </a:xfrm>
        </p:spPr>
      </p:pic>
      <p:sp>
        <p:nvSpPr>
          <p:cNvPr id="5" name="Espace réservé du texte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Plan d’échantillonnage</a:t>
            </a:r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sz="2000"/>
              <a:t>En général, un plan d’échantillonnage est défini par</a:t>
            </a:r>
          </a:p>
          <a:p>
            <a:pPr lvl="1"/>
            <a:r>
              <a:rPr lang="fr-CA" sz="2000"/>
              <a:t>Un nombre d’unités (n) à prélever dans le lot</a:t>
            </a:r>
          </a:p>
          <a:p>
            <a:pPr lvl="1"/>
            <a:r>
              <a:rPr lang="fr-CA" sz="2000"/>
              <a:t>Une règle de décision</a:t>
            </a:r>
          </a:p>
          <a:p>
            <a:pPr lvl="2"/>
            <a:r>
              <a:rPr lang="fr-CA" sz="2000"/>
              <a:t>Exemple: le nombre maximal d’unités défectueuses (c) dans un échantillon pour que le lot soit accepté</a:t>
            </a:r>
          </a:p>
        </p:txBody>
      </p:sp>
      <p:sp>
        <p:nvSpPr>
          <p:cNvPr id="229380" name="Oval 4"/>
          <p:cNvSpPr>
            <a:spLocks noChangeArrowheads="1"/>
          </p:cNvSpPr>
          <p:nvPr/>
        </p:nvSpPr>
        <p:spPr bwMode="auto">
          <a:xfrm>
            <a:off x="1951038" y="4430713"/>
            <a:ext cx="2197100" cy="18161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9381" name="Oval 5" descr="blanc)"/>
          <p:cNvSpPr>
            <a:spLocks noChangeArrowheads="1"/>
          </p:cNvSpPr>
          <p:nvPr/>
        </p:nvSpPr>
        <p:spPr bwMode="auto">
          <a:xfrm>
            <a:off x="3679825" y="4818063"/>
            <a:ext cx="63500" cy="139700"/>
          </a:xfrm>
          <a:prstGeom prst="ellipse">
            <a:avLst/>
          </a:prstGeom>
          <a:pattFill prst="dkUpDiag">
            <a:fgClr>
              <a:schemeClr val="tx1"/>
            </a:fgClr>
            <a:bgClr>
              <a:schemeClr val="bg1"/>
            </a:bgClr>
          </a:patt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9382" name="Oval 6" descr="blanc)"/>
          <p:cNvSpPr>
            <a:spLocks noChangeArrowheads="1"/>
          </p:cNvSpPr>
          <p:nvPr/>
        </p:nvSpPr>
        <p:spPr bwMode="auto">
          <a:xfrm>
            <a:off x="2532063" y="5203825"/>
            <a:ext cx="63500" cy="139700"/>
          </a:xfrm>
          <a:prstGeom prst="ellipse">
            <a:avLst/>
          </a:prstGeom>
          <a:pattFill prst="dkUpDiag">
            <a:fgClr>
              <a:schemeClr val="tx1"/>
            </a:fgClr>
            <a:bgClr>
              <a:schemeClr val="bg1"/>
            </a:bgClr>
          </a:patt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9383" name="Oval 7" descr="blanc)"/>
          <p:cNvSpPr>
            <a:spLocks noChangeArrowheads="1"/>
          </p:cNvSpPr>
          <p:nvPr/>
        </p:nvSpPr>
        <p:spPr bwMode="auto">
          <a:xfrm>
            <a:off x="2776538" y="5702300"/>
            <a:ext cx="63500" cy="139700"/>
          </a:xfrm>
          <a:prstGeom prst="ellipse">
            <a:avLst/>
          </a:prstGeom>
          <a:pattFill prst="dkUpDiag">
            <a:fgClr>
              <a:schemeClr val="tx1"/>
            </a:fgClr>
            <a:bgClr>
              <a:schemeClr val="bg1"/>
            </a:bgClr>
          </a:patt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9384" name="Oval 8" descr="blanc)"/>
          <p:cNvSpPr>
            <a:spLocks noChangeArrowheads="1"/>
          </p:cNvSpPr>
          <p:nvPr/>
        </p:nvSpPr>
        <p:spPr bwMode="auto">
          <a:xfrm>
            <a:off x="3694113" y="5462588"/>
            <a:ext cx="63500" cy="139700"/>
          </a:xfrm>
          <a:prstGeom prst="ellipse">
            <a:avLst/>
          </a:prstGeom>
          <a:pattFill prst="dkUpDiag">
            <a:fgClr>
              <a:schemeClr val="tx1"/>
            </a:fgClr>
            <a:bgClr>
              <a:schemeClr val="bg1"/>
            </a:bgClr>
          </a:patt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9385" name="Oval 9"/>
          <p:cNvSpPr>
            <a:spLocks noChangeArrowheads="1"/>
          </p:cNvSpPr>
          <p:nvPr/>
        </p:nvSpPr>
        <p:spPr bwMode="auto">
          <a:xfrm>
            <a:off x="2484438" y="5573713"/>
            <a:ext cx="63500" cy="1397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9386" name="Oval 10"/>
          <p:cNvSpPr>
            <a:spLocks noChangeArrowheads="1"/>
          </p:cNvSpPr>
          <p:nvPr/>
        </p:nvSpPr>
        <p:spPr bwMode="auto">
          <a:xfrm>
            <a:off x="2484438" y="4735513"/>
            <a:ext cx="63500" cy="1397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9387" name="Oval 11"/>
          <p:cNvSpPr>
            <a:spLocks noChangeArrowheads="1"/>
          </p:cNvSpPr>
          <p:nvPr/>
        </p:nvSpPr>
        <p:spPr bwMode="auto">
          <a:xfrm>
            <a:off x="2152650" y="5241925"/>
            <a:ext cx="63500" cy="1397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9388" name="Oval 12"/>
          <p:cNvSpPr>
            <a:spLocks noChangeArrowheads="1"/>
          </p:cNvSpPr>
          <p:nvPr/>
        </p:nvSpPr>
        <p:spPr bwMode="auto">
          <a:xfrm>
            <a:off x="2992438" y="4578350"/>
            <a:ext cx="63500" cy="1397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9389" name="Oval 13"/>
          <p:cNvSpPr>
            <a:spLocks noChangeArrowheads="1"/>
          </p:cNvSpPr>
          <p:nvPr/>
        </p:nvSpPr>
        <p:spPr bwMode="auto">
          <a:xfrm>
            <a:off x="3338513" y="4694238"/>
            <a:ext cx="63500" cy="1397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9390" name="Oval 14"/>
          <p:cNvSpPr>
            <a:spLocks noChangeArrowheads="1"/>
          </p:cNvSpPr>
          <p:nvPr/>
        </p:nvSpPr>
        <p:spPr bwMode="auto">
          <a:xfrm>
            <a:off x="3157538" y="5937250"/>
            <a:ext cx="63500" cy="1397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9391" name="Oval 15"/>
          <p:cNvSpPr>
            <a:spLocks noChangeArrowheads="1"/>
          </p:cNvSpPr>
          <p:nvPr/>
        </p:nvSpPr>
        <p:spPr bwMode="auto">
          <a:xfrm>
            <a:off x="3516313" y="5776913"/>
            <a:ext cx="63500" cy="1397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9392" name="Oval 16"/>
          <p:cNvSpPr>
            <a:spLocks noChangeArrowheads="1"/>
          </p:cNvSpPr>
          <p:nvPr/>
        </p:nvSpPr>
        <p:spPr bwMode="auto">
          <a:xfrm>
            <a:off x="3833813" y="5083175"/>
            <a:ext cx="63500" cy="1397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9393" name="Oval 17"/>
          <p:cNvSpPr>
            <a:spLocks noChangeArrowheads="1"/>
          </p:cNvSpPr>
          <p:nvPr/>
        </p:nvSpPr>
        <p:spPr bwMode="auto">
          <a:xfrm>
            <a:off x="2303463" y="4938713"/>
            <a:ext cx="63500" cy="1397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9394" name="Oval 18"/>
          <p:cNvSpPr>
            <a:spLocks noChangeArrowheads="1"/>
          </p:cNvSpPr>
          <p:nvPr/>
        </p:nvSpPr>
        <p:spPr bwMode="auto">
          <a:xfrm>
            <a:off x="3170238" y="5573713"/>
            <a:ext cx="63500" cy="1397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9395" name="Oval 19" descr="blanc)"/>
          <p:cNvSpPr>
            <a:spLocks noChangeArrowheads="1"/>
          </p:cNvSpPr>
          <p:nvPr/>
        </p:nvSpPr>
        <p:spPr bwMode="auto">
          <a:xfrm>
            <a:off x="6151563" y="4525963"/>
            <a:ext cx="63500" cy="139700"/>
          </a:xfrm>
          <a:prstGeom prst="ellipse">
            <a:avLst/>
          </a:prstGeom>
          <a:pattFill prst="dkUpDiag">
            <a:fgClr>
              <a:schemeClr val="tx1"/>
            </a:fgClr>
            <a:bgClr>
              <a:schemeClr val="bg1"/>
            </a:bgClr>
          </a:patt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9396" name="Oval 20"/>
          <p:cNvSpPr>
            <a:spLocks noChangeArrowheads="1"/>
          </p:cNvSpPr>
          <p:nvPr/>
        </p:nvSpPr>
        <p:spPr bwMode="auto">
          <a:xfrm>
            <a:off x="5995988" y="4670425"/>
            <a:ext cx="63500" cy="1397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9397" name="Oval 21"/>
          <p:cNvSpPr>
            <a:spLocks noChangeArrowheads="1"/>
          </p:cNvSpPr>
          <p:nvPr/>
        </p:nvSpPr>
        <p:spPr bwMode="auto">
          <a:xfrm>
            <a:off x="6407150" y="4562475"/>
            <a:ext cx="63500" cy="1397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9398" name="Oval 22"/>
          <p:cNvSpPr>
            <a:spLocks noChangeArrowheads="1"/>
          </p:cNvSpPr>
          <p:nvPr/>
        </p:nvSpPr>
        <p:spPr bwMode="auto">
          <a:xfrm>
            <a:off x="6227763" y="4743450"/>
            <a:ext cx="63500" cy="1397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9399" name="Oval 23"/>
          <p:cNvSpPr>
            <a:spLocks noChangeArrowheads="1"/>
          </p:cNvSpPr>
          <p:nvPr/>
        </p:nvSpPr>
        <p:spPr bwMode="auto">
          <a:xfrm>
            <a:off x="5818188" y="4449763"/>
            <a:ext cx="749300" cy="5207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9400" name="Oval 24" descr="blanc)"/>
          <p:cNvSpPr>
            <a:spLocks noChangeArrowheads="1"/>
          </p:cNvSpPr>
          <p:nvPr/>
        </p:nvSpPr>
        <p:spPr bwMode="auto">
          <a:xfrm>
            <a:off x="3094038" y="5040313"/>
            <a:ext cx="63500" cy="139700"/>
          </a:xfrm>
          <a:prstGeom prst="ellipse">
            <a:avLst/>
          </a:prstGeom>
          <a:pattFill prst="dkUpDiag">
            <a:fgClr>
              <a:schemeClr val="tx1"/>
            </a:fgClr>
            <a:bgClr>
              <a:schemeClr val="bg1"/>
            </a:bgClr>
          </a:patt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9401" name="Oval 25"/>
          <p:cNvSpPr>
            <a:spLocks noChangeArrowheads="1"/>
          </p:cNvSpPr>
          <p:nvPr/>
        </p:nvSpPr>
        <p:spPr bwMode="auto">
          <a:xfrm>
            <a:off x="2938463" y="5184775"/>
            <a:ext cx="63500" cy="1397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9402" name="Oval 26"/>
          <p:cNvSpPr>
            <a:spLocks noChangeArrowheads="1"/>
          </p:cNvSpPr>
          <p:nvPr/>
        </p:nvSpPr>
        <p:spPr bwMode="auto">
          <a:xfrm>
            <a:off x="3349625" y="5076825"/>
            <a:ext cx="63500" cy="1397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9403" name="Oval 27"/>
          <p:cNvSpPr>
            <a:spLocks noChangeArrowheads="1"/>
          </p:cNvSpPr>
          <p:nvPr/>
        </p:nvSpPr>
        <p:spPr bwMode="auto">
          <a:xfrm>
            <a:off x="3170238" y="5257800"/>
            <a:ext cx="63500" cy="1397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9404" name="Oval 28"/>
          <p:cNvSpPr>
            <a:spLocks noChangeArrowheads="1"/>
          </p:cNvSpPr>
          <p:nvPr/>
        </p:nvSpPr>
        <p:spPr bwMode="auto">
          <a:xfrm>
            <a:off x="2760663" y="4964113"/>
            <a:ext cx="749300" cy="5207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9405" name="Rectangle 29"/>
          <p:cNvSpPr>
            <a:spLocks noChangeArrowheads="1"/>
          </p:cNvSpPr>
          <p:nvPr/>
        </p:nvSpPr>
        <p:spPr bwMode="auto">
          <a:xfrm>
            <a:off x="971550" y="4076700"/>
            <a:ext cx="10890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 eaLnBrk="0" hangingPunct="0"/>
            <a:r>
              <a:rPr lang="fr-CA" sz="2400">
                <a:latin typeface="Times New Roman" pitchFamily="18" charset="0"/>
              </a:rPr>
              <a:t>Lot de </a:t>
            </a:r>
          </a:p>
          <a:p>
            <a:pPr defTabSz="762000" eaLnBrk="0" hangingPunct="0"/>
            <a:r>
              <a:rPr lang="fr-CA" sz="2400">
                <a:latin typeface="Times New Roman" pitchFamily="18" charset="0"/>
              </a:rPr>
              <a:t>taille N</a:t>
            </a:r>
          </a:p>
        </p:txBody>
      </p:sp>
      <p:sp>
        <p:nvSpPr>
          <p:cNvPr id="229406" name="Rectangle 30"/>
          <p:cNvSpPr>
            <a:spLocks noChangeArrowheads="1"/>
          </p:cNvSpPr>
          <p:nvPr/>
        </p:nvSpPr>
        <p:spPr bwMode="auto">
          <a:xfrm>
            <a:off x="5202238" y="5099050"/>
            <a:ext cx="2867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 eaLnBrk="0" hangingPunct="0"/>
            <a:r>
              <a:rPr lang="fr-CA" sz="2400">
                <a:latin typeface="Times New Roman" pitchFamily="18" charset="0"/>
              </a:rPr>
              <a:t>Échantillon de taille n</a:t>
            </a:r>
          </a:p>
        </p:txBody>
      </p:sp>
      <p:sp>
        <p:nvSpPr>
          <p:cNvPr id="229407" name="Arc 31"/>
          <p:cNvSpPr>
            <a:spLocks/>
          </p:cNvSpPr>
          <p:nvPr/>
        </p:nvSpPr>
        <p:spPr bwMode="auto">
          <a:xfrm>
            <a:off x="3360738" y="4614863"/>
            <a:ext cx="2309812" cy="376237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0 w 21600"/>
              <a:gd name="T1" fmla="*/ 21600 h 21600"/>
              <a:gd name="T2" fmla="*/ 21585 w 21600"/>
              <a:gd name="T3" fmla="*/ 0 h 21600"/>
              <a:gd name="T4" fmla="*/ 2160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21600"/>
                </a:moveTo>
                <a:cubicBezTo>
                  <a:pt x="0" y="9676"/>
                  <a:pt x="9661" y="8"/>
                  <a:pt x="21585" y="0"/>
                </a:cubicBezTo>
              </a:path>
              <a:path w="21600" h="21600" stroke="0" extrusionOk="0">
                <a:moveTo>
                  <a:pt x="0" y="21600"/>
                </a:moveTo>
                <a:cubicBezTo>
                  <a:pt x="0" y="9676"/>
                  <a:pt x="9661" y="8"/>
                  <a:pt x="21585" y="0"/>
                </a:cubicBezTo>
                <a:lnTo>
                  <a:pt x="2160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Le contrôle de la qualité</a:t>
            </a:r>
          </a:p>
        </p:txBody>
      </p:sp>
      <p:pic>
        <p:nvPicPr>
          <p:cNvPr id="5" name="Espace réservé du contenu 4" descr="dessin-techniqu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575050" y="1391572"/>
            <a:ext cx="5111750" cy="3616068"/>
          </a:xfrm>
        </p:spPr>
      </p:pic>
      <p:sp>
        <p:nvSpPr>
          <p:cNvPr id="164867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fr-CA" b="1" dirty="0"/>
              <a:t>Quoi contrôler?</a:t>
            </a:r>
            <a:endParaRPr lang="fr-CA" dirty="0"/>
          </a:p>
          <a:p>
            <a:pPr lvl="1"/>
            <a:r>
              <a:rPr lang="fr-CA" sz="2400" dirty="0"/>
              <a:t>On ne peut pas et on ne doit pas tout contrôler.</a:t>
            </a:r>
          </a:p>
          <a:p>
            <a:pPr lvl="1"/>
            <a:r>
              <a:rPr lang="fr-CA" sz="2400" dirty="0"/>
              <a:t>Éléments de contrôle: caractéristiques chimiques, dimensions, poids, rendements, apparence, goût, durabilité,…</a:t>
            </a:r>
          </a:p>
          <a:p>
            <a:pPr lvl="1">
              <a:buNone/>
            </a:pPr>
            <a:endParaRPr lang="fr-CA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64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164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/>
              <a:t>Quand contrôler?</a:t>
            </a:r>
            <a:br>
              <a:rPr lang="fr-CA"/>
            </a:br>
            <a:endParaRPr lang="fr-CA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4800600"/>
          </a:xfrm>
        </p:spPr>
        <p:txBody>
          <a:bodyPr>
            <a:normAutofit fontScale="92500"/>
          </a:bodyPr>
          <a:lstStyle/>
          <a:p>
            <a:r>
              <a:rPr lang="fr-CA" b="1" dirty="0"/>
              <a:t>Qui contrôle?</a:t>
            </a:r>
            <a:endParaRPr lang="fr-CA" dirty="0"/>
          </a:p>
          <a:p>
            <a:pPr lvl="1"/>
            <a:r>
              <a:rPr lang="fr-CA" sz="2400" dirty="0"/>
              <a:t>Opérateur ou inspecteur</a:t>
            </a:r>
          </a:p>
          <a:p>
            <a:pPr lvl="1"/>
            <a:endParaRPr lang="fr-CA" sz="1200" dirty="0"/>
          </a:p>
          <a:p>
            <a:r>
              <a:rPr lang="fr-CA" b="1" dirty="0"/>
              <a:t>Comment contrôler?</a:t>
            </a:r>
          </a:p>
          <a:p>
            <a:pPr lvl="1"/>
            <a:r>
              <a:rPr lang="fr-CA" sz="2400" dirty="0"/>
              <a:t>Contrôle par attribut ou par mesure</a:t>
            </a:r>
          </a:p>
          <a:p>
            <a:pPr lvl="1"/>
            <a:endParaRPr lang="fr-CA" sz="900" dirty="0"/>
          </a:p>
          <a:p>
            <a:r>
              <a:rPr lang="fr-CA" b="1" dirty="0"/>
              <a:t>Où contrôler?</a:t>
            </a:r>
          </a:p>
          <a:p>
            <a:pPr lvl="1"/>
            <a:r>
              <a:rPr lang="fr-CA" sz="2400" dirty="0"/>
              <a:t>Lors de la production, avant la livraison ou à la réception</a:t>
            </a:r>
          </a:p>
          <a:p>
            <a:pPr lvl="1"/>
            <a:endParaRPr lang="fr-CA" sz="1000" dirty="0"/>
          </a:p>
          <a:p>
            <a:r>
              <a:rPr lang="fr-CA" b="1" dirty="0"/>
              <a:t>Combien contrôler?</a:t>
            </a:r>
            <a:endParaRPr lang="fr-CA" dirty="0"/>
          </a:p>
          <a:p>
            <a:pPr lvl="1"/>
            <a:r>
              <a:rPr lang="fr-CA" sz="2400" dirty="0"/>
              <a:t>Contrôle à 100% ou par </a:t>
            </a:r>
            <a:r>
              <a:rPr lang="fr-CA" sz="2400" dirty="0" smtClean="0"/>
              <a:t>échantillon ou ne rien contrôler</a:t>
            </a:r>
            <a:endParaRPr lang="fr-CA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5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5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5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5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5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5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5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5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5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5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5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5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5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5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658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658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891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Deux types de contrôle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fr-CA" dirty="0"/>
              <a:t>1- </a:t>
            </a:r>
            <a:r>
              <a:rPr lang="fr-CA" dirty="0">
                <a:solidFill>
                  <a:srgbClr val="FF0000"/>
                </a:solidFill>
              </a:rPr>
              <a:t>Contrôle par attributs: </a:t>
            </a:r>
            <a:r>
              <a:rPr lang="fr-CA" sz="2400" dirty="0"/>
              <a:t>un attribut est choisi et son absence ou sa présence constatée (ex.: ampoule s’allume ou non).</a:t>
            </a:r>
          </a:p>
          <a:p>
            <a:pPr>
              <a:buFontTx/>
              <a:buNone/>
            </a:pPr>
            <a:endParaRPr lang="fr-CA" sz="2400" dirty="0"/>
          </a:p>
          <a:p>
            <a:pPr>
              <a:buFontTx/>
              <a:buNone/>
            </a:pPr>
            <a:r>
              <a:rPr lang="fr-CA" dirty="0"/>
              <a:t>2- </a:t>
            </a:r>
            <a:r>
              <a:rPr lang="fr-CA" dirty="0">
                <a:solidFill>
                  <a:srgbClr val="FF0000"/>
                </a:solidFill>
              </a:rPr>
              <a:t>Contrôle par mesure</a:t>
            </a:r>
            <a:r>
              <a:rPr lang="fr-CA" dirty="0">
                <a:solidFill>
                  <a:srgbClr val="FFFF66"/>
                </a:solidFill>
              </a:rPr>
              <a:t>:</a:t>
            </a:r>
            <a:r>
              <a:rPr lang="fr-CA" dirty="0"/>
              <a:t> </a:t>
            </a:r>
            <a:r>
              <a:rPr lang="fr-CA" sz="2400" dirty="0"/>
              <a:t>on mesure les caractéristique contrôlées (ex.: intensité d’une ampoule)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1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4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121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59" grpId="0" build="p" autoUpdateAnimBg="0" advAuto="400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Objectifs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fr-CA" b="1"/>
              <a:t>Objectif du contrôle de la qualité:</a:t>
            </a:r>
          </a:p>
          <a:p>
            <a:pPr lvl="1"/>
            <a:r>
              <a:rPr lang="fr-CA"/>
              <a:t>Détection de la non-qualité</a:t>
            </a:r>
          </a:p>
          <a:p>
            <a:pPr>
              <a:buFontTx/>
              <a:buNone/>
            </a:pPr>
            <a:endParaRPr lang="fr-CA"/>
          </a:p>
          <a:p>
            <a:pPr>
              <a:buFontTx/>
              <a:buNone/>
            </a:pPr>
            <a:r>
              <a:rPr lang="fr-CA" b="1"/>
              <a:t>Objectif de l’assurance de la qualité</a:t>
            </a:r>
            <a:r>
              <a:rPr lang="fr-CA"/>
              <a:t>:</a:t>
            </a:r>
          </a:p>
          <a:p>
            <a:pPr lvl="1"/>
            <a:r>
              <a:rPr lang="fr-CA"/>
              <a:t>Prévention de la non-qualité</a:t>
            </a:r>
          </a:p>
          <a:p>
            <a:pPr lvl="1">
              <a:buFontTx/>
              <a:buNone/>
            </a:pPr>
            <a:endParaRPr lang="fr-CA"/>
          </a:p>
          <a:p>
            <a:pPr lvl="1">
              <a:buFontTx/>
              <a:buNone/>
            </a:pPr>
            <a:endParaRPr lang="fr-C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Les plans d’échantillonnage</a:t>
            </a:r>
          </a:p>
        </p:txBody>
      </p:sp>
      <p:pic>
        <p:nvPicPr>
          <p:cNvPr id="5" name="Espace réservé du contenu 4" descr="inspection_big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225925" y="1553686"/>
            <a:ext cx="3810000" cy="3291840"/>
          </a:xfrm>
        </p:spPr>
      </p:pic>
      <p:sp>
        <p:nvSpPr>
          <p:cNvPr id="168963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fr-CA" sz="900" dirty="0"/>
          </a:p>
          <a:p>
            <a:endParaRPr lang="fr-CA" sz="900" dirty="0"/>
          </a:p>
          <a:p>
            <a:r>
              <a:rPr lang="fr-CA" dirty="0"/>
              <a:t>L’avantage d’un plan d’échantillonnage est qu’il évite la vérification à 100% (inspection de toutes les unités du lot).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dirty="0" smtClean="0"/>
              <a:t>Risques de l’échantillonnage</a:t>
            </a:r>
            <a:endParaRPr lang="fr-CA" dirty="0"/>
          </a:p>
        </p:txBody>
      </p:sp>
      <p:pic>
        <p:nvPicPr>
          <p:cNvPr id="5" name="Espace réservé du contenu 4" descr="non-conforming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302125" y="1370806"/>
            <a:ext cx="3657600" cy="3657600"/>
          </a:xfrm>
        </p:spPr>
      </p:pic>
      <p:sp>
        <p:nvSpPr>
          <p:cNvPr id="169987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r>
              <a:rPr lang="fr-CA" dirty="0"/>
              <a:t>	</a:t>
            </a:r>
            <a:r>
              <a:rPr lang="fr-CA" dirty="0" smtClean="0"/>
              <a:t>Si je reçois un lot de 2000 unités et que j’accepte qu’il y ait 1% (NQA) de pièces non-conformes.</a:t>
            </a:r>
          </a:p>
          <a:p>
            <a:pPr>
              <a:buFontTx/>
              <a:buNone/>
            </a:pPr>
            <a:r>
              <a:rPr lang="fr-CA" dirty="0" smtClean="0"/>
              <a:t>Combien de pièces N-C peut-il avoir au max dans mon lot?</a:t>
            </a:r>
          </a:p>
          <a:p>
            <a:pPr>
              <a:buFontTx/>
              <a:buNone/>
            </a:pPr>
            <a:r>
              <a:rPr lang="fr-CA" dirty="0" smtClean="0"/>
              <a:t>Disons qu’en réalité, il y a 10 pièces N-C (j’ai des pouvoirs psychiques!!!</a:t>
            </a:r>
          </a:p>
          <a:p>
            <a:pPr>
              <a:buFontTx/>
              <a:buNone/>
            </a:pPr>
            <a:r>
              <a:rPr lang="fr-CA" dirty="0" smtClean="0"/>
              <a:t>Donc, le lot est…</a:t>
            </a:r>
          </a:p>
          <a:p>
            <a:pPr>
              <a:buFontTx/>
              <a:buNone/>
            </a:pPr>
            <a:r>
              <a:rPr lang="fr-CA" dirty="0" smtClean="0"/>
              <a:t>Si je prends un échantillon de 15 et que j’ai le malheur de trouver les 10 pièces N-C</a:t>
            </a:r>
          </a:p>
          <a:p>
            <a:pPr>
              <a:buFontTx/>
              <a:buNone/>
            </a:pPr>
            <a:r>
              <a:rPr lang="fr-CA" dirty="0" smtClean="0"/>
              <a:t>Le lot sera…</a:t>
            </a:r>
          </a:p>
          <a:p>
            <a:pPr>
              <a:buFontTx/>
              <a:buNone/>
            </a:pPr>
            <a:r>
              <a:rPr lang="fr-CA" dirty="0" smtClean="0"/>
              <a:t>Ceci est le risque: ?</a:t>
            </a:r>
            <a:endParaRPr lang="fr-CA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9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69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69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69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69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69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69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987" grpId="0" build="p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548</TotalTime>
  <Words>544</Words>
  <Application>Microsoft Office PowerPoint</Application>
  <PresentationFormat>Affichage à l'écran (4:3)</PresentationFormat>
  <Paragraphs>130</Paragraphs>
  <Slides>18</Slides>
  <Notes>3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20" baseType="lpstr">
      <vt:lpstr>Thème Office</vt:lpstr>
      <vt:lpstr>Equation</vt:lpstr>
      <vt:lpstr>Contrôle de la qualité à la réception</vt:lpstr>
      <vt:lpstr>échantillonnage</vt:lpstr>
      <vt:lpstr>Plan d’échantillonnage</vt:lpstr>
      <vt:lpstr>Le contrôle de la qualité</vt:lpstr>
      <vt:lpstr>Quand contrôler? </vt:lpstr>
      <vt:lpstr>Deux types de contrôle</vt:lpstr>
      <vt:lpstr>Objectifs</vt:lpstr>
      <vt:lpstr>Les plans d’échantillonnage</vt:lpstr>
      <vt:lpstr>Risques de l’échantillonnage</vt:lpstr>
      <vt:lpstr>Les plans d’échantillonnage</vt:lpstr>
      <vt:lpstr>Exemple 1</vt:lpstr>
      <vt:lpstr>Courbe d’efficacité avec MIL-STD105d</vt:lpstr>
      <vt:lpstr>Étapes du contrôle par échantillonnage statistique</vt:lpstr>
      <vt:lpstr>ANSI (American National Standards Institute)/ASQ Z1.4 : Contrôle normal, renforcé ou réduit</vt:lpstr>
      <vt:lpstr>ISO</vt:lpstr>
      <vt:lpstr>ISO</vt:lpstr>
      <vt:lpstr>La gestion, l’assurance et le contrôle de la qualité</vt:lpstr>
      <vt:lpstr>Autres outils qualité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Contrôle de la qualité à la réception</dc:title>
  <dc:creator>Eric</dc:creator>
  <cp:lastModifiedBy>Eric</cp:lastModifiedBy>
  <cp:revision>62</cp:revision>
  <dcterms:created xsi:type="dcterms:W3CDTF">2011-04-16T19:06:26Z</dcterms:created>
  <dcterms:modified xsi:type="dcterms:W3CDTF">2012-09-06T02:02:20Z</dcterms:modified>
</cp:coreProperties>
</file>