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7" r:id="rId9"/>
    <p:sldId id="268" r:id="rId10"/>
    <p:sldId id="269" r:id="rId11"/>
    <p:sldId id="279" r:id="rId12"/>
    <p:sldId id="280" r:id="rId13"/>
    <p:sldId id="270" r:id="rId14"/>
    <p:sldId id="275" r:id="rId15"/>
    <p:sldId id="276" r:id="rId16"/>
    <p:sldId id="277" r:id="rId17"/>
    <p:sldId id="278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3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EC1E3-EDB5-4807-9FA8-F09840054A8D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F6388-FE3B-41C2-814F-8067E1A630D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FF66FE-F366-450F-87CF-55A24874CCDB}" type="slidenum">
              <a:rPr lang="fr-CA"/>
              <a:pPr/>
              <a:t>3</a:t>
            </a:fld>
            <a:endParaRPr lang="fr-CA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1813" y="34925"/>
            <a:ext cx="3903662" cy="2927350"/>
          </a:xfrm>
          <a:ln/>
        </p:spPr>
      </p:sp>
      <p:sp>
        <p:nvSpPr>
          <p:cNvPr id="2304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E063C-86B3-4E51-A7F5-F1A07D723818}" type="slidenum">
              <a:rPr lang="fr-CA"/>
              <a:pPr/>
              <a:t>14</a:t>
            </a:fld>
            <a:endParaRPr lang="fr-CA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1813" y="34925"/>
            <a:ext cx="3903662" cy="2927350"/>
          </a:xfrm>
          <a:ln/>
        </p:spPr>
      </p:sp>
      <p:sp>
        <p:nvSpPr>
          <p:cNvPr id="3041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E1359-43CA-471C-ABCC-4C1899CE4B84}" type="slidenum">
              <a:rPr lang="fr-FR"/>
              <a:pPr/>
              <a:t>17</a:t>
            </a:fld>
            <a:endParaRPr lang="fr-FR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ADB62-39D6-4A76-85C7-C1FC1C5CF4E4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947AF-7BE5-4020-AC6E-925FFA7835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Contrôle de la qualité à la réception</a:t>
            </a:r>
            <a:endParaRPr lang="en-US" dirty="0"/>
          </a:p>
        </p:txBody>
      </p:sp>
      <p:pic>
        <p:nvPicPr>
          <p:cNvPr id="5" name="Espace réservé du contenu 4" descr="090424-F-7660E-05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371600"/>
            <a:ext cx="3062287" cy="458668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plans d’échantillonnage</a:t>
            </a:r>
          </a:p>
        </p:txBody>
      </p:sp>
      <p:pic>
        <p:nvPicPr>
          <p:cNvPr id="5" name="Espace réservé du contenu 4" descr="Bad-sme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06925" y="1816576"/>
            <a:ext cx="3048000" cy="2766060"/>
          </a:xfrm>
        </p:spPr>
      </p:pic>
      <p:sp>
        <p:nvSpPr>
          <p:cNvPr id="1710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CA" b="1" dirty="0"/>
              <a:t>	2e risque</a:t>
            </a:r>
            <a:r>
              <a:rPr lang="fr-CA" b="1" dirty="0" smtClean="0"/>
              <a:t>: ?</a:t>
            </a:r>
          </a:p>
          <a:p>
            <a:pPr>
              <a:buFontTx/>
              <a:buNone/>
            </a:pPr>
            <a:r>
              <a:rPr lang="fr-CA" b="1" dirty="0" smtClean="0"/>
              <a:t>N= 2000</a:t>
            </a:r>
          </a:p>
          <a:p>
            <a:pPr>
              <a:buFontTx/>
              <a:buNone/>
            </a:pPr>
            <a:r>
              <a:rPr lang="fr-CA" b="1" dirty="0" smtClean="0"/>
              <a:t>NQA: 1%</a:t>
            </a:r>
          </a:p>
          <a:p>
            <a:pPr>
              <a:buFontTx/>
              <a:buNone/>
            </a:pPr>
            <a:r>
              <a:rPr lang="fr-CA" b="1" dirty="0" smtClean="0"/>
              <a:t>Nb de pièces N-C: 1900</a:t>
            </a:r>
          </a:p>
          <a:p>
            <a:pPr>
              <a:buFontTx/>
              <a:buNone/>
            </a:pPr>
            <a:r>
              <a:rPr lang="fr-CA" b="1" dirty="0" smtClean="0"/>
              <a:t>n = 10</a:t>
            </a:r>
          </a:p>
          <a:p>
            <a:pPr>
              <a:buFontTx/>
              <a:buNone/>
            </a:pPr>
            <a:r>
              <a:rPr lang="fr-CA" b="1" dirty="0" smtClean="0"/>
              <a:t>Pièces N-C dans l’échantillon: 0</a:t>
            </a:r>
          </a:p>
          <a:p>
            <a:pPr>
              <a:buFontTx/>
              <a:buNone/>
            </a:pPr>
            <a:r>
              <a:rPr lang="fr-CA" b="1" dirty="0" smtClean="0"/>
              <a:t>Donc…</a:t>
            </a:r>
          </a:p>
          <a:p>
            <a:pPr>
              <a:buFontTx/>
              <a:buNone/>
            </a:pPr>
            <a:endParaRPr lang="fr-CA" dirty="0"/>
          </a:p>
          <a:p>
            <a:pPr>
              <a:buFontTx/>
              <a:buNone/>
            </a:pPr>
            <a:endParaRPr lang="fr-CA" dirty="0"/>
          </a:p>
          <a:p>
            <a:pPr>
              <a:buFontTx/>
              <a:buNone/>
            </a:pPr>
            <a:r>
              <a:rPr lang="fr-CA" dirty="0"/>
              <a:t>	</a:t>
            </a:r>
            <a:endParaRPr lang="fr-CA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b="0" i="1" dirty="0"/>
              <a:t>Exemple </a:t>
            </a:r>
            <a:r>
              <a:rPr lang="fr-CA" b="0" i="1" dirty="0" smtClean="0"/>
              <a:t>1</a:t>
            </a:r>
            <a:endParaRPr lang="fr-CA" b="0" i="1" dirty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fr-CA" dirty="0" smtClean="0"/>
              <a:t>S’il y a un NQA de 4% voici </a:t>
            </a:r>
            <a:r>
              <a:rPr lang="fr-CA" dirty="0"/>
              <a:t>la courbe d’efficacité suivante où Pa est la probabilité d’acceptation d’un lot ayant une proportion p d’unités défectueuses.</a:t>
            </a:r>
          </a:p>
        </p:txBody>
      </p:sp>
      <p:sp>
        <p:nvSpPr>
          <p:cNvPr id="175108" name="Line 4"/>
          <p:cNvSpPr>
            <a:spLocks noChangeShapeType="1"/>
          </p:cNvSpPr>
          <p:nvPr/>
        </p:nvSpPr>
        <p:spPr bwMode="auto">
          <a:xfrm>
            <a:off x="1524000" y="3276600"/>
            <a:ext cx="0" cy="1981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09" name="Line 5"/>
          <p:cNvSpPr>
            <a:spLocks noChangeShapeType="1"/>
          </p:cNvSpPr>
          <p:nvPr/>
        </p:nvSpPr>
        <p:spPr bwMode="auto">
          <a:xfrm>
            <a:off x="1524000" y="5257800"/>
            <a:ext cx="3352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2" name="Line 8"/>
          <p:cNvSpPr>
            <a:spLocks noChangeShapeType="1"/>
          </p:cNvSpPr>
          <p:nvPr/>
        </p:nvSpPr>
        <p:spPr bwMode="auto">
          <a:xfrm>
            <a:off x="1524000" y="3581400"/>
            <a:ext cx="838200" cy="0"/>
          </a:xfrm>
          <a:prstGeom prst="line">
            <a:avLst/>
          </a:prstGeom>
          <a:noFill/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3" name="Line 9"/>
          <p:cNvSpPr>
            <a:spLocks noChangeShapeType="1"/>
          </p:cNvSpPr>
          <p:nvPr/>
        </p:nvSpPr>
        <p:spPr bwMode="auto">
          <a:xfrm>
            <a:off x="2362200" y="3581400"/>
            <a:ext cx="0" cy="1676400"/>
          </a:xfrm>
          <a:prstGeom prst="line">
            <a:avLst/>
          </a:prstGeom>
          <a:noFill/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4" name="Line 10"/>
          <p:cNvSpPr>
            <a:spLocks noChangeShapeType="1"/>
          </p:cNvSpPr>
          <p:nvPr/>
        </p:nvSpPr>
        <p:spPr bwMode="auto">
          <a:xfrm>
            <a:off x="2362200" y="5257800"/>
            <a:ext cx="1219200" cy="0"/>
          </a:xfrm>
          <a:prstGeom prst="line">
            <a:avLst/>
          </a:prstGeom>
          <a:noFill/>
          <a:ln w="38100" cap="sq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5" name="Text Box 11"/>
          <p:cNvSpPr txBox="1">
            <a:spLocks noChangeArrowheads="1"/>
          </p:cNvSpPr>
          <p:nvPr/>
        </p:nvSpPr>
        <p:spPr bwMode="auto">
          <a:xfrm>
            <a:off x="2057400" y="5486400"/>
            <a:ext cx="5334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3352800" y="5486400"/>
            <a:ext cx="5334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H="1">
            <a:off x="1447800" y="4376738"/>
            <a:ext cx="7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H="1">
            <a:off x="1443038" y="4800600"/>
            <a:ext cx="7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0" name="Line 16"/>
          <p:cNvSpPr>
            <a:spLocks noChangeShapeType="1"/>
          </p:cNvSpPr>
          <p:nvPr/>
        </p:nvSpPr>
        <p:spPr bwMode="auto">
          <a:xfrm flipH="1">
            <a:off x="1447800" y="3981450"/>
            <a:ext cx="7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1" name="Text Box 17"/>
          <p:cNvSpPr txBox="1">
            <a:spLocks noChangeArrowheads="1"/>
          </p:cNvSpPr>
          <p:nvPr/>
        </p:nvSpPr>
        <p:spPr bwMode="auto">
          <a:xfrm>
            <a:off x="914400" y="4724400"/>
            <a:ext cx="609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0.25</a:t>
            </a:r>
          </a:p>
        </p:txBody>
      </p:sp>
      <p:sp>
        <p:nvSpPr>
          <p:cNvPr id="175122" name="Text Box 18"/>
          <p:cNvSpPr txBox="1">
            <a:spLocks noChangeArrowheads="1"/>
          </p:cNvSpPr>
          <p:nvPr/>
        </p:nvSpPr>
        <p:spPr bwMode="auto">
          <a:xfrm>
            <a:off x="914400" y="4295775"/>
            <a:ext cx="609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0.50</a:t>
            </a:r>
          </a:p>
        </p:txBody>
      </p:sp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914400" y="3886200"/>
            <a:ext cx="609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0.75</a:t>
            </a:r>
          </a:p>
        </p:txBody>
      </p:sp>
      <p:sp>
        <p:nvSpPr>
          <p:cNvPr id="175124" name="Text Box 20"/>
          <p:cNvSpPr txBox="1">
            <a:spLocks noChangeArrowheads="1"/>
          </p:cNvSpPr>
          <p:nvPr/>
        </p:nvSpPr>
        <p:spPr bwMode="auto">
          <a:xfrm>
            <a:off x="990600" y="3505200"/>
            <a:ext cx="609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1.00</a:t>
            </a:r>
          </a:p>
        </p:txBody>
      </p:sp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990600" y="3168650"/>
            <a:ext cx="6096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effectLst>
                  <a:outerShdw blurRad="38100" dist="38100" dir="2700000" algn="tl">
                    <a:srgbClr val="000000"/>
                  </a:outerShdw>
                </a:effectLst>
              </a:rPr>
              <a:t>Pa</a:t>
            </a:r>
          </a:p>
        </p:txBody>
      </p:sp>
      <p:sp>
        <p:nvSpPr>
          <p:cNvPr id="175126" name="Text Box 22"/>
          <p:cNvSpPr txBox="1">
            <a:spLocks noChangeArrowheads="1"/>
          </p:cNvSpPr>
          <p:nvPr/>
        </p:nvSpPr>
        <p:spPr bwMode="auto">
          <a:xfrm>
            <a:off x="4724400" y="5486400"/>
            <a:ext cx="6858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effectLst>
                  <a:outerShdw blurRad="38100" dist="38100" dir="2700000" algn="tl">
                    <a:srgbClr val="000000"/>
                  </a:outerShdw>
                </a:effectLst>
              </a:rPr>
              <a:t>p%</a:t>
            </a:r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3048000" y="3810000"/>
            <a:ext cx="3276600" cy="4127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Courbe d ’efficacité idéale</a:t>
            </a:r>
            <a:endParaRPr lang="fr-CA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Courbe d’efficacité </a:t>
            </a:r>
            <a:r>
              <a:rPr lang="fr-CA" dirty="0" smtClean="0"/>
              <a:t>avec MIL-STD105d</a:t>
            </a:r>
            <a:endParaRPr lang="fr-CA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fr-CA" dirty="0"/>
              <a:t>En réalité, les plans d’échantillonnage ne sont pas parfaits: </a:t>
            </a:r>
            <a:r>
              <a:rPr lang="fr-CA" dirty="0" err="1"/>
              <a:t>n</a:t>
            </a:r>
            <a:r>
              <a:rPr lang="fr-CA" dirty="0" err="1">
                <a:latin typeface="Symbol" pitchFamily="18" charset="2"/>
              </a:rPr>
              <a:t>¹</a:t>
            </a:r>
            <a:r>
              <a:rPr lang="fr-CA" dirty="0" err="1"/>
              <a:t>N</a:t>
            </a:r>
            <a:r>
              <a:rPr lang="fr-CA" dirty="0"/>
              <a:t> et </a:t>
            </a:r>
            <a:r>
              <a:rPr lang="fr-CA" dirty="0" err="1"/>
              <a:t>c</a:t>
            </a:r>
            <a:r>
              <a:rPr lang="fr-CA" dirty="0" err="1">
                <a:latin typeface="Symbol" pitchFamily="18" charset="2"/>
              </a:rPr>
              <a:t>¹</a:t>
            </a:r>
            <a:r>
              <a:rPr lang="fr-CA" dirty="0" err="1"/>
              <a:t>p</a:t>
            </a:r>
            <a:r>
              <a:rPr lang="fr-CA" dirty="0"/>
              <a:t> x N.</a:t>
            </a:r>
          </a:p>
          <a:p>
            <a:pPr marL="0" indent="0">
              <a:buFontTx/>
              <a:buNone/>
            </a:pPr>
            <a:r>
              <a:rPr lang="fr-CA" dirty="0"/>
              <a:t>Dans ce cas, la courbe d’efficacité a l’allure suivante.</a:t>
            </a:r>
            <a:endParaRPr lang="fr-CA" dirty="0">
              <a:latin typeface="Symbol" pitchFamily="18" charset="2"/>
            </a:endParaRPr>
          </a:p>
        </p:txBody>
      </p:sp>
      <p:sp>
        <p:nvSpPr>
          <p:cNvPr id="177156" name="Line 4"/>
          <p:cNvSpPr>
            <a:spLocks noChangeShapeType="1"/>
          </p:cNvSpPr>
          <p:nvPr/>
        </p:nvSpPr>
        <p:spPr bwMode="auto">
          <a:xfrm>
            <a:off x="1828800" y="3549650"/>
            <a:ext cx="0" cy="1981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57" name="Line 5"/>
          <p:cNvSpPr>
            <a:spLocks noChangeShapeType="1"/>
          </p:cNvSpPr>
          <p:nvPr/>
        </p:nvSpPr>
        <p:spPr bwMode="auto">
          <a:xfrm>
            <a:off x="1828800" y="5530850"/>
            <a:ext cx="3352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2362200" y="5759450"/>
            <a:ext cx="5334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3657600" y="5759450"/>
            <a:ext cx="5334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177163" name="Line 11"/>
          <p:cNvSpPr>
            <a:spLocks noChangeShapeType="1"/>
          </p:cNvSpPr>
          <p:nvPr/>
        </p:nvSpPr>
        <p:spPr bwMode="auto">
          <a:xfrm flipH="1">
            <a:off x="1752600" y="4649788"/>
            <a:ext cx="7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4" name="Line 12"/>
          <p:cNvSpPr>
            <a:spLocks noChangeShapeType="1"/>
          </p:cNvSpPr>
          <p:nvPr/>
        </p:nvSpPr>
        <p:spPr bwMode="auto">
          <a:xfrm flipH="1">
            <a:off x="1747838" y="5073650"/>
            <a:ext cx="7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5" name="Line 13"/>
          <p:cNvSpPr>
            <a:spLocks noChangeShapeType="1"/>
          </p:cNvSpPr>
          <p:nvPr/>
        </p:nvSpPr>
        <p:spPr bwMode="auto">
          <a:xfrm flipH="1">
            <a:off x="1752600" y="4254500"/>
            <a:ext cx="7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1219200" y="4997450"/>
            <a:ext cx="609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0.25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1219200" y="4568825"/>
            <a:ext cx="609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0.50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1219200" y="4159250"/>
            <a:ext cx="609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0.75</a:t>
            </a:r>
          </a:p>
        </p:txBody>
      </p:sp>
      <p:sp>
        <p:nvSpPr>
          <p:cNvPr id="177169" name="Text Box 17"/>
          <p:cNvSpPr txBox="1">
            <a:spLocks noChangeArrowheads="1"/>
          </p:cNvSpPr>
          <p:nvPr/>
        </p:nvSpPr>
        <p:spPr bwMode="auto">
          <a:xfrm>
            <a:off x="1295400" y="3778250"/>
            <a:ext cx="609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1.00</a:t>
            </a:r>
          </a:p>
        </p:txBody>
      </p:sp>
      <p:sp>
        <p:nvSpPr>
          <p:cNvPr id="177170" name="Text Box 18"/>
          <p:cNvSpPr txBox="1">
            <a:spLocks noChangeArrowheads="1"/>
          </p:cNvSpPr>
          <p:nvPr/>
        </p:nvSpPr>
        <p:spPr bwMode="auto">
          <a:xfrm>
            <a:off x="1295400" y="3441700"/>
            <a:ext cx="6096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effectLst>
                  <a:outerShdw blurRad="38100" dist="38100" dir="2700000" algn="tl">
                    <a:srgbClr val="000000"/>
                  </a:outerShdw>
                </a:effectLst>
              </a:rPr>
              <a:t>Pa</a:t>
            </a:r>
          </a:p>
        </p:txBody>
      </p:sp>
      <p:sp>
        <p:nvSpPr>
          <p:cNvPr id="177171" name="Text Box 19"/>
          <p:cNvSpPr txBox="1">
            <a:spLocks noChangeArrowheads="1"/>
          </p:cNvSpPr>
          <p:nvPr/>
        </p:nvSpPr>
        <p:spPr bwMode="auto">
          <a:xfrm>
            <a:off x="5029200" y="5759450"/>
            <a:ext cx="6858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effectLst>
                  <a:outerShdw blurRad="38100" dist="38100" dir="2700000" algn="tl">
                    <a:srgbClr val="000000"/>
                  </a:outerShdw>
                </a:effectLst>
              </a:rPr>
              <a:t>p%</a:t>
            </a:r>
          </a:p>
        </p:txBody>
      </p:sp>
      <p:sp>
        <p:nvSpPr>
          <p:cNvPr id="177172" name="Freeform 20"/>
          <p:cNvSpPr>
            <a:spLocks/>
          </p:cNvSpPr>
          <p:nvPr/>
        </p:nvSpPr>
        <p:spPr bwMode="auto">
          <a:xfrm>
            <a:off x="1828800" y="3886200"/>
            <a:ext cx="2057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96"/>
              </a:cxn>
              <a:cxn ang="0">
                <a:pos x="384" y="432"/>
              </a:cxn>
              <a:cxn ang="0">
                <a:pos x="672" y="672"/>
              </a:cxn>
              <a:cxn ang="0">
                <a:pos x="1296" y="864"/>
              </a:cxn>
            </a:cxnLst>
            <a:rect l="0" t="0" r="r" b="b"/>
            <a:pathLst>
              <a:path w="1296" h="864">
                <a:moveTo>
                  <a:pt x="0" y="0"/>
                </a:moveTo>
                <a:cubicBezTo>
                  <a:pt x="88" y="12"/>
                  <a:pt x="176" y="24"/>
                  <a:pt x="240" y="96"/>
                </a:cubicBezTo>
                <a:cubicBezTo>
                  <a:pt x="304" y="168"/>
                  <a:pt x="312" y="336"/>
                  <a:pt x="384" y="432"/>
                </a:cubicBezTo>
                <a:cubicBezTo>
                  <a:pt x="456" y="528"/>
                  <a:pt x="520" y="600"/>
                  <a:pt x="672" y="672"/>
                </a:cubicBezTo>
                <a:cubicBezTo>
                  <a:pt x="824" y="744"/>
                  <a:pt x="1060" y="804"/>
                  <a:pt x="1296" y="864"/>
                </a:cubicBezTo>
              </a:path>
            </a:pathLst>
          </a:custGeom>
          <a:noFill/>
          <a:ln w="38100" cap="sq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73" name="Text Box 21"/>
          <p:cNvSpPr txBox="1">
            <a:spLocks noChangeArrowheads="1"/>
          </p:cNvSpPr>
          <p:nvPr/>
        </p:nvSpPr>
        <p:spPr bwMode="auto">
          <a:xfrm>
            <a:off x="4267200" y="3276600"/>
            <a:ext cx="4038600" cy="15696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Plus la proportion </a:t>
            </a:r>
            <a:r>
              <a:rPr lang="fr-CA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d’unités</a:t>
            </a:r>
            <a:r>
              <a:rPr lang="fr-CA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défectueuses est grande, plus le probabilité Pa d’accepter un lot est faible.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/>
              <a:t>Étapes du contrôle par échantillonnage statistique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fr-CA" smtClean="0"/>
              <a:t>1- </a:t>
            </a:r>
            <a:r>
              <a:rPr lang="fr-CA" dirty="0" smtClean="0"/>
              <a:t>choisir une lettre selon la taille du lot (N) et le niveau de contrôle.</a:t>
            </a:r>
          </a:p>
          <a:p>
            <a:pPr>
              <a:buFontTx/>
              <a:buNone/>
            </a:pPr>
            <a:r>
              <a:rPr lang="fr-CA" dirty="0" smtClean="0"/>
              <a:t>2- Déterminer la taille de l’échantillon (n) ou des échantillons.</a:t>
            </a:r>
          </a:p>
          <a:p>
            <a:pPr>
              <a:buFontTx/>
              <a:buNone/>
            </a:pPr>
            <a:r>
              <a:rPr lang="fr-CA" dirty="0" smtClean="0"/>
              <a:t>3- Déterminer les critères d’acceptation et de refus selon le NQA.</a:t>
            </a:r>
          </a:p>
          <a:p>
            <a:pPr>
              <a:buFontTx/>
              <a:buNone/>
            </a:pPr>
            <a:r>
              <a:rPr lang="fr-CA" dirty="0" smtClean="0"/>
              <a:t>Est-ce qu’on doit sortir le stock du camion pour le tester?</a:t>
            </a:r>
          </a:p>
          <a:p>
            <a:pPr>
              <a:buFontTx/>
              <a:buNone/>
            </a:pPr>
            <a:r>
              <a:rPr lang="fr-CA" dirty="0" smtClean="0"/>
              <a:t>4- </a:t>
            </a:r>
            <a:r>
              <a:rPr lang="fr-CA" dirty="0"/>
              <a:t>Tirer au hasard un échantillon de taille n à partir du lot de taille N.</a:t>
            </a:r>
          </a:p>
          <a:p>
            <a:pPr>
              <a:buFontTx/>
              <a:buNone/>
            </a:pPr>
            <a:r>
              <a:rPr lang="fr-CA" dirty="0" smtClean="0"/>
              <a:t>5- </a:t>
            </a:r>
            <a:r>
              <a:rPr lang="fr-CA" dirty="0"/>
              <a:t>Déterminer le nombre d’unités défectueuses d dans cet échantillon</a:t>
            </a:r>
            <a:r>
              <a:rPr lang="fr-CA" dirty="0" smtClean="0"/>
              <a:t>.</a:t>
            </a:r>
          </a:p>
          <a:p>
            <a:pPr>
              <a:buFontTx/>
              <a:buNone/>
            </a:pPr>
            <a:r>
              <a:rPr lang="fr-CA" dirty="0" smtClean="0"/>
              <a:t>6- Accepter ou refuser le lot</a:t>
            </a:r>
          </a:p>
          <a:p>
            <a:pPr>
              <a:buFontTx/>
              <a:buNone/>
            </a:pPr>
            <a:endParaRPr lang="fr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2400" dirty="0" smtClean="0"/>
              <a:t>ANSI (American National Standards Institute)/ASQ </a:t>
            </a:r>
            <a:r>
              <a:rPr lang="fr-CA" sz="2400" dirty="0"/>
              <a:t>Z1.4 : Contrôle normal, renforcé ou réduit</a:t>
            </a:r>
          </a:p>
        </p:txBody>
      </p:sp>
      <p:pic>
        <p:nvPicPr>
          <p:cNvPr id="2334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268538" y="1719263"/>
            <a:ext cx="5300662" cy="4805362"/>
          </a:xfrm>
          <a:noFill/>
          <a:ln/>
        </p:spPr>
      </p:pic>
      <p:graphicFrame>
        <p:nvGraphicFramePr>
          <p:cNvPr id="233478" name="Object 6"/>
          <p:cNvGraphicFramePr>
            <a:graphicFrameLocks noChangeAspect="1"/>
          </p:cNvGraphicFramePr>
          <p:nvPr/>
        </p:nvGraphicFramePr>
        <p:xfrm>
          <a:off x="6516688" y="3886200"/>
          <a:ext cx="287337" cy="190500"/>
        </p:xfrm>
        <a:graphic>
          <a:graphicData uri="http://schemas.openxmlformats.org/presentationml/2006/ole">
            <p:oleObj spid="_x0000_s2050" name="Equation" r:id="rId5" imgW="126720" imgH="152280" progId="Equation.3">
              <p:embed/>
            </p:oleObj>
          </a:graphicData>
        </a:graphic>
      </p:graphicFrame>
      <p:sp>
        <p:nvSpPr>
          <p:cNvPr id="233480" name="Rectangle 8"/>
          <p:cNvSpPr>
            <a:spLocks noChangeArrowheads="1"/>
          </p:cNvSpPr>
          <p:nvPr/>
        </p:nvSpPr>
        <p:spPr bwMode="auto">
          <a:xfrm>
            <a:off x="6516688" y="4724400"/>
            <a:ext cx="215900" cy="3603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3489" name="Object 17"/>
          <p:cNvGraphicFramePr>
            <a:graphicFrameLocks noChangeAspect="1"/>
          </p:cNvGraphicFramePr>
          <p:nvPr/>
        </p:nvGraphicFramePr>
        <p:xfrm>
          <a:off x="6516688" y="4868863"/>
          <a:ext cx="311150" cy="207962"/>
        </p:xfrm>
        <a:graphic>
          <a:graphicData uri="http://schemas.openxmlformats.org/presentationml/2006/ole">
            <p:oleObj spid="_x0000_s2051" name="Equation" r:id="rId6" imgW="126720" imgH="1522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ISO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CA"/>
              <a:t>	Il existe des normes internationales pour évaluer l’assurance de la qualité. ISO (International Organization for Standards) en est une.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ISO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fr-CA" dirty="0"/>
              <a:t>	</a:t>
            </a:r>
            <a:r>
              <a:rPr lang="fr-CA" sz="2400" dirty="0"/>
              <a:t>La norme ISO consiste, pour l’entreprise, à produire un cahier dans lequel on retrouve toutes les étapes à suivre pour produire un bien ou un service selon des critères bien spécifiques.</a:t>
            </a:r>
          </a:p>
          <a:p>
            <a:pPr>
              <a:buFontTx/>
              <a:buNone/>
            </a:pPr>
            <a:endParaRPr lang="fr-CA" sz="2400" dirty="0"/>
          </a:p>
          <a:p>
            <a:pPr>
              <a:buFontTx/>
              <a:buNone/>
            </a:pPr>
            <a:r>
              <a:rPr lang="fr-CA" sz="2400" dirty="0"/>
              <a:t>	Elle représente une forme de qualité si on applique toutes ces étapes de façon systémique</a:t>
            </a:r>
            <a:r>
              <a:rPr lang="fr-CA" sz="2400" dirty="0" smtClean="0"/>
              <a:t>.</a:t>
            </a:r>
          </a:p>
          <a:p>
            <a:pPr>
              <a:buFontTx/>
              <a:buNone/>
            </a:pPr>
            <a:r>
              <a:rPr lang="fr-CA" sz="2400" dirty="0" smtClean="0"/>
              <a:t>30000$</a:t>
            </a:r>
          </a:p>
          <a:p>
            <a:pPr>
              <a:buFontTx/>
              <a:buNone/>
            </a:pPr>
            <a:r>
              <a:rPr lang="fr-CA" sz="2400" dirty="0" smtClean="0"/>
              <a:t>ISO-9000</a:t>
            </a:r>
          </a:p>
          <a:p>
            <a:pPr>
              <a:buFontTx/>
              <a:buNone/>
            </a:pPr>
            <a:r>
              <a:rPr lang="fr-CA" sz="2400" dirty="0" smtClean="0"/>
              <a:t>ISO-14000</a:t>
            </a:r>
          </a:p>
          <a:p>
            <a:pPr>
              <a:buFontTx/>
              <a:buNone/>
            </a:pPr>
            <a:r>
              <a:rPr lang="fr-CA" sz="2400" dirty="0" smtClean="0"/>
              <a:t>HACCP (alimentaire)</a:t>
            </a:r>
          </a:p>
          <a:p>
            <a:pPr>
              <a:buFontTx/>
              <a:buNone/>
            </a:pPr>
            <a:r>
              <a:rPr lang="fr-CA" sz="2400" dirty="0" smtClean="0"/>
              <a:t>CSA (au Canada) </a:t>
            </a:r>
            <a:r>
              <a:rPr lang="fr-CA" sz="2400" dirty="0" err="1" smtClean="0"/>
              <a:t>Assoc</a:t>
            </a:r>
            <a:r>
              <a:rPr lang="fr-CA" sz="2400" dirty="0" smtClean="0"/>
              <a:t>. Canadienne des normes</a:t>
            </a:r>
            <a:endParaRPr lang="fr-CA" sz="24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La </a:t>
            </a:r>
            <a:r>
              <a:rPr lang="fr-CA" dirty="0" smtClean="0"/>
              <a:t>gestion, l’assurance et </a:t>
            </a:r>
            <a:r>
              <a:rPr lang="fr-CA" dirty="0"/>
              <a:t>le contrôle de la qualité</a:t>
            </a:r>
          </a:p>
        </p:txBody>
      </p:sp>
      <p:pic>
        <p:nvPicPr>
          <p:cNvPr id="12" name="Espace réservé du contenu 11" descr="Bad-Design-75323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29200" y="762000"/>
            <a:ext cx="3048000" cy="2524125"/>
          </a:xfrm>
        </p:spPr>
      </p:pic>
      <p:sp>
        <p:nvSpPr>
          <p:cNvPr id="11" name="Espace réservé du texte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A" dirty="0" smtClean="0"/>
              <a:t>Lien entre la philosophie de Philip Crosby (</a:t>
            </a:r>
            <a:r>
              <a:rPr lang="fr-CA" dirty="0" err="1" smtClean="0"/>
              <a:t>Quality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free) et ISO</a:t>
            </a:r>
          </a:p>
          <a:p>
            <a:pPr>
              <a:buFont typeface="Arial" pitchFamily="34" charset="0"/>
              <a:buChar char="•"/>
            </a:pPr>
            <a:r>
              <a:rPr lang="fr-CA" dirty="0" smtClean="0"/>
              <a:t>Élément 4 de ISO 9001 </a:t>
            </a:r>
          </a:p>
          <a:p>
            <a:pPr>
              <a:buFont typeface="Arial" pitchFamily="34" charset="0"/>
              <a:buChar char="•"/>
            </a:pPr>
            <a:r>
              <a:rPr lang="fr-CA" dirty="0" smtClean="0"/>
              <a:t>« Faites le bien dès la première fois »</a:t>
            </a:r>
          </a:p>
          <a:p>
            <a:pPr>
              <a:buFont typeface="Arial" pitchFamily="34" charset="0"/>
              <a:buChar char="•"/>
            </a:pPr>
            <a:r>
              <a:rPr lang="fr-CA" dirty="0" smtClean="0"/>
              <a:t>(parce ce que les coûts de non-qualité sont très grands.)</a:t>
            </a:r>
          </a:p>
          <a:p>
            <a:pPr>
              <a:buFont typeface="Arial" pitchFamily="34" charset="0"/>
              <a:buChar char="•"/>
            </a:pPr>
            <a:r>
              <a:rPr lang="fr-CA" dirty="0" smtClean="0"/>
              <a:t>Deming (14 points)</a:t>
            </a:r>
          </a:p>
          <a:p>
            <a:pPr>
              <a:buFont typeface="Arial" pitchFamily="34" charset="0"/>
              <a:buChar char="•"/>
            </a:pPr>
            <a:r>
              <a:rPr lang="fr-CA" dirty="0" smtClean="0"/>
              <a:t>Malcolm </a:t>
            </a:r>
            <a:r>
              <a:rPr lang="fr-CA" dirty="0" err="1" smtClean="0"/>
              <a:t>Baldrige</a:t>
            </a:r>
            <a:endParaRPr lang="fr-CA" dirty="0" smtClean="0"/>
          </a:p>
          <a:p>
            <a:endParaRPr lang="en-US" dirty="0"/>
          </a:p>
        </p:txBody>
      </p:sp>
      <p:pic>
        <p:nvPicPr>
          <p:cNvPr id="13" name="Image 12" descr="towel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3429000"/>
            <a:ext cx="2514600" cy="2487561"/>
          </a:xfrm>
          <a:prstGeom prst="rect">
            <a:avLst/>
          </a:prstGeom>
        </p:spPr>
      </p:pic>
      <p:pic>
        <p:nvPicPr>
          <p:cNvPr id="14" name="Image 13" descr="BadDesignGu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76400" y="3429000"/>
            <a:ext cx="3048000" cy="218694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Autres outils qualité</a:t>
            </a:r>
            <a:endParaRPr lang="en-US" dirty="0"/>
          </a:p>
        </p:txBody>
      </p:sp>
      <p:pic>
        <p:nvPicPr>
          <p:cNvPr id="5" name="Espace réservé du contenu 4" descr="kaiz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02125" y="1736566"/>
            <a:ext cx="3657600" cy="2926080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CA" dirty="0" err="1" smtClean="0"/>
              <a:t>Kaizen</a:t>
            </a:r>
            <a:endParaRPr lang="fr-CA" dirty="0" smtClean="0"/>
          </a:p>
          <a:p>
            <a:r>
              <a:rPr lang="fr-CA" dirty="0" smtClean="0"/>
              <a:t>Parangonnage (</a:t>
            </a:r>
            <a:r>
              <a:rPr lang="fr-CA" dirty="0" err="1" smtClean="0"/>
              <a:t>Benchmarking</a:t>
            </a:r>
            <a:r>
              <a:rPr lang="fr-CA" dirty="0" smtClean="0"/>
              <a:t>)</a:t>
            </a:r>
          </a:p>
          <a:p>
            <a:r>
              <a:rPr lang="fr-CA" sz="1600" b="1" dirty="0" smtClean="0"/>
              <a:t>Six –sigma</a:t>
            </a:r>
          </a:p>
          <a:p>
            <a:r>
              <a:rPr lang="fr-CA" dirty="0" smtClean="0"/>
              <a:t>Maximum 3,5 défauts par million!</a:t>
            </a:r>
          </a:p>
          <a:p>
            <a:r>
              <a:rPr lang="fr-CA" dirty="0" smtClean="0"/>
              <a:t>Ceinture noire, ceinture verte</a:t>
            </a:r>
          </a:p>
          <a:p>
            <a:r>
              <a:rPr lang="fr-CA" dirty="0" smtClean="0"/>
              <a:t>Projets:</a:t>
            </a:r>
          </a:p>
          <a:p>
            <a:pPr>
              <a:buFont typeface="Arial" pitchFamily="34" charset="0"/>
              <a:buChar char="•"/>
            </a:pPr>
            <a:r>
              <a:rPr lang="fr-CA" dirty="0" smtClean="0"/>
              <a:t> réduction des plaintes</a:t>
            </a:r>
          </a:p>
          <a:p>
            <a:pPr>
              <a:buFont typeface="Arial" pitchFamily="34" charset="0"/>
              <a:buChar char="•"/>
            </a:pPr>
            <a:r>
              <a:rPr lang="fr-CA" dirty="0" smtClean="0"/>
              <a:t>Réduction des coûts, délais, stocks, variation entre les produits fabriqués,</a:t>
            </a:r>
          </a:p>
          <a:p>
            <a:pPr>
              <a:buFont typeface="Arial" pitchFamily="34" charset="0"/>
              <a:buChar char="•"/>
            </a:pPr>
            <a:r>
              <a:rPr lang="fr-CA" dirty="0" smtClean="0"/>
              <a:t>Augmentation productivité</a:t>
            </a:r>
          </a:p>
          <a:p>
            <a:endParaRPr lang="fr-CA" dirty="0" smtClean="0"/>
          </a:p>
          <a:p>
            <a:r>
              <a:rPr lang="fr-CA" dirty="0" smtClean="0"/>
              <a:t>Étapes programme six-sigma</a:t>
            </a:r>
          </a:p>
          <a:p>
            <a:pPr marL="342900" indent="-342900">
              <a:buFont typeface="+mj-lt"/>
              <a:buAutoNum type="arabicPeriod"/>
            </a:pPr>
            <a:r>
              <a:rPr lang="fr-CA" dirty="0" smtClean="0"/>
              <a:t>Définir</a:t>
            </a:r>
          </a:p>
          <a:p>
            <a:pPr marL="342900" indent="-342900">
              <a:buFont typeface="+mj-lt"/>
              <a:buAutoNum type="arabicPeriod"/>
            </a:pPr>
            <a:r>
              <a:rPr lang="fr-CA" dirty="0" smtClean="0"/>
              <a:t>Mesurer</a:t>
            </a:r>
          </a:p>
          <a:p>
            <a:pPr marL="342900" indent="-342900">
              <a:buFont typeface="+mj-lt"/>
              <a:buAutoNum type="arabicPeriod"/>
            </a:pPr>
            <a:r>
              <a:rPr lang="fr-CA" dirty="0" smtClean="0"/>
              <a:t>Analyser</a:t>
            </a:r>
          </a:p>
          <a:p>
            <a:pPr marL="342900" indent="-342900">
              <a:buFont typeface="+mj-lt"/>
              <a:buAutoNum type="arabicPeriod"/>
            </a:pPr>
            <a:r>
              <a:rPr lang="fr-CA" dirty="0" smtClean="0"/>
              <a:t>Approuver</a:t>
            </a:r>
          </a:p>
          <a:p>
            <a:pPr marL="342900" indent="-342900">
              <a:buFont typeface="+mj-lt"/>
              <a:buAutoNum type="arabicPeriod"/>
            </a:pPr>
            <a:r>
              <a:rPr lang="fr-CA" dirty="0" smtClean="0"/>
              <a:t>Implanter</a:t>
            </a:r>
          </a:p>
          <a:p>
            <a:pPr marL="342900" indent="-342900">
              <a:buFont typeface="+mj-lt"/>
              <a:buAutoNum type="arabicPeriod"/>
            </a:pPr>
            <a:r>
              <a:rPr lang="fr-CA" dirty="0" smtClean="0"/>
              <a:t>Contrôler</a:t>
            </a:r>
          </a:p>
          <a:p>
            <a:endParaRPr lang="fr-CA" dirty="0" smtClean="0"/>
          </a:p>
          <a:p>
            <a:endParaRPr lang="en-US" dirty="0"/>
          </a:p>
        </p:txBody>
      </p:sp>
      <p:pic>
        <p:nvPicPr>
          <p:cNvPr id="6" name="Image 5" descr="benchmarki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914400"/>
            <a:ext cx="4572000" cy="4259580"/>
          </a:xfrm>
          <a:prstGeom prst="rect">
            <a:avLst/>
          </a:prstGeom>
        </p:spPr>
      </p:pic>
      <p:pic>
        <p:nvPicPr>
          <p:cNvPr id="7" name="Image 6" descr="six-sigma-green-bel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81600" y="1752600"/>
            <a:ext cx="2613660" cy="2667000"/>
          </a:xfrm>
          <a:prstGeom prst="rect">
            <a:avLst/>
          </a:prstGeom>
        </p:spPr>
      </p:pic>
      <p:pic>
        <p:nvPicPr>
          <p:cNvPr id="8" name="Image 7" descr="client_mecontent-baa-consultin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57800" y="1752600"/>
            <a:ext cx="2438400" cy="21717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5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2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1" dur="2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4" dur="2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échantillonnage</a:t>
            </a:r>
            <a:endParaRPr lang="en-US" dirty="0"/>
          </a:p>
        </p:txBody>
      </p:sp>
      <p:pic>
        <p:nvPicPr>
          <p:cNvPr id="6" name="Espace réservé du contenu 5" descr="Quality-Control-Thickne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282700"/>
            <a:ext cx="5111750" cy="3833813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Plan d’échantillonnage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2000"/>
              <a:t>En général, un plan d’échantillonnage est défini par</a:t>
            </a:r>
          </a:p>
          <a:p>
            <a:pPr lvl="1"/>
            <a:r>
              <a:rPr lang="fr-CA" sz="2000"/>
              <a:t>Un nombre d’unités (n) à prélever dans le lot</a:t>
            </a:r>
          </a:p>
          <a:p>
            <a:pPr lvl="1"/>
            <a:r>
              <a:rPr lang="fr-CA" sz="2000"/>
              <a:t>Une règle de décision</a:t>
            </a:r>
          </a:p>
          <a:p>
            <a:pPr lvl="2"/>
            <a:r>
              <a:rPr lang="fr-CA" sz="2000"/>
              <a:t>Exemple: le nombre maximal d’unités défectueuses (c) dans un échantillon pour que le lot soit accepté</a:t>
            </a:r>
          </a:p>
        </p:txBody>
      </p:sp>
      <p:sp>
        <p:nvSpPr>
          <p:cNvPr id="229380" name="Oval 4"/>
          <p:cNvSpPr>
            <a:spLocks noChangeArrowheads="1"/>
          </p:cNvSpPr>
          <p:nvPr/>
        </p:nvSpPr>
        <p:spPr bwMode="auto">
          <a:xfrm>
            <a:off x="1951038" y="4430713"/>
            <a:ext cx="2197100" cy="1816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1" name="Oval 5" descr="blanc)"/>
          <p:cNvSpPr>
            <a:spLocks noChangeArrowheads="1"/>
          </p:cNvSpPr>
          <p:nvPr/>
        </p:nvSpPr>
        <p:spPr bwMode="auto">
          <a:xfrm>
            <a:off x="3679825" y="4818063"/>
            <a:ext cx="63500" cy="139700"/>
          </a:xfrm>
          <a:prstGeom prst="ellipse">
            <a:avLst/>
          </a:prstGeom>
          <a:pattFill prst="dk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2" name="Oval 6" descr="blanc)"/>
          <p:cNvSpPr>
            <a:spLocks noChangeArrowheads="1"/>
          </p:cNvSpPr>
          <p:nvPr/>
        </p:nvSpPr>
        <p:spPr bwMode="auto">
          <a:xfrm>
            <a:off x="2532063" y="5203825"/>
            <a:ext cx="63500" cy="139700"/>
          </a:xfrm>
          <a:prstGeom prst="ellipse">
            <a:avLst/>
          </a:prstGeom>
          <a:pattFill prst="dk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3" name="Oval 7" descr="blanc)"/>
          <p:cNvSpPr>
            <a:spLocks noChangeArrowheads="1"/>
          </p:cNvSpPr>
          <p:nvPr/>
        </p:nvSpPr>
        <p:spPr bwMode="auto">
          <a:xfrm>
            <a:off x="2776538" y="5702300"/>
            <a:ext cx="63500" cy="139700"/>
          </a:xfrm>
          <a:prstGeom prst="ellipse">
            <a:avLst/>
          </a:prstGeom>
          <a:pattFill prst="dk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4" name="Oval 8" descr="blanc)"/>
          <p:cNvSpPr>
            <a:spLocks noChangeArrowheads="1"/>
          </p:cNvSpPr>
          <p:nvPr/>
        </p:nvSpPr>
        <p:spPr bwMode="auto">
          <a:xfrm>
            <a:off x="3694113" y="5462588"/>
            <a:ext cx="63500" cy="139700"/>
          </a:xfrm>
          <a:prstGeom prst="ellipse">
            <a:avLst/>
          </a:prstGeom>
          <a:pattFill prst="dk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5" name="Oval 9"/>
          <p:cNvSpPr>
            <a:spLocks noChangeArrowheads="1"/>
          </p:cNvSpPr>
          <p:nvPr/>
        </p:nvSpPr>
        <p:spPr bwMode="auto">
          <a:xfrm>
            <a:off x="2484438" y="5573713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6" name="Oval 10"/>
          <p:cNvSpPr>
            <a:spLocks noChangeArrowheads="1"/>
          </p:cNvSpPr>
          <p:nvPr/>
        </p:nvSpPr>
        <p:spPr bwMode="auto">
          <a:xfrm>
            <a:off x="2484438" y="4735513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7" name="Oval 11"/>
          <p:cNvSpPr>
            <a:spLocks noChangeArrowheads="1"/>
          </p:cNvSpPr>
          <p:nvPr/>
        </p:nvSpPr>
        <p:spPr bwMode="auto">
          <a:xfrm>
            <a:off x="2152650" y="5241925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8" name="Oval 12"/>
          <p:cNvSpPr>
            <a:spLocks noChangeArrowheads="1"/>
          </p:cNvSpPr>
          <p:nvPr/>
        </p:nvSpPr>
        <p:spPr bwMode="auto">
          <a:xfrm>
            <a:off x="2992438" y="4578350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9" name="Oval 13"/>
          <p:cNvSpPr>
            <a:spLocks noChangeArrowheads="1"/>
          </p:cNvSpPr>
          <p:nvPr/>
        </p:nvSpPr>
        <p:spPr bwMode="auto">
          <a:xfrm>
            <a:off x="3338513" y="4694238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0" name="Oval 14"/>
          <p:cNvSpPr>
            <a:spLocks noChangeArrowheads="1"/>
          </p:cNvSpPr>
          <p:nvPr/>
        </p:nvSpPr>
        <p:spPr bwMode="auto">
          <a:xfrm>
            <a:off x="3157538" y="5937250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1" name="Oval 15"/>
          <p:cNvSpPr>
            <a:spLocks noChangeArrowheads="1"/>
          </p:cNvSpPr>
          <p:nvPr/>
        </p:nvSpPr>
        <p:spPr bwMode="auto">
          <a:xfrm>
            <a:off x="3516313" y="5776913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2" name="Oval 16"/>
          <p:cNvSpPr>
            <a:spLocks noChangeArrowheads="1"/>
          </p:cNvSpPr>
          <p:nvPr/>
        </p:nvSpPr>
        <p:spPr bwMode="auto">
          <a:xfrm>
            <a:off x="3833813" y="5083175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3" name="Oval 17"/>
          <p:cNvSpPr>
            <a:spLocks noChangeArrowheads="1"/>
          </p:cNvSpPr>
          <p:nvPr/>
        </p:nvSpPr>
        <p:spPr bwMode="auto">
          <a:xfrm>
            <a:off x="2303463" y="4938713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4" name="Oval 18"/>
          <p:cNvSpPr>
            <a:spLocks noChangeArrowheads="1"/>
          </p:cNvSpPr>
          <p:nvPr/>
        </p:nvSpPr>
        <p:spPr bwMode="auto">
          <a:xfrm>
            <a:off x="3170238" y="5573713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5" name="Oval 19" descr="blanc)"/>
          <p:cNvSpPr>
            <a:spLocks noChangeArrowheads="1"/>
          </p:cNvSpPr>
          <p:nvPr/>
        </p:nvSpPr>
        <p:spPr bwMode="auto">
          <a:xfrm>
            <a:off x="6151563" y="4525963"/>
            <a:ext cx="63500" cy="139700"/>
          </a:xfrm>
          <a:prstGeom prst="ellipse">
            <a:avLst/>
          </a:prstGeom>
          <a:pattFill prst="dk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6" name="Oval 20"/>
          <p:cNvSpPr>
            <a:spLocks noChangeArrowheads="1"/>
          </p:cNvSpPr>
          <p:nvPr/>
        </p:nvSpPr>
        <p:spPr bwMode="auto">
          <a:xfrm>
            <a:off x="5995988" y="4670425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7" name="Oval 21"/>
          <p:cNvSpPr>
            <a:spLocks noChangeArrowheads="1"/>
          </p:cNvSpPr>
          <p:nvPr/>
        </p:nvSpPr>
        <p:spPr bwMode="auto">
          <a:xfrm>
            <a:off x="6407150" y="4562475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8" name="Oval 22"/>
          <p:cNvSpPr>
            <a:spLocks noChangeArrowheads="1"/>
          </p:cNvSpPr>
          <p:nvPr/>
        </p:nvSpPr>
        <p:spPr bwMode="auto">
          <a:xfrm>
            <a:off x="6227763" y="4743450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9" name="Oval 23"/>
          <p:cNvSpPr>
            <a:spLocks noChangeArrowheads="1"/>
          </p:cNvSpPr>
          <p:nvPr/>
        </p:nvSpPr>
        <p:spPr bwMode="auto">
          <a:xfrm>
            <a:off x="5818188" y="4449763"/>
            <a:ext cx="749300" cy="520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0" name="Oval 24" descr="blanc)"/>
          <p:cNvSpPr>
            <a:spLocks noChangeArrowheads="1"/>
          </p:cNvSpPr>
          <p:nvPr/>
        </p:nvSpPr>
        <p:spPr bwMode="auto">
          <a:xfrm>
            <a:off x="3094038" y="5040313"/>
            <a:ext cx="63500" cy="139700"/>
          </a:xfrm>
          <a:prstGeom prst="ellipse">
            <a:avLst/>
          </a:prstGeom>
          <a:pattFill prst="dk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1" name="Oval 25"/>
          <p:cNvSpPr>
            <a:spLocks noChangeArrowheads="1"/>
          </p:cNvSpPr>
          <p:nvPr/>
        </p:nvSpPr>
        <p:spPr bwMode="auto">
          <a:xfrm>
            <a:off x="2938463" y="5184775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2" name="Oval 26"/>
          <p:cNvSpPr>
            <a:spLocks noChangeArrowheads="1"/>
          </p:cNvSpPr>
          <p:nvPr/>
        </p:nvSpPr>
        <p:spPr bwMode="auto">
          <a:xfrm>
            <a:off x="3349625" y="5076825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3" name="Oval 27"/>
          <p:cNvSpPr>
            <a:spLocks noChangeArrowheads="1"/>
          </p:cNvSpPr>
          <p:nvPr/>
        </p:nvSpPr>
        <p:spPr bwMode="auto">
          <a:xfrm>
            <a:off x="3170238" y="5257800"/>
            <a:ext cx="63500" cy="139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4" name="Oval 28"/>
          <p:cNvSpPr>
            <a:spLocks noChangeArrowheads="1"/>
          </p:cNvSpPr>
          <p:nvPr/>
        </p:nvSpPr>
        <p:spPr bwMode="auto">
          <a:xfrm>
            <a:off x="2760663" y="4964113"/>
            <a:ext cx="749300" cy="520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5" name="Rectangle 29"/>
          <p:cNvSpPr>
            <a:spLocks noChangeArrowheads="1"/>
          </p:cNvSpPr>
          <p:nvPr/>
        </p:nvSpPr>
        <p:spPr bwMode="auto">
          <a:xfrm>
            <a:off x="971550" y="4076700"/>
            <a:ext cx="1089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fr-CA" sz="2400">
                <a:latin typeface="Times New Roman" pitchFamily="18" charset="0"/>
              </a:rPr>
              <a:t>Lot de </a:t>
            </a:r>
          </a:p>
          <a:p>
            <a:pPr defTabSz="762000" eaLnBrk="0" hangingPunct="0"/>
            <a:r>
              <a:rPr lang="fr-CA" sz="2400">
                <a:latin typeface="Times New Roman" pitchFamily="18" charset="0"/>
              </a:rPr>
              <a:t>taille N</a:t>
            </a:r>
          </a:p>
        </p:txBody>
      </p:sp>
      <p:sp>
        <p:nvSpPr>
          <p:cNvPr id="229406" name="Rectangle 30"/>
          <p:cNvSpPr>
            <a:spLocks noChangeArrowheads="1"/>
          </p:cNvSpPr>
          <p:nvPr/>
        </p:nvSpPr>
        <p:spPr bwMode="auto">
          <a:xfrm>
            <a:off x="5202238" y="5099050"/>
            <a:ext cx="286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fr-CA" sz="2400">
                <a:latin typeface="Times New Roman" pitchFamily="18" charset="0"/>
              </a:rPr>
              <a:t>Échantillon de taille n</a:t>
            </a:r>
          </a:p>
        </p:txBody>
      </p:sp>
      <p:sp>
        <p:nvSpPr>
          <p:cNvPr id="229407" name="Arc 31"/>
          <p:cNvSpPr>
            <a:spLocks/>
          </p:cNvSpPr>
          <p:nvPr/>
        </p:nvSpPr>
        <p:spPr bwMode="auto">
          <a:xfrm>
            <a:off x="3360738" y="4614863"/>
            <a:ext cx="2309812" cy="376237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85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6"/>
                  <a:pt x="9661" y="8"/>
                  <a:pt x="21585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6"/>
                  <a:pt x="9661" y="8"/>
                  <a:pt x="2158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 contrôle de la qualité</a:t>
            </a:r>
          </a:p>
        </p:txBody>
      </p:sp>
      <p:pic>
        <p:nvPicPr>
          <p:cNvPr id="5" name="Espace réservé du contenu 4" descr="dessin-techniqu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391572"/>
            <a:ext cx="5111750" cy="3616068"/>
          </a:xfrm>
        </p:spPr>
      </p:pic>
      <p:sp>
        <p:nvSpPr>
          <p:cNvPr id="16486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CA" b="1" dirty="0"/>
              <a:t>Quoi contrôler?</a:t>
            </a:r>
            <a:endParaRPr lang="fr-CA" dirty="0"/>
          </a:p>
          <a:p>
            <a:pPr lvl="1"/>
            <a:r>
              <a:rPr lang="fr-CA" sz="2400" dirty="0"/>
              <a:t>On ne peut pas et on ne doit pas tout contrôler.</a:t>
            </a:r>
          </a:p>
          <a:p>
            <a:pPr lvl="1"/>
            <a:r>
              <a:rPr lang="fr-CA" sz="2400" dirty="0"/>
              <a:t>Éléments de contrôle: caractéristiques chimiques, dimensions, poids, rendements, apparence, goût, durabilité,…</a:t>
            </a:r>
          </a:p>
          <a:p>
            <a:pPr lvl="1">
              <a:buNone/>
            </a:pPr>
            <a:endParaRPr lang="fr-C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/>
              <a:t>Quand contrôler?</a:t>
            </a:r>
            <a:br>
              <a:rPr lang="fr-CA"/>
            </a:br>
            <a:endParaRPr lang="fr-CA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 fontScale="92500"/>
          </a:bodyPr>
          <a:lstStyle/>
          <a:p>
            <a:r>
              <a:rPr lang="fr-CA" b="1" dirty="0"/>
              <a:t>Qui contrôle?</a:t>
            </a:r>
            <a:endParaRPr lang="fr-CA" dirty="0"/>
          </a:p>
          <a:p>
            <a:pPr lvl="1"/>
            <a:r>
              <a:rPr lang="fr-CA" sz="2400" dirty="0"/>
              <a:t>Opérateur ou inspecteur</a:t>
            </a:r>
          </a:p>
          <a:p>
            <a:pPr lvl="1"/>
            <a:endParaRPr lang="fr-CA" sz="1200" dirty="0"/>
          </a:p>
          <a:p>
            <a:r>
              <a:rPr lang="fr-CA" b="1" dirty="0"/>
              <a:t>Comment contrôler?</a:t>
            </a:r>
          </a:p>
          <a:p>
            <a:pPr lvl="1"/>
            <a:r>
              <a:rPr lang="fr-CA" sz="2400" dirty="0"/>
              <a:t>Contrôle par attribut ou par mesure</a:t>
            </a:r>
          </a:p>
          <a:p>
            <a:pPr lvl="1"/>
            <a:endParaRPr lang="fr-CA" sz="900" dirty="0"/>
          </a:p>
          <a:p>
            <a:r>
              <a:rPr lang="fr-CA" b="1" dirty="0"/>
              <a:t>Où contrôler?</a:t>
            </a:r>
          </a:p>
          <a:p>
            <a:pPr lvl="1"/>
            <a:r>
              <a:rPr lang="fr-CA" sz="2400" dirty="0"/>
              <a:t>Lors de la production, avant la livraison ou à la réception</a:t>
            </a:r>
          </a:p>
          <a:p>
            <a:pPr lvl="1"/>
            <a:endParaRPr lang="fr-CA" sz="1000" dirty="0"/>
          </a:p>
          <a:p>
            <a:r>
              <a:rPr lang="fr-CA" b="1" dirty="0"/>
              <a:t>Combien contrôler?</a:t>
            </a:r>
            <a:endParaRPr lang="fr-CA" dirty="0"/>
          </a:p>
          <a:p>
            <a:pPr lvl="1"/>
            <a:r>
              <a:rPr lang="fr-CA" sz="2400" dirty="0"/>
              <a:t>Contrôle à 100% ou par </a:t>
            </a:r>
            <a:r>
              <a:rPr lang="fr-CA" sz="2400" dirty="0" smtClean="0"/>
              <a:t>échantillon ou ne rien contrôler</a:t>
            </a:r>
            <a:endParaRPr lang="fr-C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Deux types de contrôle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CA" dirty="0"/>
              <a:t>1- </a:t>
            </a:r>
            <a:r>
              <a:rPr lang="fr-CA" dirty="0">
                <a:solidFill>
                  <a:srgbClr val="FF0000"/>
                </a:solidFill>
              </a:rPr>
              <a:t>Contrôle par attributs: </a:t>
            </a:r>
            <a:r>
              <a:rPr lang="fr-CA" sz="2400" dirty="0"/>
              <a:t>un attribut est choisi et son absence ou sa présence constatée (ex.: ampoule s’allume ou non).</a:t>
            </a:r>
          </a:p>
          <a:p>
            <a:pPr>
              <a:buFontTx/>
              <a:buNone/>
            </a:pPr>
            <a:endParaRPr lang="fr-CA" sz="2400" dirty="0"/>
          </a:p>
          <a:p>
            <a:pPr>
              <a:buFontTx/>
              <a:buNone/>
            </a:pPr>
            <a:r>
              <a:rPr lang="fr-CA" dirty="0"/>
              <a:t>2- </a:t>
            </a:r>
            <a:r>
              <a:rPr lang="fr-CA" dirty="0">
                <a:solidFill>
                  <a:srgbClr val="FF0000"/>
                </a:solidFill>
              </a:rPr>
              <a:t>Contrôle par mesure</a:t>
            </a:r>
            <a:r>
              <a:rPr lang="fr-CA" dirty="0">
                <a:solidFill>
                  <a:srgbClr val="FFFF66"/>
                </a:solidFill>
              </a:rPr>
              <a:t>:</a:t>
            </a:r>
            <a:r>
              <a:rPr lang="fr-CA" dirty="0"/>
              <a:t> </a:t>
            </a:r>
            <a:r>
              <a:rPr lang="fr-CA" sz="2400" dirty="0"/>
              <a:t>on mesure les caractéristique contrôlées (ex.: intensité d’une ampoule)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 advAuto="4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Objectifs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CA" b="1"/>
              <a:t>Objectif du contrôle de la qualité:</a:t>
            </a:r>
          </a:p>
          <a:p>
            <a:pPr lvl="1"/>
            <a:r>
              <a:rPr lang="fr-CA"/>
              <a:t>Détection de la non-qualité</a:t>
            </a:r>
          </a:p>
          <a:p>
            <a:pPr>
              <a:buFontTx/>
              <a:buNone/>
            </a:pPr>
            <a:endParaRPr lang="fr-CA"/>
          </a:p>
          <a:p>
            <a:pPr>
              <a:buFontTx/>
              <a:buNone/>
            </a:pPr>
            <a:r>
              <a:rPr lang="fr-CA" b="1"/>
              <a:t>Objectif de l’assurance de la qualité</a:t>
            </a:r>
            <a:r>
              <a:rPr lang="fr-CA"/>
              <a:t>:</a:t>
            </a:r>
          </a:p>
          <a:p>
            <a:pPr lvl="1"/>
            <a:r>
              <a:rPr lang="fr-CA"/>
              <a:t>Prévention de la non-qualité</a:t>
            </a:r>
          </a:p>
          <a:p>
            <a:pPr lvl="1">
              <a:buFontTx/>
              <a:buNone/>
            </a:pPr>
            <a:endParaRPr lang="fr-CA"/>
          </a:p>
          <a:p>
            <a:pPr lvl="1">
              <a:buFontTx/>
              <a:buNone/>
            </a:pPr>
            <a:endParaRPr lang="fr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plans d’échantillonnage</a:t>
            </a:r>
          </a:p>
        </p:txBody>
      </p:sp>
      <p:pic>
        <p:nvPicPr>
          <p:cNvPr id="5" name="Espace réservé du contenu 4" descr="inspection_b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25925" y="1553686"/>
            <a:ext cx="3810000" cy="3291840"/>
          </a:xfrm>
        </p:spPr>
      </p:pic>
      <p:sp>
        <p:nvSpPr>
          <p:cNvPr id="1689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fr-CA" sz="900" dirty="0"/>
          </a:p>
          <a:p>
            <a:endParaRPr lang="fr-CA" sz="900" dirty="0"/>
          </a:p>
          <a:p>
            <a:r>
              <a:rPr lang="fr-CA" dirty="0"/>
              <a:t>L’avantage d’un plan d’échantillonnage est qu’il évite la vérification à 100% (inspection de toutes les unités du lot).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Risques de l’échantillonnage</a:t>
            </a:r>
            <a:endParaRPr lang="fr-CA" dirty="0"/>
          </a:p>
        </p:txBody>
      </p:sp>
      <p:pic>
        <p:nvPicPr>
          <p:cNvPr id="5" name="Espace réservé du contenu 4" descr="non-conform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02125" y="1370806"/>
            <a:ext cx="3657600" cy="3657600"/>
          </a:xfrm>
        </p:spPr>
      </p:pic>
      <p:sp>
        <p:nvSpPr>
          <p:cNvPr id="1699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fr-CA" dirty="0"/>
              <a:t>	</a:t>
            </a:r>
            <a:r>
              <a:rPr lang="fr-CA" dirty="0" smtClean="0"/>
              <a:t>Si je reçois un lot de 2000 unités et que j’accepte qu’il y ait 1% (NQA) de pièces non-conformes.</a:t>
            </a:r>
          </a:p>
          <a:p>
            <a:pPr>
              <a:buFontTx/>
              <a:buNone/>
            </a:pPr>
            <a:r>
              <a:rPr lang="fr-CA" dirty="0" smtClean="0"/>
              <a:t>Combien de pièces N-C peut-il avoir au max dans mon lot?</a:t>
            </a:r>
          </a:p>
          <a:p>
            <a:pPr>
              <a:buFontTx/>
              <a:buNone/>
            </a:pPr>
            <a:r>
              <a:rPr lang="fr-CA" dirty="0" smtClean="0"/>
              <a:t>Disons qu’en réalité, il y a 10 pièces N-C (j’ai des pouvoirs psychiques!!!</a:t>
            </a:r>
          </a:p>
          <a:p>
            <a:pPr>
              <a:buFontTx/>
              <a:buNone/>
            </a:pPr>
            <a:r>
              <a:rPr lang="fr-CA" dirty="0" smtClean="0"/>
              <a:t>Donc, le lot est…</a:t>
            </a:r>
          </a:p>
          <a:p>
            <a:pPr>
              <a:buFontTx/>
              <a:buNone/>
            </a:pPr>
            <a:r>
              <a:rPr lang="fr-CA" dirty="0" smtClean="0"/>
              <a:t>Si je prends un échantillon de 15 et que j’ai le malheur de trouver les 10 pièces N-C</a:t>
            </a:r>
          </a:p>
          <a:p>
            <a:pPr>
              <a:buFontTx/>
              <a:buNone/>
            </a:pPr>
            <a:r>
              <a:rPr lang="fr-CA" dirty="0" smtClean="0"/>
              <a:t>Le lot sera…</a:t>
            </a:r>
          </a:p>
          <a:p>
            <a:pPr>
              <a:buFontTx/>
              <a:buNone/>
            </a:pPr>
            <a:r>
              <a:rPr lang="fr-CA" dirty="0" smtClean="0"/>
              <a:t>Ceci est le risque: ?</a:t>
            </a:r>
            <a:endParaRPr lang="fr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544</Words>
  <Application>Microsoft Office PowerPoint</Application>
  <PresentationFormat>Affichage à l'écran (4:3)</PresentationFormat>
  <Paragraphs>130</Paragraphs>
  <Slides>18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0" baseType="lpstr">
      <vt:lpstr>Thème Office</vt:lpstr>
      <vt:lpstr>Equation</vt:lpstr>
      <vt:lpstr>Contrôle de la qualité à la réception</vt:lpstr>
      <vt:lpstr>échantillonnage</vt:lpstr>
      <vt:lpstr>Plan d’échantillonnage</vt:lpstr>
      <vt:lpstr>Le contrôle de la qualité</vt:lpstr>
      <vt:lpstr>Quand contrôler? </vt:lpstr>
      <vt:lpstr>Deux types de contrôle</vt:lpstr>
      <vt:lpstr>Objectifs</vt:lpstr>
      <vt:lpstr>Les plans d’échantillonnage</vt:lpstr>
      <vt:lpstr>Risques de l’échantillonnage</vt:lpstr>
      <vt:lpstr>Les plans d’échantillonnage</vt:lpstr>
      <vt:lpstr>Exemple 1</vt:lpstr>
      <vt:lpstr>Courbe d’efficacité avec MIL-STD105d</vt:lpstr>
      <vt:lpstr>Étapes du contrôle par échantillonnage statistique</vt:lpstr>
      <vt:lpstr>ANSI (American National Standards Institute)/ASQ Z1.4 : Contrôle normal, renforcé ou réduit</vt:lpstr>
      <vt:lpstr>ISO</vt:lpstr>
      <vt:lpstr>ISO</vt:lpstr>
      <vt:lpstr>La gestion, l’assurance et le contrôle de la qualité</vt:lpstr>
      <vt:lpstr>Autres outils qualité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Contrôle de la qualité à la réception</dc:title>
  <dc:creator>Eric</dc:creator>
  <cp:lastModifiedBy>Eric</cp:lastModifiedBy>
  <cp:revision>62</cp:revision>
  <dcterms:created xsi:type="dcterms:W3CDTF">2011-04-16T19:06:26Z</dcterms:created>
  <dcterms:modified xsi:type="dcterms:W3CDTF">2012-09-06T02:02:20Z</dcterms:modified>
</cp:coreProperties>
</file>