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05" r:id="rId2"/>
    <p:sldId id="258" r:id="rId3"/>
    <p:sldId id="259" r:id="rId4"/>
    <p:sldId id="260" r:id="rId5"/>
    <p:sldId id="261" r:id="rId6"/>
    <p:sldId id="262" r:id="rId7"/>
    <p:sldId id="263" r:id="rId8"/>
    <p:sldId id="264" r:id="rId9"/>
    <p:sldId id="265" r:id="rId10"/>
    <p:sldId id="269" r:id="rId11"/>
    <p:sldId id="270" r:id="rId12"/>
    <p:sldId id="271" r:id="rId13"/>
    <p:sldId id="273" r:id="rId14"/>
    <p:sldId id="274" r:id="rId15"/>
    <p:sldId id="275" r:id="rId16"/>
    <p:sldId id="276" r:id="rId17"/>
    <p:sldId id="277" r:id="rId18"/>
    <p:sldId id="278" r:id="rId19"/>
    <p:sldId id="279" r:id="rId20"/>
    <p:sldId id="306"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6448" autoAdjust="0"/>
  </p:normalViewPr>
  <p:slideViewPr>
    <p:cSldViewPr>
      <p:cViewPr varScale="1">
        <p:scale>
          <a:sx n="70" d="100"/>
          <a:sy n="70" d="100"/>
        </p:scale>
        <p:origin x="-12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E3323-98E8-4B76-B76A-EE170C518676}" type="datetimeFigureOut">
              <a:rPr lang="fr-CA" smtClean="0"/>
              <a:t>2014-09-17</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666F2-32CF-41CA-846C-93330EB068EA}" type="slidenum">
              <a:rPr lang="fr-CA" smtClean="0"/>
              <a:t>‹N°›</a:t>
            </a:fld>
            <a:endParaRPr lang="fr-CA"/>
          </a:p>
        </p:txBody>
      </p:sp>
    </p:spTree>
    <p:extLst>
      <p:ext uri="{BB962C8B-B14F-4D97-AF65-F5344CB8AC3E}">
        <p14:creationId xmlns:p14="http://schemas.microsoft.com/office/powerpoint/2010/main" val="252109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913E876D-F2EC-4080-B4EB-F492E08A2A3D}" type="slidenum">
              <a:rPr lang="fr-CA" smtClean="0"/>
              <a:pPr/>
              <a:t>10</a:t>
            </a:fld>
            <a:endParaRPr lang="fr-CA"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r>
              <a:rPr lang="fr-CA" sz="1400" smtClean="0"/>
              <a:t>Schéma des principaux ensembles de la Terre. Biosphère = la vie et ses cinq grands règnes ; Atmosphère : l’enveloppe gazeuse, ses nuages, ses vents, ses pressions, etc. ; Lithosphère : l’écorce terrestre, ses reliefs, ses marges tectoniques, ses mouvements, etc. ; Hydrosphère : l’eau des lacs, rivières, mers, océans, la vapeur d’eau et la glace (cryosphère). Les couleurs du globe central correspondent aux quantités de chlorophylle des terres et des mers (remarquez les forêts comme l’Amazonie et les eaux froides riches en phytoplancton du Nord).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00E72071-A72E-48A4-84BA-7208A4E621D0}" type="slidenum">
              <a:rPr lang="fr-CA" smtClean="0"/>
              <a:pPr/>
              <a:t>27</a:t>
            </a:fld>
            <a:endParaRPr lang="fr-CA"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fr-CA" dirty="0" smtClean="0"/>
              <a:t>L’année 2005 détient le record de la surface glaciaire arctique la plus réduite de l’histoire. Avec un déclin de 9,8 % par décennie, la calotte arctique de septembre 2005 (la période la plus chaude de l’Arctique) était de 1,3 millions de km</a:t>
            </a:r>
            <a:r>
              <a:rPr lang="fr-CA" baseline="30000" dirty="0" smtClean="0"/>
              <a:t>2</a:t>
            </a:r>
            <a:r>
              <a:rPr lang="fr-CA" dirty="0" smtClean="0"/>
              <a:t> plus petite que la moyenne de 1979-2000, une surface équivalente à la taille du Pérou.</a:t>
            </a:r>
          </a:p>
          <a:p>
            <a:pPr eaLnBrk="1" hangingPunct="1"/>
            <a:endParaRPr lang="fr-CA"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C3D77E25-1B79-4024-8F60-8AB7A95F81B5}" type="slidenum">
              <a:rPr lang="fr-CA" smtClean="0"/>
              <a:pPr/>
              <a:t>29</a:t>
            </a:fld>
            <a:endParaRPr lang="fr-CA"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r>
              <a:rPr lang="fr-CA" smtClean="0"/>
              <a:t>Un glacier du parc « Glacier Bay National Monument », situé en Alaska, non loin de la frontière canadienne avec le nord de la Colombie-Britannique.</a:t>
            </a:r>
          </a:p>
          <a:p>
            <a:pPr eaLnBrk="1" hangingPunct="1"/>
            <a:r>
              <a:rPr lang="fr-CA" smtClean="0"/>
              <a:t>Depuis 1993, on note une augmentation de la fréquence des séismes dans cette région. Parce que les glaciers se retirent peu à peu, l’écorce terrestre, délivrée de ce poids colossal, remonte : c’est l’ajustement isostatique de l’écorce.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10A3A42B-41AD-45C8-8121-2F3185068478}" type="slidenum">
              <a:rPr lang="fr-CA" smtClean="0"/>
              <a:pPr/>
              <a:t>30</a:t>
            </a:fld>
            <a:endParaRPr lang="fr-CA"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r>
              <a:rPr lang="fr-CA" smtClean="0"/>
              <a:t>Un glacier du parc « Glacier Bay National Monument », situé en Alaska, non loin de la frontière canadienne avec le nord de la Colombie-Britannique.</a:t>
            </a:r>
          </a:p>
          <a:p>
            <a:pPr eaLnBrk="1" hangingPunct="1"/>
            <a:r>
              <a:rPr lang="fr-CA" smtClean="0"/>
              <a:t>Depuis 1993, on note une augmentation de la fréquence des séismes dans cette région. Parce que les glaciers se retirent peu à peu, l’écorce terrestre, délivrée de ce poids colossal, remonte : c’est l’ajustement isostatique de l’écorce.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7CDA2A30-2614-4316-864A-403A474827F5}" type="slidenum">
              <a:rPr lang="fr-CA" smtClean="0"/>
              <a:pPr/>
              <a:t>31</a:t>
            </a:fld>
            <a:endParaRPr lang="fr-CA"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r>
              <a:rPr lang="fr-CA" smtClean="0"/>
              <a:t>Un glacier du parc « Glacier Bay National Monument », situé en Alaska, non loin de la frontière canadienne avec le nord de la Colombie-Britannique.</a:t>
            </a:r>
          </a:p>
          <a:p>
            <a:pPr eaLnBrk="1" hangingPunct="1"/>
            <a:r>
              <a:rPr lang="fr-CA" smtClean="0"/>
              <a:t>Depuis 1993, on note une augmentation de la fréquence des séismes dans cette région. Parce que les glaciers se retirent peu à peu, l’écorce terrestre, délivrée de ce poids colossal, remonte : c’est l’ajustement isostatique de l’écorce.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0C208413-1928-4ADF-BBC1-52CE9D2A0371}" type="slidenum">
              <a:rPr lang="fr-CA" smtClean="0"/>
              <a:pPr/>
              <a:t>32</a:t>
            </a:fld>
            <a:endParaRPr lang="fr-CA"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r>
              <a:rPr lang="fr-CA" smtClean="0"/>
              <a:t>Un glacier du parc « Glacier Bay National Monument », situé en Alaska, non loin de la frontière canadienne avec le nord de la Colombie-Britannique.</a:t>
            </a:r>
          </a:p>
          <a:p>
            <a:pPr eaLnBrk="1" hangingPunct="1"/>
            <a:r>
              <a:rPr lang="fr-CA" smtClean="0"/>
              <a:t>Depuis 1993, on note une augmentation de la fréquence des séismes dans cette région. Parce que les glaciers se retirent peu à peu, l’écorce terrestre, délivrée de ce poids colossal, remonte : c’est l’ajustement isostatique de l’écorce.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D4249946-C2C9-4051-A950-864B0A1E20B1}" type="slidenum">
              <a:rPr lang="fr-CA" smtClean="0"/>
              <a:pPr/>
              <a:t>36</a:t>
            </a:fld>
            <a:endParaRPr lang="fr-CA"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fr-CA" smtClean="0"/>
              <a:t>Une des grandes villes américaines, en plein Texas, berceau de l’industrie pétrolière.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5B0333E0-B296-457B-A474-1B76FC0F17D4}" type="slidenum">
              <a:rPr lang="fr-CA" smtClean="0"/>
              <a:pPr/>
              <a:t>37</a:t>
            </a:fld>
            <a:endParaRPr lang="fr-CA"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r>
              <a:rPr lang="fr-CA" smtClean="0"/>
              <a:t>… et un épisode de smog (contraction des mots « smoke » </a:t>
            </a:r>
            <a:r>
              <a:rPr lang="fr-CA" i="1" smtClean="0"/>
              <a:t>fumée </a:t>
            </a:r>
            <a:r>
              <a:rPr lang="fr-CA" smtClean="0"/>
              <a:t>et « fog » </a:t>
            </a:r>
            <a:r>
              <a:rPr lang="fr-CA" i="1" smtClean="0"/>
              <a:t>brouillard</a:t>
            </a:r>
            <a:r>
              <a:rPr lang="fr-CA" smtClean="0"/>
              <a:t>), symbole contemporain de la pollution générée par l’humanité industrieuse.</a:t>
            </a:r>
          </a:p>
          <a:p>
            <a:pPr eaLnBrk="1" hangingPunct="1"/>
            <a:endParaRPr lang="fr-CA" smtClean="0"/>
          </a:p>
          <a:p>
            <a:pPr eaLnBrk="1" hangingPunct="1"/>
            <a:r>
              <a:rPr lang="fr-CA" smtClean="0"/>
              <a:t>Le smog est issu du gaz d’échappement des voitures, de la combustion de charbon, des pesticides, des solvants, des rejets industriels d’usines, etc.</a:t>
            </a:r>
          </a:p>
          <a:p>
            <a:pPr eaLnBrk="1" hangingPunct="1"/>
            <a:r>
              <a:rPr lang="fr-CA" smtClean="0"/>
              <a:t>Montréal est particulièrement affectée par ces épisodes, notamment parce qu’elle se situe dans un corridor favorable à l’occurrence de ce phénomène qui peut être grave pour la santé publique. Environnement Canada estime que 60% des épisodes de smog de Montréal est dû aux émissions extérieures (de villes comme Toronto, Chicago, Boston, Détroit).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AB9B9F67-C929-46AF-94DF-A897D529EFBD}" type="slidenum">
              <a:rPr lang="fr-CA" smtClean="0"/>
              <a:pPr/>
              <a:t>39</a:t>
            </a:fld>
            <a:endParaRPr lang="fr-CA"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buClr>
                <a:srgbClr val="CE4616"/>
              </a:buClr>
              <a:buFont typeface="Wingdings" pitchFamily="2" charset="2"/>
              <a:buNone/>
            </a:pPr>
            <a:endParaRPr lang="fr-FR" sz="1400"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EAAB053D-D760-4A4E-A374-04C6242D25A9}" type="slidenum">
              <a:rPr lang="fr-CA" smtClean="0"/>
              <a:pPr/>
              <a:t>40</a:t>
            </a:fld>
            <a:endParaRPr lang="fr-CA"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r>
              <a:rPr lang="fr-CA" sz="1400" dirty="0" smtClean="0"/>
              <a:t>Le Groenland : épaisseur moyenne des glaces : 1 700 m. Volume des glaces : 2,6 millions de km</a:t>
            </a:r>
            <a:r>
              <a:rPr lang="fr-CA" sz="1400" baseline="30000" dirty="0" smtClean="0"/>
              <a:t>3</a:t>
            </a:r>
            <a:r>
              <a:rPr lang="fr-CA" sz="1400" dirty="0" smtClean="0"/>
              <a:t>. Renferme 10 % des eaux douces du globe. Le Groenland fond rapidement comparativement à l’Antarctique (l’hémisphère nord se réchauffe plus rapidement que l’hémisphère sud). Si le Groenland fondait totalement, les eaux nouvelles ainsi injectées dans l’océan mondial le ferait monter de 6-7 mètres.</a:t>
            </a:r>
          </a:p>
          <a:p>
            <a:pPr eaLnBrk="1" hangingPunct="1"/>
            <a:endParaRPr lang="fr-CA"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66EEBD6A-ED77-48FF-BB47-739A66E6B20A}" type="slidenum">
              <a:rPr lang="fr-CA" smtClean="0"/>
              <a:pPr/>
              <a:t>45</a:t>
            </a:fld>
            <a:endParaRPr lang="fr-CA"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r>
              <a:rPr lang="fr-CA" sz="1400" smtClean="0"/>
              <a:t>La campagne de la Fondation David Suzuki illustre de manière ludique les changements qui s’annoncent pour le Canada.</a:t>
            </a:r>
          </a:p>
          <a:p>
            <a:pPr eaLnBrk="1" hangingPunct="1"/>
            <a:r>
              <a:rPr lang="fr-CA" sz="1400" dirty="0" smtClean="0"/>
              <a:t>Les glaces et glaciers des Rocheuses, toujours en retrait, finiront par disparaître.</a:t>
            </a:r>
          </a:p>
          <a:p>
            <a:pPr eaLnBrk="1" hangingPunct="1"/>
            <a:r>
              <a:rPr lang="fr-CA" sz="1400" dirty="0" smtClean="0"/>
              <a:t>Des régions où les pluies abondent pourraient se retrouver plus sèches, voire traverser des sécheresses, si les régimes atmosphériques se modifient. Les Grands Lacs et les Prairies verraient ainsi leurs écosystèmes et leurs états généraux bouleversés du tout au tout. Quant au Grand Nord, nous venons d’en parler abondamment.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B06B0116-C87C-408F-A92E-BD7538271632}" type="slidenum">
              <a:rPr lang="fr-CA" smtClean="0"/>
              <a:pPr/>
              <a:t>12</a:t>
            </a:fld>
            <a:endParaRPr lang="fr-CA"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fr-CA" smtClean="0"/>
              <a:t>Expliquer ce qu’est une serre et comment cette analogie s’applique au système terrestre.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9F889CD7-4837-42CF-B6F1-48264F42225A}" type="slidenum">
              <a:rPr lang="fr-CA" smtClean="0"/>
              <a:pPr/>
              <a:t>13</a:t>
            </a:fld>
            <a:endParaRPr lang="fr-CA"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r>
              <a:rPr lang="fr-CA" sz="1400" dirty="0" smtClean="0"/>
              <a:t>La différence entre l’effet de serre « naturel » et l’effet de serre en partie causé par l’activité humaine (industries, utilisations des sols, transports, consommation, etc.). L’émission des gaz à effet de serre (GES) accentue la rétention thermique de l’atmosphère.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3ED5BF57-58BA-4990-982B-0CF1E3A7F2AE}" type="slidenum">
              <a:rPr lang="fr-CA" smtClean="0"/>
              <a:pPr/>
              <a:t>17</a:t>
            </a:fld>
            <a:endParaRPr lang="fr-CA"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fr-FR" sz="1400"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D73360FF-75B1-40AA-8509-C8E2438A2AD8}" type="slidenum">
              <a:rPr lang="fr-CA" smtClean="0"/>
              <a:pPr/>
              <a:t>18</a:t>
            </a:fld>
            <a:endParaRPr lang="fr-CA"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r>
              <a:rPr lang="fr-CA" smtClean="0"/>
              <a:t>Page disponible sur le CD en PDF pour impression.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4C9630A0-7451-4886-8118-C6C946111619}" type="slidenum">
              <a:rPr lang="fr-CA" smtClean="0"/>
              <a:pPr/>
              <a:t>19</a:t>
            </a:fld>
            <a:endParaRPr lang="fr-CA"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r>
              <a:rPr lang="fr-CA" sz="1400" smtClean="0"/>
              <a:t>Les principaux secteurs d’émission des gaz à effet de serre (GES) à l’échelle mondiale. La somme n’équivaut pas à 100%. Il s’agit seulement des quatre grands secteurs…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5A94C220-7E08-4103-9909-50681423CFF1}" type="slidenum">
              <a:rPr lang="fr-CA" smtClean="0"/>
              <a:pPr/>
              <a:t>21</a:t>
            </a:fld>
            <a:endParaRPr lang="fr-CA"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buClr>
                <a:srgbClr val="CE4616"/>
              </a:buClr>
              <a:buFont typeface="Wingdings" pitchFamily="2" charset="2"/>
              <a:buNone/>
            </a:pPr>
            <a:endParaRPr lang="fr-FR" sz="1400"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A546E6A9-9ECA-494D-8F64-3D79B107C10A}" type="slidenum">
              <a:rPr lang="fr-CA" smtClean="0"/>
              <a:pPr/>
              <a:t>25</a:t>
            </a:fld>
            <a:endParaRPr lang="fr-CA"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r>
              <a:rPr lang="fr-CA" sz="1400" dirty="0" smtClean="0"/>
              <a:t>L’animal éponyme de l’Arctique est menacé d’extinction à l’état sauvage. L’Arctique n’est pas un continent : la disparition des glaces signifie une extrême fragmentation de l’habitat de l’ours polaire. D’autres animaux, endémiques ou migrateurs, sont également très vulnérables à ces changements, notamment les baleines, les oiseaux et les mammifères du Nord.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B8778E3D-F0EE-4137-9117-8A198CF499CE}" type="slidenum">
              <a:rPr lang="fr-CA" smtClean="0"/>
              <a:pPr/>
              <a:t>26</a:t>
            </a:fld>
            <a:endParaRPr lang="fr-CA"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fr-CA" smtClean="0"/>
              <a:t>Cette image parle d’elle-même.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DF1857E1-3615-48CD-BB7B-8559A4D5BBDD}" type="datetimeFigureOut">
              <a:rPr lang="fr-CA" smtClean="0"/>
              <a:t>2014-09-17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284769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F1857E1-3615-48CD-BB7B-8559A4D5BBDD}" type="datetimeFigureOut">
              <a:rPr lang="fr-CA" smtClean="0"/>
              <a:t>2014-09-17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219158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F1857E1-3615-48CD-BB7B-8559A4D5BBDD}" type="datetimeFigureOut">
              <a:rPr lang="fr-CA" smtClean="0"/>
              <a:t>2014-09-17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4167065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465138"/>
            <a:ext cx="7772400" cy="56308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D4A0C03F-1093-447B-9936-1EBEF0C2A59B}" type="slidenum">
              <a:rPr lang="fr-CA"/>
              <a:pPr>
                <a:defRPr/>
              </a:pPr>
              <a:t>‹N°›</a:t>
            </a:fld>
            <a:endParaRPr lang="fr-CA"/>
          </a:p>
        </p:txBody>
      </p:sp>
    </p:spTree>
    <p:extLst>
      <p:ext uri="{BB962C8B-B14F-4D97-AF65-F5344CB8AC3E}">
        <p14:creationId xmlns:p14="http://schemas.microsoft.com/office/powerpoint/2010/main" val="30550507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F1857E1-3615-48CD-BB7B-8559A4D5BBDD}" type="datetimeFigureOut">
              <a:rPr lang="fr-CA" smtClean="0"/>
              <a:t>2014-09-17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151424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F1857E1-3615-48CD-BB7B-8559A4D5BBDD}" type="datetimeFigureOut">
              <a:rPr lang="fr-CA" smtClean="0"/>
              <a:t>2014-09-17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133758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DF1857E1-3615-48CD-BB7B-8559A4D5BBDD}" type="datetimeFigureOut">
              <a:rPr lang="fr-CA" smtClean="0"/>
              <a:t>2014-09-17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213002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DF1857E1-3615-48CD-BB7B-8559A4D5BBDD}" type="datetimeFigureOut">
              <a:rPr lang="fr-CA" smtClean="0"/>
              <a:t>2014-09-17</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230113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DF1857E1-3615-48CD-BB7B-8559A4D5BBDD}" type="datetimeFigureOut">
              <a:rPr lang="fr-CA" smtClean="0"/>
              <a:t>2014-09-17</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185051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1857E1-3615-48CD-BB7B-8559A4D5BBDD}" type="datetimeFigureOut">
              <a:rPr lang="fr-CA" smtClean="0"/>
              <a:t>2014-09-17</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394406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F1857E1-3615-48CD-BB7B-8559A4D5BBDD}" type="datetimeFigureOut">
              <a:rPr lang="fr-CA" smtClean="0"/>
              <a:t>2014-09-17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419609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F1857E1-3615-48CD-BB7B-8559A4D5BBDD}" type="datetimeFigureOut">
              <a:rPr lang="fr-CA" smtClean="0"/>
              <a:t>2014-09-17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B193D95-B107-4336-BD27-C4AE404500A4}" type="slidenum">
              <a:rPr lang="fr-CA" smtClean="0"/>
              <a:t>‹N°›</a:t>
            </a:fld>
            <a:endParaRPr lang="fr-CA"/>
          </a:p>
        </p:txBody>
      </p:sp>
    </p:spTree>
    <p:extLst>
      <p:ext uri="{BB962C8B-B14F-4D97-AF65-F5344CB8AC3E}">
        <p14:creationId xmlns:p14="http://schemas.microsoft.com/office/powerpoint/2010/main" val="285885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857E1-3615-48CD-BB7B-8559A4D5BBDD}" type="datetimeFigureOut">
              <a:rPr lang="fr-CA" smtClean="0"/>
              <a:t>2014-09-17</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93D95-B107-4336-BD27-C4AE404500A4}" type="slidenum">
              <a:rPr lang="fr-CA" smtClean="0"/>
              <a:t>‹N°›</a:t>
            </a:fld>
            <a:endParaRPr lang="fr-CA"/>
          </a:p>
        </p:txBody>
      </p:sp>
    </p:spTree>
    <p:extLst>
      <p:ext uri="{BB962C8B-B14F-4D97-AF65-F5344CB8AC3E}">
        <p14:creationId xmlns:p14="http://schemas.microsoft.com/office/powerpoint/2010/main" val="369128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1" kern="1200" cap="sm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35516" y="332656"/>
            <a:ext cx="8229600" cy="1584176"/>
          </a:xfrm>
        </p:spPr>
        <p:txBody>
          <a:bodyPr>
            <a:normAutofit/>
          </a:bodyPr>
          <a:lstStyle/>
          <a:p>
            <a:r>
              <a:rPr lang="fr-CA"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PROBLÈMES ENVIRONNEMENTAUX</a:t>
            </a:r>
            <a:endParaRPr lang="fr-CA"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191" y="1916832"/>
            <a:ext cx="4286250" cy="4286250"/>
          </a:xfrm>
          <a:prstGeom prst="rect">
            <a:avLst/>
          </a:prstGeom>
        </p:spPr>
      </p:pic>
    </p:spTree>
    <p:extLst>
      <p:ext uri="{BB962C8B-B14F-4D97-AF65-F5344CB8AC3E}">
        <p14:creationId xmlns:p14="http://schemas.microsoft.com/office/powerpoint/2010/main" val="311711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ut"/>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4" name="Picture 2" descr="12600ans"/>
          <p:cNvPicPr>
            <a:picLocks noChangeAspect="1" noChangeArrowheads="1"/>
          </p:cNvPicPr>
          <p:nvPr/>
        </p:nvPicPr>
        <p:blipFill>
          <a:blip r:embed="rId4" cstate="email"/>
          <a:srcRect/>
          <a:stretch>
            <a:fillRect/>
          </a:stretch>
        </p:blipFill>
        <p:spPr bwMode="auto">
          <a:xfrm>
            <a:off x="0" y="0"/>
            <a:ext cx="9144000" cy="6859588"/>
          </a:xfrm>
          <a:prstGeom prst="rect">
            <a:avLst/>
          </a:prstGeom>
          <a:noFill/>
          <a:ln w="9525">
            <a:noFill/>
            <a:miter lim="800000"/>
            <a:headEnd/>
            <a:tailEnd/>
          </a:ln>
        </p:spPr>
      </p:pic>
      <p:sp>
        <p:nvSpPr>
          <p:cNvPr id="5" name="Rectangle 2"/>
          <p:cNvSpPr>
            <a:spLocks noGrp="1" noChangeArrowheads="1"/>
          </p:cNvSpPr>
          <p:nvPr>
            <p:ph type="title"/>
          </p:nvPr>
        </p:nvSpPr>
        <p:spPr>
          <a:xfrm>
            <a:off x="457200" y="629816"/>
            <a:ext cx="8229600" cy="1143000"/>
          </a:xfrm>
        </p:spPr>
        <p:txBody>
          <a:bodyPr>
            <a:noAutofit/>
          </a:bodyPr>
          <a:lstStyle/>
          <a:p>
            <a:pPr eaLnBrk="1" hangingPunct="1">
              <a:defRPr/>
            </a:pPr>
            <a:r>
              <a:rPr lang="fr-CA" sz="5400" dirty="0" smtClean="0"/>
              <a:t>Changements climatiques</a:t>
            </a:r>
          </a:p>
        </p:txBody>
      </p:sp>
      <p:sp>
        <p:nvSpPr>
          <p:cNvPr id="2" name="ZoneTexte 1"/>
          <p:cNvSpPr txBox="1"/>
          <p:nvPr/>
        </p:nvSpPr>
        <p:spPr>
          <a:xfrm>
            <a:off x="6591060" y="5657671"/>
            <a:ext cx="2573397" cy="1200329"/>
          </a:xfrm>
          <a:prstGeom prst="rect">
            <a:avLst/>
          </a:prstGeom>
          <a:noFill/>
        </p:spPr>
        <p:txBody>
          <a:bodyPr wrap="none" rtlCol="0">
            <a:spAutoFit/>
          </a:bodyPr>
          <a:lstStyle/>
          <a:p>
            <a:r>
              <a:rPr lang="fr-CA" dirty="0" smtClean="0">
                <a:solidFill>
                  <a:schemeClr val="bg1"/>
                </a:solidFill>
              </a:rPr>
              <a:t>Merci à Félix </a:t>
            </a:r>
            <a:r>
              <a:rPr lang="fr-CA" dirty="0" err="1" smtClean="0">
                <a:solidFill>
                  <a:schemeClr val="bg1"/>
                </a:solidFill>
              </a:rPr>
              <a:t>Pharand</a:t>
            </a:r>
            <a:endParaRPr lang="fr-CA" dirty="0" smtClean="0">
              <a:solidFill>
                <a:schemeClr val="bg1"/>
              </a:solidFill>
            </a:endParaRPr>
          </a:p>
          <a:p>
            <a:r>
              <a:rPr lang="fr-CA" dirty="0" smtClean="0">
                <a:solidFill>
                  <a:schemeClr val="bg1"/>
                </a:solidFill>
              </a:rPr>
              <a:t>(</a:t>
            </a:r>
            <a:r>
              <a:rPr lang="fr-CA" dirty="0" err="1" smtClean="0">
                <a:solidFill>
                  <a:schemeClr val="bg1"/>
                </a:solidFill>
              </a:rPr>
              <a:t>Globaïa</a:t>
            </a:r>
            <a:r>
              <a:rPr lang="fr-CA" dirty="0" smtClean="0">
                <a:solidFill>
                  <a:schemeClr val="bg1"/>
                </a:solidFill>
              </a:rPr>
              <a:t>) pour la section </a:t>
            </a:r>
          </a:p>
          <a:p>
            <a:r>
              <a:rPr lang="fr-CA" dirty="0" smtClean="0">
                <a:solidFill>
                  <a:schemeClr val="bg1"/>
                </a:solidFill>
              </a:rPr>
              <a:t>changements climatiques</a:t>
            </a:r>
          </a:p>
          <a:p>
            <a:r>
              <a:rPr lang="fr-CA" dirty="0">
                <a:solidFill>
                  <a:schemeClr val="bg1"/>
                </a:solidFill>
              </a:rPr>
              <a:t>d</a:t>
            </a:r>
            <a:r>
              <a:rPr lang="fr-CA" dirty="0" smtClean="0">
                <a:solidFill>
                  <a:schemeClr val="bg1"/>
                </a:solidFill>
              </a:rPr>
              <a:t>e cette présentation.</a:t>
            </a:r>
            <a:endParaRPr lang="fr-CA" dirty="0">
              <a:solidFill>
                <a:schemeClr val="bg1"/>
              </a:solidFill>
            </a:endParaRPr>
          </a:p>
        </p:txBody>
      </p:sp>
    </p:spTree>
    <p:extLst>
      <p:ext uri="{BB962C8B-B14F-4D97-AF65-F5344CB8AC3E}">
        <p14:creationId xmlns:p14="http://schemas.microsoft.com/office/powerpoint/2010/main" val="19498073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glaciations 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520508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descr="effet de serre"/>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4339" name="Text Box 5"/>
          <p:cNvSpPr txBox="1">
            <a:spLocks noChangeArrowheads="1"/>
          </p:cNvSpPr>
          <p:nvPr/>
        </p:nvSpPr>
        <p:spPr bwMode="auto">
          <a:xfrm>
            <a:off x="5148263" y="6613525"/>
            <a:ext cx="3995737" cy="214313"/>
          </a:xfrm>
          <a:prstGeom prst="rect">
            <a:avLst/>
          </a:prstGeom>
          <a:noFill/>
          <a:ln w="9525">
            <a:noFill/>
            <a:miter lim="800000"/>
            <a:headEnd/>
            <a:tailEnd/>
          </a:ln>
        </p:spPr>
        <p:txBody>
          <a:bodyPr>
            <a:spAutoFit/>
          </a:bodyPr>
          <a:lstStyle/>
          <a:p>
            <a:pPr algn="r">
              <a:spcBef>
                <a:spcPct val="50000"/>
              </a:spcBef>
            </a:pPr>
            <a:r>
              <a:rPr lang="fr-CA" sz="800">
                <a:solidFill>
                  <a:schemeClr val="folHlink"/>
                </a:solidFill>
                <a:latin typeface="Verdana" pitchFamily="34" charset="0"/>
              </a:rPr>
              <a:t>Crédit : Yann Arthus-Bertrand</a:t>
            </a:r>
          </a:p>
        </p:txBody>
      </p:sp>
    </p:spTree>
    <p:extLst>
      <p:ext uri="{BB962C8B-B14F-4D97-AF65-F5344CB8AC3E}">
        <p14:creationId xmlns:p14="http://schemas.microsoft.com/office/powerpoint/2010/main" val="23729797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50" descr="fievres"/>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6387" name="Text Box 2051"/>
          <p:cNvSpPr txBox="1">
            <a:spLocks noChangeArrowheads="1"/>
          </p:cNvSpPr>
          <p:nvPr/>
        </p:nvSpPr>
        <p:spPr bwMode="auto">
          <a:xfrm>
            <a:off x="5148263" y="6613525"/>
            <a:ext cx="3995737" cy="214313"/>
          </a:xfrm>
          <a:prstGeom prst="rect">
            <a:avLst/>
          </a:prstGeom>
          <a:noFill/>
          <a:ln w="9525">
            <a:noFill/>
            <a:miter lim="800000"/>
            <a:headEnd/>
            <a:tailEnd/>
          </a:ln>
        </p:spPr>
        <p:txBody>
          <a:bodyPr>
            <a:spAutoFit/>
          </a:bodyPr>
          <a:lstStyle/>
          <a:p>
            <a:pPr algn="r">
              <a:spcBef>
                <a:spcPct val="50000"/>
              </a:spcBef>
            </a:pPr>
            <a:r>
              <a:rPr lang="fr-CA" sz="800">
                <a:solidFill>
                  <a:srgbClr val="4D4D4D"/>
                </a:solidFill>
                <a:latin typeface="Verdana" pitchFamily="34" charset="0"/>
              </a:rPr>
              <a:t>Crédit : Fondation Nicolas Hulot</a:t>
            </a:r>
          </a:p>
        </p:txBody>
      </p:sp>
    </p:spTree>
    <p:extLst>
      <p:ext uri="{BB962C8B-B14F-4D97-AF65-F5344CB8AC3E}">
        <p14:creationId xmlns:p14="http://schemas.microsoft.com/office/powerpoint/2010/main" val="4687296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E:\PowerPoint\Changement Climatique MASTER\causes.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164849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ges copy"/>
          <p:cNvPicPr>
            <a:picLocks noGrp="1" noChangeAspect="1" noChangeArrowheads="1"/>
          </p:cNvPicPr>
          <p:nvPr>
            <p:ph/>
          </p:nvPr>
        </p:nvPicPr>
        <p:blipFill>
          <a:blip r:embed="rId2" cstate="email"/>
          <a:srcRect/>
          <a:stretch>
            <a:fillRect/>
          </a:stretch>
        </p:blipFill>
        <p:spPr>
          <a:xfrm>
            <a:off x="0" y="-1588"/>
            <a:ext cx="9144000" cy="6859588"/>
          </a:xfrm>
          <a:noFill/>
        </p:spPr>
      </p:pic>
    </p:spTree>
    <p:extLst>
      <p:ext uri="{BB962C8B-B14F-4D97-AF65-F5344CB8AC3E}">
        <p14:creationId xmlns:p14="http://schemas.microsoft.com/office/powerpoint/2010/main" val="13956047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4" name="Picture 2" descr="1KYearsChange"/>
          <p:cNvPicPr>
            <a:picLocks noChangeAspect="1" noChangeArrowheads="1"/>
          </p:cNvPicPr>
          <p:nvPr/>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5" name="ZoneTexte 4"/>
          <p:cNvSpPr txBox="1"/>
          <p:nvPr/>
        </p:nvSpPr>
        <p:spPr>
          <a:xfrm>
            <a:off x="6300192" y="188640"/>
            <a:ext cx="2824556" cy="923330"/>
          </a:xfrm>
          <a:prstGeom prst="rect">
            <a:avLst/>
          </a:prstGeom>
          <a:noFill/>
        </p:spPr>
        <p:txBody>
          <a:bodyPr wrap="none" rtlCol="0">
            <a:spAutoFit/>
          </a:bodyPr>
          <a:lstStyle/>
          <a:p>
            <a:r>
              <a:rPr lang="fr-CA" b="1" dirty="0" smtClean="0"/>
              <a:t>Y a-t-il vraiment un lien </a:t>
            </a:r>
          </a:p>
          <a:p>
            <a:r>
              <a:rPr lang="fr-CA" b="1" dirty="0" smtClean="0"/>
              <a:t>entre température</a:t>
            </a:r>
          </a:p>
          <a:p>
            <a:r>
              <a:rPr lang="fr-CA" b="1" dirty="0" smtClean="0"/>
              <a:t>et carbone atmosphérique?</a:t>
            </a:r>
            <a:endParaRPr lang="fr-CA" b="1" dirty="0"/>
          </a:p>
        </p:txBody>
      </p:sp>
    </p:spTree>
    <p:extLst>
      <p:ext uri="{BB962C8B-B14F-4D97-AF65-F5344CB8AC3E}">
        <p14:creationId xmlns:p14="http://schemas.microsoft.com/office/powerpoint/2010/main" val="219648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3" descr="co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22883" name="Text Box 4"/>
          <p:cNvSpPr txBox="1">
            <a:spLocks noChangeArrowheads="1"/>
          </p:cNvSpPr>
          <p:nvPr/>
        </p:nvSpPr>
        <p:spPr bwMode="auto">
          <a:xfrm>
            <a:off x="1258888" y="2636838"/>
            <a:ext cx="3995737" cy="244475"/>
          </a:xfrm>
          <a:prstGeom prst="rect">
            <a:avLst/>
          </a:prstGeom>
          <a:noFill/>
          <a:ln w="9525">
            <a:noFill/>
            <a:miter lim="800000"/>
            <a:headEnd/>
            <a:tailEnd/>
          </a:ln>
        </p:spPr>
        <p:txBody>
          <a:bodyPr>
            <a:spAutoFit/>
          </a:bodyPr>
          <a:lstStyle/>
          <a:p>
            <a:pPr algn="r">
              <a:spcBef>
                <a:spcPct val="50000"/>
              </a:spcBef>
            </a:pPr>
            <a:r>
              <a:rPr lang="fr-CA" sz="1000" b="1">
                <a:latin typeface="Verdana" pitchFamily="34" charset="0"/>
              </a:rPr>
              <a:t>Crédit : GRIDA Arendal</a:t>
            </a:r>
          </a:p>
        </p:txBody>
      </p:sp>
    </p:spTree>
    <p:extLst>
      <p:ext uri="{BB962C8B-B14F-4D97-AF65-F5344CB8AC3E}">
        <p14:creationId xmlns:p14="http://schemas.microsoft.com/office/powerpoint/2010/main" val="10379957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89138" y="1556792"/>
            <a:ext cx="3539046" cy="769441"/>
          </a:xfrm>
          <a:prstGeom prst="rect">
            <a:avLst/>
          </a:prstGeom>
          <a:noFill/>
        </p:spPr>
        <p:txBody>
          <a:bodyPr wrap="none" rtlCol="0">
            <a:spAutoFit/>
          </a:bodyPr>
          <a:lstStyle/>
          <a:p>
            <a:r>
              <a:rPr lang="fr-CA" sz="4400" b="1" dirty="0" smtClean="0"/>
              <a:t>Pas que le CO</a:t>
            </a:r>
            <a:r>
              <a:rPr lang="fr-CA" sz="4400" b="1" baseline="-25000" dirty="0" smtClean="0"/>
              <a:t>2</a:t>
            </a:r>
            <a:endParaRPr lang="fr-CA" sz="4400" b="1" baseline="-25000" dirty="0"/>
          </a:p>
        </p:txBody>
      </p:sp>
      <p:pic>
        <p:nvPicPr>
          <p:cNvPr id="120834" name="Picture 1028" descr="ges"/>
          <p:cNvPicPr>
            <a:picLocks noChangeAspect="1" noChangeArrowheads="1"/>
          </p:cNvPicPr>
          <p:nvPr/>
        </p:nvPicPr>
        <p:blipFill>
          <a:blip r:embed="rId3" cstate="email"/>
          <a:srcRect/>
          <a:stretch>
            <a:fillRect/>
          </a:stretch>
        </p:blipFill>
        <p:spPr bwMode="auto">
          <a:xfrm>
            <a:off x="0" y="0"/>
            <a:ext cx="9144000" cy="6856413"/>
          </a:xfrm>
          <a:prstGeom prst="rect">
            <a:avLst/>
          </a:prstGeom>
          <a:noFill/>
          <a:ln w="9525">
            <a:noFill/>
            <a:miter lim="800000"/>
            <a:headEnd/>
            <a:tailEnd/>
          </a:ln>
        </p:spPr>
      </p:pic>
      <p:sp>
        <p:nvSpPr>
          <p:cNvPr id="120835" name="Text Box 1029"/>
          <p:cNvSpPr txBox="1">
            <a:spLocks noChangeArrowheads="1"/>
          </p:cNvSpPr>
          <p:nvPr/>
        </p:nvSpPr>
        <p:spPr bwMode="auto">
          <a:xfrm>
            <a:off x="5148263" y="6597650"/>
            <a:ext cx="3995737" cy="214313"/>
          </a:xfrm>
          <a:prstGeom prst="rect">
            <a:avLst/>
          </a:prstGeom>
          <a:noFill/>
          <a:ln w="9525">
            <a:noFill/>
            <a:miter lim="800000"/>
            <a:headEnd/>
            <a:tailEnd/>
          </a:ln>
        </p:spPr>
        <p:txBody>
          <a:bodyPr>
            <a:spAutoFit/>
          </a:bodyPr>
          <a:lstStyle/>
          <a:p>
            <a:pPr algn="r">
              <a:spcBef>
                <a:spcPct val="50000"/>
              </a:spcBef>
            </a:pPr>
            <a:r>
              <a:rPr lang="fr-CA" sz="800">
                <a:solidFill>
                  <a:schemeClr val="bg2"/>
                </a:solidFill>
                <a:latin typeface="Verdana" pitchFamily="34" charset="0"/>
              </a:rPr>
              <a:t>Données : WRI 2005</a:t>
            </a:r>
          </a:p>
        </p:txBody>
      </p:sp>
    </p:spTree>
    <p:extLst>
      <p:ext uri="{BB962C8B-B14F-4D97-AF65-F5344CB8AC3E}">
        <p14:creationId xmlns:p14="http://schemas.microsoft.com/office/powerpoint/2010/main" val="813744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026" descr="facteurs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036239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ilques%20049"/>
          <p:cNvPicPr>
            <a:picLocks noChangeAspect="1" noChangeArrowheads="1"/>
          </p:cNvPicPr>
          <p:nvPr/>
        </p:nvPicPr>
        <p:blipFill>
          <a:blip r:embed="rId2" cstate="print"/>
          <a:srcRect/>
          <a:stretch>
            <a:fillRect/>
          </a:stretch>
        </p:blipFill>
        <p:spPr bwMode="auto">
          <a:xfrm>
            <a:off x="0" y="-27384"/>
            <a:ext cx="5508104" cy="6882879"/>
          </a:xfrm>
          <a:prstGeom prst="rect">
            <a:avLst/>
          </a:prstGeom>
          <a:noFill/>
          <a:ln w="9525">
            <a:noFill/>
            <a:miter lim="800000"/>
            <a:headEnd/>
            <a:tailEnd/>
          </a:ln>
        </p:spPr>
      </p:pic>
      <p:sp>
        <p:nvSpPr>
          <p:cNvPr id="10243" name="Text Box 8"/>
          <p:cNvSpPr txBox="1">
            <a:spLocks noChangeArrowheads="1"/>
          </p:cNvSpPr>
          <p:nvPr/>
        </p:nvSpPr>
        <p:spPr bwMode="auto">
          <a:xfrm>
            <a:off x="5727054" y="476672"/>
            <a:ext cx="4173538" cy="707886"/>
          </a:xfrm>
          <a:prstGeom prst="rect">
            <a:avLst/>
          </a:prstGeom>
          <a:noFill/>
          <a:ln w="9525">
            <a:noFill/>
            <a:miter lim="800000"/>
            <a:headEnd/>
            <a:tailEnd/>
          </a:ln>
        </p:spPr>
        <p:txBody>
          <a:bodyPr>
            <a:spAutoFit/>
          </a:bodyPr>
          <a:lstStyle/>
          <a:p>
            <a:r>
              <a:rPr lang="fr-CA" sz="2000" dirty="0">
                <a:latin typeface="Verdana" pitchFamily="34" charset="0"/>
              </a:rPr>
              <a:t>Images de plus en plus fréquentes au Québec…</a:t>
            </a:r>
          </a:p>
        </p:txBody>
      </p:sp>
      <p:sp>
        <p:nvSpPr>
          <p:cNvPr id="2" name="ZoneTexte 1"/>
          <p:cNvSpPr txBox="1"/>
          <p:nvPr/>
        </p:nvSpPr>
        <p:spPr>
          <a:xfrm>
            <a:off x="5724128" y="2708920"/>
            <a:ext cx="3213316" cy="1384995"/>
          </a:xfrm>
          <a:prstGeom prst="rect">
            <a:avLst/>
          </a:prstGeom>
          <a:noFill/>
        </p:spPr>
        <p:txBody>
          <a:bodyPr wrap="none" rtlCol="0">
            <a:spAutoFit/>
          </a:bodyPr>
          <a:lstStyle/>
          <a:p>
            <a:pPr algn="ctr"/>
            <a:r>
              <a:rPr lang="fr-CA" sz="3200" b="1" dirty="0" smtClean="0"/>
              <a:t>EUTROPHISATION</a:t>
            </a:r>
          </a:p>
          <a:p>
            <a:pPr algn="ctr"/>
            <a:endParaRPr lang="fr-CA" sz="3200" b="1" dirty="0"/>
          </a:p>
          <a:p>
            <a:pPr algn="ctr"/>
            <a:r>
              <a:rPr lang="fr-CA" sz="2000" b="1" dirty="0" smtClean="0"/>
              <a:t>Pollution par excès de vie…</a:t>
            </a:r>
            <a:endParaRPr lang="fr-CA" sz="2000" b="1" dirty="0"/>
          </a:p>
        </p:txBody>
      </p:sp>
    </p:spTree>
    <p:extLst>
      <p:ext uri="{BB962C8B-B14F-4D97-AF65-F5344CB8AC3E}">
        <p14:creationId xmlns:p14="http://schemas.microsoft.com/office/powerpoint/2010/main" val="42063731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Les fameuses bouteilles d’eau</a:t>
            </a:r>
            <a:endParaRPr lang="fr-CA"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6" y="3237991"/>
            <a:ext cx="5218386" cy="3613733"/>
          </a:xfr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412776"/>
            <a:ext cx="2476500" cy="3289300"/>
          </a:xfrm>
          <a:prstGeom prst="rect">
            <a:avLst/>
          </a:prstGeom>
        </p:spPr>
      </p:pic>
    </p:spTree>
    <p:extLst>
      <p:ext uri="{BB962C8B-B14F-4D97-AF65-F5344CB8AC3E}">
        <p14:creationId xmlns:p14="http://schemas.microsoft.com/office/powerpoint/2010/main" val="1165096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9" descr="E:\PowerPoint\Changement Climatique MASTER\victimes.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1565350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18000"/>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7872985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prsent"/>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610736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80m"/>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 name="Ellipse 2"/>
          <p:cNvSpPr/>
          <p:nvPr/>
        </p:nvSpPr>
        <p:spPr>
          <a:xfrm>
            <a:off x="2123728" y="4581128"/>
            <a:ext cx="2376264" cy="2276872"/>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288505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026" descr="arktos"/>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73731" name="Text Box 1027"/>
          <p:cNvSpPr txBox="1">
            <a:spLocks noChangeArrowheads="1"/>
          </p:cNvSpPr>
          <p:nvPr/>
        </p:nvSpPr>
        <p:spPr bwMode="auto">
          <a:xfrm>
            <a:off x="5148263" y="6613525"/>
            <a:ext cx="3995737" cy="244475"/>
          </a:xfrm>
          <a:prstGeom prst="rect">
            <a:avLst/>
          </a:prstGeom>
          <a:noFill/>
          <a:ln w="9525">
            <a:noFill/>
            <a:miter lim="800000"/>
            <a:headEnd/>
            <a:tailEnd/>
          </a:ln>
        </p:spPr>
        <p:txBody>
          <a:bodyPr>
            <a:spAutoFit/>
          </a:bodyPr>
          <a:lstStyle/>
          <a:p>
            <a:pPr algn="r">
              <a:spcBef>
                <a:spcPct val="50000"/>
              </a:spcBef>
            </a:pPr>
            <a:r>
              <a:rPr lang="fr-CA" sz="1000" b="1">
                <a:solidFill>
                  <a:schemeClr val="bg1"/>
                </a:solidFill>
                <a:latin typeface="Verdana" pitchFamily="34" charset="0"/>
              </a:rPr>
              <a:t>Crédit : National Geographics</a:t>
            </a:r>
          </a:p>
        </p:txBody>
      </p:sp>
    </p:spTree>
    <p:extLst>
      <p:ext uri="{BB962C8B-B14F-4D97-AF65-F5344CB8AC3E}">
        <p14:creationId xmlns:p14="http://schemas.microsoft.com/office/powerpoint/2010/main" val="25614470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1" descr="1979-1981"/>
          <p:cNvPicPr>
            <a:picLocks noChangeAspect="1" noChangeArrowheads="1"/>
          </p:cNvPicPr>
          <p:nvPr/>
        </p:nvPicPr>
        <p:blipFill>
          <a:blip r:embed="rId3" cstate="email"/>
          <a:srcRect/>
          <a:stretch>
            <a:fillRect/>
          </a:stretch>
        </p:blipFill>
        <p:spPr bwMode="auto">
          <a:xfrm>
            <a:off x="0" y="0"/>
            <a:ext cx="9144000" cy="6859588"/>
          </a:xfrm>
          <a:prstGeom prst="rect">
            <a:avLst/>
          </a:prstGeom>
          <a:noFill/>
          <a:ln w="9525">
            <a:noFill/>
            <a:miter lim="800000"/>
            <a:headEnd/>
            <a:tailEnd/>
          </a:ln>
        </p:spPr>
      </p:pic>
      <p:sp>
        <p:nvSpPr>
          <p:cNvPr id="74755" name="Text Box 4"/>
          <p:cNvSpPr txBox="1">
            <a:spLocks noChangeArrowheads="1"/>
          </p:cNvSpPr>
          <p:nvPr/>
        </p:nvSpPr>
        <p:spPr bwMode="auto">
          <a:xfrm>
            <a:off x="5148263" y="6613525"/>
            <a:ext cx="3995737" cy="244475"/>
          </a:xfrm>
          <a:prstGeom prst="rect">
            <a:avLst/>
          </a:prstGeom>
          <a:noFill/>
          <a:ln w="9525">
            <a:noFill/>
            <a:miter lim="800000"/>
            <a:headEnd/>
            <a:tailEnd/>
          </a:ln>
        </p:spPr>
        <p:txBody>
          <a:bodyPr>
            <a:spAutoFit/>
          </a:bodyPr>
          <a:lstStyle/>
          <a:p>
            <a:pPr algn="r">
              <a:spcBef>
                <a:spcPct val="50000"/>
              </a:spcBef>
            </a:pPr>
            <a:r>
              <a:rPr lang="fr-CA" sz="1000" b="1">
                <a:solidFill>
                  <a:schemeClr val="bg1"/>
                </a:solidFill>
                <a:latin typeface="Verdana" pitchFamily="34" charset="0"/>
              </a:rPr>
              <a:t>Crédit : SVS/NASA</a:t>
            </a:r>
          </a:p>
        </p:txBody>
      </p:sp>
    </p:spTree>
    <p:extLst>
      <p:ext uri="{BB962C8B-B14F-4D97-AF65-F5344CB8AC3E}">
        <p14:creationId xmlns:p14="http://schemas.microsoft.com/office/powerpoint/2010/main" val="263747589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2003-2005"/>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75779" name="Text Box 3"/>
          <p:cNvSpPr txBox="1">
            <a:spLocks noChangeArrowheads="1"/>
          </p:cNvSpPr>
          <p:nvPr/>
        </p:nvSpPr>
        <p:spPr bwMode="auto">
          <a:xfrm>
            <a:off x="5148263" y="6613525"/>
            <a:ext cx="3995737" cy="244475"/>
          </a:xfrm>
          <a:prstGeom prst="rect">
            <a:avLst/>
          </a:prstGeom>
          <a:noFill/>
          <a:ln w="9525">
            <a:noFill/>
            <a:miter lim="800000"/>
            <a:headEnd/>
            <a:tailEnd/>
          </a:ln>
        </p:spPr>
        <p:txBody>
          <a:bodyPr>
            <a:spAutoFit/>
          </a:bodyPr>
          <a:lstStyle/>
          <a:p>
            <a:pPr algn="r">
              <a:spcBef>
                <a:spcPct val="50000"/>
              </a:spcBef>
            </a:pPr>
            <a:r>
              <a:rPr lang="fr-CA" sz="1000" b="1">
                <a:solidFill>
                  <a:schemeClr val="bg1"/>
                </a:solidFill>
                <a:latin typeface="Verdana" pitchFamily="34" charset="0"/>
              </a:rPr>
              <a:t>Crédit : SVS/NASA</a:t>
            </a:r>
          </a:p>
        </p:txBody>
      </p:sp>
    </p:spTree>
    <p:extLst>
      <p:ext uri="{BB962C8B-B14F-4D97-AF65-F5344CB8AC3E}">
        <p14:creationId xmlns:p14="http://schemas.microsoft.com/office/powerpoint/2010/main" val="39830830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descr="ours"/>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51555" name="Text Box 5"/>
          <p:cNvSpPr txBox="1">
            <a:spLocks noChangeArrowheads="1"/>
          </p:cNvSpPr>
          <p:nvPr/>
        </p:nvSpPr>
        <p:spPr bwMode="auto">
          <a:xfrm>
            <a:off x="5148263" y="6597650"/>
            <a:ext cx="3995737" cy="214313"/>
          </a:xfrm>
          <a:prstGeom prst="rect">
            <a:avLst/>
          </a:prstGeom>
          <a:noFill/>
          <a:ln w="9525">
            <a:noFill/>
            <a:miter lim="800000"/>
            <a:headEnd/>
            <a:tailEnd/>
          </a:ln>
        </p:spPr>
        <p:txBody>
          <a:bodyPr>
            <a:spAutoFit/>
          </a:bodyPr>
          <a:lstStyle/>
          <a:p>
            <a:pPr algn="r">
              <a:spcBef>
                <a:spcPct val="50000"/>
              </a:spcBef>
            </a:pPr>
            <a:r>
              <a:rPr lang="fr-CA" sz="800">
                <a:solidFill>
                  <a:schemeClr val="bg1"/>
                </a:solidFill>
                <a:latin typeface="Verdana" pitchFamily="34" charset="0"/>
              </a:rPr>
              <a:t>Crédit : Environnement Canada</a:t>
            </a:r>
          </a:p>
        </p:txBody>
      </p:sp>
    </p:spTree>
    <p:extLst>
      <p:ext uri="{BB962C8B-B14F-4D97-AF65-F5344CB8AC3E}">
        <p14:creationId xmlns:p14="http://schemas.microsoft.com/office/powerpoint/2010/main" val="89624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arrol 1906"/>
          <p:cNvPicPr>
            <a:picLocks noChangeAspect="1" noChangeArrowheads="1"/>
          </p:cNvPicPr>
          <p:nvPr/>
        </p:nvPicPr>
        <p:blipFill>
          <a:blip r:embed="rId3" cstate="email"/>
          <a:srcRect/>
          <a:stretch>
            <a:fillRect/>
          </a:stretch>
        </p:blipFill>
        <p:spPr bwMode="auto">
          <a:xfrm>
            <a:off x="0" y="0"/>
            <a:ext cx="9144000" cy="6859588"/>
          </a:xfrm>
          <a:prstGeom prst="rect">
            <a:avLst/>
          </a:prstGeom>
          <a:noFill/>
          <a:ln w="9525">
            <a:noFill/>
            <a:miter lim="800000"/>
            <a:headEnd/>
            <a:tailEnd/>
          </a:ln>
        </p:spPr>
      </p:pic>
      <p:sp>
        <p:nvSpPr>
          <p:cNvPr id="101379" name="Text Box 3"/>
          <p:cNvSpPr txBox="1">
            <a:spLocks noChangeArrowheads="1"/>
          </p:cNvSpPr>
          <p:nvPr/>
        </p:nvSpPr>
        <p:spPr bwMode="auto">
          <a:xfrm>
            <a:off x="0" y="0"/>
            <a:ext cx="6011863" cy="366713"/>
          </a:xfrm>
          <a:prstGeom prst="rect">
            <a:avLst/>
          </a:prstGeom>
          <a:noFill/>
          <a:ln w="9525">
            <a:noFill/>
            <a:miter lim="800000"/>
            <a:headEnd/>
            <a:tailEnd/>
          </a:ln>
        </p:spPr>
        <p:txBody>
          <a:bodyPr>
            <a:spAutoFit/>
          </a:bodyPr>
          <a:lstStyle/>
          <a:p>
            <a:pPr>
              <a:spcBef>
                <a:spcPct val="50000"/>
              </a:spcBef>
            </a:pPr>
            <a:r>
              <a:rPr lang="fr-CA" sz="1800">
                <a:solidFill>
                  <a:schemeClr val="bg1"/>
                </a:solidFill>
                <a:latin typeface="Arial" charset="0"/>
              </a:rPr>
              <a:t>Glacier Carrol, ALASKA, 1906.</a:t>
            </a:r>
          </a:p>
        </p:txBody>
      </p:sp>
      <p:sp>
        <p:nvSpPr>
          <p:cNvPr id="101380" name="Text Box 11"/>
          <p:cNvSpPr txBox="1">
            <a:spLocks noChangeArrowheads="1"/>
          </p:cNvSpPr>
          <p:nvPr/>
        </p:nvSpPr>
        <p:spPr bwMode="auto">
          <a:xfrm>
            <a:off x="5148263" y="6613525"/>
            <a:ext cx="3995737" cy="214313"/>
          </a:xfrm>
          <a:prstGeom prst="rect">
            <a:avLst/>
          </a:prstGeom>
          <a:noFill/>
          <a:ln w="9525">
            <a:noFill/>
            <a:miter lim="800000"/>
            <a:headEnd/>
            <a:tailEnd/>
          </a:ln>
        </p:spPr>
        <p:txBody>
          <a:bodyPr>
            <a:spAutoFit/>
          </a:bodyPr>
          <a:lstStyle/>
          <a:p>
            <a:pPr algn="r">
              <a:spcBef>
                <a:spcPct val="50000"/>
              </a:spcBef>
            </a:pPr>
            <a:r>
              <a:rPr lang="fr-CA" sz="800">
                <a:solidFill>
                  <a:schemeClr val="bg2"/>
                </a:solidFill>
                <a:latin typeface="Verdana" pitchFamily="34" charset="0"/>
              </a:rPr>
              <a:t>Crédit : USGS/NASA</a:t>
            </a:r>
          </a:p>
        </p:txBody>
      </p:sp>
    </p:spTree>
    <p:extLst>
      <p:ext uri="{BB962C8B-B14F-4D97-AF65-F5344CB8AC3E}">
        <p14:creationId xmlns:p14="http://schemas.microsoft.com/office/powerpoint/2010/main" val="243514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Élément limitant</a:t>
            </a:r>
            <a:endParaRPr lang="fr-CA" dirty="0"/>
          </a:p>
        </p:txBody>
      </p:sp>
      <p:pic>
        <p:nvPicPr>
          <p:cNvPr id="75778" name="Picture 2"/>
          <p:cNvPicPr>
            <a:picLocks noChangeAspect="1" noChangeArrowheads="1"/>
          </p:cNvPicPr>
          <p:nvPr/>
        </p:nvPicPr>
        <p:blipFill>
          <a:blip r:embed="rId2" cstate="print"/>
          <a:srcRect/>
          <a:stretch>
            <a:fillRect/>
          </a:stretch>
        </p:blipFill>
        <p:spPr bwMode="auto">
          <a:xfrm>
            <a:off x="1682353" y="1196752"/>
            <a:ext cx="5697959" cy="4512702"/>
          </a:xfrm>
          <a:prstGeom prst="rect">
            <a:avLst/>
          </a:prstGeom>
          <a:noFill/>
          <a:ln w="9525">
            <a:noFill/>
            <a:miter lim="800000"/>
            <a:headEnd/>
            <a:tailEnd/>
          </a:ln>
        </p:spPr>
      </p:pic>
      <p:sp>
        <p:nvSpPr>
          <p:cNvPr id="7" name="ZoneTexte 6"/>
          <p:cNvSpPr txBox="1"/>
          <p:nvPr/>
        </p:nvSpPr>
        <p:spPr>
          <a:xfrm>
            <a:off x="2987824" y="5837202"/>
            <a:ext cx="3195747" cy="400110"/>
          </a:xfrm>
          <a:prstGeom prst="rect">
            <a:avLst/>
          </a:prstGeom>
          <a:noFill/>
        </p:spPr>
        <p:txBody>
          <a:bodyPr wrap="none" rtlCol="0">
            <a:spAutoFit/>
          </a:bodyPr>
          <a:lstStyle/>
          <a:p>
            <a:r>
              <a:rPr lang="fr-CA" sz="2000" b="1" dirty="0" smtClean="0"/>
              <a:t>Lac expérimental en Ontario</a:t>
            </a:r>
            <a:endParaRPr lang="fr-CA" sz="2000" b="1" dirty="0"/>
          </a:p>
        </p:txBody>
      </p:sp>
    </p:spTree>
    <p:extLst>
      <p:ext uri="{BB962C8B-B14F-4D97-AF65-F5344CB8AC3E}">
        <p14:creationId xmlns:p14="http://schemas.microsoft.com/office/powerpoint/2010/main" val="829575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arrol 2003"/>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02403" name="Rectangle 3"/>
          <p:cNvSpPr>
            <a:spLocks noChangeArrowheads="1"/>
          </p:cNvSpPr>
          <p:nvPr/>
        </p:nvSpPr>
        <p:spPr bwMode="auto">
          <a:xfrm>
            <a:off x="0" y="0"/>
            <a:ext cx="3308350" cy="366713"/>
          </a:xfrm>
          <a:prstGeom prst="rect">
            <a:avLst/>
          </a:prstGeom>
          <a:noFill/>
          <a:ln w="9525">
            <a:noFill/>
            <a:miter lim="800000"/>
            <a:headEnd/>
            <a:tailEnd/>
          </a:ln>
        </p:spPr>
        <p:txBody>
          <a:bodyPr wrap="none">
            <a:spAutoFit/>
          </a:bodyPr>
          <a:lstStyle/>
          <a:p>
            <a:r>
              <a:rPr lang="fr-CA" sz="1800">
                <a:solidFill>
                  <a:schemeClr val="bg1"/>
                </a:solidFill>
                <a:latin typeface="Arial" charset="0"/>
              </a:rPr>
              <a:t>Glacier Carrol, ALASKA, 2003.</a:t>
            </a:r>
          </a:p>
        </p:txBody>
      </p:sp>
      <p:sp>
        <p:nvSpPr>
          <p:cNvPr id="102404" name="Text Box 11"/>
          <p:cNvSpPr txBox="1">
            <a:spLocks noChangeArrowheads="1"/>
          </p:cNvSpPr>
          <p:nvPr/>
        </p:nvSpPr>
        <p:spPr bwMode="auto">
          <a:xfrm>
            <a:off x="5148263" y="6613525"/>
            <a:ext cx="3995737" cy="214313"/>
          </a:xfrm>
          <a:prstGeom prst="rect">
            <a:avLst/>
          </a:prstGeom>
          <a:noFill/>
          <a:ln w="9525">
            <a:noFill/>
            <a:miter lim="800000"/>
            <a:headEnd/>
            <a:tailEnd/>
          </a:ln>
        </p:spPr>
        <p:txBody>
          <a:bodyPr>
            <a:spAutoFit/>
          </a:bodyPr>
          <a:lstStyle/>
          <a:p>
            <a:pPr algn="r">
              <a:spcBef>
                <a:spcPct val="50000"/>
              </a:spcBef>
            </a:pPr>
            <a:r>
              <a:rPr lang="fr-CA" sz="800">
                <a:solidFill>
                  <a:schemeClr val="bg2"/>
                </a:solidFill>
                <a:latin typeface="Verdana" pitchFamily="34" charset="0"/>
              </a:rPr>
              <a:t>Crédit : USGS/NASA</a:t>
            </a:r>
          </a:p>
        </p:txBody>
      </p:sp>
    </p:spTree>
    <p:extLst>
      <p:ext uri="{BB962C8B-B14F-4D97-AF65-F5344CB8AC3E}">
        <p14:creationId xmlns:p14="http://schemas.microsoft.com/office/powerpoint/2010/main" val="201150406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muir 1899"/>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03427" name="Rectangle 3"/>
          <p:cNvSpPr>
            <a:spLocks noChangeArrowheads="1"/>
          </p:cNvSpPr>
          <p:nvPr/>
        </p:nvSpPr>
        <p:spPr bwMode="auto">
          <a:xfrm>
            <a:off x="0" y="0"/>
            <a:ext cx="3130550" cy="366713"/>
          </a:xfrm>
          <a:prstGeom prst="rect">
            <a:avLst/>
          </a:prstGeom>
          <a:noFill/>
          <a:ln w="9525">
            <a:noFill/>
            <a:miter lim="800000"/>
            <a:headEnd/>
            <a:tailEnd/>
          </a:ln>
        </p:spPr>
        <p:txBody>
          <a:bodyPr wrap="none">
            <a:spAutoFit/>
          </a:bodyPr>
          <a:lstStyle/>
          <a:p>
            <a:r>
              <a:rPr lang="fr-CA" sz="1800">
                <a:solidFill>
                  <a:schemeClr val="bg1"/>
                </a:solidFill>
                <a:latin typeface="Arial" charset="0"/>
              </a:rPr>
              <a:t>Glacier Muir, ALASKA, 1899.</a:t>
            </a:r>
          </a:p>
        </p:txBody>
      </p:sp>
      <p:sp>
        <p:nvSpPr>
          <p:cNvPr id="103428" name="Text Box 11"/>
          <p:cNvSpPr txBox="1">
            <a:spLocks noChangeArrowheads="1"/>
          </p:cNvSpPr>
          <p:nvPr/>
        </p:nvSpPr>
        <p:spPr bwMode="auto">
          <a:xfrm>
            <a:off x="5148263" y="6613525"/>
            <a:ext cx="3995737" cy="214313"/>
          </a:xfrm>
          <a:prstGeom prst="rect">
            <a:avLst/>
          </a:prstGeom>
          <a:noFill/>
          <a:ln w="9525">
            <a:noFill/>
            <a:miter lim="800000"/>
            <a:headEnd/>
            <a:tailEnd/>
          </a:ln>
        </p:spPr>
        <p:txBody>
          <a:bodyPr>
            <a:spAutoFit/>
          </a:bodyPr>
          <a:lstStyle/>
          <a:p>
            <a:pPr algn="r">
              <a:spcBef>
                <a:spcPct val="50000"/>
              </a:spcBef>
            </a:pPr>
            <a:r>
              <a:rPr lang="fr-CA" sz="800">
                <a:solidFill>
                  <a:schemeClr val="bg2"/>
                </a:solidFill>
                <a:latin typeface="Verdana" pitchFamily="34" charset="0"/>
              </a:rPr>
              <a:t>Crédit : USGS/NASA</a:t>
            </a:r>
          </a:p>
        </p:txBody>
      </p:sp>
    </p:spTree>
    <p:extLst>
      <p:ext uri="{BB962C8B-B14F-4D97-AF65-F5344CB8AC3E}">
        <p14:creationId xmlns:p14="http://schemas.microsoft.com/office/powerpoint/2010/main" val="48455811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uir 2003"/>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04451" name="Rectangle 3"/>
          <p:cNvSpPr>
            <a:spLocks noChangeArrowheads="1"/>
          </p:cNvSpPr>
          <p:nvPr/>
        </p:nvSpPr>
        <p:spPr bwMode="auto">
          <a:xfrm>
            <a:off x="0" y="0"/>
            <a:ext cx="3130550" cy="366713"/>
          </a:xfrm>
          <a:prstGeom prst="rect">
            <a:avLst/>
          </a:prstGeom>
          <a:noFill/>
          <a:ln w="9525">
            <a:noFill/>
            <a:miter lim="800000"/>
            <a:headEnd/>
            <a:tailEnd/>
          </a:ln>
        </p:spPr>
        <p:txBody>
          <a:bodyPr wrap="none">
            <a:spAutoFit/>
          </a:bodyPr>
          <a:lstStyle/>
          <a:p>
            <a:r>
              <a:rPr lang="fr-CA" sz="1800">
                <a:solidFill>
                  <a:schemeClr val="bg1"/>
                </a:solidFill>
                <a:latin typeface="Arial" charset="0"/>
              </a:rPr>
              <a:t>Glacier Muir, ALASKA, 2003.</a:t>
            </a:r>
          </a:p>
        </p:txBody>
      </p:sp>
      <p:sp>
        <p:nvSpPr>
          <p:cNvPr id="104452" name="Text Box 11"/>
          <p:cNvSpPr txBox="1">
            <a:spLocks noChangeArrowheads="1"/>
          </p:cNvSpPr>
          <p:nvPr/>
        </p:nvSpPr>
        <p:spPr bwMode="auto">
          <a:xfrm>
            <a:off x="5148263" y="6613525"/>
            <a:ext cx="3995737" cy="214313"/>
          </a:xfrm>
          <a:prstGeom prst="rect">
            <a:avLst/>
          </a:prstGeom>
          <a:noFill/>
          <a:ln w="9525">
            <a:noFill/>
            <a:miter lim="800000"/>
            <a:headEnd/>
            <a:tailEnd/>
          </a:ln>
        </p:spPr>
        <p:txBody>
          <a:bodyPr>
            <a:spAutoFit/>
          </a:bodyPr>
          <a:lstStyle/>
          <a:p>
            <a:pPr algn="r">
              <a:spcBef>
                <a:spcPct val="50000"/>
              </a:spcBef>
            </a:pPr>
            <a:r>
              <a:rPr lang="fr-CA" sz="800">
                <a:solidFill>
                  <a:schemeClr val="bg2"/>
                </a:solidFill>
                <a:latin typeface="Verdana" pitchFamily="34" charset="0"/>
              </a:rPr>
              <a:t>Crédit : USGS/NASA</a:t>
            </a:r>
          </a:p>
        </p:txBody>
      </p:sp>
    </p:spTree>
    <p:extLst>
      <p:ext uri="{BB962C8B-B14F-4D97-AF65-F5344CB8AC3E}">
        <p14:creationId xmlns:p14="http://schemas.microsoft.com/office/powerpoint/2010/main" val="253771683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trift copy"/>
          <p:cNvPicPr>
            <a:picLocks noGrp="1" noChangeAspect="1" noChangeArrowheads="1"/>
          </p:cNvPicPr>
          <p:nvPr>
            <p:ph/>
          </p:nvPr>
        </p:nvPicPr>
        <p:blipFill>
          <a:blip r:embed="rId2" cstate="email"/>
          <a:srcRect/>
          <a:stretch>
            <a:fillRect/>
          </a:stretch>
        </p:blipFill>
        <p:spPr>
          <a:xfrm>
            <a:off x="0" y="0"/>
            <a:ext cx="9144000" cy="6859588"/>
          </a:xfrm>
          <a:noFill/>
        </p:spPr>
      </p:pic>
    </p:spTree>
    <p:extLst>
      <p:ext uri="{BB962C8B-B14F-4D97-AF65-F5344CB8AC3E}">
        <p14:creationId xmlns:p14="http://schemas.microsoft.com/office/powerpoint/2010/main" val="233188819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upsala copy"/>
          <p:cNvPicPr>
            <a:picLocks noGrp="1" noChangeAspect="1" noChangeArrowheads="1"/>
          </p:cNvPicPr>
          <p:nvPr>
            <p:ph/>
          </p:nvPr>
        </p:nvPicPr>
        <p:blipFill>
          <a:blip r:embed="rId2" cstate="email"/>
          <a:srcRect/>
          <a:stretch>
            <a:fillRect/>
          </a:stretch>
        </p:blipFill>
        <p:spPr>
          <a:xfrm>
            <a:off x="0" y="0"/>
            <a:ext cx="9144000" cy="6858000"/>
          </a:xfrm>
          <a:noFill/>
        </p:spPr>
      </p:pic>
      <p:sp>
        <p:nvSpPr>
          <p:cNvPr id="106499" name="Text Box 4"/>
          <p:cNvSpPr txBox="1">
            <a:spLocks noChangeArrowheads="1"/>
          </p:cNvSpPr>
          <p:nvPr/>
        </p:nvSpPr>
        <p:spPr bwMode="auto">
          <a:xfrm>
            <a:off x="4572000" y="6597650"/>
            <a:ext cx="4572000" cy="214313"/>
          </a:xfrm>
          <a:prstGeom prst="rect">
            <a:avLst/>
          </a:prstGeom>
          <a:noFill/>
          <a:ln w="9525">
            <a:noFill/>
            <a:miter lim="800000"/>
            <a:headEnd/>
            <a:tailEnd/>
          </a:ln>
        </p:spPr>
        <p:txBody>
          <a:bodyPr>
            <a:spAutoFit/>
          </a:bodyPr>
          <a:lstStyle/>
          <a:p>
            <a:pPr algn="r">
              <a:spcBef>
                <a:spcPct val="50000"/>
              </a:spcBef>
            </a:pPr>
            <a:r>
              <a:rPr lang="fr-CA" sz="800">
                <a:solidFill>
                  <a:schemeClr val="bg1"/>
                </a:solidFill>
                <a:latin typeface="Verdana" pitchFamily="34" charset="0"/>
              </a:rPr>
              <a:t>Greenpeace</a:t>
            </a:r>
          </a:p>
        </p:txBody>
      </p:sp>
    </p:spTree>
    <p:extLst>
      <p:ext uri="{BB962C8B-B14F-4D97-AF65-F5344CB8AC3E}">
        <p14:creationId xmlns:p14="http://schemas.microsoft.com/office/powerpoint/2010/main" val="428172993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sante"/>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55651" name="Text Box 3"/>
          <p:cNvSpPr txBox="1">
            <a:spLocks noChangeArrowheads="1"/>
          </p:cNvSpPr>
          <p:nvPr/>
        </p:nvSpPr>
        <p:spPr bwMode="auto">
          <a:xfrm>
            <a:off x="0" y="6643688"/>
            <a:ext cx="9144000" cy="214312"/>
          </a:xfrm>
          <a:prstGeom prst="rect">
            <a:avLst/>
          </a:prstGeom>
          <a:noFill/>
          <a:ln w="9525">
            <a:noFill/>
            <a:miter lim="800000"/>
            <a:headEnd/>
            <a:tailEnd/>
          </a:ln>
        </p:spPr>
        <p:txBody>
          <a:bodyPr>
            <a:spAutoFit/>
          </a:bodyPr>
          <a:lstStyle/>
          <a:p>
            <a:pPr algn="r">
              <a:spcBef>
                <a:spcPct val="50000"/>
              </a:spcBef>
            </a:pPr>
            <a:r>
              <a:rPr lang="fr-CA" sz="800">
                <a:solidFill>
                  <a:schemeClr val="bg2"/>
                </a:solidFill>
                <a:latin typeface="Verdana" pitchFamily="34" charset="0"/>
              </a:rPr>
              <a:t>Crédit : NASA/Earth Observatory – Science Photo Library - USGS</a:t>
            </a:r>
          </a:p>
        </p:txBody>
      </p:sp>
    </p:spTree>
    <p:extLst>
      <p:ext uri="{BB962C8B-B14F-4D97-AF65-F5344CB8AC3E}">
        <p14:creationId xmlns:p14="http://schemas.microsoft.com/office/powerpoint/2010/main" val="391354399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smog2"/>
          <p:cNvPicPr>
            <a:picLocks noChangeAspect="1" noChangeArrowheads="1"/>
          </p:cNvPicPr>
          <p:nvPr/>
        </p:nvPicPr>
        <p:blipFill>
          <a:blip r:embed="rId3" cstate="email"/>
          <a:srcRect/>
          <a:stretch>
            <a:fillRect/>
          </a:stretch>
        </p:blipFill>
        <p:spPr bwMode="auto">
          <a:xfrm>
            <a:off x="0" y="0"/>
            <a:ext cx="9144000" cy="6859588"/>
          </a:xfrm>
          <a:prstGeom prst="rect">
            <a:avLst/>
          </a:prstGeom>
          <a:noFill/>
          <a:ln w="9525">
            <a:noFill/>
            <a:miter lim="800000"/>
            <a:headEnd/>
            <a:tailEnd/>
          </a:ln>
        </p:spPr>
      </p:pic>
      <p:sp>
        <p:nvSpPr>
          <p:cNvPr id="123907" name="Text Box 3"/>
          <p:cNvSpPr txBox="1">
            <a:spLocks noChangeArrowheads="1"/>
          </p:cNvSpPr>
          <p:nvPr/>
        </p:nvSpPr>
        <p:spPr bwMode="auto">
          <a:xfrm>
            <a:off x="0" y="0"/>
            <a:ext cx="2700338" cy="366713"/>
          </a:xfrm>
          <a:prstGeom prst="rect">
            <a:avLst/>
          </a:prstGeom>
          <a:noFill/>
          <a:ln w="9525">
            <a:noFill/>
            <a:miter lim="800000"/>
            <a:headEnd/>
            <a:tailEnd/>
          </a:ln>
        </p:spPr>
        <p:txBody>
          <a:bodyPr>
            <a:spAutoFit/>
          </a:bodyPr>
          <a:lstStyle/>
          <a:p>
            <a:pPr>
              <a:spcBef>
                <a:spcPct val="50000"/>
              </a:spcBef>
            </a:pPr>
            <a:r>
              <a:rPr lang="fr-CA" sz="1800">
                <a:latin typeface="Arial" charset="0"/>
              </a:rPr>
              <a:t>Houston, Texas</a:t>
            </a:r>
          </a:p>
        </p:txBody>
      </p:sp>
    </p:spTree>
    <p:extLst>
      <p:ext uri="{BB962C8B-B14F-4D97-AF65-F5344CB8AC3E}">
        <p14:creationId xmlns:p14="http://schemas.microsoft.com/office/powerpoint/2010/main" val="24426336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smog"/>
          <p:cNvPicPr>
            <a:picLocks noChangeAspect="1" noChangeArrowheads="1"/>
          </p:cNvPicPr>
          <p:nvPr/>
        </p:nvPicPr>
        <p:blipFill>
          <a:blip r:embed="rId3" cstate="email"/>
          <a:srcRect/>
          <a:stretch>
            <a:fillRect/>
          </a:stretch>
        </p:blipFill>
        <p:spPr bwMode="auto">
          <a:xfrm>
            <a:off x="0" y="0"/>
            <a:ext cx="9144000" cy="6859588"/>
          </a:xfrm>
          <a:prstGeom prst="rect">
            <a:avLst/>
          </a:prstGeom>
          <a:noFill/>
          <a:ln w="9525">
            <a:noFill/>
            <a:miter lim="800000"/>
            <a:headEnd/>
            <a:tailEnd/>
          </a:ln>
        </p:spPr>
      </p:pic>
      <p:sp>
        <p:nvSpPr>
          <p:cNvPr id="124931" name="Text Box 3"/>
          <p:cNvSpPr txBox="1">
            <a:spLocks noChangeArrowheads="1"/>
          </p:cNvSpPr>
          <p:nvPr/>
        </p:nvSpPr>
        <p:spPr bwMode="auto">
          <a:xfrm>
            <a:off x="0" y="0"/>
            <a:ext cx="2700338" cy="366713"/>
          </a:xfrm>
          <a:prstGeom prst="rect">
            <a:avLst/>
          </a:prstGeom>
          <a:noFill/>
          <a:ln w="9525">
            <a:noFill/>
            <a:miter lim="800000"/>
            <a:headEnd/>
            <a:tailEnd/>
          </a:ln>
        </p:spPr>
        <p:txBody>
          <a:bodyPr>
            <a:spAutoFit/>
          </a:bodyPr>
          <a:lstStyle/>
          <a:p>
            <a:pPr>
              <a:spcBef>
                <a:spcPct val="50000"/>
              </a:spcBef>
            </a:pPr>
            <a:r>
              <a:rPr lang="fr-CA" sz="1800">
                <a:latin typeface="Arial" charset="0"/>
              </a:rPr>
              <a:t>Houston, Texas</a:t>
            </a:r>
          </a:p>
        </p:txBody>
      </p:sp>
    </p:spTree>
    <p:extLst>
      <p:ext uri="{BB962C8B-B14F-4D97-AF65-F5344CB8AC3E}">
        <p14:creationId xmlns:p14="http://schemas.microsoft.com/office/powerpoint/2010/main" val="218172409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8962" name="Picture 2" descr="te,pete"/>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 name="ZoneTexte 2"/>
          <p:cNvSpPr txBox="1"/>
          <p:nvPr/>
        </p:nvSpPr>
        <p:spPr>
          <a:xfrm>
            <a:off x="1547664" y="332656"/>
            <a:ext cx="6545959" cy="369332"/>
          </a:xfrm>
          <a:prstGeom prst="rect">
            <a:avLst/>
          </a:prstGeom>
          <a:noFill/>
        </p:spPr>
        <p:txBody>
          <a:bodyPr wrap="none" rtlCol="0">
            <a:spAutoFit/>
          </a:bodyPr>
          <a:lstStyle/>
          <a:p>
            <a:r>
              <a:rPr lang="fr-CA" b="1" dirty="0" smtClean="0">
                <a:latin typeface="Arial Black" pitchFamily="34" charset="0"/>
              </a:rPr>
              <a:t>TOUJOURS PLUS D’ÉNERGIE DANS LE SYSTÈME…</a:t>
            </a:r>
            <a:endParaRPr lang="fr-CA" b="1" dirty="0">
              <a:latin typeface="Arial Black" pitchFamily="34" charset="0"/>
            </a:endParaRPr>
          </a:p>
        </p:txBody>
      </p:sp>
    </p:spTree>
    <p:extLst>
      <p:ext uri="{BB962C8B-B14F-4D97-AF65-F5344CB8AC3E}">
        <p14:creationId xmlns:p14="http://schemas.microsoft.com/office/powerpoint/2010/main" val="5670552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9" descr="E:\PowerPoint\Changement Climatique MASTER\solutions titre.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3517586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5400000">
            <a:off x="3837012" y="2723828"/>
            <a:ext cx="8229600" cy="1143000"/>
          </a:xfrm>
        </p:spPr>
        <p:txBody>
          <a:bodyPr/>
          <a:lstStyle/>
          <a:p>
            <a:r>
              <a:rPr lang="fr-CA" dirty="0" smtClean="0"/>
              <a:t>Élément limitant</a:t>
            </a:r>
            <a:endParaRPr lang="fr-CA" dirty="0"/>
          </a:p>
        </p:txBody>
      </p:sp>
      <p:pic>
        <p:nvPicPr>
          <p:cNvPr id="18434" name="Picture 2" descr="http://www.mddep.gouv.qc.ca/eau/rsvl/processus.jpg"/>
          <p:cNvPicPr>
            <a:picLocks noChangeAspect="1" noChangeArrowheads="1"/>
          </p:cNvPicPr>
          <p:nvPr/>
        </p:nvPicPr>
        <p:blipFill>
          <a:blip r:embed="rId2" cstate="print"/>
          <a:srcRect/>
          <a:stretch>
            <a:fillRect/>
          </a:stretch>
        </p:blipFill>
        <p:spPr bwMode="auto">
          <a:xfrm>
            <a:off x="-1" y="1"/>
            <a:ext cx="6790099" cy="6858000"/>
          </a:xfrm>
          <a:prstGeom prst="rect">
            <a:avLst/>
          </a:prstGeom>
          <a:noFill/>
        </p:spPr>
      </p:pic>
    </p:spTree>
    <p:extLst>
      <p:ext uri="{BB962C8B-B14F-4D97-AF65-F5344CB8AC3E}">
        <p14:creationId xmlns:p14="http://schemas.microsoft.com/office/powerpoint/2010/main" val="1669712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3" descr="giec2"/>
          <p:cNvPicPr>
            <a:picLocks noChangeAspect="1" noChangeArrowheads="1"/>
          </p:cNvPicPr>
          <p:nvPr/>
        </p:nvPicPr>
        <p:blipFill>
          <a:blip r:embed="rId3" cstate="email"/>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val="133401028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4" descr="covoiturage"/>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3" name="Picture 2" descr="http://www.worldsstrangest.com/wp-content/plugins/wp-o-matic/wscache23/5365b_stuck-in-traffic.jpg"/>
          <p:cNvPicPr>
            <a:picLocks noChangeAspect="1" noChangeArrowheads="1"/>
          </p:cNvPicPr>
          <p:nvPr/>
        </p:nvPicPr>
        <p:blipFill>
          <a:blip r:embed="rId3" cstate="print"/>
          <a:srcRect/>
          <a:stretch>
            <a:fillRect/>
          </a:stretch>
        </p:blipFill>
        <p:spPr bwMode="auto">
          <a:xfrm>
            <a:off x="5076056" y="1"/>
            <a:ext cx="4104456" cy="4555947"/>
          </a:xfrm>
          <a:prstGeom prst="rect">
            <a:avLst/>
          </a:prstGeom>
          <a:noFill/>
        </p:spPr>
      </p:pic>
    </p:spTree>
    <p:extLst>
      <p:ext uri="{BB962C8B-B14F-4D97-AF65-F5344CB8AC3E}">
        <p14:creationId xmlns:p14="http://schemas.microsoft.com/office/powerpoint/2010/main" val="2008274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4" descr="acheter local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90467" name="Text Box 5"/>
          <p:cNvSpPr txBox="1">
            <a:spLocks noChangeArrowheads="1"/>
          </p:cNvSpPr>
          <p:nvPr/>
        </p:nvSpPr>
        <p:spPr bwMode="auto">
          <a:xfrm>
            <a:off x="5148263" y="6597650"/>
            <a:ext cx="3995737" cy="214313"/>
          </a:xfrm>
          <a:prstGeom prst="rect">
            <a:avLst/>
          </a:prstGeom>
          <a:noFill/>
          <a:ln w="9525">
            <a:noFill/>
            <a:miter lim="800000"/>
            <a:headEnd/>
            <a:tailEnd/>
          </a:ln>
        </p:spPr>
        <p:txBody>
          <a:bodyPr>
            <a:spAutoFit/>
          </a:bodyPr>
          <a:lstStyle/>
          <a:p>
            <a:pPr algn="r">
              <a:spcBef>
                <a:spcPct val="50000"/>
              </a:spcBef>
            </a:pPr>
            <a:r>
              <a:rPr lang="fr-CA" sz="800">
                <a:solidFill>
                  <a:schemeClr val="bg1"/>
                </a:solidFill>
                <a:latin typeface="Verdana" pitchFamily="34" charset="0"/>
              </a:rPr>
              <a:t>Crédit : Tomoyuki Uchida</a:t>
            </a:r>
          </a:p>
        </p:txBody>
      </p:sp>
    </p:spTree>
    <p:extLst>
      <p:ext uri="{BB962C8B-B14F-4D97-AF65-F5344CB8AC3E}">
        <p14:creationId xmlns:p14="http://schemas.microsoft.com/office/powerpoint/2010/main" val="386335584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1030" descr="consommation"/>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81305084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4" descr="impliquer"/>
          <p:cNvPicPr>
            <a:picLocks noChangeAspect="1" noChangeArrowheads="1"/>
          </p:cNvPicPr>
          <p:nvPr/>
        </p:nvPicPr>
        <p:blipFill>
          <a:blip r:embed="rId2" cstate="email"/>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val="71815137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27"/>
          <p:cNvSpPr>
            <a:spLocks noChangeArrowheads="1"/>
          </p:cNvSpPr>
          <p:nvPr/>
        </p:nvSpPr>
        <p:spPr bwMode="auto">
          <a:xfrm>
            <a:off x="0" y="6453188"/>
            <a:ext cx="9144000" cy="404812"/>
          </a:xfrm>
          <a:prstGeom prst="rect">
            <a:avLst/>
          </a:prstGeom>
          <a:solidFill>
            <a:srgbClr val="000000">
              <a:alpha val="70195"/>
            </a:srgbClr>
          </a:solidFill>
          <a:ln w="9525">
            <a:solidFill>
              <a:schemeClr val="tx1"/>
            </a:solidFill>
            <a:miter lim="800000"/>
            <a:headEnd/>
            <a:tailEnd/>
          </a:ln>
        </p:spPr>
        <p:txBody>
          <a:bodyPr wrap="none" anchor="ctr"/>
          <a:lstStyle/>
          <a:p>
            <a:endParaRPr lang="fr-FR"/>
          </a:p>
        </p:txBody>
      </p:sp>
      <p:pic>
        <p:nvPicPr>
          <p:cNvPr id="148483" name="Picture 1033" descr="suzuki"/>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599959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3363787" y="2651821"/>
            <a:ext cx="8229600" cy="1143000"/>
          </a:xfrm>
        </p:spPr>
        <p:txBody>
          <a:bodyPr>
            <a:normAutofit fontScale="90000"/>
          </a:bodyPr>
          <a:lstStyle/>
          <a:p>
            <a:r>
              <a:rPr lang="fr-CA" dirty="0" smtClean="0"/>
              <a:t>Élément limitant </a:t>
            </a:r>
            <a:br>
              <a:rPr lang="fr-CA" dirty="0" smtClean="0"/>
            </a:br>
            <a:r>
              <a:rPr lang="fr-CA" dirty="0" smtClean="0"/>
              <a:t>en quantité illimitée</a:t>
            </a:r>
            <a:endParaRPr lang="fr-CA" dirty="0"/>
          </a:p>
        </p:txBody>
      </p:sp>
      <p:pic>
        <p:nvPicPr>
          <p:cNvPr id="1026" name="Picture 2" descr="http://media.pearsoncmg.com/intl/erpi/etext/erpi_campbell_biologie_4e/figures_tableaux/campbell_figures_56/ch56_fig_56_23.jpg"/>
          <p:cNvPicPr>
            <a:picLocks noChangeAspect="1" noChangeArrowheads="1"/>
          </p:cNvPicPr>
          <p:nvPr/>
        </p:nvPicPr>
        <p:blipFill>
          <a:blip r:embed="rId2" cstate="print"/>
          <a:srcRect/>
          <a:stretch>
            <a:fillRect/>
          </a:stretch>
        </p:blipFill>
        <p:spPr bwMode="auto">
          <a:xfrm>
            <a:off x="1560513" y="0"/>
            <a:ext cx="7619999" cy="6858000"/>
          </a:xfrm>
          <a:prstGeom prst="rect">
            <a:avLst/>
          </a:prstGeom>
          <a:noFill/>
        </p:spPr>
      </p:pic>
      <p:sp>
        <p:nvSpPr>
          <p:cNvPr id="3" name="ZoneTexte 2"/>
          <p:cNvSpPr txBox="1"/>
          <p:nvPr/>
        </p:nvSpPr>
        <p:spPr>
          <a:xfrm>
            <a:off x="7262806" y="116632"/>
            <a:ext cx="1845698" cy="954107"/>
          </a:xfrm>
          <a:prstGeom prst="rect">
            <a:avLst/>
          </a:prstGeom>
          <a:noFill/>
        </p:spPr>
        <p:txBody>
          <a:bodyPr wrap="none" rtlCol="0">
            <a:spAutoFit/>
          </a:bodyPr>
          <a:lstStyle/>
          <a:p>
            <a:r>
              <a:rPr lang="fr-CA" sz="2800" b="1" dirty="0" smtClean="0">
                <a:solidFill>
                  <a:schemeClr val="bg1"/>
                </a:solidFill>
              </a:rPr>
              <a:t>Phosphate </a:t>
            </a:r>
          </a:p>
          <a:p>
            <a:r>
              <a:rPr lang="fr-CA" sz="2800" b="1" dirty="0" smtClean="0">
                <a:solidFill>
                  <a:schemeClr val="bg1"/>
                </a:solidFill>
              </a:rPr>
              <a:t>Azote</a:t>
            </a:r>
            <a:endParaRPr lang="fr-CA" sz="2800" b="1" dirty="0">
              <a:solidFill>
                <a:schemeClr val="bg1"/>
              </a:solidFill>
            </a:endParaRPr>
          </a:p>
        </p:txBody>
      </p:sp>
    </p:spTree>
    <p:extLst>
      <p:ext uri="{BB962C8B-B14F-4D97-AF65-F5344CB8AC3E}">
        <p14:creationId xmlns:p14="http://schemas.microsoft.com/office/powerpoint/2010/main" val="3690503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normAutofit fontScale="90000"/>
          </a:bodyPr>
          <a:lstStyle/>
          <a:p>
            <a:r>
              <a:rPr lang="fr-CA" dirty="0" smtClean="0"/>
              <a:t>Retour sur le concept de </a:t>
            </a:r>
            <a:br>
              <a:rPr lang="fr-CA" dirty="0" smtClean="0"/>
            </a:br>
            <a:r>
              <a:rPr lang="fr-CA" dirty="0" smtClean="0"/>
              <a:t>BASSIN VERSANT</a:t>
            </a:r>
            <a:endParaRPr lang="fr-CA" dirty="0"/>
          </a:p>
        </p:txBody>
      </p:sp>
      <p:pic>
        <p:nvPicPr>
          <p:cNvPr id="19460" name="Picture 4" descr="http://www.nature-education.org/watershed-mississippi.gif"/>
          <p:cNvPicPr>
            <a:picLocks noChangeAspect="1" noChangeArrowheads="1"/>
          </p:cNvPicPr>
          <p:nvPr/>
        </p:nvPicPr>
        <p:blipFill>
          <a:blip r:embed="rId2" cstate="print"/>
          <a:srcRect/>
          <a:stretch>
            <a:fillRect/>
          </a:stretch>
        </p:blipFill>
        <p:spPr bwMode="auto">
          <a:xfrm>
            <a:off x="827584" y="1391566"/>
            <a:ext cx="7344816" cy="5421810"/>
          </a:xfrm>
          <a:prstGeom prst="rect">
            <a:avLst/>
          </a:prstGeom>
          <a:noFill/>
        </p:spPr>
      </p:pic>
    </p:spTree>
    <p:extLst>
      <p:ext uri="{BB962C8B-B14F-4D97-AF65-F5344CB8AC3E}">
        <p14:creationId xmlns:p14="http://schemas.microsoft.com/office/powerpoint/2010/main" val="1800463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Formation d’une zone </a:t>
            </a:r>
            <a:br>
              <a:rPr lang="fr-CA" dirty="0" smtClean="0"/>
            </a:br>
            <a:r>
              <a:rPr lang="fr-CA" dirty="0" smtClean="0"/>
              <a:t>morte océanique</a:t>
            </a:r>
            <a:endParaRPr lang="fr-CA" dirty="0"/>
          </a:p>
        </p:txBody>
      </p:sp>
      <p:pic>
        <p:nvPicPr>
          <p:cNvPr id="21506" name="Picture 2" descr="http://blog.nola.com/graphics/deadzone_how061007.gif"/>
          <p:cNvPicPr>
            <a:picLocks noChangeAspect="1" noChangeArrowheads="1"/>
          </p:cNvPicPr>
          <p:nvPr/>
        </p:nvPicPr>
        <p:blipFill>
          <a:blip r:embed="rId2" cstate="print"/>
          <a:srcRect/>
          <a:stretch>
            <a:fillRect/>
          </a:stretch>
        </p:blipFill>
        <p:spPr bwMode="auto">
          <a:xfrm>
            <a:off x="1039713" y="1566721"/>
            <a:ext cx="7132687" cy="5291279"/>
          </a:xfrm>
          <a:prstGeom prst="rect">
            <a:avLst/>
          </a:prstGeom>
          <a:noFill/>
        </p:spPr>
      </p:pic>
    </p:spTree>
    <p:extLst>
      <p:ext uri="{BB962C8B-B14F-4D97-AF65-F5344CB8AC3E}">
        <p14:creationId xmlns:p14="http://schemas.microsoft.com/office/powerpoint/2010/main" val="113909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Zones mortes océaniques</a:t>
            </a:r>
            <a:endParaRPr lang="fr-CA" dirty="0"/>
          </a:p>
        </p:txBody>
      </p:sp>
      <p:pic>
        <p:nvPicPr>
          <p:cNvPr id="17410" name="Picture 2" descr="http://media.pearsoncmg.com/intl/erpi/etext/erpi_campbell_biologie_4e/figures_tableaux/campbell_figures_56/ch56_fig_56_24.jpg"/>
          <p:cNvPicPr>
            <a:picLocks noChangeAspect="1" noChangeArrowheads="1"/>
          </p:cNvPicPr>
          <p:nvPr/>
        </p:nvPicPr>
        <p:blipFill>
          <a:blip r:embed="rId2" cstate="print"/>
          <a:srcRect/>
          <a:stretch>
            <a:fillRect/>
          </a:stretch>
        </p:blipFill>
        <p:spPr bwMode="auto">
          <a:xfrm>
            <a:off x="0" y="1340768"/>
            <a:ext cx="9144000" cy="5111496"/>
          </a:xfrm>
          <a:prstGeom prst="rect">
            <a:avLst/>
          </a:prstGeom>
          <a:noFill/>
        </p:spPr>
      </p:pic>
    </p:spTree>
    <p:extLst>
      <p:ext uri="{BB962C8B-B14F-4D97-AF65-F5344CB8AC3E}">
        <p14:creationId xmlns:p14="http://schemas.microsoft.com/office/powerpoint/2010/main" val="422783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lstStyle/>
          <a:p>
            <a:r>
              <a:rPr lang="fr-CA" dirty="0" smtClean="0"/>
              <a:t>Zones mortes océaniques</a:t>
            </a:r>
            <a:endParaRPr lang="fr-CA" dirty="0"/>
          </a:p>
        </p:txBody>
      </p:sp>
      <p:pic>
        <p:nvPicPr>
          <p:cNvPr id="20482" name="Picture 2" descr="http://coastalcare.org/wp-content/uploads/2010/09/coastal-dead-zones.jpg"/>
          <p:cNvPicPr>
            <a:picLocks noChangeAspect="1" noChangeArrowheads="1"/>
          </p:cNvPicPr>
          <p:nvPr/>
        </p:nvPicPr>
        <p:blipFill>
          <a:blip r:embed="rId2" cstate="print"/>
          <a:srcRect/>
          <a:stretch>
            <a:fillRect/>
          </a:stretch>
        </p:blipFill>
        <p:spPr bwMode="auto">
          <a:xfrm>
            <a:off x="936104" y="1421890"/>
            <a:ext cx="7452320" cy="5436110"/>
          </a:xfrm>
          <a:prstGeom prst="rect">
            <a:avLst/>
          </a:prstGeom>
          <a:noFill/>
        </p:spPr>
      </p:pic>
      <p:sp>
        <p:nvSpPr>
          <p:cNvPr id="5" name="ZoneTexte 4"/>
          <p:cNvSpPr txBox="1"/>
          <p:nvPr/>
        </p:nvSpPr>
        <p:spPr>
          <a:xfrm>
            <a:off x="4355976" y="838453"/>
            <a:ext cx="4246547" cy="646331"/>
          </a:xfrm>
          <a:prstGeom prst="rect">
            <a:avLst/>
          </a:prstGeom>
          <a:noFill/>
        </p:spPr>
        <p:txBody>
          <a:bodyPr wrap="none" rtlCol="0">
            <a:spAutoFit/>
          </a:bodyPr>
          <a:lstStyle/>
          <a:p>
            <a:r>
              <a:rPr lang="fr-CA" dirty="0" smtClean="0"/>
              <a:t>Plus de 400 zones répertoriées</a:t>
            </a:r>
          </a:p>
          <a:p>
            <a:r>
              <a:rPr lang="fr-CA" dirty="0" smtClean="0"/>
              <a:t>Dont la plus grande fait plus de 70 000 km</a:t>
            </a:r>
            <a:r>
              <a:rPr lang="fr-CA" baseline="30000" dirty="0" smtClean="0"/>
              <a:t>2</a:t>
            </a:r>
            <a:endParaRPr lang="fr-CA" baseline="30000" dirty="0"/>
          </a:p>
        </p:txBody>
      </p:sp>
    </p:spTree>
    <p:extLst>
      <p:ext uri="{BB962C8B-B14F-4D97-AF65-F5344CB8AC3E}">
        <p14:creationId xmlns:p14="http://schemas.microsoft.com/office/powerpoint/2010/main" val="270360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712</Words>
  <Application>Microsoft Office PowerPoint</Application>
  <PresentationFormat>Affichage à l'écran (4:3)</PresentationFormat>
  <Paragraphs>93</Paragraphs>
  <Slides>45</Slides>
  <Notes>19</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PROBLÈMES ENVIRONNEMENTAUX</vt:lpstr>
      <vt:lpstr>Présentation PowerPoint</vt:lpstr>
      <vt:lpstr>Élément limitant</vt:lpstr>
      <vt:lpstr>Élément limitant</vt:lpstr>
      <vt:lpstr>Élément limitant  en quantité illimitée</vt:lpstr>
      <vt:lpstr>Retour sur le concept de  BASSIN VERSANT</vt:lpstr>
      <vt:lpstr>Formation d’une zone  morte océanique</vt:lpstr>
      <vt:lpstr>Zones mortes océaniques</vt:lpstr>
      <vt:lpstr>Zones mortes océaniques</vt:lpstr>
      <vt:lpstr>Changements climatiques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fameuses bouteilles d’eau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PROOBLÈMES ENVIRONNEMENTAUX</dc:title>
  <dc:creator>xpdep</dc:creator>
  <cp:lastModifiedBy>xpdep</cp:lastModifiedBy>
  <cp:revision>6</cp:revision>
  <dcterms:created xsi:type="dcterms:W3CDTF">2014-09-17T14:28:31Z</dcterms:created>
  <dcterms:modified xsi:type="dcterms:W3CDTF">2014-09-17T15:09:16Z</dcterms:modified>
</cp:coreProperties>
</file>