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2" r:id="rId3"/>
    <p:sldId id="260" r:id="rId4"/>
    <p:sldId id="304" r:id="rId5"/>
    <p:sldId id="305" r:id="rId6"/>
    <p:sldId id="307" r:id="rId7"/>
    <p:sldId id="308" r:id="rId8"/>
    <p:sldId id="306" r:id="rId9"/>
    <p:sldId id="309" r:id="rId10"/>
    <p:sldId id="310" r:id="rId11"/>
    <p:sldId id="311" r:id="rId12"/>
    <p:sldId id="312" r:id="rId13"/>
    <p:sldId id="340" r:id="rId14"/>
    <p:sldId id="341" r:id="rId15"/>
    <p:sldId id="313" r:id="rId16"/>
    <p:sldId id="314" r:id="rId17"/>
    <p:sldId id="315" r:id="rId18"/>
    <p:sldId id="320" r:id="rId19"/>
    <p:sldId id="316" r:id="rId20"/>
    <p:sldId id="343" r:id="rId21"/>
    <p:sldId id="317" r:id="rId22"/>
    <p:sldId id="318" r:id="rId23"/>
    <p:sldId id="319" r:id="rId24"/>
    <p:sldId id="339" r:id="rId25"/>
    <p:sldId id="323" r:id="rId26"/>
    <p:sldId id="324" r:id="rId27"/>
    <p:sldId id="325" r:id="rId28"/>
    <p:sldId id="327" r:id="rId29"/>
    <p:sldId id="326" r:id="rId30"/>
    <p:sldId id="331" r:id="rId31"/>
    <p:sldId id="335" r:id="rId32"/>
    <p:sldId id="336" r:id="rId33"/>
    <p:sldId id="342" r:id="rId34"/>
    <p:sldId id="32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2D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5080" autoAdjust="0"/>
  </p:normalViewPr>
  <p:slideViewPr>
    <p:cSldViewPr>
      <p:cViewPr varScale="1">
        <p:scale>
          <a:sx n="58" d="100"/>
          <a:sy n="58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63DF6-C339-4068-B513-B8F51DF4C9A7}" type="datetimeFigureOut">
              <a:rPr lang="fr-CA" smtClean="0"/>
              <a:pPr/>
              <a:t>2014-08-27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E924B-B96D-4333-811C-2344EA5999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3685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0497E-AC32-4E9A-85DF-1FAFB1AADADF}" type="datetimeFigureOut">
              <a:rPr lang="fr-CA" smtClean="0"/>
              <a:pPr/>
              <a:t>2014-08-27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B7404-4C03-4BC0-A1CF-C6BC2B76973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012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Dioxyde_de_carbon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r.wikipedia.org/wiki/S%C3%A9questration_du_carbone" TargetMode="External"/><Relationship Id="rId4" Type="http://schemas.openxmlformats.org/officeDocument/2006/relationships/hyperlink" Target="http://fr.wikipedia.org/wiki/Puits_de_carbon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>
                <a:solidFill>
                  <a:srgbClr val="000000"/>
                </a:solidFill>
                <a:latin typeface="Verdana" pitchFamily="34" charset="0"/>
              </a:rPr>
              <a:t>Environ 1/6 de l’énergie de la plante est utilisée pour la production secondaire</a:t>
            </a:r>
          </a:p>
          <a:p>
            <a:r>
              <a:rPr lang="fr-CA" dirty="0" smtClean="0"/>
              <a:t>Oiseau</a:t>
            </a:r>
            <a:r>
              <a:rPr lang="fr-CA" baseline="0" dirty="0" smtClean="0"/>
              <a:t>x et mammifère faible efficacité écologique car métabolisme élevé.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5000"/>
              </a:spcBef>
              <a:defRPr/>
            </a:pP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029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fr-FR" dirty="0" smtClean="0"/>
              <a:t>D'un point de vue </a:t>
            </a:r>
            <a:r>
              <a:rPr lang="fr-FR" b="1" dirty="0" smtClean="0"/>
              <a:t>écologique</a:t>
            </a:r>
            <a:r>
              <a:rPr lang="fr-FR" dirty="0" smtClean="0"/>
              <a:t>, une source de carbone ou </a:t>
            </a:r>
            <a:r>
              <a:rPr lang="fr-FR" i="1" dirty="0" smtClean="0"/>
              <a:t>source CO</a:t>
            </a:r>
            <a:r>
              <a:rPr lang="fr-FR" i="1" baseline="-25000" dirty="0" smtClean="0"/>
              <a:t>2</a:t>
            </a:r>
            <a:r>
              <a:rPr lang="fr-FR" dirty="0" smtClean="0"/>
              <a:t> est un élément (ou un processus sur cet élément) libérant du </a:t>
            </a:r>
            <a:r>
              <a:rPr lang="fr-FR" dirty="0" smtClean="0">
                <a:hlinkClick r:id="rId3" action="ppaction://hlinkfile" tooltip="Dioxyde de carbone"/>
              </a:rPr>
              <a:t>dioxyde de carbone</a:t>
            </a:r>
            <a:r>
              <a:rPr lang="fr-FR" dirty="0" smtClean="0"/>
              <a:t> dans l'atmosphère.</a:t>
            </a:r>
          </a:p>
          <a:p>
            <a:pPr rtl="0"/>
            <a:r>
              <a:rPr lang="fr-FR" dirty="0" smtClean="0"/>
              <a:t>Par exemple, l'activité humaine produit des gaz à effet de serre par l'utilisation de sources de carbone fossiles (charbon, gaz, pétrole).</a:t>
            </a:r>
            <a:br>
              <a:rPr lang="fr-FR" dirty="0" smtClean="0"/>
            </a:br>
            <a:r>
              <a:rPr lang="fr-FR" dirty="0" smtClean="0"/>
              <a:t>De même, la décomposition de la végétation morte libère de grandes quantités de carbone.</a:t>
            </a:r>
            <a:br>
              <a:rPr lang="fr-FR" dirty="0" smtClean="0"/>
            </a:br>
            <a:r>
              <a:rPr lang="fr-FR" dirty="0" smtClean="0"/>
              <a:t>La végétation est une </a:t>
            </a:r>
            <a:r>
              <a:rPr lang="fr-FR" i="1" dirty="0" smtClean="0"/>
              <a:t>source de carbone</a:t>
            </a:r>
            <a:r>
              <a:rPr lang="fr-FR" dirty="0" smtClean="0"/>
              <a:t>. Par extension, la décomposition des plantes est aussi appelée </a:t>
            </a:r>
            <a:r>
              <a:rPr lang="fr-FR" i="1" dirty="0" smtClean="0"/>
              <a:t>source de carbone</a:t>
            </a:r>
            <a:r>
              <a:rPr lang="fr-FR" dirty="0" smtClean="0"/>
              <a:t>.</a:t>
            </a:r>
          </a:p>
          <a:p>
            <a:pPr rtl="0"/>
            <a:r>
              <a:rPr lang="fr-FR" dirty="0" smtClean="0"/>
              <a:t>Par opposition, on appelle </a:t>
            </a:r>
            <a:r>
              <a:rPr lang="fr-FR" dirty="0" smtClean="0">
                <a:hlinkClick r:id="rId4" action="ppaction://hlinkfile" tooltip="Puits de carbone"/>
              </a:rPr>
              <a:t>puits de carbone</a:t>
            </a:r>
            <a:r>
              <a:rPr lang="fr-FR" dirty="0" smtClean="0"/>
              <a:t> un élément capturant du dioxyde de carbone. Le processus de capture est appelé </a:t>
            </a:r>
            <a:r>
              <a:rPr lang="fr-FR" dirty="0" smtClean="0">
                <a:hlinkClick r:id="rId5" action="ppaction://hlinkfile" tooltip="Séquestration du carbone"/>
              </a:rPr>
              <a:t>séquestration du carbone</a:t>
            </a:r>
            <a:r>
              <a:rPr lang="fr-FR" dirty="0" smtClean="0"/>
              <a:t>. La photosynthèse permet la capture de CO</a:t>
            </a:r>
            <a:r>
              <a:rPr lang="fr-FR" baseline="-25000" dirty="0" smtClean="0"/>
              <a:t>2</a:t>
            </a:r>
            <a:r>
              <a:rPr lang="fr-FR" dirty="0" smtClean="0"/>
              <a:t> par les plantes.</a:t>
            </a:r>
            <a:br>
              <a:rPr lang="fr-FR" dirty="0" smtClean="0"/>
            </a:br>
            <a:endParaRPr lang="fr-FR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Photosynthèse</a:t>
            </a:r>
            <a:r>
              <a:rPr lang="fr-CA" baseline="0" dirty="0" smtClean="0"/>
              <a:t> = transforme quoi?</a:t>
            </a:r>
          </a:p>
          <a:p>
            <a:r>
              <a:rPr lang="fr-CA" baseline="0" dirty="0" smtClean="0"/>
              <a:t>Respiration cellulaire transforme quoi?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56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>
                <a:solidFill>
                  <a:srgbClr val="000000"/>
                </a:solidFill>
                <a:latin typeface="Verdana" pitchFamily="34" charset="0"/>
              </a:rPr>
              <a:t>Environ 1/6 de l’énergie de la plante est utilisée pour la production secondaire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7404-4C03-4BC0-A1CF-C6BC2B76973A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5549D-91EE-4478-A92D-CE561D77A8EA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1FBC-5D21-4BA3-A6E7-0E996E8E7379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921679-4CED-44FC-9F34-54E5F7F1C2E8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Collège Lionel-Groulx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C4E8-8144-47EB-B9A7-602A846AF00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386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58738"/>
            <a:ext cx="8642350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54487" cy="496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5200" y="1412875"/>
            <a:ext cx="4156075" cy="496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95B4-9AD2-46E6-8963-1918EC440054}" type="datetime1">
              <a:rPr lang="fr-FR" smtClean="0"/>
              <a:pPr>
                <a:defRPr/>
              </a:pPr>
              <a:t>27/08/2014</a:t>
            </a:fld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2A67-067B-4F1E-B20D-26796A8DF9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Module 1 – Environnement, Écologie et Biodiversité</a:t>
            </a:r>
          </a:p>
        </p:txBody>
      </p:sp>
    </p:spTree>
    <p:extLst>
      <p:ext uri="{BB962C8B-B14F-4D97-AF65-F5344CB8AC3E}">
        <p14:creationId xmlns:p14="http://schemas.microsoft.com/office/powerpoint/2010/main" val="166307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658-FA64-4118-8975-4C7E3803CF10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EC6-FF3C-4766-8315-4201F93FB03C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D98ED9-9E11-436A-800C-DE492F79AE3C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71A45D-23A7-4659-9936-5C4A8E6B007C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390A-355E-439A-A390-F2DEBAF3AD38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9FE1-2288-4D7C-936E-6A29D1DDE363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524-5A59-4DFA-ACFB-DD10392F1209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48789B-B50D-4B6E-BE6A-88A779B9D87F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392983-5600-4804-AB51-78A8EE1410D9}" type="datetime1">
              <a:rPr lang="fr-FR" smtClean="0"/>
              <a:pPr/>
              <a:t>27/08/2014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Module 1 – Environnement, Écologie et Biodiversité</a:t>
            </a:r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A7E43D-3F70-46EA-8A57-FA33682F7F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 cap="sm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7435552" cy="1622648"/>
          </a:xfrm>
          <a:solidFill>
            <a:srgbClr val="FFFFFF">
              <a:alpha val="56078"/>
            </a:srgbClr>
          </a:solidFill>
        </p:spPr>
        <p:txBody>
          <a:bodyPr anchor="ctr" anchorCtr="0">
            <a:normAutofit fontScale="90000"/>
          </a:bodyPr>
          <a:lstStyle/>
          <a:p>
            <a:pPr algn="ctr"/>
            <a:r>
              <a:rPr lang="fr-CA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dynamique des écosystèmes</a:t>
            </a:r>
            <a:br>
              <a:rPr lang="fr-CA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chapitre 55  (2012)</a:t>
            </a:r>
            <a:endParaRPr lang="fr-CA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E43D-3F70-46EA-8A57-FA33682F7FBB}" type="slidenum">
              <a:rPr lang="fr-CA" smtClean="0"/>
              <a:pPr/>
              <a:t>1</a:t>
            </a:fld>
            <a:endParaRPr lang="fr-CA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325234" y="4121696"/>
            <a:ext cx="7818766" cy="2736304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cap="small" dirty="0" smtClean="0">
                <a:solidFill>
                  <a:schemeClr val="bg1"/>
                </a:solidFill>
              </a:rPr>
              <a:t>Le flux d’énergie</a:t>
            </a:r>
          </a:p>
          <a:p>
            <a:pPr marL="977900" indent="-431800" defTabSz="977900">
              <a:buClrTx/>
              <a:buSzPct val="100000"/>
              <a:buFont typeface="Wingdings" panose="05000000000000000000" pitchFamily="2" charset="2"/>
              <a:buChar char="q"/>
            </a:pPr>
            <a:r>
              <a:rPr lang="fr-CA" dirty="0" smtClean="0">
                <a:solidFill>
                  <a:schemeClr val="bg1"/>
                </a:solidFill>
              </a:rPr>
              <a:t>La productivité primaire et secondaire</a:t>
            </a:r>
            <a:endParaRPr lang="fr-CA" sz="3600" b="1" cap="small" dirty="0" smtClean="0">
              <a:solidFill>
                <a:schemeClr val="bg1"/>
              </a:solidFill>
            </a:endParaRPr>
          </a:p>
          <a:p>
            <a:r>
              <a:rPr lang="fr-CA" sz="3600" b="1" cap="small" dirty="0" smtClean="0">
                <a:solidFill>
                  <a:schemeClr val="bg1"/>
                </a:solidFill>
              </a:rPr>
              <a:t>Le flux de matière</a:t>
            </a:r>
          </a:p>
          <a:p>
            <a:pPr marL="985838" indent="-457200">
              <a:buClrTx/>
              <a:buSzPct val="100000"/>
              <a:buFont typeface="Wingdings" panose="05000000000000000000" pitchFamily="2" charset="2"/>
              <a:buChar char="q"/>
            </a:pPr>
            <a:r>
              <a:rPr lang="fr-CA" dirty="0" smtClean="0">
                <a:solidFill>
                  <a:schemeClr val="bg1"/>
                </a:solidFill>
              </a:rPr>
              <a:t>Cycles biogéochimiques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la production d’énergie par le vivant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pic>
        <p:nvPicPr>
          <p:cNvPr id="6" name="Image 5" descr="chronique_a_la_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2952328" cy="2160803"/>
          </a:xfrm>
          <a:prstGeom prst="rect">
            <a:avLst/>
          </a:prstGeom>
        </p:spPr>
      </p:pic>
      <p:pic>
        <p:nvPicPr>
          <p:cNvPr id="9" name="Image 8" descr="4wrm5x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052736"/>
            <a:ext cx="2792492" cy="2160240"/>
          </a:xfrm>
          <a:prstGeom prst="rect">
            <a:avLst/>
          </a:prstGeom>
        </p:spPr>
      </p:pic>
      <p:pic>
        <p:nvPicPr>
          <p:cNvPr id="10" name="Image 9" descr="canstock3798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573016"/>
            <a:ext cx="1371600" cy="1170432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>
          <a:xfrm>
            <a:off x="2843808" y="4725144"/>
            <a:ext cx="100811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/>
          <p:cNvSpPr txBox="1"/>
          <p:nvPr/>
        </p:nvSpPr>
        <p:spPr>
          <a:xfrm>
            <a:off x="755576" y="558924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cap="small" dirty="0" smtClean="0">
                <a:latin typeface="Verdana" pitchFamily="34" charset="0"/>
              </a:rPr>
              <a:t>Molécules organiques</a:t>
            </a:r>
            <a:endParaRPr lang="fr-CA" sz="2400" cap="small" dirty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1880" y="577564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Verdana" pitchFamily="34" charset="0"/>
              </a:rPr>
              <a:t>CHALEUR</a:t>
            </a:r>
            <a:endParaRPr lang="fr-CA" sz="2400" dirty="0">
              <a:latin typeface="Verdana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753472" y="4329100"/>
            <a:ext cx="3168352" cy="1332148"/>
            <a:chOff x="6156176" y="3717032"/>
            <a:chExt cx="3168352" cy="1332148"/>
          </a:xfrm>
        </p:grpSpPr>
        <p:sp>
          <p:nvSpPr>
            <p:cNvPr id="22" name="Ellipse 21"/>
            <p:cNvSpPr/>
            <p:nvPr/>
          </p:nvSpPr>
          <p:spPr>
            <a:xfrm>
              <a:off x="6156176" y="3717032"/>
              <a:ext cx="2880320" cy="1332148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156176" y="4129916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cap="small" dirty="0" smtClean="0">
                  <a:latin typeface="Verdana" pitchFamily="34" charset="0"/>
                </a:rPr>
                <a:t>photosynthèse</a:t>
              </a:r>
              <a:endParaRPr lang="fr-CA" sz="2800" b="1" cap="small" dirty="0">
                <a:latin typeface="Verdana" pitchFamily="34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059832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/>
              <a:t>+</a:t>
            </a:r>
            <a:endParaRPr lang="fr-CA" sz="3600" b="1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25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87824" y="378904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/>
              <a:t>+</a:t>
            </a:r>
            <a:endParaRPr lang="fr-CA" sz="36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203848" y="37170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cap="small" dirty="0" smtClean="0">
                <a:latin typeface="Verdana" pitchFamily="34" charset="0"/>
              </a:rPr>
              <a:t>Nutriments inorganiques</a:t>
            </a:r>
            <a:endParaRPr lang="fr-CA" sz="2400" cap="small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1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xplosion 1 43"/>
          <p:cNvSpPr/>
          <p:nvPr/>
        </p:nvSpPr>
        <p:spPr>
          <a:xfrm>
            <a:off x="4716016" y="3429000"/>
            <a:ext cx="1656184" cy="12241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la consommation d’énergie par le vivant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6516216" y="2236217"/>
            <a:ext cx="2627784" cy="30777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>
              <a:spcAft>
                <a:spcPts val="1200"/>
              </a:spcAft>
              <a:tabLst>
                <a:tab pos="1158875" algn="l"/>
                <a:tab pos="2241550" algn="l"/>
              </a:tabLst>
            </a:pPr>
            <a:r>
              <a:rPr lang="fr-CA" sz="2000" cap="small" dirty="0" smtClean="0">
                <a:solidFill>
                  <a:schemeClr val="tx1"/>
                </a:solidFill>
                <a:latin typeface="Verdana" pitchFamily="34" charset="0"/>
              </a:rPr>
              <a:t>Dépenses d’énergie</a:t>
            </a:r>
            <a:endParaRPr lang="fr-CA" sz="2000" cap="small" dirty="0">
              <a:solidFill>
                <a:schemeClr val="tx1"/>
              </a:solidFill>
              <a:latin typeface="Verdana" pitchFamily="34" charset="0"/>
            </a:endParaRPr>
          </a:p>
          <a:p>
            <a:pPr marL="539750" indent="-179388">
              <a:spcAft>
                <a:spcPts val="1200"/>
              </a:spcAft>
              <a:buFont typeface="Arial" charset="0"/>
              <a:buChar char="•"/>
              <a:tabLst>
                <a:tab pos="1158875" algn="l"/>
                <a:tab pos="2241550" algn="l"/>
              </a:tabLst>
            </a:pPr>
            <a:r>
              <a:rPr lang="fr-CA" sz="2000" dirty="0">
                <a:solidFill>
                  <a:schemeClr val="tx1"/>
                </a:solidFill>
                <a:latin typeface="Verdana" pitchFamily="34" charset="0"/>
              </a:rPr>
              <a:t>Synthèses</a:t>
            </a:r>
          </a:p>
          <a:p>
            <a:pPr marL="539750" indent="-179388">
              <a:spcAft>
                <a:spcPts val="1200"/>
              </a:spcAft>
              <a:buFont typeface="Arial" charset="0"/>
              <a:buChar char="•"/>
              <a:tabLst>
                <a:tab pos="1158875" algn="l"/>
                <a:tab pos="2241550" algn="l"/>
              </a:tabLst>
            </a:pPr>
            <a:r>
              <a:rPr lang="fr-CA" sz="2000" dirty="0">
                <a:solidFill>
                  <a:schemeClr val="tx1"/>
                </a:solidFill>
                <a:latin typeface="Verdana" pitchFamily="34" charset="0"/>
              </a:rPr>
              <a:t>Croissance</a:t>
            </a:r>
          </a:p>
          <a:p>
            <a:pPr marL="539750" indent="-179388">
              <a:spcAft>
                <a:spcPts val="1200"/>
              </a:spcAft>
              <a:buFont typeface="Arial" charset="0"/>
              <a:buChar char="•"/>
              <a:tabLst>
                <a:tab pos="1158875" algn="l"/>
                <a:tab pos="2241550" algn="l"/>
              </a:tabLst>
            </a:pPr>
            <a:r>
              <a:rPr lang="fr-CA" sz="2000" dirty="0">
                <a:solidFill>
                  <a:schemeClr val="tx1"/>
                </a:solidFill>
                <a:latin typeface="Verdana" pitchFamily="34" charset="0"/>
              </a:rPr>
              <a:t>Mouvement</a:t>
            </a:r>
          </a:p>
          <a:p>
            <a:pPr marL="539750" indent="-179388">
              <a:spcAft>
                <a:spcPts val="1200"/>
              </a:spcAft>
              <a:buFont typeface="Arial" charset="0"/>
              <a:buChar char="•"/>
              <a:tabLst>
                <a:tab pos="1158875" algn="l"/>
                <a:tab pos="2241550" algn="l"/>
              </a:tabLst>
            </a:pPr>
            <a:r>
              <a:rPr lang="fr-CA" sz="2000" dirty="0">
                <a:solidFill>
                  <a:schemeClr val="tx1"/>
                </a:solidFill>
                <a:latin typeface="Verdana" pitchFamily="34" charset="0"/>
              </a:rPr>
              <a:t>Transport</a:t>
            </a:r>
          </a:p>
          <a:p>
            <a:pPr marL="539750" indent="-179388">
              <a:spcAft>
                <a:spcPts val="1200"/>
              </a:spcAft>
              <a:buFont typeface="Arial" charset="0"/>
              <a:buChar char="•"/>
              <a:tabLst>
                <a:tab pos="1158875" algn="l"/>
                <a:tab pos="2241550" algn="l"/>
              </a:tabLst>
            </a:pPr>
            <a:r>
              <a:rPr lang="fr-CA" sz="2000" dirty="0">
                <a:solidFill>
                  <a:schemeClr val="tx1"/>
                </a:solidFill>
                <a:latin typeface="Verdana" pitchFamily="34" charset="0"/>
              </a:rPr>
              <a:t>Chaleur</a:t>
            </a:r>
          </a:p>
          <a:p>
            <a:pPr marL="539750" indent="-179388">
              <a:spcAft>
                <a:spcPts val="1200"/>
              </a:spcAft>
              <a:buFont typeface="Arial" charset="0"/>
              <a:buChar char="•"/>
              <a:tabLst>
                <a:tab pos="1158875" algn="l"/>
                <a:tab pos="2241550" algn="l"/>
              </a:tabLst>
            </a:pPr>
            <a:r>
              <a:rPr lang="fr-CA" sz="2000" dirty="0" smtClean="0">
                <a:solidFill>
                  <a:schemeClr val="tx1"/>
                </a:solidFill>
                <a:latin typeface="Verdana" pitchFamily="34" charset="0"/>
              </a:rPr>
              <a:t>Etc</a:t>
            </a:r>
            <a:r>
              <a:rPr lang="fr-CA" sz="2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584" y="3717032"/>
            <a:ext cx="237626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cap="small" dirty="0" smtClean="0">
                <a:latin typeface="Verdana" pitchFamily="34" charset="0"/>
              </a:rPr>
              <a:t>Molécules organiques</a:t>
            </a:r>
            <a:endParaRPr lang="fr-CA" sz="2400" cap="small" dirty="0">
              <a:latin typeface="Verdana" pitchFamily="34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1907704" y="2420888"/>
            <a:ext cx="42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fr-CA" sz="2400" dirty="0">
                <a:sym typeface="Wingdings" pitchFamily="2" charset="2"/>
              </a:rPr>
              <a:t>O</a:t>
            </a:r>
            <a:r>
              <a:rPr lang="fr-CA" sz="2400" baseline="-25000" dirty="0">
                <a:sym typeface="Wingdings" pitchFamily="2" charset="2"/>
              </a:rPr>
              <a:t>2</a:t>
            </a:r>
            <a:endParaRPr lang="fr-CA" sz="2400" baseline="-25000" dirty="0"/>
          </a:p>
        </p:txBody>
      </p:sp>
      <p:sp>
        <p:nvSpPr>
          <p:cNvPr id="9" name="ZoneTexte 12"/>
          <p:cNvSpPr txBox="1">
            <a:spLocks noChangeArrowheads="1"/>
          </p:cNvSpPr>
          <p:nvPr/>
        </p:nvSpPr>
        <p:spPr bwMode="auto">
          <a:xfrm>
            <a:off x="4716016" y="2060848"/>
            <a:ext cx="157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fr-CA" sz="2400" dirty="0"/>
              <a:t>CO</a:t>
            </a:r>
            <a:r>
              <a:rPr lang="fr-CA" sz="2400" baseline="-25000" dirty="0"/>
              <a:t>2</a:t>
            </a:r>
            <a:r>
              <a:rPr lang="fr-CA" sz="2400" dirty="0"/>
              <a:t> + H</a:t>
            </a:r>
            <a:r>
              <a:rPr lang="fr-CA" sz="2400" baseline="-25000" dirty="0"/>
              <a:t>2</a:t>
            </a:r>
            <a:r>
              <a:rPr lang="fr-CA" sz="2400" dirty="0"/>
              <a:t>O</a:t>
            </a:r>
            <a:endParaRPr lang="fr-CA" sz="2400" baseline="-25000" dirty="0"/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5076056" y="3717032"/>
            <a:ext cx="924090" cy="5539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0" rIns="36000" bIns="0">
            <a:spAutoFit/>
          </a:bodyPr>
          <a:lstStyle/>
          <a:p>
            <a:r>
              <a:rPr lang="fr-CA" sz="3600" dirty="0" smtClean="0">
                <a:solidFill>
                  <a:schemeClr val="tx1"/>
                </a:solidFill>
                <a:latin typeface="Verdana" pitchFamily="34" charset="0"/>
                <a:sym typeface="Wingdings" pitchFamily="2" charset="2"/>
              </a:rPr>
              <a:t>ATP</a:t>
            </a:r>
            <a:endParaRPr lang="fr-CA" sz="3600" baseline="-250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2" name="Picture 4" descr="http://www.politique-actu.com/files/9213-bacterie-1,bWF4LTQyMH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13176"/>
            <a:ext cx="16605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51520" y="1628800"/>
            <a:ext cx="3237413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 cap="small" dirty="0">
                <a:solidFill>
                  <a:schemeClr val="tx1"/>
                </a:solidFill>
                <a:latin typeface="Verdana" pitchFamily="34" charset="0"/>
              </a:rPr>
              <a:t>Respiration cellulaire</a:t>
            </a:r>
          </a:p>
        </p:txBody>
      </p:sp>
      <p:cxnSp>
        <p:nvCxnSpPr>
          <p:cNvPr id="26" name="Forme 25"/>
          <p:cNvCxnSpPr/>
          <p:nvPr/>
        </p:nvCxnSpPr>
        <p:spPr>
          <a:xfrm rot="5400000" flipH="1" flipV="1">
            <a:off x="3107110" y="2101180"/>
            <a:ext cx="1352550" cy="1735138"/>
          </a:xfrm>
          <a:prstGeom prst="curvedConnector2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orme 29"/>
          <p:cNvCxnSpPr/>
          <p:nvPr/>
        </p:nvCxnSpPr>
        <p:spPr>
          <a:xfrm rot="10800000">
            <a:off x="2915817" y="4712170"/>
            <a:ext cx="1687513" cy="1381125"/>
          </a:xfrm>
          <a:prstGeom prst="curvedConnector2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79512" y="6021288"/>
            <a:ext cx="345343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 cap="small" dirty="0" smtClean="0">
                <a:solidFill>
                  <a:schemeClr val="tx1"/>
                </a:solidFill>
                <a:latin typeface="Verdana" pitchFamily="34" charset="0"/>
              </a:rPr>
              <a:t>Fermentation</a:t>
            </a:r>
            <a:endParaRPr lang="fr-CA" sz="2400" cap="small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34" name="Connecteur en arc 81"/>
          <p:cNvCxnSpPr/>
          <p:nvPr/>
        </p:nvCxnSpPr>
        <p:spPr>
          <a:xfrm rot="16200000" flipH="1">
            <a:off x="2623121" y="2497559"/>
            <a:ext cx="231775" cy="798513"/>
          </a:xfrm>
          <a:prstGeom prst="curvedConnector2">
            <a:avLst/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èche vers le bas 40"/>
          <p:cNvSpPr/>
          <p:nvPr/>
        </p:nvSpPr>
        <p:spPr>
          <a:xfrm>
            <a:off x="5148064" y="2564904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Flèche vers le bas 41"/>
          <p:cNvSpPr/>
          <p:nvPr/>
        </p:nvSpPr>
        <p:spPr>
          <a:xfrm flipV="1">
            <a:off x="5148064" y="4581128"/>
            <a:ext cx="864096" cy="8640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ZoneTexte 12"/>
          <p:cNvSpPr txBox="1">
            <a:spLocks noChangeArrowheads="1"/>
          </p:cNvSpPr>
          <p:nvPr/>
        </p:nvSpPr>
        <p:spPr bwMode="auto">
          <a:xfrm>
            <a:off x="4572000" y="5929535"/>
            <a:ext cx="2026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fr-CA" sz="2000" dirty="0" smtClean="0">
                <a:latin typeface="Verdana" pitchFamily="34" charset="0"/>
              </a:rPr>
              <a:t>Divers produits</a:t>
            </a:r>
            <a:endParaRPr lang="fr-CA" sz="2000" baseline="-25000" dirty="0">
              <a:latin typeface="Verdana" pitchFamily="34" charset="0"/>
            </a:endParaRPr>
          </a:p>
        </p:txBody>
      </p:sp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2479060" y="5435377"/>
            <a:ext cx="796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fr-CA" sz="2400" dirty="0" smtClean="0">
                <a:sym typeface="Symbol"/>
              </a:rPr>
              <a:t></a:t>
            </a:r>
            <a:r>
              <a:rPr lang="fr-CA" sz="2400" dirty="0" smtClean="0">
                <a:sym typeface="Wingdings" pitchFamily="2" charset="2"/>
              </a:rPr>
              <a:t>O</a:t>
            </a:r>
            <a:r>
              <a:rPr lang="fr-CA" sz="2400" baseline="-25000" dirty="0" smtClean="0">
                <a:sym typeface="Wingdings" pitchFamily="2" charset="2"/>
              </a:rPr>
              <a:t>2</a:t>
            </a:r>
            <a:endParaRPr lang="fr-CA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622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" grpId="0" animBg="1"/>
      <p:bldP spid="12" grpId="0" animBg="1"/>
      <p:bldP spid="8" grpId="0"/>
      <p:bldP spid="9" grpId="0"/>
      <p:bldP spid="10" grpId="0"/>
      <p:bldP spid="23" grpId="0" animBg="1"/>
      <p:bldP spid="33" grpId="0" animBg="1"/>
      <p:bldP spid="41" grpId="0" animBg="1"/>
      <p:bldP spid="42" grpId="0" animBg="1"/>
      <p:bldP spid="4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Productivité primaire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0748" y="1484784"/>
            <a:ext cx="4432006" cy="1584176"/>
            <a:chOff x="390788" y="2492896"/>
            <a:chExt cx="4071966" cy="1584176"/>
          </a:xfrm>
        </p:grpSpPr>
        <p:sp>
          <p:nvSpPr>
            <p:cNvPr id="12" name="Ellipse 11"/>
            <p:cNvSpPr/>
            <p:nvPr/>
          </p:nvSpPr>
          <p:spPr>
            <a:xfrm>
              <a:off x="395536" y="2492896"/>
              <a:ext cx="3960440" cy="15841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90788" y="2780928"/>
              <a:ext cx="4071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cap="smal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Énergie produit par la photosynthèse</a:t>
              </a:r>
            </a:p>
            <a:p>
              <a:pPr algn="ctr"/>
              <a:r>
                <a:rPr lang="fr-CA" sz="2400" b="1" cap="smal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PPB</a:t>
              </a:r>
              <a:endParaRPr lang="fr-CA" sz="24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391316" y="184482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latin typeface="Tempus Sans ITC" pitchFamily="82" charset="0"/>
              </a:rPr>
              <a:t>-</a:t>
            </a:r>
            <a:endParaRPr lang="fr-CA" sz="4800" b="1" dirty="0">
              <a:latin typeface="Tempus Sans ITC" pitchFamily="82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892522" y="1412776"/>
            <a:ext cx="4071966" cy="1593468"/>
            <a:chOff x="4892522" y="2420888"/>
            <a:chExt cx="4071966" cy="1593468"/>
          </a:xfrm>
        </p:grpSpPr>
        <p:sp>
          <p:nvSpPr>
            <p:cNvPr id="13" name="Ellipse 12"/>
            <p:cNvSpPr/>
            <p:nvPr/>
          </p:nvSpPr>
          <p:spPr>
            <a:xfrm>
              <a:off x="4932040" y="2420888"/>
              <a:ext cx="3960440" cy="15841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892522" y="2814027"/>
              <a:ext cx="4071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cap="smal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Énergie utilisée pour le métabolisme</a:t>
              </a:r>
            </a:p>
            <a:p>
              <a:pPr algn="ctr"/>
              <a:r>
                <a:rPr lang="fr-CA" sz="2400" b="1" cap="smal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r>
                <a:rPr lang="fr-CA" sz="2400" b="1" baseline="-25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endParaRPr lang="fr-CA" sz="2400" b="1" cap="small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64096" y="3430741"/>
            <a:ext cx="7668344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b="1" cap="small" dirty="0" smtClean="0">
                <a:solidFill>
                  <a:schemeClr val="tx1"/>
                </a:solidFill>
                <a:latin typeface="Tempus Sans ITC" pitchFamily="82" charset="0"/>
              </a:rPr>
              <a:t>Productivité Primaire Nette (PPN)</a:t>
            </a:r>
            <a:endParaRPr lang="fr-CA" sz="3600" b="1" cap="small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748" y="6453336"/>
            <a:ext cx="36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Campbell, 2012; p.1408</a:t>
            </a:r>
            <a:endParaRPr lang="fr-CA" dirty="0"/>
          </a:p>
        </p:txBody>
      </p:sp>
      <p:sp>
        <p:nvSpPr>
          <p:cNvPr id="19" name="Rectangle 18"/>
          <p:cNvSpPr/>
          <p:nvPr/>
        </p:nvSpPr>
        <p:spPr>
          <a:xfrm>
            <a:off x="810618" y="4953362"/>
            <a:ext cx="7937846" cy="70788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Énergie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disponible</a:t>
            </a:r>
            <a:r>
              <a:rPr lang="fr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niveau trophique supérieur</a:t>
            </a:r>
          </a:p>
        </p:txBody>
      </p:sp>
      <p:sp>
        <p:nvSpPr>
          <p:cNvPr id="20" name="Flèche vers le bas 19"/>
          <p:cNvSpPr/>
          <p:nvPr/>
        </p:nvSpPr>
        <p:spPr>
          <a:xfrm>
            <a:off x="4211960" y="4280902"/>
            <a:ext cx="720080" cy="588258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9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Question???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539552" y="4938464"/>
            <a:ext cx="8226496" cy="1658888"/>
          </a:xfrm>
        </p:spPr>
        <p:txBody>
          <a:bodyPr/>
          <a:lstStyle/>
          <a:p>
            <a:r>
              <a:rPr lang="fr-CA" dirty="0" smtClean="0"/>
              <a:t>Justifiez votre réponse.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4682A67-067B-4F1E-B20D-26796A8DF9D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9512" y="1484784"/>
            <a:ext cx="889248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D’après-vous qui a la </a:t>
            </a:r>
            <a:r>
              <a:rPr lang="fr-C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forte 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PPN </a:t>
            </a:r>
            <a:r>
              <a:rPr lang="fr-CA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(production primaire </a:t>
            </a:r>
            <a:r>
              <a:rPr lang="fr-CA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nette)</a:t>
            </a:r>
            <a:r>
              <a:rPr lang="fr-C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fr-CA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C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Une 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forêt (arbres </a:t>
            </a:r>
            <a:r>
              <a:rPr lang="fr-C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matures)</a:t>
            </a:r>
          </a:p>
          <a:p>
            <a:pPr>
              <a:lnSpc>
                <a:spcPct val="150000"/>
              </a:lnSpc>
            </a:pPr>
            <a:r>
              <a:rPr lang="fr-C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Une 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prairie tempérée (plantes herbacées)?</a:t>
            </a:r>
          </a:p>
        </p:txBody>
      </p:sp>
    </p:spTree>
    <p:extLst>
      <p:ext uri="{BB962C8B-B14F-4D97-AF65-F5344CB8AC3E}">
        <p14:creationId xmlns:p14="http://schemas.microsoft.com/office/powerpoint/2010/main" val="5219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Productivité primaire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Les facteurs limitants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748" y="6453336"/>
            <a:ext cx="36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Campbell, 2012; p.1409-1412</a:t>
            </a:r>
            <a:endParaRPr lang="fr-CA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609600" y="1628800"/>
            <a:ext cx="3886200" cy="4572000"/>
          </a:xfrm>
        </p:spPr>
        <p:txBody>
          <a:bodyPr/>
          <a:lstStyle/>
          <a:p>
            <a:r>
              <a:rPr lang="fr-CA" dirty="0" smtClean="0"/>
              <a:t>La température</a:t>
            </a:r>
          </a:p>
          <a:p>
            <a:r>
              <a:rPr lang="fr-CA" dirty="0" smtClean="0"/>
              <a:t>L’humidité</a:t>
            </a:r>
            <a:endParaRPr lang="fr-CA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2"/>
          </p:nvPr>
        </p:nvSpPr>
        <p:spPr>
          <a:xfrm>
            <a:off x="4844901" y="1628800"/>
            <a:ext cx="3886200" cy="4572000"/>
          </a:xfrm>
        </p:spPr>
        <p:txBody>
          <a:bodyPr/>
          <a:lstStyle/>
          <a:p>
            <a:r>
              <a:rPr lang="fr-CA" dirty="0" smtClean="0"/>
              <a:t>Lumière</a:t>
            </a:r>
          </a:p>
          <a:p>
            <a:r>
              <a:rPr lang="fr-CA" dirty="0" smtClean="0"/>
              <a:t>Les nutriments</a:t>
            </a:r>
          </a:p>
          <a:p>
            <a:pPr lvl="1"/>
            <a:r>
              <a:rPr lang="fr-CA" dirty="0" smtClean="0"/>
              <a:t>Azote et phosphore</a:t>
            </a:r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5148064" y="1124744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Écosystèmes marins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1124744"/>
            <a:ext cx="41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Écosystèmes terrestres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2303059" cy="360969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51634"/>
            <a:ext cx="4286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6" grpId="0" uiExpand="1" build="p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682A67-067B-4F1E-B20D-26796A8DF9D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7" name="Picture 2" descr="http://media.pearsoncmg.com/intl/erpi/etext/erpi_campbell_biologie_4e/figures_tableaux/campbell_figures_55/ch55_fig_55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9599"/>
            <a:ext cx="9144000" cy="3721609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Productivité primaire nette mondiale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4462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Production primaire planétaire</a:t>
            </a:r>
            <a:endParaRPr lang="fr-CA" dirty="0"/>
          </a:p>
        </p:txBody>
      </p:sp>
      <p:pic>
        <p:nvPicPr>
          <p:cNvPr id="5" name="Picture 2" descr="C:\Documents and Settings\Prof\Mes documents\college\Images_CAMPBELL2007_francais\Chapitre 54\Figure_5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1092348"/>
            <a:ext cx="896937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516216" y="649758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(</a:t>
            </a:r>
            <a:r>
              <a:rPr lang="fr-CA" b="1" dirty="0" smtClean="0"/>
              <a:t>Campbell, 2007; 54.4)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5233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</a:t>
            </a:r>
            <a:r>
              <a:rPr lang="fr-CA" dirty="0" smtClean="0"/>
              <a:t>??? 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144016" y="1700808"/>
            <a:ext cx="8892480" cy="2369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productivité primaire est-elle </a:t>
            </a:r>
            <a:r>
              <a:rPr lang="fr-CA" sz="32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grande </a:t>
            </a:r>
            <a:r>
              <a:rPr lang="fr-CA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arctique ou à l’équateur?</a:t>
            </a:r>
            <a:endParaRPr lang="fr-CA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Justifiez votre réponse grâce aux notions apprises.</a:t>
            </a:r>
            <a:endParaRPr lang="fr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Question??? </a:t>
            </a:r>
            <a:endParaRPr lang="fr-CA" dirty="0" smtClean="0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42312" cy="42114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sz="3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l’échelle mondiale, les herbivores ne consomment qu’environ 17% de la productivité primaire nette des végétaux terrestres. Pourtant, presque toute la biomasse des Végétaux finit par être consommée. </a:t>
            </a:r>
            <a:endParaRPr lang="fr-CA" sz="320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CA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CA" sz="32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Expliquez </a:t>
            </a:r>
            <a:r>
              <a:rPr lang="fr-CA" sz="3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pourquoi?</a:t>
            </a: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0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7544" y="1556940"/>
            <a:ext cx="7489775" cy="4680372"/>
            <a:chOff x="521" y="800"/>
            <a:chExt cx="4944" cy="3265"/>
          </a:xfrm>
        </p:grpSpPr>
        <p:pic>
          <p:nvPicPr>
            <p:cNvPr id="2970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3297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8295" name="Text Box 7"/>
            <p:cNvSpPr txBox="1">
              <a:spLocks noChangeArrowheads="1"/>
            </p:cNvSpPr>
            <p:nvPr/>
          </p:nvSpPr>
          <p:spPr bwMode="auto">
            <a:xfrm>
              <a:off x="1701" y="3612"/>
              <a:ext cx="1905" cy="453"/>
            </a:xfrm>
            <a:prstGeom prst="rect">
              <a:avLst/>
            </a:prstGeom>
            <a:solidFill>
              <a:srgbClr val="77EE0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Nouvelle biomasse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(croissance)</a:t>
              </a:r>
            </a:p>
          </p:txBody>
        </p:sp>
        <p:sp>
          <p:nvSpPr>
            <p:cNvPr id="268296" name="Text Box 8"/>
            <p:cNvSpPr txBox="1">
              <a:spLocks noChangeArrowheads="1"/>
            </p:cNvSpPr>
            <p:nvPr/>
          </p:nvSpPr>
          <p:spPr bwMode="auto">
            <a:xfrm>
              <a:off x="3470" y="3022"/>
              <a:ext cx="1089" cy="453"/>
            </a:xfrm>
            <a:prstGeom prst="rect">
              <a:avLst/>
            </a:prstGeom>
            <a:solidFill>
              <a:srgbClr val="FF9933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Respiration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cellulaire</a:t>
              </a:r>
            </a:p>
          </p:txBody>
        </p:sp>
        <p:sp>
          <p:nvSpPr>
            <p:cNvPr id="268297" name="Text Box 9"/>
            <p:cNvSpPr txBox="1">
              <a:spLocks noChangeArrowheads="1"/>
            </p:cNvSpPr>
            <p:nvPr/>
          </p:nvSpPr>
          <p:spPr bwMode="auto">
            <a:xfrm>
              <a:off x="521" y="3203"/>
              <a:ext cx="817" cy="327"/>
            </a:xfrm>
            <a:prstGeom prst="rect">
              <a:avLst/>
            </a:prstGeom>
            <a:solidFill>
              <a:srgbClr val="7E5400"/>
            </a:solidFill>
            <a:ln w="2857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CBFF9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Feces</a:t>
              </a:r>
            </a:p>
          </p:txBody>
        </p:sp>
        <p:sp>
          <p:nvSpPr>
            <p:cNvPr id="268298" name="Text Box 10"/>
            <p:cNvSpPr txBox="1">
              <a:spLocks noChangeArrowheads="1"/>
            </p:cNvSpPr>
            <p:nvPr/>
          </p:nvSpPr>
          <p:spPr bwMode="auto">
            <a:xfrm>
              <a:off x="1837" y="2840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100 J</a:t>
              </a:r>
            </a:p>
          </p:txBody>
        </p:sp>
        <p:sp>
          <p:nvSpPr>
            <p:cNvPr id="268299" name="Text Box 11"/>
            <p:cNvSpPr txBox="1">
              <a:spLocks noChangeArrowheads="1"/>
            </p:cNvSpPr>
            <p:nvPr/>
          </p:nvSpPr>
          <p:spPr bwMode="auto">
            <a:xfrm>
              <a:off x="2381" y="3113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33 J</a:t>
              </a:r>
            </a:p>
          </p:txBody>
        </p:sp>
        <p:sp>
          <p:nvSpPr>
            <p:cNvPr id="268300" name="Text Box 12"/>
            <p:cNvSpPr txBox="1">
              <a:spLocks noChangeArrowheads="1"/>
            </p:cNvSpPr>
            <p:nvPr/>
          </p:nvSpPr>
          <p:spPr bwMode="auto">
            <a:xfrm>
              <a:off x="2744" y="2795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67 J</a:t>
              </a:r>
            </a:p>
          </p:txBody>
        </p:sp>
        <p:sp>
          <p:nvSpPr>
            <p:cNvPr id="268301" name="Text Box 13"/>
            <p:cNvSpPr txBox="1">
              <a:spLocks noChangeArrowheads="1"/>
            </p:cNvSpPr>
            <p:nvPr/>
          </p:nvSpPr>
          <p:spPr bwMode="auto">
            <a:xfrm>
              <a:off x="2653" y="1842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CBFF9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 J</a:t>
              </a:r>
            </a:p>
          </p:txBody>
        </p:sp>
        <p:sp>
          <p:nvSpPr>
            <p:cNvPr id="268302" name="Text Box 14"/>
            <p:cNvSpPr txBox="1">
              <a:spLocks noChangeArrowheads="1"/>
            </p:cNvSpPr>
            <p:nvPr/>
          </p:nvSpPr>
          <p:spPr bwMode="auto">
            <a:xfrm>
              <a:off x="1157" y="800"/>
              <a:ext cx="2676" cy="31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Plante mangée par une chenille</a:t>
              </a:r>
            </a:p>
          </p:txBody>
        </p:sp>
        <p:sp>
          <p:nvSpPr>
            <p:cNvPr id="268306" name="Text Box 18"/>
            <p:cNvSpPr txBox="1">
              <a:spLocks noChangeArrowheads="1"/>
            </p:cNvSpPr>
            <p:nvPr/>
          </p:nvSpPr>
          <p:spPr bwMode="auto">
            <a:xfrm>
              <a:off x="3515" y="1344"/>
              <a:ext cx="19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fr-CA" sz="1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 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et la production secondaire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6084317" y="1268760"/>
            <a:ext cx="3024187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algn="ctr">
              <a:tabLst>
                <a:tab pos="1158875" algn="l"/>
                <a:tab pos="2241550" algn="l"/>
              </a:tabLst>
            </a:pPr>
            <a:r>
              <a:rPr lang="fr-CA" sz="24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Est-ce que toute l’énergie consommée est transformée en nouvelle </a:t>
            </a:r>
            <a:r>
              <a:rPr lang="fr-CA" sz="2400" b="1" cap="small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biomasse qui sera consommable par le niveau suivant?</a:t>
            </a:r>
            <a:endParaRPr lang="fr-CA" sz="24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04048" y="55892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cap="small" dirty="0" smtClean="0">
                <a:latin typeface="Verdana" pitchFamily="34" charset="0"/>
              </a:rPr>
              <a:t>Productivité secondaire</a:t>
            </a:r>
            <a:endParaRPr lang="fr-CA" sz="2000" b="1" cap="small" dirty="0">
              <a:latin typeface="Verdan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44404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(Campbell, 2012; figure 55.10)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3759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2"/>
          <p:cNvSpPr>
            <a:spLocks noChangeArrowheads="1"/>
          </p:cNvSpPr>
          <p:nvPr/>
        </p:nvSpPr>
        <p:spPr bwMode="auto">
          <a:xfrm>
            <a:off x="1691084" y="2205236"/>
            <a:ext cx="5614988" cy="4535487"/>
          </a:xfrm>
          <a:prstGeom prst="rect">
            <a:avLst/>
          </a:prstGeom>
          <a:solidFill>
            <a:srgbClr val="FFFFFF">
              <a:alpha val="12941"/>
            </a:srgbClr>
          </a:solidFill>
          <a:ln w="4445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3202384" y="3356173"/>
            <a:ext cx="144463" cy="144463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3634184" y="3716536"/>
            <a:ext cx="144463" cy="14446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3273822" y="4219773"/>
            <a:ext cx="144462" cy="144463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2915047" y="3643511"/>
            <a:ext cx="144462" cy="14446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2194322" y="3643511"/>
            <a:ext cx="144462" cy="14446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2842022" y="3140273"/>
            <a:ext cx="144462" cy="144463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2626122" y="4075311"/>
            <a:ext cx="144462" cy="14446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7180" name="Oval 29"/>
          <p:cNvSpPr>
            <a:spLocks noChangeArrowheads="1"/>
          </p:cNvSpPr>
          <p:nvPr/>
        </p:nvSpPr>
        <p:spPr bwMode="auto">
          <a:xfrm>
            <a:off x="1906984" y="2924373"/>
            <a:ext cx="2232025" cy="1800225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81" name="Oval 11"/>
          <p:cNvSpPr>
            <a:spLocks noChangeArrowheads="1"/>
          </p:cNvSpPr>
          <p:nvPr/>
        </p:nvSpPr>
        <p:spPr bwMode="auto">
          <a:xfrm>
            <a:off x="5867797" y="3500636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182" name="Oval 13"/>
          <p:cNvSpPr>
            <a:spLocks noChangeArrowheads="1"/>
          </p:cNvSpPr>
          <p:nvPr/>
        </p:nvSpPr>
        <p:spPr bwMode="auto">
          <a:xfrm>
            <a:off x="5723334" y="4221361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183" name="Oval 14"/>
          <p:cNvSpPr>
            <a:spLocks noChangeArrowheads="1"/>
          </p:cNvSpPr>
          <p:nvPr/>
        </p:nvSpPr>
        <p:spPr bwMode="auto">
          <a:xfrm>
            <a:off x="5580459" y="3787973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184" name="Oval 15"/>
          <p:cNvSpPr>
            <a:spLocks noChangeArrowheads="1"/>
          </p:cNvSpPr>
          <p:nvPr/>
        </p:nvSpPr>
        <p:spPr bwMode="auto">
          <a:xfrm>
            <a:off x="4859734" y="3787973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185" name="Oval 16"/>
          <p:cNvSpPr>
            <a:spLocks noChangeArrowheads="1"/>
          </p:cNvSpPr>
          <p:nvPr/>
        </p:nvSpPr>
        <p:spPr bwMode="auto">
          <a:xfrm>
            <a:off x="5507434" y="3284736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186" name="Oval 31"/>
          <p:cNvSpPr>
            <a:spLocks noChangeArrowheads="1"/>
          </p:cNvSpPr>
          <p:nvPr/>
        </p:nvSpPr>
        <p:spPr bwMode="auto">
          <a:xfrm>
            <a:off x="4715272" y="3068836"/>
            <a:ext cx="1511300" cy="14398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87" name="Oval 18"/>
          <p:cNvSpPr>
            <a:spLocks noChangeArrowheads="1"/>
          </p:cNvSpPr>
          <p:nvPr/>
        </p:nvSpPr>
        <p:spPr bwMode="auto">
          <a:xfrm>
            <a:off x="3851672" y="5084961"/>
            <a:ext cx="144462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88" name="Oval 19"/>
          <p:cNvSpPr>
            <a:spLocks noChangeArrowheads="1"/>
          </p:cNvSpPr>
          <p:nvPr/>
        </p:nvSpPr>
        <p:spPr bwMode="auto">
          <a:xfrm>
            <a:off x="5404247" y="5599311"/>
            <a:ext cx="144462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5043884" y="6102548"/>
            <a:ext cx="144463" cy="14446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0" name="Oval 21"/>
          <p:cNvSpPr>
            <a:spLocks noChangeArrowheads="1"/>
          </p:cNvSpPr>
          <p:nvPr/>
        </p:nvSpPr>
        <p:spPr bwMode="auto">
          <a:xfrm>
            <a:off x="4715272" y="6021586"/>
            <a:ext cx="144462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1" name="Oval 22"/>
          <p:cNvSpPr>
            <a:spLocks noChangeArrowheads="1"/>
          </p:cNvSpPr>
          <p:nvPr/>
        </p:nvSpPr>
        <p:spPr bwMode="auto">
          <a:xfrm>
            <a:off x="3964384" y="5526286"/>
            <a:ext cx="144463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2" name="Oval 23"/>
          <p:cNvSpPr>
            <a:spLocks noChangeArrowheads="1"/>
          </p:cNvSpPr>
          <p:nvPr/>
        </p:nvSpPr>
        <p:spPr bwMode="auto">
          <a:xfrm>
            <a:off x="4612084" y="5023048"/>
            <a:ext cx="144463" cy="14446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3" name="Oval 24"/>
          <p:cNvSpPr>
            <a:spLocks noChangeArrowheads="1"/>
          </p:cNvSpPr>
          <p:nvPr/>
        </p:nvSpPr>
        <p:spPr bwMode="auto">
          <a:xfrm>
            <a:off x="4396184" y="5958086"/>
            <a:ext cx="144463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4" name="Oval 25"/>
          <p:cNvSpPr>
            <a:spLocks noChangeArrowheads="1"/>
          </p:cNvSpPr>
          <p:nvPr/>
        </p:nvSpPr>
        <p:spPr bwMode="auto">
          <a:xfrm>
            <a:off x="4540647" y="5383411"/>
            <a:ext cx="144462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5" name="Oval 26"/>
          <p:cNvSpPr>
            <a:spLocks noChangeArrowheads="1"/>
          </p:cNvSpPr>
          <p:nvPr/>
        </p:nvSpPr>
        <p:spPr bwMode="auto">
          <a:xfrm>
            <a:off x="4253309" y="5670748"/>
            <a:ext cx="144463" cy="14446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6" name="Oval 27"/>
          <p:cNvSpPr>
            <a:spLocks noChangeArrowheads="1"/>
          </p:cNvSpPr>
          <p:nvPr/>
        </p:nvSpPr>
        <p:spPr bwMode="auto">
          <a:xfrm>
            <a:off x="4180284" y="5167511"/>
            <a:ext cx="144463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197" name="Oval 32"/>
          <p:cNvSpPr>
            <a:spLocks noChangeArrowheads="1"/>
          </p:cNvSpPr>
          <p:nvPr/>
        </p:nvSpPr>
        <p:spPr bwMode="auto">
          <a:xfrm rot="1336216">
            <a:off x="3635772" y="4797623"/>
            <a:ext cx="2159000" cy="1657350"/>
          </a:xfrm>
          <a:prstGeom prst="ellipse">
            <a:avLst/>
          </a:prstGeom>
          <a:noFill/>
          <a:ln w="25400">
            <a:solidFill>
              <a:schemeClr val="accent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71834" y="5517232"/>
            <a:ext cx="1476375" cy="1192212"/>
            <a:chOff x="71834" y="5693172"/>
            <a:chExt cx="1476375" cy="1192212"/>
          </a:xfrm>
        </p:grpSpPr>
        <p:sp>
          <p:nvSpPr>
            <p:cNvPr id="7172" name="Text Box 28"/>
            <p:cNvSpPr txBox="1">
              <a:spLocks noChangeArrowheads="1"/>
            </p:cNvSpPr>
            <p:nvPr/>
          </p:nvSpPr>
          <p:spPr bwMode="auto">
            <a:xfrm>
              <a:off x="71834" y="5693172"/>
              <a:ext cx="1476375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CA" b="1" dirty="0">
                  <a:solidFill>
                    <a:srgbClr val="0070C0"/>
                  </a:solidFill>
                  <a:latin typeface="Tahoma" charset="0"/>
                </a:rPr>
                <a:t>Espèce 1</a:t>
              </a:r>
            </a:p>
            <a:p>
              <a:pPr algn="l">
                <a:spcBef>
                  <a:spcPct val="50000"/>
                </a:spcBef>
              </a:pPr>
              <a:r>
                <a:rPr lang="fr-CA" b="1" dirty="0">
                  <a:solidFill>
                    <a:srgbClr val="FF0000"/>
                  </a:solidFill>
                  <a:latin typeface="Tahoma" charset="0"/>
                </a:rPr>
                <a:t>Espèce 2</a:t>
              </a:r>
            </a:p>
            <a:p>
              <a:pPr algn="l">
                <a:spcBef>
                  <a:spcPct val="50000"/>
                </a:spcBef>
              </a:pPr>
              <a:r>
                <a:rPr lang="fr-CA" b="1" dirty="0">
                  <a:solidFill>
                    <a:schemeClr val="accent6">
                      <a:lumMod val="75000"/>
                    </a:schemeClr>
                  </a:solidFill>
                  <a:latin typeface="Tahoma" charset="0"/>
                </a:rPr>
                <a:t>Espèce 3</a:t>
              </a:r>
              <a:endParaRPr lang="fr-FR" b="1" dirty="0">
                <a:solidFill>
                  <a:schemeClr val="accent6">
                    <a:lumMod val="75000"/>
                  </a:schemeClr>
                </a:solidFill>
                <a:latin typeface="Tahoma" charset="0"/>
              </a:endParaRPr>
            </a:p>
          </p:txBody>
        </p:sp>
        <p:sp>
          <p:nvSpPr>
            <p:cNvPr id="105507" name="Oval 35"/>
            <p:cNvSpPr>
              <a:spLocks noChangeArrowheads="1"/>
            </p:cNvSpPr>
            <p:nvPr/>
          </p:nvSpPr>
          <p:spPr bwMode="auto">
            <a:xfrm>
              <a:off x="1330722" y="5805264"/>
              <a:ext cx="144462" cy="144463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199" name="Oval 36"/>
            <p:cNvSpPr>
              <a:spLocks noChangeArrowheads="1"/>
            </p:cNvSpPr>
            <p:nvPr/>
          </p:nvSpPr>
          <p:spPr bwMode="auto">
            <a:xfrm>
              <a:off x="1330722" y="6237312"/>
              <a:ext cx="144462" cy="144462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7200" name="Oval 37"/>
            <p:cNvSpPr>
              <a:spLocks noChangeArrowheads="1"/>
            </p:cNvSpPr>
            <p:nvPr/>
          </p:nvSpPr>
          <p:spPr bwMode="auto">
            <a:xfrm>
              <a:off x="1330722" y="6668913"/>
              <a:ext cx="144462" cy="14446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7201" name="Text Box 38"/>
          <p:cNvSpPr txBox="1">
            <a:spLocks noChangeArrowheads="1"/>
          </p:cNvSpPr>
          <p:nvPr/>
        </p:nvSpPr>
        <p:spPr bwMode="auto">
          <a:xfrm>
            <a:off x="2195909" y="2492573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A" sz="1600" b="1" dirty="0">
                <a:solidFill>
                  <a:srgbClr val="0070C0"/>
                </a:solidFill>
                <a:latin typeface="Verdana" pitchFamily="34" charset="0"/>
              </a:rPr>
              <a:t>Population 1</a:t>
            </a:r>
          </a:p>
        </p:txBody>
      </p:sp>
      <p:sp>
        <p:nvSpPr>
          <p:cNvPr id="7202" name="Text Box 40"/>
          <p:cNvSpPr txBox="1">
            <a:spLocks noChangeArrowheads="1"/>
          </p:cNvSpPr>
          <p:nvPr/>
        </p:nvSpPr>
        <p:spPr bwMode="auto">
          <a:xfrm>
            <a:off x="5004197" y="2637036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A" sz="1600" b="1">
                <a:latin typeface="Verdana" pitchFamily="34" charset="0"/>
              </a:rPr>
              <a:t>Population 2</a:t>
            </a:r>
          </a:p>
        </p:txBody>
      </p:sp>
      <p:sp>
        <p:nvSpPr>
          <p:cNvPr id="7203" name="Text Box 41"/>
          <p:cNvSpPr txBox="1">
            <a:spLocks noChangeArrowheads="1"/>
          </p:cNvSpPr>
          <p:nvPr/>
        </p:nvSpPr>
        <p:spPr bwMode="auto">
          <a:xfrm>
            <a:off x="5580459" y="6237486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A" sz="16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Population 3</a:t>
            </a:r>
          </a:p>
        </p:txBody>
      </p:sp>
      <p:sp>
        <p:nvSpPr>
          <p:cNvPr id="7205" name="AutoShape 46"/>
          <p:cNvSpPr>
            <a:spLocks noChangeArrowheads="1"/>
          </p:cNvSpPr>
          <p:nvPr/>
        </p:nvSpPr>
        <p:spPr bwMode="auto">
          <a:xfrm>
            <a:off x="6517084" y="4581723"/>
            <a:ext cx="1511300" cy="358775"/>
          </a:xfrm>
          <a:prstGeom prst="leftRightArrow">
            <a:avLst>
              <a:gd name="adj1" fmla="val 50000"/>
              <a:gd name="adj2" fmla="val 84248"/>
            </a:avLst>
          </a:prstGeom>
          <a:gradFill rotWithShape="1">
            <a:gsLst>
              <a:gs pos="0">
                <a:srgbClr val="000000"/>
              </a:gs>
              <a:gs pos="50000">
                <a:srgbClr val="5D5D5D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206" name="AutoShape 47"/>
          <p:cNvSpPr>
            <a:spLocks noChangeArrowheads="1"/>
          </p:cNvSpPr>
          <p:nvPr/>
        </p:nvSpPr>
        <p:spPr bwMode="auto">
          <a:xfrm>
            <a:off x="929084" y="4653161"/>
            <a:ext cx="1511300" cy="360362"/>
          </a:xfrm>
          <a:prstGeom prst="leftRightArrow">
            <a:avLst>
              <a:gd name="adj1" fmla="val 50000"/>
              <a:gd name="adj2" fmla="val 83877"/>
            </a:avLst>
          </a:prstGeom>
          <a:gradFill flip="none" rotWithShape="1">
            <a:gsLst>
              <a:gs pos="0">
                <a:srgbClr val="000000"/>
              </a:gs>
              <a:gs pos="50000">
                <a:srgbClr val="5D5D5D"/>
              </a:gs>
              <a:gs pos="100000">
                <a:srgbClr val="000000"/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7" name="Oval 48"/>
          <p:cNvSpPr>
            <a:spLocks noChangeArrowheads="1"/>
          </p:cNvSpPr>
          <p:nvPr/>
        </p:nvSpPr>
        <p:spPr bwMode="auto">
          <a:xfrm>
            <a:off x="5291534" y="5300861"/>
            <a:ext cx="144463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208" name="Oval 49"/>
          <p:cNvSpPr>
            <a:spLocks noChangeArrowheads="1"/>
          </p:cNvSpPr>
          <p:nvPr/>
        </p:nvSpPr>
        <p:spPr bwMode="auto">
          <a:xfrm>
            <a:off x="4827984" y="5238948"/>
            <a:ext cx="144463" cy="14446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209" name="Oval 50"/>
          <p:cNvSpPr>
            <a:spLocks noChangeArrowheads="1"/>
          </p:cNvSpPr>
          <p:nvPr/>
        </p:nvSpPr>
        <p:spPr bwMode="auto">
          <a:xfrm>
            <a:off x="4756547" y="5599311"/>
            <a:ext cx="144462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210" name="Oval 51"/>
          <p:cNvSpPr>
            <a:spLocks noChangeArrowheads="1"/>
          </p:cNvSpPr>
          <p:nvPr/>
        </p:nvSpPr>
        <p:spPr bwMode="auto">
          <a:xfrm>
            <a:off x="5364559" y="5948561"/>
            <a:ext cx="144463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211" name="Oval 52"/>
          <p:cNvSpPr>
            <a:spLocks noChangeArrowheads="1"/>
          </p:cNvSpPr>
          <p:nvPr/>
        </p:nvSpPr>
        <p:spPr bwMode="auto">
          <a:xfrm>
            <a:off x="5075634" y="5084961"/>
            <a:ext cx="144463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7212" name="Oval 53"/>
          <p:cNvSpPr>
            <a:spLocks noChangeArrowheads="1"/>
          </p:cNvSpPr>
          <p:nvPr/>
        </p:nvSpPr>
        <p:spPr bwMode="auto">
          <a:xfrm>
            <a:off x="5148659" y="5732661"/>
            <a:ext cx="144463" cy="1444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sz="1600">
              <a:latin typeface="Verdana" pitchFamily="34" charset="0"/>
            </a:endParaRPr>
          </a:p>
        </p:txBody>
      </p:sp>
      <p:sp>
        <p:nvSpPr>
          <p:cNvPr id="105526" name="Oval 54"/>
          <p:cNvSpPr>
            <a:spLocks noChangeArrowheads="1"/>
          </p:cNvSpPr>
          <p:nvPr/>
        </p:nvSpPr>
        <p:spPr bwMode="auto">
          <a:xfrm>
            <a:off x="3275409" y="3789561"/>
            <a:ext cx="144463" cy="14446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105527" name="Oval 55"/>
          <p:cNvSpPr>
            <a:spLocks noChangeArrowheads="1"/>
          </p:cNvSpPr>
          <p:nvPr/>
        </p:nvSpPr>
        <p:spPr bwMode="auto">
          <a:xfrm>
            <a:off x="2411809" y="3356173"/>
            <a:ext cx="144463" cy="144463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0">
              <a:latin typeface="Verdana" pitchFamily="34" charset="0"/>
            </a:endParaRPr>
          </a:p>
        </p:txBody>
      </p:sp>
      <p:sp>
        <p:nvSpPr>
          <p:cNvPr id="7216" name="Text Box 57"/>
          <p:cNvSpPr txBox="1">
            <a:spLocks noChangeArrowheads="1"/>
          </p:cNvSpPr>
          <p:nvPr/>
        </p:nvSpPr>
        <p:spPr bwMode="auto">
          <a:xfrm>
            <a:off x="7935180" y="5311179"/>
            <a:ext cx="72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A" sz="2400" b="1" dirty="0">
                <a:latin typeface="Verdana" pitchFamily="34" charset="0"/>
              </a:rPr>
              <a:t>T</a:t>
            </a:r>
            <a:r>
              <a:rPr lang="en-US" sz="2400" b="1" baseline="30000" dirty="0">
                <a:latin typeface="Verdana" pitchFamily="34" charset="0"/>
                <a:cs typeface="Arial" charset="0"/>
                <a:sym typeface="Symbol" pitchFamily="18" charset="2"/>
              </a:rPr>
              <a:t>o</a:t>
            </a:r>
          </a:p>
        </p:txBody>
      </p:sp>
      <p:sp>
        <p:nvSpPr>
          <p:cNvPr id="7217" name="Text Box 60"/>
          <p:cNvSpPr txBox="1">
            <a:spLocks noChangeArrowheads="1"/>
          </p:cNvSpPr>
          <p:nvPr/>
        </p:nvSpPr>
        <p:spPr bwMode="auto">
          <a:xfrm>
            <a:off x="-17861" y="2373967"/>
            <a:ext cx="1655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A" sz="2400" b="1" dirty="0">
                <a:latin typeface="Verdana" pitchFamily="34" charset="0"/>
              </a:rPr>
              <a:t>Lumière</a:t>
            </a:r>
            <a:endParaRPr lang="en-US" sz="2400" b="1" baseline="30000" dirty="0">
              <a:latin typeface="Verdan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7218" name="Text Box 61"/>
          <p:cNvSpPr txBox="1">
            <a:spLocks noChangeArrowheads="1"/>
          </p:cNvSpPr>
          <p:nvPr/>
        </p:nvSpPr>
        <p:spPr bwMode="auto">
          <a:xfrm>
            <a:off x="287735" y="3947368"/>
            <a:ext cx="1042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A" sz="2400" b="1" dirty="0">
                <a:latin typeface="Verdana" pitchFamily="34" charset="0"/>
              </a:rPr>
              <a:t>vent</a:t>
            </a:r>
            <a:endParaRPr lang="en-US" sz="2400" b="1" baseline="30000" dirty="0">
              <a:latin typeface="Verdan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7219" name="Text Box 62"/>
          <p:cNvSpPr txBox="1">
            <a:spLocks noChangeArrowheads="1"/>
          </p:cNvSpPr>
          <p:nvPr/>
        </p:nvSpPr>
        <p:spPr bwMode="auto">
          <a:xfrm>
            <a:off x="7539458" y="3085137"/>
            <a:ext cx="1512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 b="1" dirty="0">
                <a:latin typeface="Verdana" pitchFamily="34" charset="0"/>
              </a:rPr>
              <a:t>Roche &amp; sol</a:t>
            </a:r>
            <a:endParaRPr lang="en-US" sz="2400" b="1" baseline="30000" dirty="0">
              <a:latin typeface="Verdan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2" name="Espace réservé du numéro de diapositive 5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E35AF-A8D6-412C-8AC1-981129CF7225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53" name="ZoneTexte 52"/>
          <p:cNvSpPr txBox="1"/>
          <p:nvPr/>
        </p:nvSpPr>
        <p:spPr>
          <a:xfrm>
            <a:off x="3995762" y="220469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cap="small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Communauté</a:t>
            </a:r>
            <a:endParaRPr lang="fr-CA" sz="2000" b="1" cap="small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8458" y="836712"/>
            <a:ext cx="768398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CA" sz="2400" cap="small" dirty="0" smtClean="0">
                <a:solidFill>
                  <a:srgbClr val="003300"/>
                </a:solidFill>
                <a:latin typeface="Verdana" pitchFamily="34" charset="0"/>
              </a:rPr>
              <a:t>L’ensemble des organismes d’une communauté vivant dans une aire définie et interagissant avec les facteurs abiotiques qui l’entourent.</a:t>
            </a: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4000" dirty="0" smtClean="0">
                <a:solidFill>
                  <a:srgbClr val="FF9900"/>
                </a:solidFill>
                <a:latin typeface="Copperplate Gothic Bold" pitchFamily="34" charset="0"/>
              </a:rPr>
              <a:t>Un écosystème</a:t>
            </a:r>
            <a:endParaRPr lang="fr-CA" sz="40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7544" y="1556940"/>
            <a:ext cx="7489775" cy="4680372"/>
            <a:chOff x="521" y="800"/>
            <a:chExt cx="4944" cy="3265"/>
          </a:xfrm>
        </p:grpSpPr>
        <p:pic>
          <p:nvPicPr>
            <p:cNvPr id="2970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3297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8295" name="Text Box 7"/>
            <p:cNvSpPr txBox="1">
              <a:spLocks noChangeArrowheads="1"/>
            </p:cNvSpPr>
            <p:nvPr/>
          </p:nvSpPr>
          <p:spPr bwMode="auto">
            <a:xfrm>
              <a:off x="1701" y="3612"/>
              <a:ext cx="1905" cy="453"/>
            </a:xfrm>
            <a:prstGeom prst="rect">
              <a:avLst/>
            </a:prstGeom>
            <a:solidFill>
              <a:srgbClr val="77EE0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Nouvelle biomasse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(croissance)</a:t>
              </a:r>
            </a:p>
          </p:txBody>
        </p:sp>
        <p:sp>
          <p:nvSpPr>
            <p:cNvPr id="268296" name="Text Box 8"/>
            <p:cNvSpPr txBox="1">
              <a:spLocks noChangeArrowheads="1"/>
            </p:cNvSpPr>
            <p:nvPr/>
          </p:nvSpPr>
          <p:spPr bwMode="auto">
            <a:xfrm>
              <a:off x="3470" y="3022"/>
              <a:ext cx="1089" cy="453"/>
            </a:xfrm>
            <a:prstGeom prst="rect">
              <a:avLst/>
            </a:prstGeom>
            <a:solidFill>
              <a:srgbClr val="FF9933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Respiration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cellulaire</a:t>
              </a:r>
            </a:p>
          </p:txBody>
        </p:sp>
        <p:sp>
          <p:nvSpPr>
            <p:cNvPr id="268297" name="Text Box 9"/>
            <p:cNvSpPr txBox="1">
              <a:spLocks noChangeArrowheads="1"/>
            </p:cNvSpPr>
            <p:nvPr/>
          </p:nvSpPr>
          <p:spPr bwMode="auto">
            <a:xfrm>
              <a:off x="521" y="3203"/>
              <a:ext cx="817" cy="327"/>
            </a:xfrm>
            <a:prstGeom prst="rect">
              <a:avLst/>
            </a:prstGeom>
            <a:solidFill>
              <a:srgbClr val="7E5400"/>
            </a:solidFill>
            <a:ln w="2857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CBFF9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Feces</a:t>
              </a:r>
            </a:p>
          </p:txBody>
        </p:sp>
        <p:sp>
          <p:nvSpPr>
            <p:cNvPr id="268298" name="Text Box 10"/>
            <p:cNvSpPr txBox="1">
              <a:spLocks noChangeArrowheads="1"/>
            </p:cNvSpPr>
            <p:nvPr/>
          </p:nvSpPr>
          <p:spPr bwMode="auto">
            <a:xfrm>
              <a:off x="1837" y="2840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100 J</a:t>
              </a:r>
            </a:p>
          </p:txBody>
        </p:sp>
        <p:sp>
          <p:nvSpPr>
            <p:cNvPr id="268299" name="Text Box 11"/>
            <p:cNvSpPr txBox="1">
              <a:spLocks noChangeArrowheads="1"/>
            </p:cNvSpPr>
            <p:nvPr/>
          </p:nvSpPr>
          <p:spPr bwMode="auto">
            <a:xfrm>
              <a:off x="2381" y="3113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33 J</a:t>
              </a:r>
            </a:p>
          </p:txBody>
        </p:sp>
        <p:sp>
          <p:nvSpPr>
            <p:cNvPr id="268300" name="Text Box 12"/>
            <p:cNvSpPr txBox="1">
              <a:spLocks noChangeArrowheads="1"/>
            </p:cNvSpPr>
            <p:nvPr/>
          </p:nvSpPr>
          <p:spPr bwMode="auto">
            <a:xfrm>
              <a:off x="2744" y="2795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67 J</a:t>
              </a:r>
            </a:p>
          </p:txBody>
        </p:sp>
        <p:sp>
          <p:nvSpPr>
            <p:cNvPr id="268301" name="Text Box 13"/>
            <p:cNvSpPr txBox="1">
              <a:spLocks noChangeArrowheads="1"/>
            </p:cNvSpPr>
            <p:nvPr/>
          </p:nvSpPr>
          <p:spPr bwMode="auto">
            <a:xfrm>
              <a:off x="2653" y="1842"/>
              <a:ext cx="43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CBFF9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 J</a:t>
              </a:r>
            </a:p>
          </p:txBody>
        </p:sp>
        <p:sp>
          <p:nvSpPr>
            <p:cNvPr id="268302" name="Text Box 14"/>
            <p:cNvSpPr txBox="1">
              <a:spLocks noChangeArrowheads="1"/>
            </p:cNvSpPr>
            <p:nvPr/>
          </p:nvSpPr>
          <p:spPr bwMode="auto">
            <a:xfrm>
              <a:off x="1157" y="800"/>
              <a:ext cx="2676" cy="31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Plante mangée par une chenille</a:t>
              </a:r>
            </a:p>
          </p:txBody>
        </p:sp>
        <p:sp>
          <p:nvSpPr>
            <p:cNvPr id="268306" name="Text Box 18"/>
            <p:cNvSpPr txBox="1">
              <a:spLocks noChangeArrowheads="1"/>
            </p:cNvSpPr>
            <p:nvPr/>
          </p:nvSpPr>
          <p:spPr bwMode="auto">
            <a:xfrm>
              <a:off x="3515" y="1344"/>
              <a:ext cx="19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fr-CA" sz="1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 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et l’efficacité écologique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04048" y="55892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cap="small" dirty="0" smtClean="0">
                <a:latin typeface="Verdana" pitchFamily="34" charset="0"/>
              </a:rPr>
              <a:t>Productivité secondaire</a:t>
            </a:r>
            <a:endParaRPr lang="fr-CA" sz="2000" b="1" cap="small" dirty="0">
              <a:latin typeface="Verdan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44404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(Campbell, 2012; figure 55.10)</a:t>
            </a:r>
            <a:endParaRPr lang="fr-CA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843580" y="1133076"/>
            <a:ext cx="3300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d’énergie dans la nourriture assimilée qui n’est pas utilisé pour la respiration cellulaire. 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309C18FE-6012-4B3E-830B-E94182C1C0BD}" type="slidenum">
              <a:rPr lang="fr-FR"/>
              <a:pPr/>
              <a:t>21</a:t>
            </a:fld>
            <a:endParaRPr lang="fr-FR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5496" y="1340768"/>
          <a:ext cx="8460432" cy="5437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Image bitmap" r:id="rId3" imgW="10866667" imgH="5819048" progId="PBrush">
                  <p:embed/>
                </p:oleObj>
              </mc:Choice>
              <mc:Fallback>
                <p:oleObj name="Image bitmap" r:id="rId3" imgW="10866667" imgH="58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340768"/>
                        <a:ext cx="8460432" cy="5437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C78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6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6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600" dirty="0" smtClean="0">
                <a:solidFill>
                  <a:srgbClr val="FF9900"/>
                </a:solidFill>
                <a:latin typeface="Copperplate Gothic Bold" pitchFamily="34" charset="0"/>
              </a:rPr>
              <a:t>L’énergie</a:t>
            </a:r>
          </a:p>
          <a:p>
            <a:pPr algn="ctr"/>
            <a:r>
              <a:rPr lang="fr-CA" sz="3600" dirty="0" smtClean="0">
                <a:solidFill>
                  <a:srgbClr val="FF9900"/>
                </a:solidFill>
                <a:latin typeface="Copperplate Gothic Bold" pitchFamily="34" charset="0"/>
              </a:rPr>
              <a:t>L’efficacité trophique</a:t>
            </a:r>
            <a:endParaRPr lang="fr-CA" sz="36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96" y="648527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(Campbell, 2012; figure 55.11)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5145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462962" cy="3960812"/>
          </a:xfrm>
        </p:spPr>
        <p:txBody>
          <a:bodyPr/>
          <a:lstStyle/>
          <a:p>
            <a:pPr eaLnBrk="1" hangingPunct="1">
              <a:spcBef>
                <a:spcPct val="65000"/>
              </a:spcBef>
              <a:defRPr/>
            </a:pPr>
            <a:r>
              <a:rPr lang="fr-CA" b="1" u="sng" smtClean="0"/>
              <a:t>L’efficacité trophique</a:t>
            </a:r>
            <a:r>
              <a:rPr lang="fr-CA" smtClean="0"/>
              <a:t> est le % d’énergie produite par un niveau trophique qui est transféré à un autre</a:t>
            </a:r>
          </a:p>
          <a:p>
            <a:pPr eaLnBrk="1" hangingPunct="1">
              <a:spcBef>
                <a:spcPct val="65000"/>
              </a:spcBef>
              <a:defRPr/>
            </a:pPr>
            <a:r>
              <a:rPr lang="fr-CA" smtClean="0"/>
              <a:t>Entre 5 et 20% habituellement</a:t>
            </a:r>
          </a:p>
          <a:p>
            <a:pPr eaLnBrk="1" hangingPunct="1">
              <a:spcBef>
                <a:spcPct val="65000"/>
              </a:spcBef>
              <a:defRPr/>
            </a:pPr>
            <a:r>
              <a:rPr lang="fr-CA" smtClean="0"/>
              <a:t>La pyramide de production = perte d’énergie à chaque transfert dans le réseau trophique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6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6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600" dirty="0" smtClean="0">
                <a:solidFill>
                  <a:srgbClr val="FF9900"/>
                </a:solidFill>
                <a:latin typeface="Copperplate Gothic Bold" pitchFamily="34" charset="0"/>
              </a:rPr>
              <a:t>L’énergie </a:t>
            </a:r>
          </a:p>
          <a:p>
            <a:pPr algn="ctr"/>
            <a:r>
              <a:rPr lang="fr-CA" sz="3600" dirty="0" smtClean="0">
                <a:solidFill>
                  <a:srgbClr val="FF9900"/>
                </a:solidFill>
                <a:latin typeface="Copperplate Gothic Bold" pitchFamily="34" charset="0"/>
              </a:rPr>
              <a:t>Pyramide de productivité</a:t>
            </a:r>
            <a:endParaRPr lang="fr-CA" sz="36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8535988" cy="37068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420688" y="1601788"/>
            <a:ext cx="149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fr-CA" sz="1800">
                <a:solidFill>
                  <a:srgbClr val="000000"/>
                </a:solidFill>
                <a:latin typeface="Arial" charset="0"/>
              </a:rPr>
              <a:t>Niveau trophique</a:t>
            </a: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395288" y="2135188"/>
            <a:ext cx="33099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fr-CA" sz="1800">
                <a:solidFill>
                  <a:srgbClr val="000000"/>
                </a:solidFill>
                <a:latin typeface="Arial" charset="0"/>
              </a:rPr>
              <a:t>Consommateur secondaire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395288" y="3121025"/>
            <a:ext cx="28051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fr-CA" sz="1800">
                <a:solidFill>
                  <a:srgbClr val="000000"/>
                </a:solidFill>
                <a:latin typeface="Arial" charset="0"/>
              </a:rPr>
              <a:t>Consommateur primaire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393700" y="4233863"/>
            <a:ext cx="28829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fr-CA" sz="1800">
                <a:solidFill>
                  <a:srgbClr val="000000"/>
                </a:solidFill>
                <a:latin typeface="Arial" charset="0"/>
              </a:rPr>
              <a:t>Producteur</a:t>
            </a:r>
          </a:p>
        </p:txBody>
      </p:sp>
      <p:sp>
        <p:nvSpPr>
          <p:cNvPr id="273422" name="AutoShape 14"/>
          <p:cNvSpPr>
            <a:spLocks noChangeArrowheads="1"/>
          </p:cNvSpPr>
          <p:nvPr/>
        </p:nvSpPr>
        <p:spPr bwMode="auto">
          <a:xfrm>
            <a:off x="3563938" y="2058988"/>
            <a:ext cx="3529012" cy="433387"/>
          </a:xfrm>
          <a:prstGeom prst="rightArrow">
            <a:avLst>
              <a:gd name="adj1" fmla="val 50000"/>
              <a:gd name="adj2" fmla="val 20357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3276600" y="422116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10 000j</a:t>
            </a:r>
          </a:p>
        </p:txBody>
      </p:sp>
      <p:sp>
        <p:nvSpPr>
          <p:cNvPr id="31753" name="Text Box 17"/>
          <p:cNvSpPr txBox="1">
            <a:spLocks noChangeArrowheads="1"/>
          </p:cNvSpPr>
          <p:nvPr/>
        </p:nvSpPr>
        <p:spPr bwMode="auto">
          <a:xfrm>
            <a:off x="7021513" y="4237038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10 000j</a:t>
            </a:r>
          </a:p>
        </p:txBody>
      </p:sp>
      <p:sp>
        <p:nvSpPr>
          <p:cNvPr id="31754" name="Text Box 18"/>
          <p:cNvSpPr txBox="1">
            <a:spLocks noChangeArrowheads="1"/>
          </p:cNvSpPr>
          <p:nvPr/>
        </p:nvSpPr>
        <p:spPr bwMode="auto">
          <a:xfrm>
            <a:off x="6805613" y="32131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1000j</a:t>
            </a:r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2771775" y="5373688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/>
              <a:t>10 PERSONNES</a:t>
            </a:r>
          </a:p>
        </p:txBody>
      </p:sp>
      <p:sp>
        <p:nvSpPr>
          <p:cNvPr id="273428" name="Text Box 20"/>
          <p:cNvSpPr txBox="1">
            <a:spLocks noChangeArrowheads="1"/>
          </p:cNvSpPr>
          <p:nvPr/>
        </p:nvSpPr>
        <p:spPr bwMode="auto">
          <a:xfrm>
            <a:off x="6011863" y="53736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/>
              <a:t>1 PERSONNE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 : Manger de la viande, est-ce efficace?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15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ZoneTexte 12"/>
          <p:cNvSpPr txBox="1">
            <a:spLocks noChangeArrowheads="1"/>
          </p:cNvSpPr>
          <p:nvPr/>
        </p:nvSpPr>
        <p:spPr bwMode="auto">
          <a:xfrm>
            <a:off x="1204320" y="6075363"/>
            <a:ext cx="6896072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>
              <a:tabLst>
                <a:tab pos="1158875" algn="l"/>
                <a:tab pos="2241550" algn="l"/>
              </a:tabLst>
            </a:pPr>
            <a:r>
              <a:rPr lang="fr-CA" sz="2400" dirty="0">
                <a:solidFill>
                  <a:schemeClr val="tx1"/>
                </a:solidFill>
              </a:rPr>
              <a:t>RENDEMENT (%) =</a:t>
            </a:r>
          </a:p>
          <a:p>
            <a:pPr algn="ctr">
              <a:tabLst>
                <a:tab pos="1158875" algn="l"/>
                <a:tab pos="2241550" algn="l"/>
              </a:tabLst>
            </a:pPr>
            <a:r>
              <a:rPr lang="fr-CA" sz="2400" dirty="0">
                <a:solidFill>
                  <a:schemeClr val="tx1"/>
                </a:solidFill>
              </a:rPr>
              <a:t>Productivité niveau sup / productivité niveau </a:t>
            </a:r>
            <a:r>
              <a:rPr lang="fr-CA" sz="2400" dirty="0" err="1">
                <a:solidFill>
                  <a:schemeClr val="tx1"/>
                </a:solidFill>
              </a:rPr>
              <a:t>inf</a:t>
            </a:r>
            <a:r>
              <a:rPr lang="fr-CA" sz="2400" dirty="0">
                <a:solidFill>
                  <a:schemeClr val="tx1"/>
                </a:solidFill>
              </a:rPr>
              <a:t> X 100</a:t>
            </a:r>
          </a:p>
        </p:txBody>
      </p:sp>
    </p:spTree>
    <p:extLst>
      <p:ext uri="{BB962C8B-B14F-4D97-AF65-F5344CB8AC3E}">
        <p14:creationId xmlns:p14="http://schemas.microsoft.com/office/powerpoint/2010/main" val="3201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7" grpId="0"/>
      <p:bldP spid="273428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</a:t>
            </a:r>
            <a:r>
              <a:rPr lang="fr-CA" dirty="0" smtClean="0"/>
              <a:t>de révision…</a:t>
            </a:r>
            <a:endParaRPr lang="fr-CA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42520" cy="45807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fr-CA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Sous quelle forme l’énergie entre-t-elle dans l’écosystème?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fr-CA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Théoriquement, chaque jour, l’atmosphère terrestre reçoit assez d’énergie pour satisfaire les besoins de toute la population humaine pour 25 ans. Expliquez pourquoi en pratique ce n’est pas le cas.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fr-CA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Peut-on dire que l’énergie est recyclée au sein de l’écosystème</a:t>
            </a:r>
            <a:r>
              <a:rPr lang="fr-CA" sz="28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CA" sz="2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892480" cy="2332856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fr-CA" b="1" cap="small" dirty="0" smtClean="0"/>
              <a:t>Cycles des nutriments dans l’écosystème</a:t>
            </a:r>
          </a:p>
          <a:p>
            <a:pPr lvl="1">
              <a:spcBef>
                <a:spcPct val="40000"/>
              </a:spcBef>
              <a:defRPr/>
            </a:pPr>
            <a:r>
              <a:rPr lang="fr-CA" dirty="0" smtClean="0"/>
              <a:t>Composantes biotiques et abiotiques </a:t>
            </a:r>
          </a:p>
          <a:p>
            <a:pPr>
              <a:spcBef>
                <a:spcPct val="40000"/>
              </a:spcBef>
              <a:defRPr/>
            </a:pPr>
            <a:r>
              <a:rPr lang="fr-CA" b="1" cap="small" dirty="0" smtClean="0"/>
              <a:t>Recyclage des éléments chimiques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la matière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les cycles biogéochimiques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87624" y="4077072"/>
            <a:ext cx="7092280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2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Rôle essentiel des décomposeurs </a:t>
            </a:r>
            <a:endParaRPr lang="fr-CA" sz="3200" b="1" cap="sm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CA" sz="28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CA" sz="28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détritivores)</a:t>
            </a:r>
            <a:endParaRPr lang="fr-CA" sz="28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4313" y="857250"/>
            <a:ext cx="5748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b="1" dirty="0">
                <a:latin typeface="Verdana" pitchFamily="34" charset="0"/>
              </a:rPr>
              <a:t>LES CYCLES BIOGÉOCHIMIQUES</a:t>
            </a:r>
            <a:endParaRPr lang="fr-FR" sz="2400" b="1" dirty="0">
              <a:latin typeface="Verdana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1520" y="1311151"/>
            <a:ext cx="3631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b="1">
                <a:latin typeface="Calibri" pitchFamily="34" charset="0"/>
              </a:rPr>
              <a:t>Le va et vient de la matière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7525" y="2151063"/>
            <a:ext cx="22942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000" b="1" cap="small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classiques:</a:t>
            </a:r>
          </a:p>
          <a:p>
            <a:endParaRPr lang="fr-CA" sz="2000" b="1" cap="small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b="1" cap="small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CARBONE</a:t>
            </a:r>
          </a:p>
          <a:p>
            <a:pPr>
              <a:buFont typeface="Arial" pitchFamily="34" charset="0"/>
              <a:buChar char="•"/>
            </a:pPr>
            <a:endParaRPr lang="fr-CA" sz="2000" b="1" cap="small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b="1" cap="small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AZOTE</a:t>
            </a:r>
          </a:p>
          <a:p>
            <a:pPr>
              <a:buFont typeface="Arial" pitchFamily="34" charset="0"/>
              <a:buChar char="•"/>
            </a:pPr>
            <a:endParaRPr lang="fr-CA" sz="2000" b="1" cap="small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b="1" cap="small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PHOSPHORE</a:t>
            </a:r>
          </a:p>
          <a:p>
            <a:endParaRPr lang="fr-CA" sz="2000" b="1" cap="small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3" name="Picture 5" descr="eartha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524000"/>
            <a:ext cx="5286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832725" y="6662738"/>
            <a:ext cx="1247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>
                <a:solidFill>
                  <a:schemeClr val="bg1"/>
                </a:solidFill>
                <a:latin typeface="Calibri" pitchFamily="34" charset="0"/>
              </a:rPr>
              <a:t>Solarviews.com</a:t>
            </a:r>
            <a:endParaRPr lang="fr-FR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496" y="6474822"/>
            <a:ext cx="3842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600" b="1" dirty="0" smtClean="0">
                <a:latin typeface="Verdana" pitchFamily="34" charset="0"/>
              </a:rPr>
              <a:t>(Campbell, 2012; p.1415-1420)</a:t>
            </a:r>
            <a:endParaRPr lang="fr-FR" sz="1600" b="1" dirty="0">
              <a:latin typeface="Verdana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matière</a:t>
            </a:r>
          </a:p>
        </p:txBody>
      </p:sp>
    </p:spTree>
    <p:extLst>
      <p:ext uri="{BB962C8B-B14F-4D97-AF65-F5344CB8AC3E}">
        <p14:creationId xmlns:p14="http://schemas.microsoft.com/office/powerpoint/2010/main" val="4501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ycles biogéochimiq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94084"/>
            <a:ext cx="5760119" cy="538295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869186" y="4803874"/>
            <a:ext cx="17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800" b="1" dirty="0">
                <a:solidFill>
                  <a:schemeClr val="tx2"/>
                </a:solidFill>
                <a:latin typeface="Tahoma" pitchFamily="34" charset="0"/>
              </a:rPr>
              <a:t>Atmosphère, sol et eau</a:t>
            </a:r>
          </a:p>
        </p:txBody>
      </p:sp>
      <p:sp>
        <p:nvSpPr>
          <p:cNvPr id="36868" name="AutoShape 7"/>
          <p:cNvSpPr>
            <a:spLocks noChangeArrowheads="1"/>
          </p:cNvSpPr>
          <p:nvPr/>
        </p:nvSpPr>
        <p:spPr bwMode="auto">
          <a:xfrm>
            <a:off x="4571603" y="4941715"/>
            <a:ext cx="1152525" cy="360362"/>
          </a:xfrm>
          <a:prstGeom prst="rightArrow">
            <a:avLst>
              <a:gd name="adj1" fmla="val 50000"/>
              <a:gd name="adj2" fmla="val 79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36869" name="AutoShape 8"/>
          <p:cNvSpPr>
            <a:spLocks noChangeArrowheads="1"/>
          </p:cNvSpPr>
          <p:nvPr/>
        </p:nvSpPr>
        <p:spPr bwMode="auto">
          <a:xfrm>
            <a:off x="4571603" y="6236841"/>
            <a:ext cx="1152525" cy="360363"/>
          </a:xfrm>
          <a:prstGeom prst="rightArrow">
            <a:avLst>
              <a:gd name="adj1" fmla="val 50000"/>
              <a:gd name="adj2" fmla="val 79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869187" y="6172026"/>
            <a:ext cx="172714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800" b="1" dirty="0">
                <a:solidFill>
                  <a:schemeClr val="tx2"/>
                </a:solidFill>
                <a:latin typeface="Tahoma" pitchFamily="34" charset="0"/>
              </a:rPr>
              <a:t>Minéraux (roche)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matière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Circulation de la matière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1398255"/>
            <a:ext cx="3203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latin typeface="Verdana" pitchFamily="34" charset="0"/>
              </a:rPr>
              <a:t>Les cycles sédimentaires et hydrologique interagissent et font circuler les nutriments minéraux à l’échelle planétaire</a:t>
            </a:r>
            <a:endParaRPr lang="fr-CA" sz="2000" dirty="0"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96" y="60741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Verdana" pitchFamily="34" charset="0"/>
              </a:rPr>
              <a:t>Figure 54.18 (Campbell 2007)</a:t>
            </a:r>
            <a:endParaRPr lang="fr-CA" sz="1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matière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cycle du carbone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pic>
        <p:nvPicPr>
          <p:cNvPr id="6" name="Picture 5" descr="Figure 54-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9" t="24483" r="4526" b="19818"/>
          <a:stretch>
            <a:fillRect/>
          </a:stretch>
        </p:blipFill>
        <p:spPr bwMode="auto">
          <a:xfrm>
            <a:off x="179388" y="2614613"/>
            <a:ext cx="878522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Espace réservé du contenu 7"/>
          <p:cNvSpPr>
            <a:spLocks noGrp="1"/>
          </p:cNvSpPr>
          <p:nvPr>
            <p:ph idx="1"/>
          </p:nvPr>
        </p:nvSpPr>
        <p:spPr>
          <a:xfrm>
            <a:off x="428625" y="1052736"/>
            <a:ext cx="6186488" cy="1224136"/>
          </a:xfrm>
        </p:spPr>
        <p:txBody>
          <a:bodyPr>
            <a:normAutofit/>
          </a:bodyPr>
          <a:lstStyle/>
          <a:p>
            <a:pPr lvl="1" eaLnBrk="1" hangingPunct="1"/>
            <a:endParaRPr lang="fr-CA" sz="2800" b="1" cap="small" dirty="0" smtClean="0"/>
          </a:p>
          <a:p>
            <a:pPr lvl="1" eaLnBrk="1" hangingPunct="1">
              <a:buNone/>
            </a:pPr>
            <a:r>
              <a:rPr lang="fr-CA" sz="2800" b="1" cap="small" dirty="0" smtClean="0"/>
              <a:t>Puits vs sources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Image 5" descr="ch55_fig_55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329" y="0"/>
            <a:ext cx="519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49446"/>
            <a:ext cx="8462962" cy="4679950"/>
          </a:xfrm>
        </p:spPr>
        <p:txBody>
          <a:bodyPr>
            <a:normAutofit/>
          </a:bodyPr>
          <a:lstStyle/>
          <a:p>
            <a:pPr lvl="1">
              <a:spcBef>
                <a:spcPct val="40000"/>
              </a:spcBef>
              <a:defRPr/>
            </a:pPr>
            <a:r>
              <a:rPr lang="fr-CA" sz="3600" b="1" cap="small" dirty="0" smtClean="0">
                <a:solidFill>
                  <a:schemeClr val="accent6">
                    <a:lumMod val="50000"/>
                  </a:schemeClr>
                </a:solidFill>
              </a:rPr>
              <a:t>Flux de l’énergie</a:t>
            </a:r>
            <a:r>
              <a:rPr lang="fr-CA" sz="3600" cap="smal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>
              <a:spcBef>
                <a:spcPct val="40000"/>
              </a:spcBef>
              <a:defRPr/>
            </a:pPr>
            <a:r>
              <a:rPr lang="fr-CA" dirty="0" smtClean="0">
                <a:solidFill>
                  <a:schemeClr val="accent6">
                    <a:lumMod val="50000"/>
                  </a:schemeClr>
                </a:solidFill>
              </a:rPr>
              <a:t>transformation de l’énergie dans l’ensemble de l’écosystème</a:t>
            </a:r>
            <a:endParaRPr lang="fr-CA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eaLnBrk="1" hangingPunct="1">
              <a:spcBef>
                <a:spcPct val="40000"/>
              </a:spcBef>
              <a:defRPr/>
            </a:pPr>
            <a:r>
              <a:rPr lang="fr-CA" sz="3600" b="1" cap="small" dirty="0">
                <a:solidFill>
                  <a:schemeClr val="accent6">
                    <a:lumMod val="50000"/>
                  </a:schemeClr>
                </a:solidFill>
              </a:rPr>
              <a:t>Cycles </a:t>
            </a:r>
            <a:r>
              <a:rPr lang="fr-CA" sz="3600" b="1" cap="small" dirty="0" smtClean="0">
                <a:solidFill>
                  <a:schemeClr val="accent6">
                    <a:lumMod val="50000"/>
                  </a:schemeClr>
                </a:solidFill>
              </a:rPr>
              <a:t>biogéochimiques</a:t>
            </a:r>
            <a:endParaRPr lang="fr-CA" sz="3600" b="1" cap="small" dirty="0">
              <a:solidFill>
                <a:schemeClr val="accent6">
                  <a:lumMod val="50000"/>
                </a:schemeClr>
              </a:solidFill>
            </a:endParaRPr>
          </a:p>
          <a:p>
            <a:pPr lvl="2" eaLnBrk="1" hangingPunct="1">
              <a:spcBef>
                <a:spcPct val="40000"/>
              </a:spcBef>
              <a:defRPr/>
            </a:pPr>
            <a:r>
              <a:rPr lang="fr-CA" dirty="0" smtClean="0">
                <a:solidFill>
                  <a:schemeClr val="accent6">
                    <a:lumMod val="50000"/>
                  </a:schemeClr>
                </a:solidFill>
              </a:rPr>
              <a:t>la circulation des éléments chimiques (les nutriments) utilisés par la communauté biotique</a:t>
            </a:r>
          </a:p>
          <a:p>
            <a:pPr marL="685800" lvl="2" indent="0" eaLnBrk="1" hangingPunct="1">
              <a:spcBef>
                <a:spcPct val="40000"/>
              </a:spcBef>
              <a:buNone/>
              <a:defRPr/>
            </a:pPr>
            <a:endParaRPr lang="fr-C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 eaLnBrk="1" hangingPunct="1">
              <a:spcBef>
                <a:spcPct val="40000"/>
              </a:spcBef>
              <a:defRPr/>
            </a:pPr>
            <a:endParaRPr lang="fr-CA" sz="2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600" dirty="0" smtClean="0">
                <a:solidFill>
                  <a:srgbClr val="FF9900"/>
                </a:solidFill>
                <a:latin typeface="Copperplate Gothic Bold" pitchFamily="34" charset="0"/>
              </a:rPr>
              <a:t>Les processus de la dynamique des écosystèmes</a:t>
            </a:r>
            <a:endParaRPr lang="fr-CA" sz="36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E43D-3F70-46EA-8A57-FA33682F7FBB}" type="slidenum">
              <a:rPr lang="fr-CA" smtClean="0"/>
              <a:pPr/>
              <a:t>30</a:t>
            </a:fld>
            <a:endParaRPr lang="fr-CA"/>
          </a:p>
        </p:txBody>
      </p:sp>
      <p:pic>
        <p:nvPicPr>
          <p:cNvPr id="3" name="Picture 2" descr="http://media.pearsoncmg.com/intl/erpi/etext/erpi_campbell_biologie_4e/figures_tableaux/campbell_figures_55/ch55_fig_55_14b.jpg"/>
          <p:cNvPicPr>
            <a:picLocks noChangeAspect="1" noChangeArrowheads="1"/>
          </p:cNvPicPr>
          <p:nvPr/>
        </p:nvPicPr>
        <p:blipFill>
          <a:blip r:embed="rId2" cstate="print"/>
          <a:srcRect l="48756" t="54392" r="2105" b="7400"/>
          <a:stretch>
            <a:fillRect/>
          </a:stretch>
        </p:blipFill>
        <p:spPr bwMode="auto">
          <a:xfrm>
            <a:off x="827584" y="548680"/>
            <a:ext cx="6588224" cy="6336704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 rot="-5400000">
            <a:off x="-1504156" y="3861594"/>
            <a:ext cx="379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3600" b="1" dirty="0">
                <a:solidFill>
                  <a:srgbClr val="FF9900"/>
                </a:solidFill>
                <a:latin typeface="Calibri" pitchFamily="34" charset="0"/>
              </a:rPr>
              <a:t>Élément limitant ? </a:t>
            </a: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156176" y="1844824"/>
            <a:ext cx="2210862" cy="707886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b="1" dirty="0">
                <a:solidFill>
                  <a:srgbClr val="FFFF00"/>
                </a:solidFill>
                <a:latin typeface="+mn-lt"/>
              </a:rPr>
              <a:t>Importance des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b="1" dirty="0">
                <a:solidFill>
                  <a:srgbClr val="FFFF00"/>
                </a:solidFill>
                <a:latin typeface="+mn-lt"/>
              </a:rPr>
              <a:t>Bandes riveraines !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matière</a:t>
            </a:r>
          </a:p>
        </p:txBody>
      </p: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5580112" y="980728"/>
            <a:ext cx="3578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 b="1" dirty="0">
                <a:latin typeface="Verdana" pitchFamily="34" charset="0"/>
              </a:rPr>
              <a:t>Cycle du phosphore</a:t>
            </a:r>
          </a:p>
        </p:txBody>
      </p:sp>
    </p:spTree>
    <p:extLst>
      <p:ext uri="{BB962C8B-B14F-4D97-AF65-F5344CB8AC3E}">
        <p14:creationId xmlns:p14="http://schemas.microsoft.com/office/powerpoint/2010/main" val="21981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matière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E43D-3F70-46EA-8A57-FA33682F7FBB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07504" y="836712"/>
            <a:ext cx="8640960" cy="5904656"/>
            <a:chOff x="107504" y="1484784"/>
            <a:chExt cx="7992888" cy="5256584"/>
          </a:xfrm>
        </p:grpSpPr>
        <p:pic>
          <p:nvPicPr>
            <p:cNvPr id="14" name="Picture 4" descr="http://media.pearsoncmg.com/intl/erpi/etext/erpi_campbell_biologie_4e/figures_tableaux/campbell_figures_55/ch55_fig_55_14b.jpg"/>
            <p:cNvPicPr>
              <a:picLocks noChangeAspect="1" noChangeArrowheads="1"/>
            </p:cNvPicPr>
            <p:nvPr/>
          </p:nvPicPr>
          <p:blipFill>
            <a:blip r:embed="rId2" cstate="print"/>
            <a:srcRect l="1007" t="9244" r="21882" b="46753"/>
            <a:stretch>
              <a:fillRect/>
            </a:stretch>
          </p:blipFill>
          <p:spPr bwMode="auto">
            <a:xfrm>
              <a:off x="107504" y="1556792"/>
              <a:ext cx="7344816" cy="5184576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4788024" y="1484784"/>
              <a:ext cx="302433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76056" y="2708920"/>
              <a:ext cx="302433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2189936"/>
              <a:ext cx="302433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796136" y="817548"/>
            <a:ext cx="3336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800" b="1" dirty="0">
                <a:latin typeface="Verdana" pitchFamily="34" charset="0"/>
              </a:rPr>
              <a:t>Cycle de l’azote</a:t>
            </a:r>
            <a:endParaRPr lang="fr-FR" sz="2800" b="1" dirty="0">
              <a:latin typeface="Verdana" pitchFamily="34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4016" y="764704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b="1" dirty="0">
                <a:solidFill>
                  <a:srgbClr val="FF9900"/>
                </a:solidFill>
                <a:latin typeface="Verdana" pitchFamily="34" charset="0"/>
              </a:rPr>
              <a:t>Élément limitant ? </a:t>
            </a:r>
          </a:p>
        </p:txBody>
      </p:sp>
    </p:spTree>
    <p:extLst>
      <p:ext uri="{BB962C8B-B14F-4D97-AF65-F5344CB8AC3E}">
        <p14:creationId xmlns:p14="http://schemas.microsoft.com/office/powerpoint/2010/main" val="15106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ycle de l'azo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6679257" cy="6382908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matière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96136" y="817548"/>
            <a:ext cx="3336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800" b="1" dirty="0">
                <a:latin typeface="Verdana" pitchFamily="34" charset="0"/>
              </a:rPr>
              <a:t>Cycle de l’azote</a:t>
            </a:r>
            <a:endParaRPr lang="fr-FR" sz="2800" b="1" dirty="0">
              <a:latin typeface="Verdana" pitchFamily="34" charset="0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5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Question???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467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indent="0">
              <a:buNone/>
            </a:pPr>
            <a:r>
              <a:rPr lang="fr-CA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les décomposeurs se développent et décomposent la matière plus rapidement dans les écosystèmes plus chaud, pourquoi la décomposition se produit si lentement dans les désert?</a:t>
            </a:r>
            <a:endParaRPr lang="fr-CA" sz="2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5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 effet l’application d’un fongicide sur un champ de maïs aurait-elle sur la vitesse de décomposition? Augmentation ou diminution? Expliquez.</a:t>
            </a:r>
          </a:p>
          <a:p>
            <a:pPr marL="0"/>
            <a:endParaRPr lang="fr-CA" sz="2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Question</a:t>
            </a:r>
            <a:r>
              <a:rPr lang="fr-CA" dirty="0" smtClean="0"/>
              <a:t>??? 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12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h55_fig_55_4.jpg"/>
          <p:cNvPicPr>
            <a:picLocks noChangeAspect="1"/>
          </p:cNvPicPr>
          <p:nvPr/>
        </p:nvPicPr>
        <p:blipFill>
          <a:blip r:embed="rId3" cstate="print"/>
          <a:srcRect l="37012" b="12629"/>
          <a:stretch>
            <a:fillRect/>
          </a:stretch>
        </p:blipFill>
        <p:spPr>
          <a:xfrm>
            <a:off x="-1" y="836712"/>
            <a:ext cx="8991019" cy="6048672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 et des nutriments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546830"/>
            <a:ext cx="3779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latin typeface="Verdana" pitchFamily="34" charset="0"/>
              </a:rPr>
              <a:t>Figure 55.4 (Campbell 2012)</a:t>
            </a:r>
            <a:endParaRPr lang="fr-CA" sz="1600" b="1" dirty="0"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79712" y="2852936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Plantes, arbre, algues, etc.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771800" y="4427820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Herbivore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555776" y="5795972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Carnivore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0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2135758"/>
            <a:ext cx="5256584" cy="1077218"/>
          </a:xfrm>
          <a:solidFill>
            <a:srgbClr val="FFFFFF">
              <a:alpha val="50196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algn="ctr">
              <a:spcBef>
                <a:spcPct val="20000"/>
              </a:spcBef>
              <a:buClr>
                <a:srgbClr val="FFC78F"/>
              </a:buClr>
              <a:buSzPct val="70000"/>
              <a:buNone/>
            </a:pPr>
            <a:r>
              <a:rPr lang="fr-CA" sz="3200" b="1" dirty="0">
                <a:ea typeface="Verdana" panose="020B0604030504040204" pitchFamily="34" charset="0"/>
                <a:cs typeface="Verdana" panose="020B0604030504040204" pitchFamily="34" charset="0"/>
              </a:rPr>
              <a:t>La quantité d’énergie totale ne change </a:t>
            </a:r>
            <a:r>
              <a:rPr lang="fr-CA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pas</a:t>
            </a:r>
            <a:endParaRPr lang="fr-CA" sz="3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899864" y="811932"/>
            <a:ext cx="7848600" cy="11049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C78F"/>
              </a:buClr>
              <a:buSzPct val="70000"/>
              <a:buFont typeface="Wingdings" pitchFamily="2" charset="2"/>
              <a:buNone/>
              <a:defRPr/>
            </a:pPr>
            <a:r>
              <a:rPr lang="fr-CA" sz="32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Rien ne se perd, rien ne se crée, tout se transforme </a:t>
            </a:r>
            <a:r>
              <a:rPr lang="fr-CA" sz="3200" b="1" cap="small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fr-CA" sz="2400" b="1" i="1" cap="small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(Lavoisier)</a:t>
            </a:r>
            <a:endParaRPr lang="fr-CA" sz="2400" b="1" i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1001825" y="328024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107504" y="4077072"/>
            <a:ext cx="2376264" cy="2246769"/>
          </a:xfrm>
          <a:prstGeom prst="rect">
            <a:avLst/>
          </a:prstGeom>
          <a:solidFill>
            <a:srgbClr val="FFFFFF">
              <a:alpha val="3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2800" b="1" dirty="0"/>
              <a:t>Une partie de l’énergie se dissipe sous forme de chaleur</a:t>
            </a:r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2627784" y="4077072"/>
            <a:ext cx="2519362" cy="2246769"/>
          </a:xfrm>
          <a:prstGeom prst="rect">
            <a:avLst/>
          </a:prstGeom>
          <a:solidFill>
            <a:srgbClr val="FFFFFF">
              <a:alpha val="3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2800" b="1" dirty="0"/>
              <a:t>Une partie de l’énergie est contenue dans les molécules organiques</a:t>
            </a:r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3563144" y="328024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2400" dirty="0" smtClean="0">
                <a:solidFill>
                  <a:srgbClr val="FF9900"/>
                </a:solidFill>
                <a:latin typeface="Copperplate Gothic Bold" pitchFamily="34" charset="0"/>
              </a:rPr>
              <a:t>Flux et conservation </a:t>
            </a:r>
            <a:r>
              <a:rPr lang="fr-CA" sz="24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2400" dirty="0" smtClean="0">
                <a:solidFill>
                  <a:srgbClr val="FF9900"/>
                </a:solidFill>
                <a:latin typeface="Copperplate Gothic Bold" pitchFamily="34" charset="0"/>
              </a:rPr>
              <a:t>L’énergie au sein de l’écosystème</a:t>
            </a:r>
            <a:endParaRPr lang="fr-CA" sz="24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294967295"/>
          </p:nvPr>
        </p:nvSpPr>
        <p:spPr>
          <a:xfrm>
            <a:off x="7956376" y="6453336"/>
            <a:ext cx="821432" cy="172468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496" y="6444044"/>
            <a:ext cx="3167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Campbell, 2012; p.1406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3005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uiExpand="1" build="p" animBg="1"/>
      <p:bldP spid="313348" grpId="0" animBg="1"/>
      <p:bldP spid="24583" grpId="0" animBg="1"/>
      <p:bldP spid="313351" grpId="0" animBg="1"/>
      <p:bldP spid="313352" grpId="0" animBg="1"/>
      <p:bldP spid="245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igure 53-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121" t="11786" r="10667" b="8664"/>
          <a:stretch>
            <a:fillRect/>
          </a:stretch>
        </p:blipFill>
        <p:spPr>
          <a:xfrm>
            <a:off x="432048" y="980727"/>
            <a:ext cx="4427984" cy="5826623"/>
          </a:xfr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25888" y="1052736"/>
            <a:ext cx="4038600" cy="5342818"/>
          </a:xfrm>
          <a:solidFill>
            <a:schemeClr val="bg1">
              <a:alpha val="78038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fr-CA" sz="2800" dirty="0" smtClean="0"/>
              <a:t>Les </a:t>
            </a:r>
            <a:r>
              <a:rPr lang="fr-CA" sz="2800" b="1" dirty="0" smtClean="0">
                <a:solidFill>
                  <a:srgbClr val="FE7F00"/>
                </a:solidFill>
              </a:rPr>
              <a:t>chaînes alimentaires</a:t>
            </a:r>
            <a:r>
              <a:rPr lang="fr-CA" sz="2800" dirty="0" smtClean="0"/>
              <a:t> sont des représentations simplifiées de « qui mange qui » à l’intérieur d’un écosystème</a:t>
            </a:r>
          </a:p>
          <a:p>
            <a:pPr eaLnBrk="1" hangingPunct="1"/>
            <a:endParaRPr lang="fr-CA" sz="2800" dirty="0" smtClean="0"/>
          </a:p>
          <a:p>
            <a:pPr eaLnBrk="1" hangingPunct="1"/>
            <a:r>
              <a:rPr lang="fr-CA" sz="2800" dirty="0" smtClean="0"/>
              <a:t>Les organismes occupent différents </a:t>
            </a:r>
            <a:r>
              <a:rPr lang="fr-CA" sz="2800" b="1" dirty="0" smtClean="0">
                <a:solidFill>
                  <a:srgbClr val="FE7F00"/>
                </a:solidFill>
              </a:rPr>
              <a:t>niveaux trophiques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 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Au sein du réseau trophique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0" y="642574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Figure 54.13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7890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Figure 53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755" t="11786" r="15161" b="8664"/>
          <a:stretch>
            <a:fillRect/>
          </a:stretch>
        </p:blipFill>
        <p:spPr>
          <a:xfrm>
            <a:off x="4644008" y="704802"/>
            <a:ext cx="4176464" cy="5964558"/>
          </a:xfrm>
          <a:noFill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CA"/>
              <a:t>Collège Lionel-Groulx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340768"/>
            <a:ext cx="5112568" cy="5544616"/>
          </a:xfrm>
        </p:spPr>
        <p:txBody>
          <a:bodyPr>
            <a:normAutofit/>
          </a:bodyPr>
          <a:lstStyle/>
          <a:p>
            <a:pPr eaLnBrk="1" hangingPunct="1"/>
            <a:r>
              <a:rPr lang="fr-CA" sz="3200" dirty="0" smtClean="0"/>
              <a:t>Le </a:t>
            </a:r>
            <a:r>
              <a:rPr lang="fr-CA" sz="3200" b="1" dirty="0" smtClean="0">
                <a:solidFill>
                  <a:srgbClr val="FE7F00"/>
                </a:solidFill>
              </a:rPr>
              <a:t>réseau trophique</a:t>
            </a:r>
            <a:r>
              <a:rPr lang="fr-CA" sz="3200" dirty="0" smtClean="0"/>
              <a:t> représente mieux la réalité complexe de « qui mange qui » d’un écosystème</a:t>
            </a:r>
          </a:p>
          <a:p>
            <a:pPr eaLnBrk="1" hangingPunct="1"/>
            <a:endParaRPr lang="fr-CA" sz="3200" dirty="0" smtClean="0"/>
          </a:p>
          <a:p>
            <a:pPr eaLnBrk="1" hangingPunct="1"/>
            <a:r>
              <a:rPr lang="fr-CA" sz="3200" dirty="0" smtClean="0"/>
              <a:t>Il permet aussi de représenter les omnivores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 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Au sein du réseau trophique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394494" y="3356992"/>
            <a:ext cx="8462962" cy="1584176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sz="2800" b="1" cap="small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 est le niveau trophique sur lequel reposent tous les autres niveaux de l’écosystème?</a:t>
            </a:r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35496" y="1412181"/>
            <a:ext cx="9036050" cy="18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accent6"/>
              </a:buClr>
              <a:buSzPct val="70000"/>
              <a:buFont typeface="Wingdings" pitchFamily="2" charset="2"/>
              <a:buChar char="n"/>
              <a:defRPr/>
            </a:pPr>
            <a:r>
              <a:rPr lang="fr-CA" sz="3200" b="1" cap="small" dirty="0" smtClean="0">
                <a:solidFill>
                  <a:srgbClr val="FF0000"/>
                </a:solidFill>
                <a:latin typeface="Verdana" pitchFamily="34" charset="0"/>
              </a:rPr>
              <a:t>Le niveau trophique: </a:t>
            </a:r>
          </a:p>
          <a:p>
            <a:pPr marL="800100" lvl="1" indent="-342900">
              <a:spcBef>
                <a:spcPct val="40000"/>
              </a:spcBef>
              <a:buClr>
                <a:schemeClr val="accent6"/>
              </a:buClr>
              <a:buSzPct val="70000"/>
              <a:buFont typeface="Wingdings" pitchFamily="2" charset="2"/>
              <a:buChar char="n"/>
              <a:defRPr/>
            </a:pPr>
            <a:r>
              <a:rPr lang="fr-CA" sz="2800" dirty="0" smtClean="0">
                <a:latin typeface="Verdana" pitchFamily="34" charset="0"/>
              </a:rPr>
              <a:t>Niveau regroupant</a:t>
            </a:r>
            <a:r>
              <a:rPr lang="fr-CA" sz="2800" b="0" dirty="0" smtClean="0">
                <a:latin typeface="Verdana" pitchFamily="34" charset="0"/>
              </a:rPr>
              <a:t> </a:t>
            </a:r>
            <a:r>
              <a:rPr lang="fr-CA" sz="2800" b="0" dirty="0">
                <a:latin typeface="Verdana" pitchFamily="34" charset="0"/>
              </a:rPr>
              <a:t>les </a:t>
            </a:r>
            <a:r>
              <a:rPr lang="fr-CA" sz="2800" b="0" dirty="0" smtClean="0">
                <a:latin typeface="Verdana" pitchFamily="34" charset="0"/>
              </a:rPr>
              <a:t>espèces qui partagent </a:t>
            </a:r>
            <a:r>
              <a:rPr lang="fr-CA" sz="2800" b="0" dirty="0">
                <a:latin typeface="Verdana" pitchFamily="34" charset="0"/>
              </a:rPr>
              <a:t>la même </a:t>
            </a:r>
            <a:r>
              <a:rPr lang="fr-CA" sz="2800" b="0" dirty="0" smtClean="0">
                <a:latin typeface="Verdana" pitchFamily="34" charset="0"/>
              </a:rPr>
              <a:t>source de nourriture et d’énergie.</a:t>
            </a:r>
            <a:endParaRPr lang="fr-CA" sz="2800" b="0" dirty="0">
              <a:latin typeface="Verdan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 </a:t>
            </a:r>
          </a:p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Au sein du réseau trophique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7E43D-3F70-46EA-8A57-FA33682F7FBB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429518" y="5229200"/>
            <a:ext cx="8462962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CA" sz="2800" b="1" cap="small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Différencier AUTOTROPHE et HÉTÉROTROPHE ??</a:t>
            </a:r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nimBg="1"/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3304412"/>
            <a:ext cx="2339752" cy="3516021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Flux </a:t>
            </a:r>
            <a:r>
              <a:rPr lang="fr-CA" sz="3200" dirty="0">
                <a:solidFill>
                  <a:srgbClr val="FF9900"/>
                </a:solidFill>
                <a:latin typeface="Copperplate Gothic Bold" pitchFamily="34" charset="0"/>
              </a:rPr>
              <a:t>de </a:t>
            </a:r>
            <a:r>
              <a:rPr lang="fr-CA" sz="3200" dirty="0" smtClean="0">
                <a:solidFill>
                  <a:srgbClr val="FF9900"/>
                </a:solidFill>
                <a:latin typeface="Copperplate Gothic Bold" pitchFamily="34" charset="0"/>
              </a:rPr>
              <a:t>L’énergie, sous quelle forme?</a:t>
            </a:r>
            <a:endParaRPr lang="fr-CA" sz="3200" dirty="0">
              <a:solidFill>
                <a:srgbClr val="FF9900"/>
              </a:solidFill>
              <a:latin typeface="Copperplate Gothic Bold" pitchFamily="34" charset="0"/>
            </a:endParaRP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"/>
          </p:nvPr>
        </p:nvSpPr>
        <p:spPr>
          <a:xfrm>
            <a:off x="1691680" y="2276872"/>
            <a:ext cx="6416080" cy="2850034"/>
          </a:xfrm>
        </p:spPr>
        <p:txBody>
          <a:bodyPr/>
          <a:lstStyle/>
          <a:p>
            <a:r>
              <a:rPr lang="fr-CA" dirty="0" smtClean="0"/>
              <a:t>Deux processus qui permettent de transformer l’énergie:</a:t>
            </a:r>
          </a:p>
          <a:p>
            <a:pPr lvl="1"/>
            <a:r>
              <a:rPr lang="fr-CA" dirty="0" smtClean="0"/>
              <a:t>La photosynthèse</a:t>
            </a:r>
          </a:p>
          <a:p>
            <a:pPr lvl="1"/>
            <a:r>
              <a:rPr lang="fr-CA" dirty="0" smtClean="0"/>
              <a:t>La respiration cellulaire</a:t>
            </a:r>
          </a:p>
          <a:p>
            <a:endParaRPr lang="fr-CA" dirty="0"/>
          </a:p>
        </p:txBody>
      </p:sp>
      <p:sp>
        <p:nvSpPr>
          <p:cNvPr id="17" name="Rectangle 16"/>
          <p:cNvSpPr/>
          <p:nvPr/>
        </p:nvSpPr>
        <p:spPr>
          <a:xfrm>
            <a:off x="467544" y="980728"/>
            <a:ext cx="7991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dirty="0" smtClean="0">
                <a:latin typeface="Verdana" pitchFamily="34" charset="0"/>
              </a:rPr>
              <a:t>Quelle sont les sources d’</a:t>
            </a:r>
            <a:r>
              <a:rPr lang="fr-CA" sz="3200" b="1" dirty="0" smtClean="0">
                <a:solidFill>
                  <a:srgbClr val="FF0000"/>
                </a:solidFill>
                <a:latin typeface="Verdana" pitchFamily="34" charset="0"/>
              </a:rPr>
              <a:t>énergie</a:t>
            </a:r>
            <a:r>
              <a:rPr lang="fr-CA" sz="3200" dirty="0" smtClean="0">
                <a:latin typeface="Verdana" pitchFamily="34" charset="0"/>
              </a:rPr>
              <a:t> qui permettent la </a:t>
            </a:r>
            <a:r>
              <a:rPr lang="fr-CA" sz="3200" b="1" cap="all" dirty="0" smtClean="0">
                <a:solidFill>
                  <a:schemeClr val="tx2"/>
                </a:solidFill>
                <a:latin typeface="Verdana" pitchFamily="34" charset="0"/>
              </a:rPr>
              <a:t>vie</a:t>
            </a:r>
            <a:r>
              <a:rPr lang="fr-CA" sz="3200" dirty="0" smtClean="0">
                <a:latin typeface="Verdana" pitchFamily="34" charset="0"/>
              </a:rPr>
              <a:t> sur Terre?</a:t>
            </a:r>
          </a:p>
        </p:txBody>
      </p:sp>
      <p:pic>
        <p:nvPicPr>
          <p:cNvPr id="29" name="Image 28" descr="Krebs cycle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8472"/>
            <a:ext cx="2636912" cy="2636912"/>
          </a:xfrm>
          <a:prstGeom prst="rect">
            <a:avLst/>
          </a:prstGeom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4294967295"/>
          </p:nvPr>
        </p:nvSpPr>
        <p:spPr>
          <a:xfrm>
            <a:off x="8323263" y="6453188"/>
            <a:ext cx="820737" cy="173037"/>
          </a:xfrm>
        </p:spPr>
        <p:txBody>
          <a:bodyPr>
            <a:normAutofit fontScale="40000" lnSpcReduction="20000"/>
          </a:bodyPr>
          <a:lstStyle/>
          <a:p>
            <a:fld id="{03A7E43D-3F70-46EA-8A57-FA33682F7FBB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25" name="Espace réservé du numéro de diapositive 5"/>
          <p:cNvSpPr txBox="1">
            <a:spLocks/>
          </p:cNvSpPr>
          <p:nvPr/>
        </p:nvSpPr>
        <p:spPr>
          <a:xfrm>
            <a:off x="8100392" y="6453336"/>
            <a:ext cx="821432" cy="172468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E43D-3F70-46EA-8A57-FA33682F7FBB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895</TotalTime>
  <Words>1115</Words>
  <Application>Microsoft Office PowerPoint</Application>
  <PresentationFormat>Affichage à l'écran (4:3)</PresentationFormat>
  <Paragraphs>280</Paragraphs>
  <Slides>34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Médian</vt:lpstr>
      <vt:lpstr>Image bitmap</vt:lpstr>
      <vt:lpstr>La dynamique des écosystèmes chapitre 55  (2012)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Question???</vt:lpstr>
      <vt:lpstr>Présentation PowerPoint</vt:lpstr>
      <vt:lpstr>Présentation PowerPoint</vt:lpstr>
      <vt:lpstr>Production primaire planétaire</vt:lpstr>
      <vt:lpstr>Question??? </vt:lpstr>
      <vt:lpstr>Question???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de révision…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Question???</vt:lpstr>
      <vt:lpstr>Question??? </vt:lpstr>
    </vt:vector>
  </TitlesOfParts>
  <Company>CLG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</dc:creator>
  <cp:lastModifiedBy>xpdep</cp:lastModifiedBy>
  <cp:revision>172</cp:revision>
  <dcterms:created xsi:type="dcterms:W3CDTF">2009-12-24T18:09:59Z</dcterms:created>
  <dcterms:modified xsi:type="dcterms:W3CDTF">2014-08-27T17:50:37Z</dcterms:modified>
</cp:coreProperties>
</file>