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6"/>
  </p:notesMasterIdLst>
  <p:handoutMasterIdLst>
    <p:handoutMasterId r:id="rId27"/>
  </p:handoutMasterIdLst>
  <p:sldIdLst>
    <p:sldId id="336" r:id="rId2"/>
    <p:sldId id="337" r:id="rId3"/>
    <p:sldId id="344" r:id="rId4"/>
    <p:sldId id="338" r:id="rId5"/>
    <p:sldId id="339" r:id="rId6"/>
    <p:sldId id="319" r:id="rId7"/>
    <p:sldId id="320" r:id="rId8"/>
    <p:sldId id="321" r:id="rId9"/>
    <p:sldId id="340" r:id="rId10"/>
    <p:sldId id="342" r:id="rId11"/>
    <p:sldId id="343" r:id="rId12"/>
    <p:sldId id="345" r:id="rId13"/>
    <p:sldId id="341" r:id="rId14"/>
    <p:sldId id="346" r:id="rId15"/>
    <p:sldId id="347" r:id="rId16"/>
    <p:sldId id="327" r:id="rId17"/>
    <p:sldId id="352" r:id="rId18"/>
    <p:sldId id="329" r:id="rId19"/>
    <p:sldId id="331" r:id="rId20"/>
    <p:sldId id="333" r:id="rId21"/>
    <p:sldId id="353" r:id="rId22"/>
    <p:sldId id="350" r:id="rId23"/>
    <p:sldId id="351" r:id="rId24"/>
    <p:sldId id="355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FFFF"/>
    <a:srgbClr val="006600"/>
    <a:srgbClr val="EEECE1"/>
    <a:srgbClr val="99CC00"/>
    <a:srgbClr val="669900"/>
    <a:srgbClr val="EBF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8842" autoAdjust="0"/>
    <p:restoredTop sz="92743" autoAdjust="0"/>
  </p:normalViewPr>
  <p:slideViewPr>
    <p:cSldViewPr>
      <p:cViewPr>
        <p:scale>
          <a:sx n="68" d="100"/>
          <a:sy n="68" d="100"/>
        </p:scale>
        <p:origin x="-112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4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C1C2A-F122-452F-B8A8-89C2E4AD6674}" type="datetimeFigureOut">
              <a:rPr lang="fr-CA" smtClean="0"/>
              <a:t>2014-08-20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57677-1538-444E-B325-C6DEFB14D1E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403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A0C8C-3F86-478F-B81D-DAD30BC9D582}" type="datetimeFigureOut">
              <a:rPr lang="fr-CA" smtClean="0"/>
              <a:pPr/>
              <a:t>2014-08-20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9785D-631E-45E0-B78A-7E71F93C49D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4009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4AD6F6-6E2C-41A5-95E2-1C37DF16A5C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9785D-631E-45E0-B78A-7E71F93C49D3}" type="slidenum">
              <a:rPr lang="fr-CA" smtClean="0"/>
              <a:pPr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5221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dracunculose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9785D-631E-45E0-B78A-7E71F93C49D3}" type="slidenum">
              <a:rPr lang="fr-CA" smtClean="0"/>
              <a:pPr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3745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A93B-40BA-4CDD-B407-34824BEC54D8}" type="datetime1">
              <a:rPr lang="fr-FR" smtClean="0"/>
              <a:pPr/>
              <a:t>20/08/2014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4DC3-6573-4E4A-98DE-BCD4AB1C7C56}" type="datetime1">
              <a:rPr lang="fr-FR" smtClean="0"/>
              <a:pPr/>
              <a:t>20/08/2014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72BE-DB52-4387-B998-03A4157F7C50}" type="datetime1">
              <a:rPr lang="fr-FR" smtClean="0"/>
              <a:pPr/>
              <a:t>20/08/2014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1D5-00D4-4B2D-BD17-60CCC1EB4B2D}" type="datetime1">
              <a:rPr lang="fr-FR" smtClean="0"/>
              <a:pPr/>
              <a:t>20/08/2014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Verdana" pitchFamily="34" charset="0"/>
              </a:defRPr>
            </a:lvl1pPr>
          </a:lstStyle>
          <a:p>
            <a:fld id="{C55E35AF-A8D6-412C-8AC1-981129CF72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22B7-08D1-42FA-A9F1-3FFD8CE2D0C6}" type="datetime1">
              <a:rPr lang="fr-FR" smtClean="0"/>
              <a:pPr/>
              <a:t>20/08/2014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B6840-A950-43DC-8562-D6E27CD208C5}" type="datetime1">
              <a:rPr lang="fr-FR" smtClean="0"/>
              <a:pPr/>
              <a:t>20/08/2014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Verdana" pitchFamily="34" charset="0"/>
              </a:defRPr>
            </a:lvl1pPr>
          </a:lstStyle>
          <a:p>
            <a:fld id="{C55E35AF-A8D6-412C-8AC1-981129CF7225}" type="slidenum">
              <a:rPr lang="fr-CA" smtClean="0"/>
              <a:pPr/>
              <a:t>‹N°›</a:t>
            </a:fld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1523F-5E66-4AD6-A2EA-2304EA6FE1F0}" type="datetime1">
              <a:rPr lang="fr-FR" smtClean="0"/>
              <a:pPr/>
              <a:t>20/08/2014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C7CC-E8C1-44D7-8459-91488F8133FA}" type="datetime1">
              <a:rPr lang="fr-FR" smtClean="0"/>
              <a:pPr/>
              <a:t>20/08/2014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38EF-9532-4989-98CC-9A69EEE13B78}" type="datetime1">
              <a:rPr lang="fr-FR" smtClean="0"/>
              <a:pPr/>
              <a:t>20/08/2014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C4687-0DA8-47E9-B53D-99C96B66BB64}" type="datetime1">
              <a:rPr lang="fr-FR" smtClean="0"/>
              <a:pPr/>
              <a:t>20/08/2014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12F71-2223-4EA1-B27F-2110D2AE95A3}" type="datetime1">
              <a:rPr lang="fr-FR" smtClean="0"/>
              <a:pPr/>
              <a:t>20/08/2014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2502" y="2772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49041-9175-4AD7-B3F2-025F88D1DA62}" type="datetime1">
              <a:rPr lang="fr-FR" smtClean="0"/>
              <a:pPr/>
              <a:t>20/08/2014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E35AF-A8D6-412C-8AC1-981129CF7225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 cap="sm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hyperlink" Target="http://etext-sms.navajo.pearsoncanada.ca/ebook/viewerLogin.do?scenario=1&amp;bookid=11424&amp;languageid=10&amp;errorCause=1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../Varia/PlanA14_101NYA05_AssselinCaroline.doc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../Varia/NYA_A14_echeancier_projet_cours.doc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mapage.clg.qc.ca/carolineasselin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31840" y="5373216"/>
            <a:ext cx="6003608" cy="132343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2800" b="1" cap="sm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Évolution et diversité du vivant</a:t>
            </a:r>
            <a:endParaRPr lang="fr-CA" sz="2400" b="1" cap="small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CA" sz="2400" cap="sm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101-NYA-05</a:t>
            </a:r>
            <a:endParaRPr lang="fr-CA" sz="2400" cap="sm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48414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97768"/>
            <a:ext cx="8229600" cy="1143000"/>
          </a:xfrm>
        </p:spPr>
        <p:txBody>
          <a:bodyPr/>
          <a:lstStyle/>
          <a:p>
            <a:r>
              <a:rPr lang="fr-CA" dirty="0" smtClean="0"/>
              <a:t>Ce qu’il vous faut pour suivre le cours…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772816"/>
            <a:ext cx="8229600" cy="48965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A" sz="2400" dirty="0" smtClean="0"/>
              <a:t>Le livre de biologie Campbell 2012 (109$ membre) ou usagé.</a:t>
            </a:r>
          </a:p>
          <a:p>
            <a:pPr>
              <a:spcAft>
                <a:spcPts val="600"/>
              </a:spcAft>
            </a:pPr>
            <a:r>
              <a:rPr lang="fr-CA" sz="2400" dirty="0" smtClean="0"/>
              <a:t>Un sarrau pour les laboratoires.</a:t>
            </a:r>
          </a:p>
          <a:p>
            <a:pPr>
              <a:spcAft>
                <a:spcPts val="600"/>
              </a:spcAft>
            </a:pPr>
            <a:r>
              <a:rPr lang="fr-CA" sz="2400" dirty="0" smtClean="0"/>
              <a:t>Un cartable pour vous garder bien structuré…</a:t>
            </a:r>
          </a:p>
          <a:p>
            <a:pPr>
              <a:spcAft>
                <a:spcPts val="600"/>
              </a:spcAft>
            </a:pPr>
            <a:r>
              <a:rPr lang="fr-CA" sz="2400" b="1" cap="small" dirty="0" smtClean="0"/>
              <a:t>Une grande curiosité</a:t>
            </a:r>
            <a:r>
              <a:rPr lang="fr-CA" sz="2400" b="1" cap="small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fr-CA" sz="2400" b="1" cap="small" dirty="0" smtClean="0"/>
              <a:t>Vouloir participer et avoir du plaisir.</a:t>
            </a:r>
          </a:p>
          <a:p>
            <a:pPr>
              <a:spcAft>
                <a:spcPts val="600"/>
              </a:spcAft>
            </a:pPr>
            <a:r>
              <a:rPr lang="fr-CA" sz="2400" b="1" cap="small" dirty="0" smtClean="0"/>
              <a:t>Vouloir faire des nouvelles rencontres afin de partager vos idées, vos points de vue ainsi que vos connaissances avec les autres.</a:t>
            </a:r>
          </a:p>
          <a:p>
            <a:pPr>
              <a:spcAft>
                <a:spcPts val="600"/>
              </a:spcAft>
            </a:pPr>
            <a:endParaRPr lang="fr-CA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10</a:t>
            </a:fld>
            <a:endParaRPr lang="fr-CA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95" y="196770"/>
            <a:ext cx="2028702" cy="236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11</a:t>
            </a:fld>
            <a:endParaRPr lang="fr-CA"/>
          </a:p>
        </p:txBody>
      </p:sp>
      <p:pic>
        <p:nvPicPr>
          <p:cNvPr id="5" name="Image 4" descr="ch01_fig_1_3.jpg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2806015" y="15313"/>
            <a:ext cx="6355885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99736"/>
            <a:ext cx="3528392" cy="1529064"/>
          </a:xfrm>
          <a:noFill/>
        </p:spPr>
        <p:txBody>
          <a:bodyPr/>
          <a:lstStyle/>
          <a:p>
            <a:r>
              <a:rPr lang="fr-CA" sz="3800" dirty="0" smtClean="0"/>
              <a:t>Qu’est-ce que la vie?</a:t>
            </a:r>
            <a:endParaRPr lang="fr-CA" sz="3800" dirty="0"/>
          </a:p>
        </p:txBody>
      </p:sp>
    </p:spTree>
    <p:extLst>
      <p:ext uri="{BB962C8B-B14F-4D97-AF65-F5344CB8AC3E}">
        <p14:creationId xmlns:p14="http://schemas.microsoft.com/office/powerpoint/2010/main" val="42379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12</a:t>
            </a:fld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7728"/>
            <a:ext cx="4032448" cy="692754"/>
          </a:xfrm>
          <a:noFill/>
        </p:spPr>
        <p:txBody>
          <a:bodyPr/>
          <a:lstStyle/>
          <a:p>
            <a:r>
              <a:rPr lang="fr-CA" dirty="0" smtClean="0"/>
              <a:t>Où vit la vie?</a:t>
            </a:r>
            <a:endParaRPr lang="fr-CA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419872" y="3861048"/>
            <a:ext cx="302733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sm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CA" sz="3600" dirty="0" smtClean="0"/>
              <a:t>Les biomes</a:t>
            </a:r>
            <a:endParaRPr lang="fr-CA" sz="3600" dirty="0"/>
          </a:p>
        </p:txBody>
      </p:sp>
      <p:pic>
        <p:nvPicPr>
          <p:cNvPr id="3" name="Imag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3056"/>
            <a:ext cx="515412" cy="601648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-12221" y="700921"/>
            <a:ext cx="5016269" cy="6184463"/>
            <a:chOff x="-12221" y="700921"/>
            <a:chExt cx="5016269" cy="618446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4" t="54848" r="51367" b="25444"/>
            <a:stretch/>
          </p:blipFill>
          <p:spPr>
            <a:xfrm>
              <a:off x="2722413" y="908720"/>
              <a:ext cx="2281635" cy="135157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41" t="6131" r="4280" b="69093"/>
            <a:stretch/>
          </p:blipFill>
          <p:spPr>
            <a:xfrm>
              <a:off x="780158" y="2132856"/>
              <a:ext cx="2567706" cy="1699163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8" t="56302" r="5728" b="21768"/>
            <a:stretch/>
          </p:blipFill>
          <p:spPr>
            <a:xfrm>
              <a:off x="11527" y="700921"/>
              <a:ext cx="2400233" cy="1503943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7" t="12768" r="55445" b="65890"/>
            <a:stretch/>
          </p:blipFill>
          <p:spPr>
            <a:xfrm>
              <a:off x="-12221" y="3573016"/>
              <a:ext cx="2351973" cy="1463705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2" t="5576" r="52187" b="68858"/>
            <a:stretch/>
          </p:blipFill>
          <p:spPr>
            <a:xfrm>
              <a:off x="2051720" y="4509120"/>
              <a:ext cx="2488146" cy="1753313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69" t="11111" r="2963" b="66735"/>
            <a:stretch/>
          </p:blipFill>
          <p:spPr>
            <a:xfrm>
              <a:off x="35496" y="5366073"/>
              <a:ext cx="2272394" cy="1519311"/>
            </a:xfrm>
            <a:prstGeom prst="rect">
              <a:avLst/>
            </a:prstGeom>
          </p:spPr>
        </p:pic>
      </p:grpSp>
      <p:grpSp>
        <p:nvGrpSpPr>
          <p:cNvPr id="22" name="Groupe 21"/>
          <p:cNvGrpSpPr/>
          <p:nvPr/>
        </p:nvGrpSpPr>
        <p:grpSpPr>
          <a:xfrm>
            <a:off x="4152132" y="44624"/>
            <a:ext cx="4957549" cy="6752312"/>
            <a:chOff x="4152132" y="44624"/>
            <a:chExt cx="4957549" cy="6752312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7" t="68396" r="52216" b="7903"/>
            <a:stretch/>
          </p:blipFill>
          <p:spPr>
            <a:xfrm>
              <a:off x="6732240" y="3675839"/>
              <a:ext cx="2377441" cy="1625369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824" r="2889" b="61612"/>
            <a:stretch/>
          </p:blipFill>
          <p:spPr>
            <a:xfrm>
              <a:off x="6084168" y="5157192"/>
              <a:ext cx="1944216" cy="1639744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4" t="72209" r="43881" b="8683"/>
            <a:stretch/>
          </p:blipFill>
          <p:spPr>
            <a:xfrm>
              <a:off x="4152132" y="2622672"/>
              <a:ext cx="2940148" cy="1310384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6" t="16038" r="52721" b="52196"/>
            <a:stretch/>
          </p:blipFill>
          <p:spPr>
            <a:xfrm>
              <a:off x="6837520" y="1484784"/>
              <a:ext cx="2270984" cy="1987195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9" t="23696" r="2355" b="50757"/>
            <a:stretch/>
          </p:blipFill>
          <p:spPr>
            <a:xfrm>
              <a:off x="5436096" y="44624"/>
              <a:ext cx="2602524" cy="1752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733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6632"/>
            <a:ext cx="4697388" cy="30689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44016"/>
            <a:ext cx="4032447" cy="1988840"/>
          </a:xfrm>
        </p:spPr>
        <p:txBody>
          <a:bodyPr/>
          <a:lstStyle/>
          <a:p>
            <a:pPr>
              <a:tabLst>
                <a:tab pos="2419350" algn="l"/>
                <a:tab pos="2601913" algn="l"/>
              </a:tabLst>
            </a:pPr>
            <a:r>
              <a:rPr lang="fr-CA" sz="3600" dirty="0" smtClean="0"/>
              <a:t>Écologie et Environnement</a:t>
            </a:r>
            <a:endParaRPr lang="fr-CA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13</a:t>
            </a:fld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2852936"/>
            <a:ext cx="572463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007" y="99737"/>
            <a:ext cx="3927937" cy="1313039"/>
          </a:xfrm>
        </p:spPr>
        <p:txBody>
          <a:bodyPr/>
          <a:lstStyle/>
          <a:p>
            <a:r>
              <a:rPr lang="fr-CA" sz="3200" dirty="0" smtClean="0"/>
              <a:t>Comment étudie-t-on la vie?</a:t>
            </a:r>
            <a:endParaRPr lang="fr-CA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14</a:t>
            </a:fld>
            <a:endParaRPr lang="fr-CA"/>
          </a:p>
        </p:txBody>
      </p:sp>
      <p:pic>
        <p:nvPicPr>
          <p:cNvPr id="5" name="Espace réservé du contenu 4" descr="ch52_fig_52_2.jpg"/>
          <p:cNvPicPr>
            <a:picLocks noChangeAspect="1"/>
          </p:cNvPicPr>
          <p:nvPr/>
        </p:nvPicPr>
        <p:blipFill>
          <a:blip r:embed="rId2" cstate="print"/>
          <a:srcRect b="4851"/>
          <a:stretch>
            <a:fillRect/>
          </a:stretch>
        </p:blipFill>
        <p:spPr>
          <a:xfrm>
            <a:off x="3960439" y="-40899"/>
            <a:ext cx="5220073" cy="6854275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496" y="2364564"/>
            <a:ext cx="4680520" cy="4021907"/>
          </a:xfrm>
          <a:prstGeom prst="rect">
            <a:avLst/>
          </a:prstGeom>
          <a:solidFill>
            <a:srgbClr val="FFFFFF">
              <a:alpha val="36000"/>
            </a:srgbClr>
          </a:solidFill>
          <a:ln w="12700">
            <a:noFill/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CA" sz="2000" dirty="0" smtClean="0"/>
              <a:t>C’est l’étude des </a:t>
            </a:r>
            <a:r>
              <a:rPr lang="fr-CA" sz="2400" b="1" cap="small" dirty="0" smtClean="0"/>
              <a:t>interactions</a:t>
            </a: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</a:pPr>
            <a:r>
              <a:rPr lang="fr-CA" sz="2000" dirty="0" smtClean="0"/>
              <a:t>Entre</a:t>
            </a:r>
            <a:r>
              <a:rPr lang="fr-CA" sz="2000" b="1" dirty="0" smtClean="0"/>
              <a:t> les organismes </a:t>
            </a: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</a:pPr>
            <a:r>
              <a:rPr lang="fr-CA" sz="2000" dirty="0" smtClean="0"/>
              <a:t>Entre</a:t>
            </a:r>
            <a:r>
              <a:rPr lang="fr-CA" sz="2000" b="1" dirty="0" smtClean="0"/>
              <a:t> les organismes et leur milieu</a:t>
            </a: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</a:pPr>
            <a:endParaRPr lang="fr-CA" sz="2000" b="1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CA" sz="2000" dirty="0" smtClean="0"/>
              <a:t>Ces</a:t>
            </a:r>
            <a:r>
              <a:rPr lang="fr-CA" sz="2000" b="1" dirty="0" smtClean="0"/>
              <a:t> </a:t>
            </a:r>
            <a:r>
              <a:rPr lang="fr-CA" sz="2400" b="1" cap="small" dirty="0" smtClean="0"/>
              <a:t>interactions</a:t>
            </a:r>
            <a:r>
              <a:rPr lang="fr-CA" sz="2000" b="1" dirty="0" smtClean="0"/>
              <a:t> expliquent :</a:t>
            </a:r>
          </a:p>
          <a:p>
            <a:pPr marL="342900" lvl="1" indent="-342900">
              <a:spcBef>
                <a:spcPts val="0"/>
              </a:spcBef>
              <a:spcAft>
                <a:spcPts val="600"/>
              </a:spcAft>
            </a:pPr>
            <a:r>
              <a:rPr lang="fr-CA" sz="2000" dirty="0" smtClean="0"/>
              <a:t>La distribution &amp; l’abondance des organismes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899592" y="2060848"/>
            <a:ext cx="2520280" cy="869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sm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CA" sz="3200" dirty="0" smtClean="0"/>
              <a:t>L’écologie</a:t>
            </a: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258075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15</a:t>
            </a:fld>
            <a:endParaRPr lang="fr-CA"/>
          </a:p>
        </p:txBody>
      </p:sp>
      <p:pic>
        <p:nvPicPr>
          <p:cNvPr id="5" name="Image 4" descr="ch01_fig_1_4a.jpg"/>
          <p:cNvPicPr>
            <a:picLocks noChangeAspect="1"/>
          </p:cNvPicPr>
          <p:nvPr/>
        </p:nvPicPr>
        <p:blipFill>
          <a:blip r:embed="rId2" cstate="print"/>
          <a:srcRect l="5075" r="6817" b="5901"/>
          <a:stretch>
            <a:fillRect/>
          </a:stretch>
        </p:blipFill>
        <p:spPr>
          <a:xfrm>
            <a:off x="2555776" y="-27384"/>
            <a:ext cx="5112568" cy="685800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6476710" y="2545436"/>
            <a:ext cx="2667290" cy="822004"/>
          </a:xfrm>
          <a:prstGeom prst="rect">
            <a:avLst/>
          </a:prstGeom>
          <a:solidFill>
            <a:srgbClr val="FFFFFF">
              <a:alpha val="37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2800" b="1" cap="sm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CA" dirty="0"/>
              <a:t>Les écosystèmes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539552" y="3776242"/>
            <a:ext cx="2826148" cy="822004"/>
          </a:xfrm>
          <a:prstGeom prst="rect">
            <a:avLst/>
          </a:prstGeom>
          <a:solidFill>
            <a:srgbClr val="FFFFFF">
              <a:alpha val="37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2800" b="1" cap="sm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CA" dirty="0"/>
              <a:t>Les communautés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145931" y="5712210"/>
            <a:ext cx="2819690" cy="822004"/>
          </a:xfrm>
          <a:prstGeom prst="rect">
            <a:avLst/>
          </a:prstGeom>
          <a:solidFill>
            <a:srgbClr val="FFFFFF">
              <a:alpha val="37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2800" b="1" cap="sm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CA" dirty="0"/>
              <a:t>Les populations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704" y="1340768"/>
            <a:ext cx="2667290" cy="592959"/>
          </a:xfrm>
          <a:solidFill>
            <a:srgbClr val="FFFFFF">
              <a:alpha val="37000"/>
            </a:srgbClr>
          </a:solidFill>
        </p:spPr>
        <p:txBody>
          <a:bodyPr/>
          <a:lstStyle/>
          <a:p>
            <a:r>
              <a:rPr lang="fr-CA" sz="2800" dirty="0" smtClean="0"/>
              <a:t>La biosphère</a:t>
            </a:r>
            <a:endParaRPr lang="fr-CA" sz="2800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940152" y="5991372"/>
            <a:ext cx="2819690" cy="822004"/>
          </a:xfrm>
          <a:prstGeom prst="rect">
            <a:avLst/>
          </a:prstGeom>
          <a:solidFill>
            <a:srgbClr val="FFFFFF">
              <a:alpha val="37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2800" b="1" cap="sm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CA" dirty="0"/>
              <a:t>Les </a:t>
            </a:r>
            <a:r>
              <a:rPr lang="fr-CA" dirty="0" smtClean="0"/>
              <a:t>organismes</a:t>
            </a:r>
            <a:endParaRPr lang="fr-CA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0" y="-27384"/>
            <a:ext cx="2411760" cy="864096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sm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CA" sz="2800" dirty="0" smtClean="0"/>
              <a:t>Quelques définitions</a:t>
            </a:r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379007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512" y="131093"/>
            <a:ext cx="7057479" cy="1209675"/>
          </a:xfrm>
        </p:spPr>
        <p:txBody>
          <a:bodyPr/>
          <a:lstStyle/>
          <a:p>
            <a:pPr eaLnBrk="1" hangingPunct="1">
              <a:defRPr/>
            </a:pPr>
            <a:r>
              <a:rPr lang="fr-C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différents facteurs écologiques d’un milieu</a:t>
            </a:r>
            <a:endParaRPr lang="fr-F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8817" y="2061394"/>
            <a:ext cx="4177159" cy="4175917"/>
          </a:xfrm>
          <a:ln>
            <a:noFill/>
          </a:ln>
        </p:spPr>
        <p:txBody>
          <a:bodyPr/>
          <a:lstStyle/>
          <a:p>
            <a:pPr marL="0" indent="0" eaLnBrk="1" hangingPunct="1">
              <a:buNone/>
            </a:pPr>
            <a:r>
              <a:rPr lang="fr-CA" dirty="0" smtClean="0">
                <a:solidFill>
                  <a:schemeClr val="accent2"/>
                </a:solidFill>
              </a:rPr>
              <a:t>Facteurs </a:t>
            </a:r>
            <a:r>
              <a:rPr lang="fr-CA" b="1" u="sng" dirty="0" smtClean="0">
                <a:solidFill>
                  <a:schemeClr val="accent2"/>
                </a:solidFill>
              </a:rPr>
              <a:t>A</a:t>
            </a:r>
            <a:r>
              <a:rPr lang="fr-CA" dirty="0" smtClean="0">
                <a:solidFill>
                  <a:schemeClr val="accent2"/>
                </a:solidFill>
              </a:rPr>
              <a:t>biotiques :</a:t>
            </a:r>
          </a:p>
          <a:p>
            <a:pPr lvl="1" eaLnBrk="1" hangingPunct="1">
              <a:buClr>
                <a:schemeClr val="tx1"/>
              </a:buClr>
              <a:buFontTx/>
              <a:buNone/>
            </a:pPr>
            <a:r>
              <a:rPr lang="fr-CA" sz="2000" dirty="0" smtClean="0"/>
              <a:t>Ou Physicochimiques</a:t>
            </a:r>
          </a:p>
          <a:p>
            <a:pPr lvl="1" eaLnBrk="1" hangingPunct="1"/>
            <a:r>
              <a:rPr lang="fr-CA" sz="2200" cap="small" dirty="0" smtClean="0"/>
              <a:t>Température</a:t>
            </a:r>
          </a:p>
          <a:p>
            <a:pPr lvl="1" eaLnBrk="1" hangingPunct="1"/>
            <a:r>
              <a:rPr lang="fr-CA" sz="2200" cap="small" dirty="0" smtClean="0"/>
              <a:t>Lumière</a:t>
            </a:r>
          </a:p>
          <a:p>
            <a:pPr lvl="1" eaLnBrk="1" hangingPunct="1"/>
            <a:r>
              <a:rPr lang="fr-CA" sz="2200" cap="small" dirty="0" smtClean="0"/>
              <a:t>Oxygène</a:t>
            </a:r>
          </a:p>
          <a:p>
            <a:pPr lvl="1" eaLnBrk="1" hangingPunct="1"/>
            <a:r>
              <a:rPr lang="fr-CA" sz="2200" cap="small" dirty="0" smtClean="0"/>
              <a:t>L’eau </a:t>
            </a:r>
          </a:p>
          <a:p>
            <a:pPr lvl="1" eaLnBrk="1" hangingPunct="1"/>
            <a:r>
              <a:rPr lang="fr-CA" sz="2200" cap="small" dirty="0" smtClean="0"/>
              <a:t>Nutriments </a:t>
            </a:r>
          </a:p>
          <a:p>
            <a:pPr lvl="1" eaLnBrk="1" hangingPunct="1"/>
            <a:r>
              <a:rPr lang="fr-CA" sz="2200" cap="small" dirty="0" smtClean="0"/>
              <a:t>Etc.</a:t>
            </a:r>
            <a:endParaRPr lang="fr-FR" sz="2200" cap="small" dirty="0" smtClean="0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060848"/>
            <a:ext cx="4320480" cy="4176464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fr-CA" dirty="0" smtClean="0">
                <a:solidFill>
                  <a:schemeClr val="accent2"/>
                </a:solidFill>
              </a:rPr>
              <a:t>Facteurs </a:t>
            </a:r>
            <a:r>
              <a:rPr lang="fr-CA" b="1" u="sng" dirty="0" smtClean="0">
                <a:solidFill>
                  <a:schemeClr val="accent2"/>
                </a:solidFill>
              </a:rPr>
              <a:t>B</a:t>
            </a:r>
            <a:r>
              <a:rPr lang="fr-CA" dirty="0" smtClean="0">
                <a:solidFill>
                  <a:schemeClr val="accent2"/>
                </a:solidFill>
              </a:rPr>
              <a:t>iotiques :</a:t>
            </a:r>
            <a:endParaRPr lang="fr-CA" sz="1600" dirty="0" smtClean="0">
              <a:solidFill>
                <a:schemeClr val="accent2"/>
              </a:solidFill>
            </a:endParaRPr>
          </a:p>
          <a:p>
            <a:pPr lvl="1" eaLnBrk="1" hangingPunct="1">
              <a:buClr>
                <a:schemeClr val="tx1"/>
              </a:buClr>
              <a:buFontTx/>
              <a:buNone/>
            </a:pPr>
            <a:r>
              <a:rPr lang="fr-CA" sz="2200" dirty="0" smtClean="0"/>
              <a:t>Ou vivants</a:t>
            </a:r>
          </a:p>
          <a:p>
            <a:pPr marL="0" lvl="1" indent="0" algn="ctr" eaLnBrk="1" hangingPunct="1">
              <a:buClr>
                <a:schemeClr val="tx1"/>
              </a:buClr>
              <a:buFontTx/>
              <a:buNone/>
            </a:pPr>
            <a:r>
              <a:rPr lang="fr-CA" sz="2200" dirty="0" smtClean="0"/>
              <a:t>Toutes les </a:t>
            </a:r>
            <a:r>
              <a:rPr lang="fr-CA" sz="2200" b="1" cap="small" dirty="0" smtClean="0"/>
              <a:t>interactions</a:t>
            </a:r>
            <a:r>
              <a:rPr lang="fr-CA" sz="2200" dirty="0" smtClean="0"/>
              <a:t> </a:t>
            </a:r>
            <a:r>
              <a:rPr lang="fr-CA" sz="2200" b="1" u="sng" cap="small" dirty="0"/>
              <a:t>entre </a:t>
            </a:r>
            <a:r>
              <a:rPr lang="fr-CA" sz="2200" dirty="0" smtClean="0"/>
              <a:t>les organismes.</a:t>
            </a:r>
          </a:p>
          <a:p>
            <a:pPr lvl="1" eaLnBrk="1" hangingPunct="1"/>
            <a:r>
              <a:rPr lang="fr-CA" sz="2200" cap="small" dirty="0" smtClean="0"/>
              <a:t>Compétition (-/-)</a:t>
            </a:r>
          </a:p>
          <a:p>
            <a:pPr lvl="1" eaLnBrk="1" hangingPunct="1"/>
            <a:r>
              <a:rPr lang="fr-CA" sz="2200" cap="small" dirty="0" smtClean="0"/>
              <a:t>Prédation (+/-)</a:t>
            </a:r>
          </a:p>
          <a:p>
            <a:pPr lvl="1" eaLnBrk="1" hangingPunct="1"/>
            <a:r>
              <a:rPr lang="fr-CA" sz="2200" cap="small" dirty="0" smtClean="0"/>
              <a:t>Parasitisme (+/-)</a:t>
            </a:r>
          </a:p>
          <a:p>
            <a:pPr lvl="1" eaLnBrk="1" hangingPunct="1"/>
            <a:r>
              <a:rPr lang="fr-CA" sz="2200" cap="small" dirty="0" smtClean="0"/>
              <a:t>Mutualisme (+/+)</a:t>
            </a:r>
          </a:p>
          <a:p>
            <a:pPr lvl="1" eaLnBrk="1" hangingPunct="1"/>
            <a:r>
              <a:rPr lang="fr-CA" sz="2200" cap="small" dirty="0" smtClean="0"/>
              <a:t>Commensalisme (+/0)</a:t>
            </a:r>
          </a:p>
          <a:p>
            <a:pPr lvl="1" eaLnBrk="1" hangingPunct="1"/>
            <a:r>
              <a:rPr lang="fr-CA" sz="2200" cap="small" dirty="0" smtClean="0"/>
              <a:t>Infection</a:t>
            </a:r>
          </a:p>
          <a:p>
            <a:pPr lvl="1" eaLnBrk="1" hangingPunct="1"/>
            <a:r>
              <a:rPr lang="fr-CA" sz="2200" cap="small" dirty="0" smtClean="0"/>
              <a:t>Etc. </a:t>
            </a:r>
            <a:endParaRPr lang="fr-FR" sz="2200" cap="small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16</a:t>
            </a:fld>
            <a:endParaRPr lang="fr-CA" dirty="0"/>
          </a:p>
        </p:txBody>
      </p:sp>
      <p:pic>
        <p:nvPicPr>
          <p:cNvPr id="6" name="Image 5" descr="31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288" y="89630"/>
            <a:ext cx="1835696" cy="1971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3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3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31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31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2502" y="27729"/>
            <a:ext cx="7347810" cy="736975"/>
          </a:xfrm>
        </p:spPr>
        <p:txBody>
          <a:bodyPr/>
          <a:lstStyle/>
          <a:p>
            <a:r>
              <a:rPr lang="fr-CA" sz="3200" dirty="0" smtClean="0"/>
              <a:t>Facteurs biotiques </a:t>
            </a:r>
            <a:r>
              <a:rPr lang="fr-CA" sz="1600" dirty="0" smtClean="0"/>
              <a:t>(vivants)</a:t>
            </a:r>
            <a:endParaRPr lang="fr-CA" sz="2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17</a:t>
            </a:fld>
            <a:endParaRPr lang="fr-CA" dirty="0"/>
          </a:p>
        </p:txBody>
      </p:sp>
      <p:grpSp>
        <p:nvGrpSpPr>
          <p:cNvPr id="15" name="Groupe 14"/>
          <p:cNvGrpSpPr/>
          <p:nvPr/>
        </p:nvGrpSpPr>
        <p:grpSpPr>
          <a:xfrm>
            <a:off x="35496" y="764704"/>
            <a:ext cx="2520280" cy="2097524"/>
            <a:chOff x="337426" y="836712"/>
            <a:chExt cx="2520280" cy="209752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836712"/>
              <a:ext cx="2462170" cy="1755680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337426" y="2564904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b="1" cap="small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prédation</a:t>
              </a:r>
              <a:endParaRPr lang="fr-CA" b="1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0" y="3833648"/>
            <a:ext cx="3217540" cy="2782487"/>
            <a:chOff x="0" y="3833648"/>
            <a:chExt cx="3217540" cy="27824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33648"/>
              <a:ext cx="3217540" cy="2413155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0" y="6246803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b="1" cap="small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Mutualisme</a:t>
              </a:r>
              <a:endParaRPr lang="fr-CA" b="1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2051720" y="1916832"/>
            <a:ext cx="4100289" cy="2808312"/>
            <a:chOff x="2051720" y="1916832"/>
            <a:chExt cx="4100289" cy="2808312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1916832"/>
              <a:ext cx="4100289" cy="2460173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3419872" y="435581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b="1" cap="small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Parasitisme</a:t>
              </a:r>
              <a:endParaRPr lang="fr-CA" b="1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5652120" y="0"/>
            <a:ext cx="3491880" cy="2502188"/>
            <a:chOff x="5652120" y="0"/>
            <a:chExt cx="3491880" cy="2502188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0"/>
              <a:ext cx="3491880" cy="2135035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6603888" y="213285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b="1" cap="small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Commensalisme</a:t>
              </a:r>
              <a:endParaRPr lang="fr-CA" b="1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6296025" y="3501008"/>
            <a:ext cx="2847975" cy="1953508"/>
            <a:chOff x="6296025" y="3501008"/>
            <a:chExt cx="2847975" cy="1953508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025" y="3501008"/>
              <a:ext cx="2847975" cy="1609725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6616998" y="5085184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b="1" cap="small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Herbivorisme</a:t>
              </a:r>
              <a:endParaRPr lang="fr-CA" b="1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3426550" y="5110733"/>
            <a:ext cx="4817858" cy="1774651"/>
            <a:chOff x="3426550" y="5110733"/>
            <a:chExt cx="4817858" cy="1774651"/>
          </a:xfrm>
        </p:grpSpPr>
        <p:sp>
          <p:nvSpPr>
            <p:cNvPr id="20" name="ZoneTexte 19"/>
            <p:cNvSpPr txBox="1"/>
            <p:nvPr/>
          </p:nvSpPr>
          <p:spPr>
            <a:xfrm>
              <a:off x="6012160" y="651605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b="1" cap="small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Compétition</a:t>
              </a:r>
              <a:endParaRPr lang="fr-CA" b="1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550" y="5110733"/>
              <a:ext cx="2628900" cy="1743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108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2"/>
          <p:cNvSpPr>
            <a:spLocks noChangeArrowheads="1"/>
          </p:cNvSpPr>
          <p:nvPr/>
        </p:nvSpPr>
        <p:spPr bwMode="auto">
          <a:xfrm>
            <a:off x="1691084" y="2205236"/>
            <a:ext cx="5614988" cy="4535487"/>
          </a:xfrm>
          <a:prstGeom prst="rect">
            <a:avLst/>
          </a:prstGeom>
          <a:solidFill>
            <a:srgbClr val="FFFFFF">
              <a:alpha val="12941"/>
            </a:srgbClr>
          </a:solidFill>
          <a:ln w="44450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1054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9168" y="125760"/>
            <a:ext cx="5626968" cy="782960"/>
          </a:xfrm>
        </p:spPr>
        <p:txBody>
          <a:bodyPr/>
          <a:lstStyle/>
          <a:p>
            <a:pPr eaLnBrk="1" hangingPunct="1">
              <a:defRPr/>
            </a:pPr>
            <a:r>
              <a:rPr lang="fr-CA" sz="3600" dirty="0" smtClean="0"/>
              <a:t>Un écosystème</a:t>
            </a:r>
            <a:endParaRPr lang="fr-FR" sz="3600" dirty="0" smtClean="0"/>
          </a:p>
        </p:txBody>
      </p:sp>
      <p:sp>
        <p:nvSpPr>
          <p:cNvPr id="105476" name="Oval 4"/>
          <p:cNvSpPr>
            <a:spLocks noChangeArrowheads="1"/>
          </p:cNvSpPr>
          <p:nvPr/>
        </p:nvSpPr>
        <p:spPr bwMode="auto">
          <a:xfrm>
            <a:off x="3202384" y="3356173"/>
            <a:ext cx="144463" cy="1444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A" sz="1600">
              <a:latin typeface="Verdana" pitchFamily="34" charset="0"/>
            </a:endParaRPr>
          </a:p>
        </p:txBody>
      </p:sp>
      <p:sp>
        <p:nvSpPr>
          <p:cNvPr id="105477" name="Oval 5"/>
          <p:cNvSpPr>
            <a:spLocks noChangeArrowheads="1"/>
          </p:cNvSpPr>
          <p:nvPr/>
        </p:nvSpPr>
        <p:spPr bwMode="auto">
          <a:xfrm>
            <a:off x="3634184" y="3716536"/>
            <a:ext cx="144463" cy="1444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A" sz="1600">
              <a:latin typeface="Verdana" pitchFamily="34" charset="0"/>
            </a:endParaRPr>
          </a:p>
        </p:txBody>
      </p:sp>
      <p:sp>
        <p:nvSpPr>
          <p:cNvPr id="105478" name="Oval 6"/>
          <p:cNvSpPr>
            <a:spLocks noChangeArrowheads="1"/>
          </p:cNvSpPr>
          <p:nvPr/>
        </p:nvSpPr>
        <p:spPr bwMode="auto">
          <a:xfrm>
            <a:off x="3273822" y="4219773"/>
            <a:ext cx="144462" cy="1444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A" sz="1600">
              <a:latin typeface="Verdana" pitchFamily="34" charset="0"/>
            </a:endParaRPr>
          </a:p>
        </p:txBody>
      </p:sp>
      <p:sp>
        <p:nvSpPr>
          <p:cNvPr id="105479" name="Oval 7"/>
          <p:cNvSpPr>
            <a:spLocks noChangeArrowheads="1"/>
          </p:cNvSpPr>
          <p:nvPr/>
        </p:nvSpPr>
        <p:spPr bwMode="auto">
          <a:xfrm>
            <a:off x="2915047" y="3643511"/>
            <a:ext cx="144462" cy="1444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A" sz="1600">
              <a:latin typeface="Verdana" pitchFamily="34" charset="0"/>
            </a:endParaRPr>
          </a:p>
        </p:txBody>
      </p:sp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2194322" y="3643511"/>
            <a:ext cx="144462" cy="1444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A" sz="1600">
              <a:latin typeface="Verdana" pitchFamily="34" charset="0"/>
            </a:endParaRPr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2842022" y="3140273"/>
            <a:ext cx="144462" cy="1444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A" sz="1600">
              <a:latin typeface="Verdana" pitchFamily="34" charset="0"/>
            </a:endParaRPr>
          </a:p>
        </p:txBody>
      </p:sp>
      <p:sp>
        <p:nvSpPr>
          <p:cNvPr id="105482" name="Oval 10"/>
          <p:cNvSpPr>
            <a:spLocks noChangeArrowheads="1"/>
          </p:cNvSpPr>
          <p:nvPr/>
        </p:nvSpPr>
        <p:spPr bwMode="auto">
          <a:xfrm>
            <a:off x="2626122" y="4075311"/>
            <a:ext cx="144462" cy="1444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A" sz="1600">
              <a:latin typeface="Verdana" pitchFamily="34" charset="0"/>
            </a:endParaRPr>
          </a:p>
        </p:txBody>
      </p:sp>
      <p:sp>
        <p:nvSpPr>
          <p:cNvPr id="7180" name="Oval 29"/>
          <p:cNvSpPr>
            <a:spLocks noChangeArrowheads="1"/>
          </p:cNvSpPr>
          <p:nvPr/>
        </p:nvSpPr>
        <p:spPr bwMode="auto">
          <a:xfrm>
            <a:off x="1906984" y="2924373"/>
            <a:ext cx="2232025" cy="1800225"/>
          </a:xfrm>
          <a:prstGeom prst="ellips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81" name="Oval 11"/>
          <p:cNvSpPr>
            <a:spLocks noChangeArrowheads="1"/>
          </p:cNvSpPr>
          <p:nvPr/>
        </p:nvSpPr>
        <p:spPr bwMode="auto">
          <a:xfrm>
            <a:off x="5867797" y="3500636"/>
            <a:ext cx="144462" cy="144462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82" name="Oval 13"/>
          <p:cNvSpPr>
            <a:spLocks noChangeArrowheads="1"/>
          </p:cNvSpPr>
          <p:nvPr/>
        </p:nvSpPr>
        <p:spPr bwMode="auto">
          <a:xfrm>
            <a:off x="5723334" y="4221361"/>
            <a:ext cx="144463" cy="144462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83" name="Oval 14"/>
          <p:cNvSpPr>
            <a:spLocks noChangeArrowheads="1"/>
          </p:cNvSpPr>
          <p:nvPr/>
        </p:nvSpPr>
        <p:spPr bwMode="auto">
          <a:xfrm>
            <a:off x="5580459" y="3787973"/>
            <a:ext cx="144463" cy="144463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84" name="Oval 15"/>
          <p:cNvSpPr>
            <a:spLocks noChangeArrowheads="1"/>
          </p:cNvSpPr>
          <p:nvPr/>
        </p:nvSpPr>
        <p:spPr bwMode="auto">
          <a:xfrm>
            <a:off x="4859734" y="3787973"/>
            <a:ext cx="144463" cy="144463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85" name="Oval 16"/>
          <p:cNvSpPr>
            <a:spLocks noChangeArrowheads="1"/>
          </p:cNvSpPr>
          <p:nvPr/>
        </p:nvSpPr>
        <p:spPr bwMode="auto">
          <a:xfrm>
            <a:off x="5507434" y="3284736"/>
            <a:ext cx="144463" cy="144462"/>
          </a:xfrm>
          <a:prstGeom prst="ellipse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86" name="Oval 31"/>
          <p:cNvSpPr>
            <a:spLocks noChangeArrowheads="1"/>
          </p:cNvSpPr>
          <p:nvPr/>
        </p:nvSpPr>
        <p:spPr bwMode="auto">
          <a:xfrm>
            <a:off x="4715272" y="3068836"/>
            <a:ext cx="1511300" cy="1439862"/>
          </a:xfrm>
          <a:prstGeom prst="ellipse">
            <a:avLst/>
          </a:prstGeom>
          <a:noFill/>
          <a:ln w="25400">
            <a:solidFill>
              <a:schemeClr val="accent4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87" name="Oval 18"/>
          <p:cNvSpPr>
            <a:spLocks noChangeArrowheads="1"/>
          </p:cNvSpPr>
          <p:nvPr/>
        </p:nvSpPr>
        <p:spPr bwMode="auto">
          <a:xfrm>
            <a:off x="3851672" y="5084961"/>
            <a:ext cx="144462" cy="1444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88" name="Oval 19"/>
          <p:cNvSpPr>
            <a:spLocks noChangeArrowheads="1"/>
          </p:cNvSpPr>
          <p:nvPr/>
        </p:nvSpPr>
        <p:spPr bwMode="auto">
          <a:xfrm>
            <a:off x="5404247" y="5599311"/>
            <a:ext cx="144462" cy="1444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89" name="Oval 20"/>
          <p:cNvSpPr>
            <a:spLocks noChangeArrowheads="1"/>
          </p:cNvSpPr>
          <p:nvPr/>
        </p:nvSpPr>
        <p:spPr bwMode="auto">
          <a:xfrm>
            <a:off x="5043884" y="6102548"/>
            <a:ext cx="144463" cy="14446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90" name="Oval 21"/>
          <p:cNvSpPr>
            <a:spLocks noChangeArrowheads="1"/>
          </p:cNvSpPr>
          <p:nvPr/>
        </p:nvSpPr>
        <p:spPr bwMode="auto">
          <a:xfrm>
            <a:off x="4715272" y="6021586"/>
            <a:ext cx="144462" cy="1444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91" name="Oval 22"/>
          <p:cNvSpPr>
            <a:spLocks noChangeArrowheads="1"/>
          </p:cNvSpPr>
          <p:nvPr/>
        </p:nvSpPr>
        <p:spPr bwMode="auto">
          <a:xfrm>
            <a:off x="3964384" y="5526286"/>
            <a:ext cx="144463" cy="1444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92" name="Oval 23"/>
          <p:cNvSpPr>
            <a:spLocks noChangeArrowheads="1"/>
          </p:cNvSpPr>
          <p:nvPr/>
        </p:nvSpPr>
        <p:spPr bwMode="auto">
          <a:xfrm>
            <a:off x="4612084" y="5023048"/>
            <a:ext cx="144463" cy="14446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93" name="Oval 24"/>
          <p:cNvSpPr>
            <a:spLocks noChangeArrowheads="1"/>
          </p:cNvSpPr>
          <p:nvPr/>
        </p:nvSpPr>
        <p:spPr bwMode="auto">
          <a:xfrm>
            <a:off x="4396184" y="5958086"/>
            <a:ext cx="144463" cy="1444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94" name="Oval 25"/>
          <p:cNvSpPr>
            <a:spLocks noChangeArrowheads="1"/>
          </p:cNvSpPr>
          <p:nvPr/>
        </p:nvSpPr>
        <p:spPr bwMode="auto">
          <a:xfrm>
            <a:off x="4540647" y="5383411"/>
            <a:ext cx="144462" cy="1444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95" name="Oval 26"/>
          <p:cNvSpPr>
            <a:spLocks noChangeArrowheads="1"/>
          </p:cNvSpPr>
          <p:nvPr/>
        </p:nvSpPr>
        <p:spPr bwMode="auto">
          <a:xfrm>
            <a:off x="4253309" y="5670748"/>
            <a:ext cx="144463" cy="14446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96" name="Oval 27"/>
          <p:cNvSpPr>
            <a:spLocks noChangeArrowheads="1"/>
          </p:cNvSpPr>
          <p:nvPr/>
        </p:nvSpPr>
        <p:spPr bwMode="auto">
          <a:xfrm>
            <a:off x="4180284" y="5167511"/>
            <a:ext cx="144463" cy="1444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197" name="Oval 32"/>
          <p:cNvSpPr>
            <a:spLocks noChangeArrowheads="1"/>
          </p:cNvSpPr>
          <p:nvPr/>
        </p:nvSpPr>
        <p:spPr bwMode="auto">
          <a:xfrm rot="1336216">
            <a:off x="3635772" y="4797623"/>
            <a:ext cx="2159000" cy="1657350"/>
          </a:xfrm>
          <a:prstGeom prst="ellipse">
            <a:avLst/>
          </a:prstGeom>
          <a:noFill/>
          <a:ln w="25400">
            <a:solidFill>
              <a:schemeClr val="accent6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grpSp>
        <p:nvGrpSpPr>
          <p:cNvPr id="55" name="Groupe 54"/>
          <p:cNvGrpSpPr/>
          <p:nvPr/>
        </p:nvGrpSpPr>
        <p:grpSpPr>
          <a:xfrm>
            <a:off x="71834" y="5517232"/>
            <a:ext cx="1476375" cy="1192212"/>
            <a:chOff x="71834" y="5693172"/>
            <a:chExt cx="1476375" cy="1192212"/>
          </a:xfrm>
        </p:grpSpPr>
        <p:sp>
          <p:nvSpPr>
            <p:cNvPr id="7172" name="Text Box 28"/>
            <p:cNvSpPr txBox="1">
              <a:spLocks noChangeArrowheads="1"/>
            </p:cNvSpPr>
            <p:nvPr/>
          </p:nvSpPr>
          <p:spPr bwMode="auto">
            <a:xfrm>
              <a:off x="71834" y="5693172"/>
              <a:ext cx="1476375" cy="1192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CA" b="1" dirty="0">
                  <a:solidFill>
                    <a:schemeClr val="accent1"/>
                  </a:solidFill>
                  <a:latin typeface="Tahoma" charset="0"/>
                </a:rPr>
                <a:t>Espèce 1</a:t>
              </a:r>
            </a:p>
            <a:p>
              <a:pPr algn="l">
                <a:spcBef>
                  <a:spcPct val="50000"/>
                </a:spcBef>
              </a:pPr>
              <a:r>
                <a:rPr lang="fr-CA" b="1" dirty="0">
                  <a:solidFill>
                    <a:schemeClr val="accent4"/>
                  </a:solidFill>
                  <a:latin typeface="Tahoma" charset="0"/>
                </a:rPr>
                <a:t>Espèce 2</a:t>
              </a:r>
            </a:p>
            <a:p>
              <a:pPr algn="l">
                <a:spcBef>
                  <a:spcPct val="50000"/>
                </a:spcBef>
              </a:pPr>
              <a:r>
                <a:rPr lang="fr-CA" b="1" dirty="0">
                  <a:solidFill>
                    <a:schemeClr val="accent6">
                      <a:lumMod val="75000"/>
                    </a:schemeClr>
                  </a:solidFill>
                  <a:latin typeface="Tahoma" charset="0"/>
                </a:rPr>
                <a:t>Espèce 3</a:t>
              </a:r>
              <a:endParaRPr lang="fr-FR" b="1" dirty="0">
                <a:solidFill>
                  <a:schemeClr val="accent6">
                    <a:lumMod val="75000"/>
                  </a:schemeClr>
                </a:solidFill>
                <a:latin typeface="Tahoma" charset="0"/>
              </a:endParaRPr>
            </a:p>
          </p:txBody>
        </p:sp>
        <p:sp>
          <p:nvSpPr>
            <p:cNvPr id="105507" name="Oval 35"/>
            <p:cNvSpPr>
              <a:spLocks noChangeArrowheads="1"/>
            </p:cNvSpPr>
            <p:nvPr/>
          </p:nvSpPr>
          <p:spPr bwMode="auto">
            <a:xfrm>
              <a:off x="1330722" y="5805264"/>
              <a:ext cx="144462" cy="14446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18900000" scaled="1"/>
            </a:gradFill>
            <a:ln w="9525" algn="ctr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CA"/>
            </a:p>
          </p:txBody>
        </p:sp>
        <p:sp>
          <p:nvSpPr>
            <p:cNvPr id="7199" name="Oval 36"/>
            <p:cNvSpPr>
              <a:spLocks noChangeArrowheads="1"/>
            </p:cNvSpPr>
            <p:nvPr/>
          </p:nvSpPr>
          <p:spPr bwMode="auto">
            <a:xfrm>
              <a:off x="1330722" y="6237312"/>
              <a:ext cx="144462" cy="14446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75000"/>
                    <a:shade val="30000"/>
                    <a:satMod val="115000"/>
                  </a:schemeClr>
                </a:gs>
                <a:gs pos="50000">
                  <a:schemeClr val="accent4">
                    <a:lumMod val="75000"/>
                    <a:shade val="67500"/>
                    <a:satMod val="115000"/>
                  </a:schemeClr>
                </a:gs>
                <a:gs pos="100000">
                  <a:schemeClr val="accent4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algn="ctr">
              <a:solidFill>
                <a:schemeClr val="accent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CA"/>
            </a:p>
          </p:txBody>
        </p:sp>
        <p:sp>
          <p:nvSpPr>
            <p:cNvPr id="7200" name="Oval 37"/>
            <p:cNvSpPr>
              <a:spLocks noChangeArrowheads="1"/>
            </p:cNvSpPr>
            <p:nvPr/>
          </p:nvSpPr>
          <p:spPr bwMode="auto">
            <a:xfrm>
              <a:off x="1330722" y="6668913"/>
              <a:ext cx="144462" cy="14446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CA"/>
            </a:p>
          </p:txBody>
        </p:sp>
      </p:grpSp>
      <p:sp>
        <p:nvSpPr>
          <p:cNvPr id="7201" name="Text Box 38"/>
          <p:cNvSpPr txBox="1">
            <a:spLocks noChangeArrowheads="1"/>
          </p:cNvSpPr>
          <p:nvPr/>
        </p:nvSpPr>
        <p:spPr bwMode="auto">
          <a:xfrm>
            <a:off x="2195909" y="2492573"/>
            <a:ext cx="1657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A" sz="1600" b="1" dirty="0">
                <a:solidFill>
                  <a:schemeClr val="accent1"/>
                </a:solidFill>
                <a:latin typeface="Verdana" pitchFamily="34" charset="0"/>
              </a:rPr>
              <a:t>Population 1</a:t>
            </a:r>
          </a:p>
        </p:txBody>
      </p:sp>
      <p:sp>
        <p:nvSpPr>
          <p:cNvPr id="7202" name="Text Box 40"/>
          <p:cNvSpPr txBox="1">
            <a:spLocks noChangeArrowheads="1"/>
          </p:cNvSpPr>
          <p:nvPr/>
        </p:nvSpPr>
        <p:spPr bwMode="auto">
          <a:xfrm>
            <a:off x="5004197" y="2637036"/>
            <a:ext cx="1657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A" sz="1600" b="1">
                <a:latin typeface="Verdana" pitchFamily="34" charset="0"/>
              </a:rPr>
              <a:t>Population 2</a:t>
            </a:r>
          </a:p>
        </p:txBody>
      </p:sp>
      <p:sp>
        <p:nvSpPr>
          <p:cNvPr id="7203" name="Text Box 41"/>
          <p:cNvSpPr txBox="1">
            <a:spLocks noChangeArrowheads="1"/>
          </p:cNvSpPr>
          <p:nvPr/>
        </p:nvSpPr>
        <p:spPr bwMode="auto">
          <a:xfrm>
            <a:off x="5580459" y="6237486"/>
            <a:ext cx="1657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A" sz="1600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Population 3</a:t>
            </a:r>
          </a:p>
        </p:txBody>
      </p:sp>
      <p:sp>
        <p:nvSpPr>
          <p:cNvPr id="7205" name="AutoShape 46"/>
          <p:cNvSpPr>
            <a:spLocks noChangeArrowheads="1"/>
          </p:cNvSpPr>
          <p:nvPr/>
        </p:nvSpPr>
        <p:spPr bwMode="auto">
          <a:xfrm>
            <a:off x="6517084" y="4581723"/>
            <a:ext cx="1511300" cy="358775"/>
          </a:xfrm>
          <a:prstGeom prst="leftRightArrow">
            <a:avLst>
              <a:gd name="adj1" fmla="val 50000"/>
              <a:gd name="adj2" fmla="val 84248"/>
            </a:avLst>
          </a:prstGeom>
          <a:gradFill rotWithShape="1">
            <a:gsLst>
              <a:gs pos="0">
                <a:srgbClr val="000000"/>
              </a:gs>
              <a:gs pos="50000">
                <a:srgbClr val="5D5D5D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206" name="AutoShape 47"/>
          <p:cNvSpPr>
            <a:spLocks noChangeArrowheads="1"/>
          </p:cNvSpPr>
          <p:nvPr/>
        </p:nvSpPr>
        <p:spPr bwMode="auto">
          <a:xfrm>
            <a:off x="929084" y="4653161"/>
            <a:ext cx="1511300" cy="360362"/>
          </a:xfrm>
          <a:prstGeom prst="leftRightArrow">
            <a:avLst>
              <a:gd name="adj1" fmla="val 50000"/>
              <a:gd name="adj2" fmla="val 83877"/>
            </a:avLst>
          </a:prstGeom>
          <a:gradFill flip="none" rotWithShape="1">
            <a:gsLst>
              <a:gs pos="0">
                <a:srgbClr val="000000"/>
              </a:gs>
              <a:gs pos="50000">
                <a:srgbClr val="5D5D5D"/>
              </a:gs>
              <a:gs pos="100000">
                <a:srgbClr val="000000"/>
              </a:gs>
            </a:gsLst>
            <a:lin ang="5400000" scaled="1"/>
            <a:tileRect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A"/>
          </a:p>
        </p:txBody>
      </p:sp>
      <p:sp>
        <p:nvSpPr>
          <p:cNvPr id="7207" name="Oval 48"/>
          <p:cNvSpPr>
            <a:spLocks noChangeArrowheads="1"/>
          </p:cNvSpPr>
          <p:nvPr/>
        </p:nvSpPr>
        <p:spPr bwMode="auto">
          <a:xfrm>
            <a:off x="5291534" y="5300861"/>
            <a:ext cx="144463" cy="1444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208" name="Oval 49"/>
          <p:cNvSpPr>
            <a:spLocks noChangeArrowheads="1"/>
          </p:cNvSpPr>
          <p:nvPr/>
        </p:nvSpPr>
        <p:spPr bwMode="auto">
          <a:xfrm>
            <a:off x="4827984" y="5238948"/>
            <a:ext cx="144463" cy="14446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209" name="Oval 50"/>
          <p:cNvSpPr>
            <a:spLocks noChangeArrowheads="1"/>
          </p:cNvSpPr>
          <p:nvPr/>
        </p:nvSpPr>
        <p:spPr bwMode="auto">
          <a:xfrm>
            <a:off x="4756547" y="5599311"/>
            <a:ext cx="144462" cy="1444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210" name="Oval 51"/>
          <p:cNvSpPr>
            <a:spLocks noChangeArrowheads="1"/>
          </p:cNvSpPr>
          <p:nvPr/>
        </p:nvSpPr>
        <p:spPr bwMode="auto">
          <a:xfrm>
            <a:off x="5364559" y="5948561"/>
            <a:ext cx="144463" cy="1444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211" name="Oval 52"/>
          <p:cNvSpPr>
            <a:spLocks noChangeArrowheads="1"/>
          </p:cNvSpPr>
          <p:nvPr/>
        </p:nvSpPr>
        <p:spPr bwMode="auto">
          <a:xfrm>
            <a:off x="5075634" y="5084961"/>
            <a:ext cx="144463" cy="1444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7212" name="Oval 53"/>
          <p:cNvSpPr>
            <a:spLocks noChangeArrowheads="1"/>
          </p:cNvSpPr>
          <p:nvPr/>
        </p:nvSpPr>
        <p:spPr bwMode="auto">
          <a:xfrm>
            <a:off x="5148659" y="5732661"/>
            <a:ext cx="144463" cy="1444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A" sz="1600">
              <a:latin typeface="Verdana" pitchFamily="34" charset="0"/>
            </a:endParaRPr>
          </a:p>
        </p:txBody>
      </p:sp>
      <p:sp>
        <p:nvSpPr>
          <p:cNvPr id="105526" name="Oval 54"/>
          <p:cNvSpPr>
            <a:spLocks noChangeArrowheads="1"/>
          </p:cNvSpPr>
          <p:nvPr/>
        </p:nvSpPr>
        <p:spPr bwMode="auto">
          <a:xfrm>
            <a:off x="3275409" y="3789561"/>
            <a:ext cx="144463" cy="1444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A" sz="1600">
              <a:latin typeface="Verdana" pitchFamily="34" charset="0"/>
            </a:endParaRPr>
          </a:p>
        </p:txBody>
      </p:sp>
      <p:sp>
        <p:nvSpPr>
          <p:cNvPr id="105527" name="Oval 55"/>
          <p:cNvSpPr>
            <a:spLocks noChangeArrowheads="1"/>
          </p:cNvSpPr>
          <p:nvPr/>
        </p:nvSpPr>
        <p:spPr bwMode="auto">
          <a:xfrm>
            <a:off x="2411809" y="3356173"/>
            <a:ext cx="144463" cy="14446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A" sz="1600">
              <a:latin typeface="Verdana" pitchFamily="34" charset="0"/>
            </a:endParaRPr>
          </a:p>
        </p:txBody>
      </p:sp>
      <p:sp>
        <p:nvSpPr>
          <p:cNvPr id="7216" name="Text Box 57"/>
          <p:cNvSpPr txBox="1">
            <a:spLocks noChangeArrowheads="1"/>
          </p:cNvSpPr>
          <p:nvPr/>
        </p:nvSpPr>
        <p:spPr bwMode="auto">
          <a:xfrm>
            <a:off x="7935180" y="5311179"/>
            <a:ext cx="720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A" sz="2400" b="1" dirty="0">
                <a:latin typeface="Verdana" pitchFamily="34" charset="0"/>
              </a:rPr>
              <a:t>T</a:t>
            </a:r>
            <a:r>
              <a:rPr lang="en-US" sz="2400" b="1" baseline="30000" dirty="0">
                <a:latin typeface="Verdana" pitchFamily="34" charset="0"/>
                <a:cs typeface="Arial" charset="0"/>
                <a:sym typeface="Symbol" pitchFamily="18" charset="2"/>
              </a:rPr>
              <a:t>o</a:t>
            </a:r>
          </a:p>
        </p:txBody>
      </p:sp>
      <p:sp>
        <p:nvSpPr>
          <p:cNvPr id="7217" name="Text Box 60"/>
          <p:cNvSpPr txBox="1">
            <a:spLocks noChangeArrowheads="1"/>
          </p:cNvSpPr>
          <p:nvPr/>
        </p:nvSpPr>
        <p:spPr bwMode="auto">
          <a:xfrm>
            <a:off x="-17861" y="2373967"/>
            <a:ext cx="16557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A" sz="2400" b="1" dirty="0">
                <a:latin typeface="Verdana" pitchFamily="34" charset="0"/>
              </a:rPr>
              <a:t>Lumière</a:t>
            </a:r>
            <a:endParaRPr lang="en-US" sz="2400" b="1" baseline="30000" dirty="0">
              <a:latin typeface="Verdana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7218" name="Text Box 61"/>
          <p:cNvSpPr txBox="1">
            <a:spLocks noChangeArrowheads="1"/>
          </p:cNvSpPr>
          <p:nvPr/>
        </p:nvSpPr>
        <p:spPr bwMode="auto">
          <a:xfrm>
            <a:off x="287735" y="3947368"/>
            <a:ext cx="1042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CA" sz="2400" b="1" dirty="0">
                <a:latin typeface="Verdana" pitchFamily="34" charset="0"/>
              </a:rPr>
              <a:t>vent</a:t>
            </a:r>
            <a:endParaRPr lang="en-US" sz="2400" b="1" baseline="30000" dirty="0">
              <a:latin typeface="Verdana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7219" name="Text Box 62"/>
          <p:cNvSpPr txBox="1">
            <a:spLocks noChangeArrowheads="1"/>
          </p:cNvSpPr>
          <p:nvPr/>
        </p:nvSpPr>
        <p:spPr bwMode="auto">
          <a:xfrm>
            <a:off x="7539458" y="3085137"/>
            <a:ext cx="15121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A" sz="2400" b="1" dirty="0">
                <a:latin typeface="Verdana" pitchFamily="34" charset="0"/>
              </a:rPr>
              <a:t>Roche &amp; sol</a:t>
            </a:r>
            <a:endParaRPr lang="en-US" sz="2400" b="1" baseline="30000" dirty="0">
              <a:latin typeface="Verdana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52" name="Espace réservé du numéro de diapositive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18</a:t>
            </a:fld>
            <a:endParaRPr lang="fr-CA" dirty="0"/>
          </a:p>
        </p:txBody>
      </p:sp>
      <p:sp>
        <p:nvSpPr>
          <p:cNvPr id="53" name="ZoneTexte 52"/>
          <p:cNvSpPr txBox="1"/>
          <p:nvPr/>
        </p:nvSpPr>
        <p:spPr>
          <a:xfrm>
            <a:off x="3995762" y="220469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cap="small" dirty="0" smtClean="0">
                <a:solidFill>
                  <a:schemeClr val="accent6">
                    <a:lumMod val="50000"/>
                  </a:schemeClr>
                </a:solidFill>
                <a:latin typeface="Verdana" pitchFamily="34" charset="0"/>
              </a:rPr>
              <a:t>Communauté</a:t>
            </a:r>
            <a:endParaRPr lang="fr-CA" sz="2000" b="1" cap="small" dirty="0">
              <a:solidFill>
                <a:schemeClr val="accent6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48458" y="836712"/>
            <a:ext cx="7683982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CA" sz="2400" cap="small" dirty="0" smtClean="0">
                <a:solidFill>
                  <a:srgbClr val="003300"/>
                </a:solidFill>
                <a:latin typeface="Verdana" pitchFamily="34" charset="0"/>
              </a:rPr>
              <a:t>L’ensemble des organismes d’une communauté vivant dans une aire définie et interagissant avec les facteurs abiotiques qui l’entourent.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h01_fig_1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5499"/>
          <a:stretch>
            <a:fillRect/>
          </a:stretch>
        </p:blipFill>
        <p:spPr>
          <a:xfrm>
            <a:off x="323528" y="-27384"/>
            <a:ext cx="8352928" cy="6906887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19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55976" y="67271"/>
            <a:ext cx="4618856" cy="769441"/>
          </a:xfr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fr-CA" sz="4400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de match</a:t>
            </a:r>
          </a:p>
        </p:txBody>
      </p:sp>
      <p:sp>
        <p:nvSpPr>
          <p:cNvPr id="1843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7C23797-2301-457E-8780-6CFC4197D243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703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259632" y="1772816"/>
            <a:ext cx="7332538" cy="3960440"/>
          </a:xfrm>
          <a:solidFill>
            <a:schemeClr val="bg1">
              <a:alpha val="47000"/>
            </a:schemeClr>
          </a:solidFill>
        </p:spPr>
        <p:txBody>
          <a:bodyPr>
            <a:normAutofit/>
          </a:bodyPr>
          <a:lstStyle/>
          <a:p>
            <a:pPr indent="-163513">
              <a:lnSpc>
                <a:spcPct val="110000"/>
              </a:lnSpc>
              <a:spcAft>
                <a:spcPts val="600"/>
              </a:spcAft>
            </a:pPr>
            <a:r>
              <a:rPr lang="fr-CA" sz="2800" b="1" cap="small" dirty="0" smtClean="0"/>
              <a:t>Présentation des participants </a:t>
            </a:r>
          </a:p>
          <a:p>
            <a:pPr indent="-163513">
              <a:lnSpc>
                <a:spcPct val="110000"/>
              </a:lnSpc>
              <a:spcAft>
                <a:spcPts val="600"/>
              </a:spcAft>
            </a:pPr>
            <a:r>
              <a:rPr lang="fr-CA" sz="2800" b="1" cap="small" dirty="0" smtClean="0"/>
              <a:t>Présentation du cours</a:t>
            </a:r>
          </a:p>
          <a:p>
            <a:pPr indent="-163513">
              <a:lnSpc>
                <a:spcPct val="110000"/>
              </a:lnSpc>
              <a:spcAft>
                <a:spcPts val="600"/>
              </a:spcAft>
            </a:pPr>
            <a:r>
              <a:rPr lang="fr-CA" sz="2800" b="1" cap="small" dirty="0" smtClean="0"/>
              <a:t>Qu’est-ce que la vie?</a:t>
            </a:r>
          </a:p>
          <a:p>
            <a:pPr indent="-163513">
              <a:lnSpc>
                <a:spcPct val="110000"/>
              </a:lnSpc>
              <a:spcAft>
                <a:spcPts val="600"/>
              </a:spcAft>
            </a:pPr>
            <a:r>
              <a:rPr lang="fr-CA" sz="2800" b="1" cap="small" dirty="0" smtClean="0"/>
              <a:t>Où vit la vie?</a:t>
            </a:r>
          </a:p>
          <a:p>
            <a:pPr indent="-163513">
              <a:lnSpc>
                <a:spcPct val="110000"/>
              </a:lnSpc>
              <a:spcAft>
                <a:spcPts val="600"/>
              </a:spcAft>
            </a:pPr>
            <a:r>
              <a:rPr lang="fr-CA" sz="2800" b="1" cap="small" dirty="0" smtClean="0"/>
              <a:t>Comment étudie-t-on la vie?</a:t>
            </a:r>
          </a:p>
          <a:p>
            <a:pPr indent="-163513">
              <a:lnSpc>
                <a:spcPct val="110000"/>
              </a:lnSpc>
              <a:spcAft>
                <a:spcPts val="600"/>
              </a:spcAft>
            </a:pPr>
            <a:r>
              <a:rPr lang="fr-CA" sz="2800" b="1" cap="small" dirty="0" smtClean="0"/>
              <a:t>Pourquoi étudier la vie?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5496" y="-27384"/>
            <a:ext cx="2376264" cy="707886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A" sz="2000" b="1" cap="sm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 1</a:t>
            </a:r>
          </a:p>
          <a:p>
            <a:r>
              <a:rPr lang="fr-CA" sz="2000" b="1" cap="sm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Semaine 1</a:t>
            </a:r>
            <a:endParaRPr lang="fr-CA" sz="2000" b="1" cap="sm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" y="53752"/>
            <a:ext cx="4474840" cy="1287016"/>
          </a:xfrm>
        </p:spPr>
        <p:txBody>
          <a:bodyPr/>
          <a:lstStyle/>
          <a:p>
            <a:r>
              <a:rPr lang="fr-CA" dirty="0" smtClean="0"/>
              <a:t>Pourquoi étudier la vie?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20</a:t>
            </a:fld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9416"/>
            <a:ext cx="2555777" cy="19219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3836470"/>
            <a:ext cx="3554364" cy="26657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6512" y="6516052"/>
            <a:ext cx="5876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/>
              <a:t>© IRD / F. Rigault Constitution d'une presse sur le terrain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4" y="1628800"/>
            <a:ext cx="597311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r-CA" sz="2200" cap="sm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fr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évéler</a:t>
            </a:r>
            <a:r>
              <a:rPr lang="fr-CA" sz="2200" cap="sm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CA" sz="2400" b="1" cap="sm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</a:t>
            </a:r>
            <a:r>
              <a:rPr lang="fr-CA" sz="2400" b="1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richesse de la </a:t>
            </a:r>
            <a:r>
              <a:rPr lang="fr-CA" sz="2400" b="1" cap="sm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biosphère.</a:t>
            </a:r>
            <a:endParaRPr lang="fr-CA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2415" y="2453987"/>
            <a:ext cx="7700065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CA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Fournir des connaissances afin </a:t>
            </a:r>
            <a:r>
              <a:rPr lang="fr-C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fr-CA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fr-CA" sz="2400" b="1" cap="sm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onserver </a:t>
            </a:r>
            <a:r>
              <a:rPr lang="fr-CA" sz="2400" b="1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maintenir la diversité de la </a:t>
            </a:r>
            <a:r>
              <a:rPr lang="fr-CA" sz="2400" b="1" cap="sm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biosphère.</a:t>
            </a:r>
            <a:endParaRPr lang="fr-CA" sz="2400" b="1" cap="sm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3861048"/>
            <a:ext cx="3528392" cy="2141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857" y="114171"/>
            <a:ext cx="5554960" cy="782960"/>
          </a:xfrm>
        </p:spPr>
        <p:txBody>
          <a:bodyPr/>
          <a:lstStyle/>
          <a:p>
            <a:r>
              <a:rPr lang="fr-CA" dirty="0" smtClean="0"/>
              <a:t>la biodiversité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21</a:t>
            </a:fld>
            <a:endParaRPr lang="fr-CA"/>
          </a:p>
        </p:txBody>
      </p:sp>
      <p:pic>
        <p:nvPicPr>
          <p:cNvPr id="5" name="Image 4" descr="ch56_fig_56_3.jpg"/>
          <p:cNvPicPr>
            <a:picLocks noChangeAspect="1"/>
          </p:cNvPicPr>
          <p:nvPr/>
        </p:nvPicPr>
        <p:blipFill rotWithShape="1">
          <a:blip r:embed="rId2" cstate="print"/>
          <a:srcRect l="2865" t="1664"/>
          <a:stretch/>
        </p:blipFill>
        <p:spPr>
          <a:xfrm>
            <a:off x="5642088" y="114171"/>
            <a:ext cx="3509766" cy="6743829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7504" y="980728"/>
            <a:ext cx="431560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fr-CA" b="1" dirty="0">
                <a:solidFill>
                  <a:srgbClr val="00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GÉNÉTIQUE :</a:t>
            </a:r>
          </a:p>
          <a:p>
            <a:pPr algn="l"/>
            <a:r>
              <a:rPr lang="fr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fr-CA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Quel est le patrimoine génétique </a:t>
            </a:r>
          </a:p>
          <a:p>
            <a:pPr algn="l"/>
            <a:r>
              <a:rPr lang="fr-CA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d’une population?</a:t>
            </a:r>
            <a:endParaRPr lang="fr-C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55575" y="2350501"/>
            <a:ext cx="424507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fr-CA" b="1" dirty="0">
                <a:solidFill>
                  <a:srgbClr val="00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SPÉCIFIQUE : </a:t>
            </a:r>
          </a:p>
          <a:p>
            <a:pPr algn="l"/>
            <a:r>
              <a:rPr lang="fr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fr-CA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Quel est le nombre </a:t>
            </a:r>
            <a:r>
              <a:rPr lang="fr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d’espèces et </a:t>
            </a:r>
          </a:p>
          <a:p>
            <a:pPr algn="l"/>
            <a:r>
              <a:rPr lang="fr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leur abondance </a:t>
            </a:r>
            <a:r>
              <a:rPr lang="fr-CA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relative?</a:t>
            </a:r>
            <a:endParaRPr lang="fr-C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259632" y="3861048"/>
            <a:ext cx="444705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fr-CA" b="1" dirty="0">
                <a:solidFill>
                  <a:srgbClr val="00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ÉCOSYSTÉMIQUE :</a:t>
            </a:r>
          </a:p>
          <a:p>
            <a:pPr algn="l"/>
            <a:r>
              <a:rPr lang="fr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fr-CA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Quels sont les habitats disponibles</a:t>
            </a:r>
          </a:p>
          <a:p>
            <a:pPr algn="l"/>
            <a:r>
              <a:rPr lang="fr-CA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fr-C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</a:t>
            </a:r>
            <a:r>
              <a:rPr lang="fr-CA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communautés qui y vivent?</a:t>
            </a:r>
            <a:endParaRPr lang="fr-C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30832" y="27729"/>
            <a:ext cx="8229600" cy="933254"/>
          </a:xfrm>
        </p:spPr>
        <p:txBody>
          <a:bodyPr/>
          <a:lstStyle/>
          <a:p>
            <a:r>
              <a:rPr lang="fr-CA" sz="2400" dirty="0">
                <a:effectLst/>
              </a:rPr>
              <a:t>Comment la biodiversité spécifique et génétique </a:t>
            </a:r>
            <a:br>
              <a:rPr lang="fr-CA" sz="2400" dirty="0">
                <a:effectLst/>
              </a:rPr>
            </a:br>
            <a:r>
              <a:rPr lang="fr-CA" sz="2400" dirty="0">
                <a:effectLst/>
              </a:rPr>
              <a:t>influence-t-elle la résilience d’un écosystème</a:t>
            </a:r>
            <a:r>
              <a:rPr lang="fr-CA" sz="2400" dirty="0" smtClean="0">
                <a:effectLst/>
              </a:rPr>
              <a:t>?</a:t>
            </a:r>
            <a:endParaRPr lang="fr-CA" sz="2400" dirty="0">
              <a:effectLst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22</a:t>
            </a:fld>
            <a:endParaRPr lang="fr-CA"/>
          </a:p>
        </p:txBody>
      </p:sp>
      <p:pic>
        <p:nvPicPr>
          <p:cNvPr id="5" name="Image 4" descr="ch54_fig_54_12.jpg"/>
          <p:cNvPicPr>
            <a:picLocks noChangeAspect="1"/>
          </p:cNvPicPr>
          <p:nvPr/>
        </p:nvPicPr>
        <p:blipFill>
          <a:blip r:embed="rId2" cstate="print"/>
          <a:srcRect b="22700"/>
          <a:stretch>
            <a:fillRect/>
          </a:stretch>
        </p:blipFill>
        <p:spPr>
          <a:xfrm>
            <a:off x="251520" y="960983"/>
            <a:ext cx="8637280" cy="53012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5536" y="616530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smtClean="0">
                <a:latin typeface="Verdana" pitchFamily="34" charset="0"/>
              </a:rPr>
              <a:t>Figure 54.12 (Campbell et al. 2010)</a:t>
            </a:r>
            <a:endParaRPr lang="fr-CA" sz="1400" b="1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0832" y="27729"/>
            <a:ext cx="8229600" cy="808983"/>
          </a:xfrm>
        </p:spPr>
        <p:txBody>
          <a:bodyPr/>
          <a:lstStyle/>
          <a:p>
            <a:r>
              <a:rPr lang="fr-CA" sz="2400" dirty="0" smtClean="0">
                <a:effectLst/>
              </a:rPr>
              <a:t>En quoi les monocultures humaines fragilisent-t-elles la biodiversité?</a:t>
            </a:r>
            <a:endParaRPr lang="fr-CA" sz="2400" dirty="0">
              <a:effectLst/>
            </a:endParaRPr>
          </a:p>
        </p:txBody>
      </p:sp>
      <p:pic>
        <p:nvPicPr>
          <p:cNvPr id="5" name="Espace réservé du contenu 4" descr="IMG_4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8568952" cy="5709064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23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337"/>
            <a:ext cx="6156176" cy="688359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r>
              <a:rPr lang="fr-CA" sz="3600" dirty="0" smtClean="0"/>
              <a:t>Pour mardi prochain…</a:t>
            </a:r>
            <a:endParaRPr lang="fr-CA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052736"/>
            <a:ext cx="8208912" cy="2736304"/>
          </a:xfrm>
          <a:solidFill>
            <a:schemeClr val="bg1">
              <a:alpha val="61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CA" sz="2600" dirty="0" smtClean="0"/>
              <a:t>Aller visiter le site Web </a:t>
            </a:r>
            <a:r>
              <a:rPr lang="fr-CA" sz="2000" dirty="0" smtClean="0"/>
              <a:t>(est-ce qu’il fonctionne?).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2600" dirty="0" smtClean="0"/>
              <a:t>Acheter le livre et le sarrau.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2600" dirty="0"/>
              <a:t>Lire le protocole sur la microscopie et l’utilisation d’un </a:t>
            </a:r>
            <a:r>
              <a:rPr lang="fr-CA" sz="2600" dirty="0" err="1" smtClean="0"/>
              <a:t>hémacytomètre</a:t>
            </a:r>
            <a:r>
              <a:rPr lang="fr-CA" sz="26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2600" dirty="0" smtClean="0"/>
              <a:t>Ne pas oublier d’apporter le sarrau au laboratoire!!!</a:t>
            </a:r>
            <a:endParaRPr lang="fr-CA" sz="2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24</a:t>
            </a:fld>
            <a:endParaRPr lang="fr-CA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827584" y="4149080"/>
            <a:ext cx="8280920" cy="720080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sm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CA" sz="3600" dirty="0" smtClean="0"/>
              <a:t>À débuter le plus tôt possible…</a:t>
            </a:r>
            <a:endParaRPr lang="fr-CA" sz="3600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619672" y="5085184"/>
            <a:ext cx="7488832" cy="172819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r-CA" sz="2000" dirty="0" smtClean="0"/>
              <a:t>La recherche </a:t>
            </a:r>
            <a:r>
              <a:rPr lang="fr-CA" sz="2000" smtClean="0"/>
              <a:t>d’informations </a:t>
            </a:r>
            <a:r>
              <a:rPr lang="fr-CA" sz="2000" b="1" smtClean="0"/>
              <a:t>FIABLES</a:t>
            </a:r>
            <a:r>
              <a:rPr lang="fr-CA" sz="2000" smtClean="0"/>
              <a:t> </a:t>
            </a:r>
            <a:r>
              <a:rPr lang="fr-CA" sz="2000" dirty="0" smtClean="0"/>
              <a:t>sur votre problématique.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2000" dirty="0" smtClean="0"/>
              <a:t>Lire le document de rédaction d’un rapport de qualité, rubrique 1.6 « Références bibliographiques ou Médiagraphie ».</a:t>
            </a:r>
          </a:p>
        </p:txBody>
      </p:sp>
    </p:spTree>
    <p:extLst>
      <p:ext uri="{BB962C8B-B14F-4D97-AF65-F5344CB8AC3E}">
        <p14:creationId xmlns:p14="http://schemas.microsoft.com/office/powerpoint/2010/main" val="216541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" y="0"/>
            <a:ext cx="4497099" cy="33728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9" y="1890610"/>
            <a:ext cx="2448272" cy="1754149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17229"/>
            <a:ext cx="4875768" cy="3652749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3</a:t>
            </a:fld>
            <a:endParaRPr lang="fr-CA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06093"/>
            <a:ext cx="6552728" cy="1444343"/>
          </a:xfrm>
          <a:solidFill>
            <a:schemeClr val="bg1">
              <a:alpha val="46000"/>
            </a:schemeClr>
          </a:solidFill>
        </p:spPr>
        <p:txBody>
          <a:bodyPr/>
          <a:lstStyle/>
          <a:p>
            <a:r>
              <a:rPr lang="fr-CA" sz="4400" dirty="0" smtClean="0"/>
              <a:t>Qui vous enseignera cette session-ci?</a:t>
            </a:r>
            <a:endParaRPr lang="fr-CA" sz="4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73" y="3501008"/>
            <a:ext cx="2143125" cy="214312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5" r="6075"/>
          <a:stretch/>
        </p:blipFill>
        <p:spPr>
          <a:xfrm>
            <a:off x="-5809" y="3322747"/>
            <a:ext cx="4663737" cy="356263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30" y="3400208"/>
            <a:ext cx="2613882" cy="348517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98" y="5553363"/>
            <a:ext cx="2286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8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16024" y="0"/>
            <a:ext cx="6228184" cy="980728"/>
          </a:xfrm>
        </p:spPr>
        <p:txBody>
          <a:bodyPr/>
          <a:lstStyle/>
          <a:p>
            <a:pPr algn="l"/>
            <a:r>
              <a:rPr lang="fr-CA" sz="4400" b="1" cap="small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présentations</a:t>
            </a:r>
            <a:endParaRPr lang="fr-CA" sz="4400" cap="small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5496" y="1196752"/>
            <a:ext cx="5400600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b="1" cap="small" dirty="0" smtClean="0"/>
              <a:t>Formation d’équipes de 4</a:t>
            </a:r>
          </a:p>
          <a:p>
            <a:pPr lvl="1"/>
            <a:r>
              <a:rPr lang="fr-CA" sz="2400" dirty="0" smtClean="0"/>
              <a:t>Nom</a:t>
            </a:r>
          </a:p>
          <a:p>
            <a:pPr lvl="1"/>
            <a:r>
              <a:rPr lang="fr-CA" sz="2400" dirty="0" smtClean="0"/>
              <a:t>Numéro de téléphone</a:t>
            </a:r>
          </a:p>
          <a:p>
            <a:pPr lvl="1"/>
            <a:r>
              <a:rPr lang="fr-CA" sz="2400" dirty="0" smtClean="0"/>
              <a:t>Courriel</a:t>
            </a:r>
          </a:p>
          <a:p>
            <a:pPr lvl="1"/>
            <a:r>
              <a:rPr lang="fr-CA" sz="2400" dirty="0" smtClean="0"/>
              <a:t>Disponibilités</a:t>
            </a:r>
            <a:endParaRPr lang="fr-CA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7C23797-2301-457E-8780-6CFC4197D243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65104"/>
            <a:ext cx="4333861" cy="249289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44" y="0"/>
            <a:ext cx="3022055" cy="4869160"/>
          </a:xfrm>
          <a:prstGeom prst="rect">
            <a:avLst/>
          </a:prstGeom>
        </p:spPr>
      </p:pic>
      <p:sp>
        <p:nvSpPr>
          <p:cNvPr id="11" name="Pensées 10"/>
          <p:cNvSpPr/>
          <p:nvPr/>
        </p:nvSpPr>
        <p:spPr>
          <a:xfrm>
            <a:off x="4211960" y="1870505"/>
            <a:ext cx="2515084" cy="1774519"/>
          </a:xfrm>
          <a:prstGeom prst="cloudCallout">
            <a:avLst>
              <a:gd name="adj1" fmla="val 52310"/>
              <a:gd name="adj2" fmla="val -68475"/>
            </a:avLst>
          </a:prstGeom>
          <a:ln w="31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 sera le chef?</a:t>
            </a:r>
            <a:endParaRPr lang="fr-CA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6024" y="21839"/>
            <a:ext cx="8100392" cy="1463703"/>
          </a:xfrm>
        </p:spPr>
        <p:txBody>
          <a:bodyPr/>
          <a:lstStyle/>
          <a:p>
            <a:pPr algn="l"/>
            <a:r>
              <a:rPr lang="fr-CA" sz="4400" b="1" dirty="0" smtClean="0">
                <a:solidFill>
                  <a:schemeClr val="tx1"/>
                </a:solidFill>
              </a:rPr>
              <a:t>Présentation sommaire du </a:t>
            </a:r>
            <a:r>
              <a:rPr lang="fr-CA" sz="4400" b="1" dirty="0" smtClean="0">
                <a:solidFill>
                  <a:schemeClr val="tx1"/>
                </a:solidFill>
                <a:hlinkClick r:id="rId3" action="ppaction://hlinkfile"/>
              </a:rPr>
              <a:t>plan de cours</a:t>
            </a:r>
            <a:endParaRPr lang="fr-CA" sz="4400" b="1" dirty="0" smtClean="0">
              <a:solidFill>
                <a:schemeClr val="tx1"/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7C23797-2301-457E-8780-6CFC4197D243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44824"/>
            <a:ext cx="5819775" cy="384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16024" y="44624"/>
            <a:ext cx="8604448" cy="2376264"/>
          </a:xfrm>
        </p:spPr>
        <p:txBody>
          <a:bodyPr/>
          <a:lstStyle/>
          <a:p>
            <a:r>
              <a:rPr lang="fr-CA" sz="4400" dirty="0" smtClean="0"/>
              <a:t>Calendrier du </a:t>
            </a:r>
            <a:r>
              <a:rPr lang="fr-CA" sz="4400" dirty="0" smtClean="0">
                <a:hlinkClick r:id="rId3" action="ppaction://hlinkfile"/>
              </a:rPr>
              <a:t>Module I</a:t>
            </a:r>
            <a:r>
              <a:rPr lang="fr-CA" sz="4400" dirty="0" smtClean="0"/>
              <a:t/>
            </a:r>
            <a:br>
              <a:rPr lang="fr-CA" sz="4400" dirty="0" smtClean="0"/>
            </a:br>
            <a:r>
              <a:rPr lang="fr-CA" sz="4400" dirty="0" smtClean="0"/>
              <a:t/>
            </a:r>
            <a:br>
              <a:rPr lang="fr-CA" sz="4400" dirty="0" smtClean="0"/>
            </a:br>
            <a:r>
              <a:rPr lang="fr-CA" sz="3000" dirty="0"/>
              <a:t>Environnement, écologie et biodiversité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358CB-F8F6-4F73-BD77-BFE7CF8DC64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0832" y="125760"/>
            <a:ext cx="8589640" cy="1359024"/>
          </a:xfrm>
          <a:solidFill>
            <a:srgbClr val="FFFFFF">
              <a:alpha val="58039"/>
            </a:srgbClr>
          </a:solidFill>
        </p:spPr>
        <p:txBody>
          <a:bodyPr/>
          <a:lstStyle/>
          <a:p>
            <a:pPr lvl="0"/>
            <a:r>
              <a:rPr lang="fr-CA" sz="3600" dirty="0" smtClean="0"/>
              <a:t>Discussion critique sur une problématique biologique (10%)</a:t>
            </a:r>
            <a:endParaRPr lang="fr-CA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988840"/>
            <a:ext cx="8712968" cy="4536504"/>
          </a:xfrm>
          <a:solidFill>
            <a:srgbClr val="FFFFFF">
              <a:alpha val="58039"/>
            </a:srgb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/>
          <a:p>
            <a:pPr marL="182563" indent="-182563">
              <a:defRPr/>
            </a:pPr>
            <a:r>
              <a:rPr lang="fr-CA" sz="2400" kern="0" dirty="0" smtClean="0"/>
              <a:t>Deux équipes de 4 élèves effectueront une recherche sur un même sujet attribué par le professeur.</a:t>
            </a:r>
          </a:p>
          <a:p>
            <a:pPr marL="0" indent="0">
              <a:buNone/>
              <a:defRPr/>
            </a:pPr>
            <a:endParaRPr lang="fr-CA" sz="2400" kern="0" dirty="0" smtClean="0"/>
          </a:p>
          <a:p>
            <a:pPr marL="182563" indent="-182563">
              <a:defRPr/>
            </a:pPr>
            <a:r>
              <a:rPr lang="fr-CA" sz="2400" kern="0" dirty="0" smtClean="0"/>
              <a:t>Ils feront un argumentaire de 4 pages maximums qui sera lu et critiqué par tous les autres collègues de la classe.</a:t>
            </a:r>
          </a:p>
          <a:p>
            <a:pPr marL="0" indent="0">
              <a:buNone/>
              <a:defRPr/>
            </a:pPr>
            <a:endParaRPr lang="fr-CA" sz="2400" kern="0" dirty="0" smtClean="0"/>
          </a:p>
          <a:p>
            <a:pPr marL="182563" indent="-182563">
              <a:defRPr/>
            </a:pPr>
            <a:r>
              <a:rPr lang="fr-CA" sz="2400" kern="0" dirty="0" smtClean="0"/>
              <a:t>À la fin du module, une présentation orale de cet argumentaire sera donné à la classe par les deux équipes (non noté par le prof) afin que les autres puissent complétement jugés du travail accompli.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7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0832" y="116633"/>
            <a:ext cx="8229600" cy="936104"/>
          </a:xfrm>
          <a:solidFill>
            <a:srgbClr val="FFFFFF">
              <a:alpha val="58039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A" sz="4400" dirty="0" smtClean="0"/>
              <a:t>Productions attendues</a:t>
            </a:r>
            <a:endParaRPr lang="fr-CA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96752"/>
            <a:ext cx="8507288" cy="5517232"/>
          </a:xfrm>
          <a:solidFill>
            <a:srgbClr val="FFFFFF">
              <a:alpha val="58039"/>
            </a:srgb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 anchorCtr="1">
            <a:normAutofit fontScale="85000" lnSpcReduction="10000"/>
          </a:bodyPr>
          <a:lstStyle/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fr-CA" sz="2400" b="1" dirty="0" smtClean="0"/>
              <a:t>Rapport de labos </a:t>
            </a:r>
            <a:r>
              <a:rPr lang="fr-CA" sz="2400" dirty="0" smtClean="0"/>
              <a:t>– </a:t>
            </a:r>
            <a:r>
              <a:rPr lang="fr-CA" sz="2000" i="1" dirty="0" smtClean="0"/>
              <a:t>équipes de 2</a:t>
            </a:r>
          </a:p>
          <a:p>
            <a:pPr marL="627063" lvl="1" indent="-352425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8609013" algn="r"/>
              </a:tabLst>
              <a:defRPr/>
            </a:pPr>
            <a:r>
              <a:rPr lang="fr-CA" sz="2000" dirty="0" smtClean="0"/>
              <a:t>L1. Caractérisation des écosystèmes riverains et utilisation de paramètres physicochimiques pour estimer l’état de santé des marais de la Rivière-des-Mille-Îles - </a:t>
            </a:r>
            <a:r>
              <a:rPr lang="fr-CA" sz="2000" i="1" dirty="0" smtClean="0"/>
              <a:t>rapport troué à compléter </a:t>
            </a:r>
            <a:r>
              <a:rPr lang="fr-CA" sz="2000" b="1" i="1" dirty="0" smtClean="0"/>
              <a:t>(8%)</a:t>
            </a:r>
            <a:endParaRPr lang="fr-CA" sz="2000" b="1" dirty="0" smtClean="0"/>
          </a:p>
          <a:p>
            <a:pPr marL="627063" lvl="1" indent="-352425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8609013" algn="r"/>
              </a:tabLst>
              <a:defRPr/>
            </a:pPr>
            <a:r>
              <a:rPr lang="fr-CA" sz="2000" dirty="0" smtClean="0"/>
              <a:t>L2. Filtration de l’eau par les moules </a:t>
            </a:r>
            <a:r>
              <a:rPr lang="fr-CA" sz="2000" i="1" dirty="0" smtClean="0"/>
              <a:t>– Hypothèse et démarche expérimentale </a:t>
            </a:r>
            <a:r>
              <a:rPr lang="fr-CA" sz="2000" b="1" i="1" dirty="0" smtClean="0"/>
              <a:t>(2%)</a:t>
            </a:r>
          </a:p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  <a:tabLst>
                <a:tab pos="8609013" algn="r"/>
              </a:tabLst>
              <a:defRPr/>
            </a:pPr>
            <a:r>
              <a:rPr lang="fr-CA" sz="2400" b="1" dirty="0" smtClean="0"/>
              <a:t>Projet </a:t>
            </a:r>
            <a:r>
              <a:rPr lang="fr-CA" sz="2400" dirty="0" smtClean="0"/>
              <a:t>– </a:t>
            </a:r>
            <a:r>
              <a:rPr lang="fr-CA" sz="2000" i="1" dirty="0" smtClean="0"/>
              <a:t>équipes de 4</a:t>
            </a:r>
            <a:r>
              <a:rPr lang="fr-CA" sz="2000" i="1" dirty="0"/>
              <a:t> </a:t>
            </a:r>
            <a:r>
              <a:rPr lang="fr-CA" sz="2000" b="1" i="1" dirty="0" smtClean="0"/>
              <a:t>(10%)</a:t>
            </a:r>
          </a:p>
          <a:p>
            <a:pPr marL="633413" lvl="1" indent="-268288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8609013" algn="r"/>
              </a:tabLst>
              <a:defRPr/>
            </a:pPr>
            <a:r>
              <a:rPr lang="fr-CA" sz="2000" dirty="0" smtClean="0"/>
              <a:t>50% de la note pour l’évaluation du travail écrit (note d’équipe)</a:t>
            </a:r>
          </a:p>
          <a:p>
            <a:pPr marL="633413" lvl="1" indent="-268288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8609013" algn="r"/>
              </a:tabLst>
              <a:defRPr/>
            </a:pPr>
            <a:r>
              <a:rPr lang="fr-CA" sz="2000" dirty="0" smtClean="0"/>
              <a:t>50% de la note pour l’évaluation de la critique des argumentaires (note individuelle)</a:t>
            </a:r>
            <a:endParaRPr lang="fr-CA" sz="2000" dirty="0"/>
          </a:p>
          <a:p>
            <a:pPr marL="0" lvl="1" indent="0" algn="just">
              <a:lnSpc>
                <a:spcPct val="120000"/>
              </a:lnSpc>
              <a:spcAft>
                <a:spcPts val="600"/>
              </a:spcAft>
              <a:buNone/>
              <a:tabLst>
                <a:tab pos="8609013" algn="r"/>
              </a:tabLst>
              <a:defRPr/>
            </a:pPr>
            <a:r>
              <a:rPr lang="fr-CA" sz="2400" b="1" dirty="0" smtClean="0"/>
              <a:t>Contrôle théorique </a:t>
            </a:r>
            <a:r>
              <a:rPr lang="fr-CA" sz="2400" dirty="0" smtClean="0"/>
              <a:t>– </a:t>
            </a:r>
            <a:r>
              <a:rPr lang="fr-CA" sz="2000" i="1" dirty="0" smtClean="0"/>
              <a:t>individuel</a:t>
            </a:r>
            <a:r>
              <a:rPr lang="fr-CA" sz="2000" dirty="0" smtClean="0"/>
              <a:t> </a:t>
            </a:r>
            <a:r>
              <a:rPr lang="fr-CA" sz="2000" b="1" dirty="0" smtClean="0"/>
              <a:t>(</a:t>
            </a:r>
            <a:r>
              <a:rPr lang="fr-CA" sz="2000" b="1" i="1" dirty="0" smtClean="0"/>
              <a:t>10%)</a:t>
            </a:r>
            <a:endParaRPr lang="fr-CA" sz="2400" b="1" i="1" dirty="0" smtClean="0"/>
          </a:p>
          <a:p>
            <a:pPr marL="627063" indent="-352425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fr-CA" sz="2000" dirty="0" smtClean="0"/>
              <a:t>Capsules théoriques présentées lors des cours</a:t>
            </a:r>
          </a:p>
          <a:p>
            <a:pPr marL="627063" indent="-352425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8609013" algn="r"/>
              </a:tabLst>
              <a:defRPr/>
            </a:pPr>
            <a:r>
              <a:rPr lang="fr-CA" sz="2000" dirty="0" smtClean="0"/>
              <a:t>Principes théoriques rattachés aux labos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E35AF-A8D6-412C-8AC1-981129CF7225}" type="slidenum">
              <a:rPr lang="fr-CA" smtClean="0"/>
              <a:pPr/>
              <a:t>8</a:t>
            </a:fld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144016" y="44624"/>
            <a:ext cx="9180512" cy="1440160"/>
          </a:xfrm>
        </p:spPr>
        <p:txBody>
          <a:bodyPr/>
          <a:lstStyle/>
          <a:p>
            <a:r>
              <a:rPr lang="fr-CA" sz="4400" dirty="0" smtClean="0">
                <a:solidFill>
                  <a:schemeClr val="tx1"/>
                </a:solidFill>
              </a:rPr>
              <a:t>Les exigences du prof &amp; Le site Web</a:t>
            </a:r>
            <a:endParaRPr lang="fr-CA" sz="4400" dirty="0">
              <a:solidFill>
                <a:schemeClr val="tx1"/>
              </a:solidFill>
            </a:endParaRP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251520" y="4221088"/>
            <a:ext cx="8820472" cy="838944"/>
          </a:xfrm>
        </p:spPr>
        <p:txBody>
          <a:bodyPr>
            <a:noAutofit/>
          </a:bodyPr>
          <a:lstStyle/>
          <a:p>
            <a:r>
              <a:rPr lang="fr-CA" sz="2800" b="1" dirty="0" smtClean="0">
                <a:solidFill>
                  <a:srgbClr val="5F5F5F"/>
                </a:solidFill>
                <a:hlinkClick r:id="rId2"/>
              </a:rPr>
              <a:t>http://mapage.clg.qc.ca/carolineasselin/</a:t>
            </a:r>
            <a:endParaRPr lang="fr-CA" sz="2800" b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126288" y="6288360"/>
            <a:ext cx="838200" cy="381000"/>
          </a:xfrm>
        </p:spPr>
        <p:txBody>
          <a:bodyPr/>
          <a:lstStyle/>
          <a:p>
            <a:pPr>
              <a:defRPr/>
            </a:pPr>
            <a:fld id="{E8C358CB-F8F6-4F73-BD77-BFE7CF8DC64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Image 6" descr="intell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2769" y="1857231"/>
            <a:ext cx="1656184" cy="1899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2132</TotalTime>
  <Words>707</Words>
  <Application>Microsoft Office PowerPoint</Application>
  <PresentationFormat>Affichage à l'écran (4:3)</PresentationFormat>
  <Paragraphs>155</Paragraphs>
  <Slides>24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Présentation PowerPoint</vt:lpstr>
      <vt:lpstr>Plan de match</vt:lpstr>
      <vt:lpstr>Qui vous enseignera cette session-ci?</vt:lpstr>
      <vt:lpstr>Les présentations</vt:lpstr>
      <vt:lpstr>Présentation sommaire du plan de cours</vt:lpstr>
      <vt:lpstr>Calendrier du Module I  Environnement, écologie et biodiversité</vt:lpstr>
      <vt:lpstr>Discussion critique sur une problématique biologique (10%)</vt:lpstr>
      <vt:lpstr>Productions attendues</vt:lpstr>
      <vt:lpstr>Les exigences du prof &amp; Le site Web</vt:lpstr>
      <vt:lpstr>Ce qu’il vous faut pour suivre le cours…</vt:lpstr>
      <vt:lpstr>Qu’est-ce que la vie?</vt:lpstr>
      <vt:lpstr>Où vit la vie?</vt:lpstr>
      <vt:lpstr>Écologie et Environnement</vt:lpstr>
      <vt:lpstr>Comment étudie-t-on la vie?</vt:lpstr>
      <vt:lpstr>La biosphère</vt:lpstr>
      <vt:lpstr>Les différents facteurs écologiques d’un milieu</vt:lpstr>
      <vt:lpstr>Facteurs biotiques (vivants)</vt:lpstr>
      <vt:lpstr>Un écosystème</vt:lpstr>
      <vt:lpstr>Présentation PowerPoint</vt:lpstr>
      <vt:lpstr>Pourquoi étudier la vie?</vt:lpstr>
      <vt:lpstr>la biodiversité</vt:lpstr>
      <vt:lpstr>Comment la biodiversité spécifique et génétique  influence-t-elle la résilience d’un écosystème?</vt:lpstr>
      <vt:lpstr>En quoi les monocultures humaines fragilisent-t-elles la biodiversité?</vt:lpstr>
      <vt:lpstr>Pour mardi prochain…</vt:lpstr>
    </vt:vector>
  </TitlesOfParts>
  <Company>CLG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SI</dc:creator>
  <cp:lastModifiedBy>xpdep</cp:lastModifiedBy>
  <cp:revision>211</cp:revision>
  <cp:lastPrinted>2014-08-21T00:02:02Z</cp:lastPrinted>
  <dcterms:created xsi:type="dcterms:W3CDTF">2009-12-23T17:39:17Z</dcterms:created>
  <dcterms:modified xsi:type="dcterms:W3CDTF">2014-08-21T00:10:59Z</dcterms:modified>
</cp:coreProperties>
</file>