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sldIdLst>
    <p:sldId id="265" r:id="rId2"/>
    <p:sldId id="337" r:id="rId3"/>
    <p:sldId id="332" r:id="rId4"/>
    <p:sldId id="334" r:id="rId5"/>
    <p:sldId id="338" r:id="rId6"/>
    <p:sldId id="336" r:id="rId7"/>
    <p:sldId id="340" r:id="rId8"/>
    <p:sldId id="344" r:id="rId9"/>
    <p:sldId id="339" r:id="rId10"/>
    <p:sldId id="345" r:id="rId11"/>
    <p:sldId id="347" r:id="rId12"/>
    <p:sldId id="348" r:id="rId13"/>
    <p:sldId id="349" r:id="rId14"/>
    <p:sldId id="354" r:id="rId15"/>
    <p:sldId id="355" r:id="rId16"/>
    <p:sldId id="356" r:id="rId17"/>
    <p:sldId id="363" r:id="rId18"/>
    <p:sldId id="359" r:id="rId19"/>
    <p:sldId id="350" r:id="rId20"/>
    <p:sldId id="360" r:id="rId21"/>
    <p:sldId id="364" r:id="rId22"/>
    <p:sldId id="365" r:id="rId23"/>
    <p:sldId id="362" r:id="rId24"/>
    <p:sldId id="361" r:id="rId25"/>
    <p:sldId id="342" r:id="rId26"/>
    <p:sldId id="34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6600"/>
    <a:srgbClr val="EEECE1"/>
    <a:srgbClr val="99CC00"/>
    <a:srgbClr val="669900"/>
    <a:srgbClr val="EBF1DE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842" autoAdjust="0"/>
    <p:restoredTop sz="89876" autoAdjust="0"/>
  </p:normalViewPr>
  <p:slideViewPr>
    <p:cSldViewPr>
      <p:cViewPr varScale="1">
        <p:scale>
          <a:sx n="62" d="100"/>
          <a:sy n="6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0C8C-3F86-478F-B81D-DAD30BC9D582}" type="datetimeFigureOut">
              <a:rPr lang="fr-CA" smtClean="0"/>
              <a:pPr/>
              <a:t>2014-09-16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785D-631E-45E0-B78A-7E71F93C49D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788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85D-631E-45E0-B78A-7E71F93C49D3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85D-631E-45E0-B78A-7E71F93C49D3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2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85D-631E-45E0-B78A-7E71F93C49D3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58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85D-631E-45E0-B78A-7E71F93C49D3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775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Méthylation</a:t>
            </a:r>
            <a:r>
              <a:rPr lang="fr-CA" dirty="0" smtClean="0"/>
              <a:t> du mercure.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19816-7269-4062-9935-D060EC3673DC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A93B-40BA-4CDD-B407-34824BEC54D8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4DC3-6573-4E4A-98DE-BCD4AB1C7C56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2BE-DB52-4387-B998-03A4157F7C50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F09-8C31-484A-B7F9-62292A415AA8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D1D5-00D4-4B2D-BD17-60CCC1EB4B2D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Verdana" pitchFamily="34" charset="0"/>
              </a:defRPr>
            </a:lvl1pPr>
          </a:lstStyle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22B7-08D1-42FA-A9F1-3FFD8CE2D0C6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6840-A950-43DC-8562-D6E27CD208C5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Verdana" pitchFamily="34" charset="0"/>
              </a:defRPr>
            </a:lvl1pPr>
          </a:lstStyle>
          <a:p>
            <a:fld id="{C55E35AF-A8D6-412C-8AC1-981129CF7225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523F-5E66-4AD6-A2EA-2304EA6FE1F0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C7CC-E8C1-44D7-8459-91488F8133FA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38EF-9532-4989-98CC-9A69EEE13B78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687-0DA8-47E9-B53D-99C96B66BB64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2F71-2223-4EA1-B27F-2110D2AE95A3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041-9175-4AD7-B3F2-025F88D1DA62}" type="datetime1">
              <a:rPr lang="fr-FR" smtClean="0"/>
              <a:pPr/>
              <a:t>16/09/2014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128792" cy="1872208"/>
          </a:xfrm>
          <a:solidFill>
            <a:srgbClr val="FFFFFF">
              <a:alpha val="69020"/>
            </a:srgbClr>
          </a:solidFill>
        </p:spPr>
        <p:txBody>
          <a:bodyPr anchor="ctr" anchorCtr="1">
            <a:noAutofit/>
          </a:bodyPr>
          <a:lstStyle/>
          <a:p>
            <a:pPr algn="ctr"/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I- </a:t>
            </a:r>
            <a:r>
              <a:rPr lang="fr-CA" sz="4000" dirty="0" smtClean="0"/>
              <a:t>Environnement, écologie et biodiversité</a:t>
            </a:r>
            <a:endParaRPr lang="fr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051720" y="2780928"/>
            <a:ext cx="5112568" cy="1296144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5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Biodiversité</a:t>
            </a:r>
            <a:endParaRPr kumimoji="0" lang="fr-CA" sz="5400" b="1" i="0" u="none" strike="noStrike" kern="1200" cap="small" spc="0" normalizeH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1</a:t>
            </a:fld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2278979" y="4293096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CA" i="1" dirty="0" smtClean="0"/>
              <a:t>« La </a:t>
            </a:r>
            <a:r>
              <a:rPr lang="fr-CA" i="1" dirty="0"/>
              <a:t>vie ne pourra jamais se résumer à des équations car elle fabrique trop </a:t>
            </a:r>
            <a:r>
              <a:rPr lang="fr-CA" i="1" dirty="0" smtClean="0"/>
              <a:t>d’inconnus ». (pascal </a:t>
            </a:r>
            <a:r>
              <a:rPr lang="fr-CA" i="1" dirty="0"/>
              <a:t>PICQ 2005)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fr-CA" sz="3200" dirty="0" smtClean="0"/>
              <a:t>Caractéristiques d’une communauté susceptible de souffrir d’une nouvelle introduction d’espèce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15405"/>
            <a:ext cx="8229600" cy="3949899"/>
          </a:xfrm>
        </p:spPr>
        <p:txBody>
          <a:bodyPr>
            <a:normAutofit/>
          </a:bodyPr>
          <a:lstStyle/>
          <a:p>
            <a:r>
              <a:rPr lang="fr-CA" dirty="0" smtClean="0"/>
              <a:t>faible diversité</a:t>
            </a:r>
          </a:p>
          <a:p>
            <a:r>
              <a:rPr lang="fr-CA" dirty="0" smtClean="0"/>
              <a:t>absence de prédateurs des envahisseurs</a:t>
            </a:r>
          </a:p>
          <a:p>
            <a:pPr marL="357188" indent="-357188"/>
            <a:r>
              <a:rPr lang="fr-CA" dirty="0" smtClean="0"/>
              <a:t>absence d’équivalent écologique parmi les espèces natives</a:t>
            </a:r>
          </a:p>
          <a:p>
            <a:r>
              <a:rPr lang="fr-CA" dirty="0" smtClean="0"/>
              <a:t>réseaux trophiques simples</a:t>
            </a:r>
          </a:p>
          <a:p>
            <a:r>
              <a:rPr lang="fr-CA" dirty="0" smtClean="0"/>
              <a:t>perturbations anthropogéniques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70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8824"/>
            </a:srgbClr>
          </a:solidFill>
        </p:spPr>
        <p:txBody>
          <a:bodyPr/>
          <a:lstStyle/>
          <a:p>
            <a:r>
              <a:rPr lang="fr-CA" dirty="0" smtClean="0"/>
              <a:t>Espèces envahissantes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11349"/>
            <a:ext cx="8229600" cy="4525963"/>
          </a:xfrm>
          <a:solidFill>
            <a:srgbClr val="FFFFFF">
              <a:alpha val="63922"/>
            </a:srgbClr>
          </a:solidFill>
        </p:spPr>
        <p:txBody>
          <a:bodyPr>
            <a:normAutofit/>
          </a:bodyPr>
          <a:lstStyle/>
          <a:p>
            <a:r>
              <a:rPr lang="fr-CA" dirty="0"/>
              <a:t>une espèce vivante </a:t>
            </a:r>
            <a:r>
              <a:rPr lang="fr-CA" dirty="0" smtClean="0"/>
              <a:t>exotique </a:t>
            </a:r>
            <a:r>
              <a:rPr lang="fr-CA" dirty="0"/>
              <a:t>qui devient un agent de perturbation </a:t>
            </a:r>
            <a:r>
              <a:rPr lang="fr-CA" i="1" dirty="0"/>
              <a:t>« </a:t>
            </a:r>
            <a:r>
              <a:rPr lang="fr-CA" i="1" dirty="0" smtClean="0"/>
              <a:t>nuisible</a:t>
            </a:r>
            <a:r>
              <a:rPr lang="fr-CA" i="1" dirty="0"/>
              <a:t> »</a:t>
            </a:r>
            <a:r>
              <a:rPr lang="fr-CA" dirty="0"/>
              <a:t> à la biodiversité </a:t>
            </a:r>
            <a:r>
              <a:rPr lang="fr-CA" dirty="0" smtClean="0"/>
              <a:t>autochtone des écosystèmes naturels </a:t>
            </a:r>
            <a:r>
              <a:rPr lang="fr-CA" dirty="0"/>
              <a:t>ou semi-naturels parmi lesquels elle s’est établie. </a:t>
            </a:r>
            <a:endParaRPr lang="fr-CA" dirty="0" smtClean="0"/>
          </a:p>
          <a:p>
            <a:r>
              <a:rPr lang="fr-CA" dirty="0" smtClean="0"/>
              <a:t>Les </a:t>
            </a:r>
            <a:r>
              <a:rPr lang="fr-CA" dirty="0"/>
              <a:t>phénomènes </a:t>
            </a:r>
            <a:r>
              <a:rPr lang="fr-CA" dirty="0" smtClean="0"/>
              <a:t>d’invasion biologique considérés comme </a:t>
            </a:r>
            <a:r>
              <a:rPr lang="fr-CA" dirty="0"/>
              <a:t>une des grandes causes de régression de la </a:t>
            </a:r>
            <a:r>
              <a:rPr lang="fr-CA" dirty="0" smtClean="0"/>
              <a:t>biodiversité.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4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579296" cy="1143000"/>
          </a:xfrm>
          <a:solidFill>
            <a:srgbClr val="FFFFFF">
              <a:alpha val="58824"/>
            </a:srgbClr>
          </a:solidFill>
        </p:spPr>
        <p:txBody>
          <a:bodyPr/>
          <a:lstStyle/>
          <a:p>
            <a:r>
              <a:rPr lang="fr-CA" sz="3600" dirty="0" smtClean="0"/>
              <a:t>Qu’est-ce qui la rend si nuisible pour les espèces indigènes?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  <a:solidFill>
            <a:srgbClr val="FFFFFF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fr-CA" dirty="0" smtClean="0"/>
              <a:t>Forte fécondité</a:t>
            </a:r>
          </a:p>
          <a:p>
            <a:r>
              <a:rPr lang="fr-CA" dirty="0" smtClean="0"/>
              <a:t>Forte dispersion des larves </a:t>
            </a:r>
          </a:p>
          <a:p>
            <a:pPr lvl="1"/>
            <a:r>
              <a:rPr lang="fr-CA" sz="2400" dirty="0" smtClean="0"/>
              <a:t>activité humaine + mode de transport naturelle des larve.</a:t>
            </a:r>
          </a:p>
          <a:p>
            <a:pPr lvl="1"/>
            <a:r>
              <a:rPr lang="fr-CA" sz="2400" dirty="0" smtClean="0"/>
              <a:t>Contrairement aux moules d’eau douce du </a:t>
            </a:r>
            <a:r>
              <a:rPr lang="fr-CA" sz="2400" dirty="0" err="1" smtClean="0"/>
              <a:t>Qc</a:t>
            </a:r>
            <a:r>
              <a:rPr lang="fr-CA" sz="2400" dirty="0"/>
              <a:t> </a:t>
            </a:r>
            <a:r>
              <a:rPr lang="fr-CA" sz="2400" dirty="0" smtClean="0"/>
              <a:t>=pas de stade parasitaire.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5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Les moules de la RMI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1800" dirty="0" smtClean="0"/>
              <a:t>Source: Annie Paquet, </a:t>
            </a:r>
            <a:r>
              <a:rPr lang="fr-CA" sz="1800" dirty="0" err="1" smtClean="0"/>
              <a:t>Dir</a:t>
            </a:r>
            <a:r>
              <a:rPr lang="fr-CA" sz="1800" dirty="0" smtClean="0"/>
              <a:t>. Expertise de la Faune, MRNF</a:t>
            </a:r>
            <a:endParaRPr lang="fr-CA" sz="1800" dirty="0" smtClean="0"/>
          </a:p>
        </p:txBody>
      </p:sp>
      <p:pic>
        <p:nvPicPr>
          <p:cNvPr id="3076" name="Espace réservé du contenu 21" descr="elliptiocomplanataful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" y="2917724"/>
            <a:ext cx="2980871" cy="2301895"/>
          </a:xfrm>
        </p:spPr>
      </p:pic>
      <p:pic>
        <p:nvPicPr>
          <p:cNvPr id="3075" name="Espace réservé du contenu 19" descr="lampsilisradiataful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885330"/>
            <a:ext cx="3125159" cy="2343870"/>
          </a:xfrm>
        </p:spPr>
      </p:pic>
      <p:pic>
        <p:nvPicPr>
          <p:cNvPr id="3077" name="Image 22" descr="pyganodoncataracta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07752"/>
            <a:ext cx="2743789" cy="22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ZoneTexte 27"/>
          <p:cNvSpPr txBox="1">
            <a:spLocks noChangeArrowheads="1"/>
          </p:cNvSpPr>
          <p:nvPr/>
        </p:nvSpPr>
        <p:spPr bwMode="auto">
          <a:xfrm>
            <a:off x="251520" y="2381274"/>
            <a:ext cx="2519362" cy="3698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i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Elliptio</a:t>
            </a:r>
            <a:r>
              <a:rPr lang="fr-CA" altLang="fr-FR" sz="1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l’Est</a:t>
            </a:r>
          </a:p>
        </p:txBody>
      </p:sp>
      <p:sp>
        <p:nvSpPr>
          <p:cNvPr id="3082" name="ZoneTexte 29"/>
          <p:cNvSpPr txBox="1">
            <a:spLocks noChangeArrowheads="1"/>
          </p:cNvSpPr>
          <p:nvPr/>
        </p:nvSpPr>
        <p:spPr bwMode="auto">
          <a:xfrm>
            <a:off x="3203848" y="2381274"/>
            <a:ext cx="2686050" cy="3698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i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Lampsile</a:t>
            </a:r>
            <a:r>
              <a:rPr lang="fr-CA" altLang="fr-FR" sz="1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rayée</a:t>
            </a:r>
          </a:p>
        </p:txBody>
      </p:sp>
      <p:sp>
        <p:nvSpPr>
          <p:cNvPr id="3083" name="ZoneTexte 30"/>
          <p:cNvSpPr txBox="1">
            <a:spLocks noChangeArrowheads="1"/>
          </p:cNvSpPr>
          <p:nvPr/>
        </p:nvSpPr>
        <p:spPr bwMode="auto">
          <a:xfrm>
            <a:off x="6300192" y="2381274"/>
            <a:ext cx="2684462" cy="3698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Anodonte de l’EST</a:t>
            </a:r>
          </a:p>
        </p:txBody>
      </p:sp>
      <p:sp>
        <p:nvSpPr>
          <p:cNvPr id="35" name="Titre 3"/>
          <p:cNvSpPr txBox="1">
            <a:spLocks/>
          </p:cNvSpPr>
          <p:nvPr/>
        </p:nvSpPr>
        <p:spPr bwMode="auto">
          <a:xfrm>
            <a:off x="1619250" y="1805458"/>
            <a:ext cx="576103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CA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trois plus abondantes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Espace réservé du contenu 10" descr="life_cycle_6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763" y="1052513"/>
            <a:ext cx="6848475" cy="56165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7412" name="ZoneTexte 13"/>
          <p:cNvSpPr txBox="1">
            <a:spLocks noChangeArrowheads="1"/>
          </p:cNvSpPr>
          <p:nvPr/>
        </p:nvSpPr>
        <p:spPr bwMode="auto">
          <a:xfrm>
            <a:off x="4910474" y="5949950"/>
            <a:ext cx="915314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Adultes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latin typeface="Century Schoolbook" pitchFamily="18" charset="0"/>
                <a:sym typeface="Wingdings" pitchFamily="2" charset="2"/>
              </a:rPr>
              <a:t></a:t>
            </a:r>
            <a:r>
              <a:rPr lang="fr-CA" altLang="fr-FR" sz="1400" b="1">
                <a:latin typeface="Century Schoolbook" pitchFamily="18" charset="0"/>
              </a:rPr>
              <a:t> 100 ans</a:t>
            </a:r>
          </a:p>
        </p:txBody>
      </p:sp>
      <p:sp>
        <p:nvSpPr>
          <p:cNvPr id="17413" name="ZoneTexte 13"/>
          <p:cNvSpPr txBox="1">
            <a:spLocks noChangeArrowheads="1"/>
          </p:cNvSpPr>
          <p:nvPr/>
        </p:nvSpPr>
        <p:spPr bwMode="auto">
          <a:xfrm>
            <a:off x="2681514" y="3644900"/>
            <a:ext cx="126637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Century Schoolbook" pitchFamily="18" charset="0"/>
              </a:rPr>
              <a:t>1. sperme</a:t>
            </a:r>
          </a:p>
        </p:txBody>
      </p:sp>
      <p:sp>
        <p:nvSpPr>
          <p:cNvPr id="17414" name="ZoneTexte 13"/>
          <p:cNvSpPr txBox="1">
            <a:spLocks noChangeArrowheads="1"/>
          </p:cNvSpPr>
          <p:nvPr/>
        </p:nvSpPr>
        <p:spPr bwMode="auto">
          <a:xfrm>
            <a:off x="5784735" y="1773238"/>
            <a:ext cx="133690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Century Schoolbook" pitchFamily="18" charset="0"/>
              </a:rPr>
              <a:t>4. fixation</a:t>
            </a:r>
          </a:p>
        </p:txBody>
      </p:sp>
      <p:sp>
        <p:nvSpPr>
          <p:cNvPr id="17415" name="ZoneTexte 13"/>
          <p:cNvSpPr txBox="1">
            <a:spLocks noChangeArrowheads="1"/>
          </p:cNvSpPr>
          <p:nvPr/>
        </p:nvSpPr>
        <p:spPr bwMode="auto">
          <a:xfrm>
            <a:off x="7308850" y="4149725"/>
            <a:ext cx="16764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Larves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«Glochidies»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latin typeface="Century Schoolbook" pitchFamily="18" charset="0"/>
                <a:sym typeface="Wingdings" pitchFamily="2" charset="2"/>
              </a:rPr>
              <a:t></a:t>
            </a:r>
            <a:r>
              <a:rPr lang="fr-CA" altLang="fr-FR" sz="1400" b="1">
                <a:latin typeface="Century Schoolbook" pitchFamily="18" charset="0"/>
              </a:rPr>
              <a:t> qques jours</a:t>
            </a:r>
          </a:p>
        </p:txBody>
      </p:sp>
      <p:sp>
        <p:nvSpPr>
          <p:cNvPr id="17416" name="ZoneTexte 15"/>
          <p:cNvSpPr txBox="1">
            <a:spLocks noChangeArrowheads="1"/>
          </p:cNvSpPr>
          <p:nvPr/>
        </p:nvSpPr>
        <p:spPr bwMode="auto">
          <a:xfrm>
            <a:off x="7181172" y="3644900"/>
            <a:ext cx="161743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Century Schoolbook" pitchFamily="18" charset="0"/>
              </a:rPr>
              <a:t>3. libération</a:t>
            </a:r>
          </a:p>
        </p:txBody>
      </p:sp>
      <p:sp>
        <p:nvSpPr>
          <p:cNvPr id="17417" name="ZoneTexte 13"/>
          <p:cNvSpPr txBox="1">
            <a:spLocks noChangeArrowheads="1"/>
          </p:cNvSpPr>
          <p:nvPr/>
        </p:nvSpPr>
        <p:spPr bwMode="auto">
          <a:xfrm>
            <a:off x="2303221" y="765175"/>
            <a:ext cx="4481996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Parasite d’un poisson-hôte spécifique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latin typeface="Century Schoolbook" pitchFamily="18" charset="0"/>
                <a:sym typeface="Wingdings" pitchFamily="2" charset="2"/>
              </a:rPr>
              <a:t> 9 mois</a:t>
            </a:r>
            <a:endParaRPr lang="fr-CA" altLang="fr-FR" sz="1200" b="1">
              <a:latin typeface="Century Schoolbook" pitchFamily="18" charset="0"/>
            </a:endParaRPr>
          </a:p>
        </p:txBody>
      </p:sp>
      <p:sp>
        <p:nvSpPr>
          <p:cNvPr id="17418" name="ZoneTexte 13"/>
          <p:cNvSpPr txBox="1">
            <a:spLocks noChangeArrowheads="1"/>
          </p:cNvSpPr>
          <p:nvPr/>
        </p:nvSpPr>
        <p:spPr bwMode="auto">
          <a:xfrm>
            <a:off x="3319765" y="2924175"/>
            <a:ext cx="1578958" cy="430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latin typeface="Century Schoolbook" pitchFamily="18" charset="0"/>
              </a:rPr>
              <a:t>Glochidies fixées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latin typeface="Century Schoolbook" pitchFamily="18" charset="0"/>
              </a:rPr>
              <a:t>Aux branchies</a:t>
            </a:r>
          </a:p>
        </p:txBody>
      </p:sp>
      <p:sp>
        <p:nvSpPr>
          <p:cNvPr id="21" name="Flèche droite 20"/>
          <p:cNvSpPr/>
          <p:nvPr/>
        </p:nvSpPr>
        <p:spPr>
          <a:xfrm rot="20219082">
            <a:off x="3479800" y="2695575"/>
            <a:ext cx="585788" cy="13335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600">
              <a:solidFill>
                <a:schemeClr val="tx1"/>
              </a:solidFill>
            </a:endParaRP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527576" y="1916113"/>
            <a:ext cx="104034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Juvénile</a:t>
            </a:r>
          </a:p>
        </p:txBody>
      </p:sp>
      <p:sp>
        <p:nvSpPr>
          <p:cNvPr id="17421" name="ZoneTexte 22"/>
          <p:cNvSpPr txBox="1">
            <a:spLocks noChangeArrowheads="1"/>
          </p:cNvSpPr>
          <p:nvPr/>
        </p:nvSpPr>
        <p:spPr bwMode="auto">
          <a:xfrm>
            <a:off x="890704" y="2781300"/>
            <a:ext cx="161743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Century Schoolbook" pitchFamily="18" charset="0"/>
              </a:rPr>
              <a:t>5. libération</a:t>
            </a:r>
          </a:p>
        </p:txBody>
      </p:sp>
      <p:sp>
        <p:nvSpPr>
          <p:cNvPr id="17422" name="ZoneTexte 24"/>
          <p:cNvSpPr txBox="1">
            <a:spLocks noChangeArrowheads="1"/>
          </p:cNvSpPr>
          <p:nvPr/>
        </p:nvSpPr>
        <p:spPr bwMode="auto">
          <a:xfrm>
            <a:off x="1788833" y="5805488"/>
            <a:ext cx="169918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Century Schoolbook" pitchFamily="18" charset="0"/>
              </a:rPr>
              <a:t>6. croissance</a:t>
            </a:r>
          </a:p>
        </p:txBody>
      </p:sp>
      <p:sp>
        <p:nvSpPr>
          <p:cNvPr id="17423" name="ZoneTexte 13"/>
          <p:cNvSpPr txBox="1">
            <a:spLocks noChangeArrowheads="1"/>
          </p:cNvSpPr>
          <p:nvPr/>
        </p:nvSpPr>
        <p:spPr bwMode="auto">
          <a:xfrm>
            <a:off x="4614502" y="3644900"/>
            <a:ext cx="188032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Century Schoolbook" pitchFamily="18" charset="0"/>
              </a:rPr>
              <a:t>2. fécondation</a:t>
            </a:r>
          </a:p>
        </p:txBody>
      </p:sp>
      <p:sp>
        <p:nvSpPr>
          <p:cNvPr id="17424" name="ZoneTexte 13"/>
          <p:cNvSpPr txBox="1">
            <a:spLocks noChangeArrowheads="1"/>
          </p:cNvSpPr>
          <p:nvPr/>
        </p:nvSpPr>
        <p:spPr bwMode="auto">
          <a:xfrm>
            <a:off x="2131597" y="4724400"/>
            <a:ext cx="1070806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Juvénile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latin typeface="Century Schoolbook" pitchFamily="18" charset="0"/>
                <a:sym typeface="Wingdings" pitchFamily="2" charset="2"/>
              </a:rPr>
              <a:t> 12-20 ans</a:t>
            </a:r>
            <a:endParaRPr lang="fr-CA" altLang="fr-FR" sz="1400" b="1">
              <a:latin typeface="Century Schoolbook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13394"/>
            <a:ext cx="8805738" cy="850106"/>
          </a:xfrm>
        </p:spPr>
        <p:txBody>
          <a:bodyPr/>
          <a:lstStyle/>
          <a:p>
            <a:r>
              <a:rPr lang="fr-CA" sz="3600" dirty="0" smtClean="0"/>
              <a:t>Reproduction: </a:t>
            </a:r>
            <a:r>
              <a:rPr lang="fr-CA" sz="3200" dirty="0" smtClean="0"/>
              <a:t>cycle vital </a:t>
            </a:r>
            <a:r>
              <a:rPr lang="fr-CA" sz="3200" i="1" dirty="0" smtClean="0"/>
              <a:t>d’</a:t>
            </a:r>
            <a:r>
              <a:rPr lang="fr-CA" sz="3200" i="1" dirty="0" err="1" smtClean="0"/>
              <a:t>elliptio</a:t>
            </a:r>
            <a:endParaRPr lang="fr-CA" sz="32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21" grpId="0" animBg="1"/>
      <p:bldP spid="17420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mage 3" descr="glochidies_Pyganod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2879725" cy="273685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8436" name="Image 1" descr="glochidies_AnodonteSurPois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4114"/>
          <a:stretch>
            <a:fillRect/>
          </a:stretch>
        </p:blipFill>
        <p:spPr bwMode="auto">
          <a:xfrm>
            <a:off x="4932363" y="1916113"/>
            <a:ext cx="4008437" cy="460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ZoneTexte 13"/>
          <p:cNvSpPr txBox="1">
            <a:spLocks noChangeArrowheads="1"/>
          </p:cNvSpPr>
          <p:nvPr/>
        </p:nvSpPr>
        <p:spPr bwMode="auto">
          <a:xfrm>
            <a:off x="250825" y="1157263"/>
            <a:ext cx="3025775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Glochidies munies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crochets... </a:t>
            </a:r>
          </a:p>
        </p:txBody>
      </p:sp>
      <p:pic>
        <p:nvPicPr>
          <p:cNvPr id="18438" name="Picture 2" descr="C:\Documents and Settings\Prof\Mes documents\Mes images\Glochidiu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3889375" cy="2592388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ZoneTexte 13"/>
          <p:cNvSpPr txBox="1">
            <a:spLocks noChangeArrowheads="1"/>
          </p:cNvSpPr>
          <p:nvPr/>
        </p:nvSpPr>
        <p:spPr bwMode="auto">
          <a:xfrm>
            <a:off x="4679724" y="4221163"/>
            <a:ext cx="2837315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à des branchies.</a:t>
            </a:r>
          </a:p>
        </p:txBody>
      </p:sp>
      <p:pic>
        <p:nvPicPr>
          <p:cNvPr id="18440" name="Picture 3" descr="C:\Documents and Settings\Prof\Mes documents\Mes images\16'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084763"/>
            <a:ext cx="2433637" cy="158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Image 9" descr="L_compressa_glochid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3316288" cy="2543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ZoneTexte 13"/>
          <p:cNvSpPr txBox="1">
            <a:spLocks noChangeArrowheads="1"/>
          </p:cNvSpPr>
          <p:nvPr/>
        </p:nvSpPr>
        <p:spPr bwMode="auto">
          <a:xfrm>
            <a:off x="4346608" y="1484313"/>
            <a:ext cx="458939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Fixées à une nageoire dorsale...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1067"/>
            <a:ext cx="8502650" cy="921445"/>
          </a:xfrm>
        </p:spPr>
        <p:txBody>
          <a:bodyPr/>
          <a:lstStyle/>
          <a:p>
            <a:r>
              <a:rPr lang="fr-CA" sz="3600" dirty="0" smtClean="0"/>
              <a:t>Stade parasitaire des </a:t>
            </a:r>
            <a:r>
              <a:rPr lang="fr-CA" sz="3600" dirty="0" err="1" smtClean="0"/>
              <a:t>glochidies</a:t>
            </a:r>
            <a:endParaRPr lang="fr-CA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Espace réservé du contenu 11" descr="Glochidiu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052513"/>
            <a:ext cx="8048625" cy="5256212"/>
          </a:xfrm>
        </p:spPr>
      </p:pic>
      <p:sp>
        <p:nvSpPr>
          <p:cNvPr id="13" name="Ellipse 12"/>
          <p:cNvSpPr/>
          <p:nvPr/>
        </p:nvSpPr>
        <p:spPr>
          <a:xfrm>
            <a:off x="3995936" y="4507780"/>
            <a:ext cx="431800" cy="4333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sz="160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61" name="ZoneTexte 11"/>
          <p:cNvSpPr txBox="1">
            <a:spLocks noChangeArrowheads="1"/>
          </p:cNvSpPr>
          <p:nvPr/>
        </p:nvSpPr>
        <p:spPr bwMode="auto">
          <a:xfrm>
            <a:off x="90488" y="6396038"/>
            <a:ext cx="896302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stade parasitaire permet aux moules de se disperser</a:t>
            </a:r>
            <a:endParaRPr lang="fr-CA" altLang="fr-FR" sz="2000" b="1" baseline="-2500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62" name="ZoneTexte 11"/>
          <p:cNvSpPr txBox="1">
            <a:spLocks noChangeArrowheads="1"/>
          </p:cNvSpPr>
          <p:nvPr/>
        </p:nvSpPr>
        <p:spPr bwMode="auto">
          <a:xfrm>
            <a:off x="2916238" y="5084763"/>
            <a:ext cx="295116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 avantage?</a:t>
            </a:r>
            <a:endParaRPr lang="fr-CA" altLang="fr-FR" sz="2000" b="1" baseline="-2500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fr-CA" sz="4000" dirty="0" smtClean="0"/>
              <a:t>Stade parasitaire: </a:t>
            </a:r>
            <a:r>
              <a:rPr lang="fr-CA" sz="4000" dirty="0" err="1" smtClean="0"/>
              <a:t>Elliptio</a:t>
            </a:r>
            <a:endParaRPr lang="fr-CA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17</a:t>
            </a:fld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960120"/>
            <a:ext cx="1296144" cy="106103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60120"/>
            <a:ext cx="1296144" cy="106103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755576" y="2420888"/>
            <a:ext cx="1080121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Ovule</a:t>
            </a:r>
            <a:endParaRPr lang="fr-CA" dirty="0"/>
          </a:p>
        </p:txBody>
      </p:sp>
      <p:sp>
        <p:nvSpPr>
          <p:cNvPr id="23" name="Ellipse 22"/>
          <p:cNvSpPr/>
          <p:nvPr/>
        </p:nvSpPr>
        <p:spPr>
          <a:xfrm>
            <a:off x="2123728" y="2348880"/>
            <a:ext cx="2556285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spermatozoïdes</a:t>
            </a:r>
            <a:endParaRPr lang="fr-CA" dirty="0"/>
          </a:p>
        </p:txBody>
      </p:sp>
      <p:sp>
        <p:nvSpPr>
          <p:cNvPr id="28" name="ZoneTexte 27"/>
          <p:cNvSpPr txBox="1"/>
          <p:nvPr/>
        </p:nvSpPr>
        <p:spPr>
          <a:xfrm>
            <a:off x="179512" y="3933056"/>
            <a:ext cx="43924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Larve ciliée  (</a:t>
            </a:r>
            <a:r>
              <a:rPr lang="fr-CA" dirty="0" err="1" smtClean="0"/>
              <a:t>véligère</a:t>
            </a:r>
            <a:r>
              <a:rPr lang="fr-CA" dirty="0" smtClean="0"/>
              <a:t>) </a:t>
            </a:r>
          </a:p>
          <a:p>
            <a:pPr algn="ctr"/>
            <a:r>
              <a:rPr lang="fr-CA" dirty="0" smtClean="0"/>
              <a:t>Stade planctonique (voyage avec le courant)</a:t>
            </a:r>
            <a:endParaRPr lang="fr-CA" dirty="0"/>
          </a:p>
        </p:txBody>
      </p:sp>
      <p:sp>
        <p:nvSpPr>
          <p:cNvPr id="29" name="ZoneTexte 28"/>
          <p:cNvSpPr txBox="1"/>
          <p:nvPr/>
        </p:nvSpPr>
        <p:spPr>
          <a:xfrm>
            <a:off x="2843808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3 à 5 jours</a:t>
            </a:r>
            <a:endParaRPr lang="fr-CA" dirty="0"/>
          </a:p>
        </p:txBody>
      </p:sp>
      <p:cxnSp>
        <p:nvCxnSpPr>
          <p:cNvPr id="31" name="Connecteur droit avec flèche 30"/>
          <p:cNvCxnSpPr>
            <a:stCxn id="22" idx="4"/>
            <a:endCxn id="28" idx="0"/>
          </p:cNvCxnSpPr>
          <p:nvPr/>
        </p:nvCxnSpPr>
        <p:spPr>
          <a:xfrm>
            <a:off x="1295637" y="2996952"/>
            <a:ext cx="1080119" cy="86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3" idx="4"/>
            <a:endCxn id="28" idx="0"/>
          </p:cNvCxnSpPr>
          <p:nvPr/>
        </p:nvCxnSpPr>
        <p:spPr>
          <a:xfrm flipH="1">
            <a:off x="2375756" y="2996952"/>
            <a:ext cx="1044000" cy="86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79512" y="5230941"/>
            <a:ext cx="43924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Fixation de la larve sur un substrat et métamorphose</a:t>
            </a:r>
          </a:p>
        </p:txBody>
      </p:sp>
      <p:cxnSp>
        <p:nvCxnSpPr>
          <p:cNvPr id="47" name="Connecteur droit avec flèche 46"/>
          <p:cNvCxnSpPr>
            <a:stCxn id="28" idx="2"/>
            <a:endCxn id="42" idx="0"/>
          </p:cNvCxnSpPr>
          <p:nvPr/>
        </p:nvCxnSpPr>
        <p:spPr>
          <a:xfrm>
            <a:off x="2375756" y="4579387"/>
            <a:ext cx="0" cy="651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771799" y="4715852"/>
            <a:ext cx="190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 à 4 semaines</a:t>
            </a:r>
            <a:endParaRPr lang="fr-CA" dirty="0"/>
          </a:p>
        </p:txBody>
      </p:sp>
      <p:sp>
        <p:nvSpPr>
          <p:cNvPr id="49" name="ZoneTexte 48"/>
          <p:cNvSpPr txBox="1"/>
          <p:nvPr/>
        </p:nvSpPr>
        <p:spPr>
          <a:xfrm>
            <a:off x="5652120" y="5229200"/>
            <a:ext cx="28803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CA" dirty="0"/>
              <a:t>Vie benthique = filtration de la moule adulte</a:t>
            </a:r>
          </a:p>
        </p:txBody>
      </p:sp>
      <p:cxnSp>
        <p:nvCxnSpPr>
          <p:cNvPr id="51" name="Connecteur droit avec flèche 50"/>
          <p:cNvCxnSpPr>
            <a:stCxn id="42" idx="3"/>
            <a:endCxn id="49" idx="1"/>
          </p:cNvCxnSpPr>
          <p:nvPr/>
        </p:nvCxnSpPr>
        <p:spPr>
          <a:xfrm flipV="1">
            <a:off x="4572000" y="5552366"/>
            <a:ext cx="1080120" cy="1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r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CA" sz="4000" dirty="0" smtClean="0"/>
              <a:t>Cycle vital </a:t>
            </a:r>
            <a:r>
              <a:rPr lang="fr-CA" sz="3600" dirty="0" smtClean="0"/>
              <a:t>de la moule zébrée</a:t>
            </a:r>
            <a:endParaRPr lang="fr-CA" sz="36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067944" y="1167469"/>
            <a:ext cx="2880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CA" dirty="0" smtClean="0"/>
              <a:t>Maturité sexuelle à 1 à 2 ans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63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579296" cy="1143000"/>
          </a:xfrm>
          <a:solidFill>
            <a:srgbClr val="FFFFFF">
              <a:alpha val="58824"/>
            </a:srgbClr>
          </a:solidFill>
        </p:spPr>
        <p:txBody>
          <a:bodyPr/>
          <a:lstStyle/>
          <a:p>
            <a:r>
              <a:rPr lang="fr-CA" sz="3600" dirty="0" smtClean="0"/>
              <a:t>Qu’est-ce qui la rend si nuisible pour les espèces indigènes?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  <a:solidFill>
            <a:srgbClr val="FFFFFF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fr-CA" dirty="0" smtClean="0"/>
              <a:t>Forte fécondité</a:t>
            </a:r>
          </a:p>
          <a:p>
            <a:r>
              <a:rPr lang="fr-CA" dirty="0" smtClean="0"/>
              <a:t>Forte dispersion des larves </a:t>
            </a:r>
          </a:p>
          <a:p>
            <a:pPr lvl="1"/>
            <a:r>
              <a:rPr lang="fr-CA" sz="2400" dirty="0" smtClean="0"/>
              <a:t>activité humaine + mode de transport naturelle des larve.</a:t>
            </a:r>
          </a:p>
          <a:p>
            <a:pPr lvl="1"/>
            <a:r>
              <a:rPr lang="fr-CA" sz="2400" dirty="0" smtClean="0"/>
              <a:t>Contrairement aux moules d’eau douce du </a:t>
            </a:r>
            <a:r>
              <a:rPr lang="fr-CA" sz="2400" dirty="0" err="1" smtClean="0"/>
              <a:t>Qc</a:t>
            </a:r>
            <a:r>
              <a:rPr lang="fr-CA" sz="2400" dirty="0"/>
              <a:t> </a:t>
            </a:r>
            <a:r>
              <a:rPr lang="fr-CA" sz="2400" dirty="0" smtClean="0"/>
              <a:t>=pas de stade parasitaire.</a:t>
            </a:r>
          </a:p>
          <a:p>
            <a:r>
              <a:rPr lang="fr-CA" dirty="0" smtClean="0"/>
              <a:t>Forte capacité de filtration</a:t>
            </a:r>
          </a:p>
          <a:p>
            <a:pPr lvl="1"/>
            <a:r>
              <a:rPr lang="fr-CA" sz="2400" dirty="0" smtClean="0"/>
              <a:t>Compétition pour la nourriture </a:t>
            </a:r>
          </a:p>
          <a:p>
            <a:pPr lvl="1"/>
            <a:r>
              <a:rPr lang="fr-CA" sz="2400" dirty="0" smtClean="0"/>
              <a:t>Clarification de l’eau donc </a:t>
            </a:r>
            <a:r>
              <a:rPr lang="fr-CA" sz="2400" dirty="0" smtClean="0">
                <a:sym typeface="Symbol"/>
              </a:rPr>
              <a:t> qualité d’habitat pour les poissons</a:t>
            </a:r>
            <a:endParaRPr lang="fr-CA" sz="2400" dirty="0" smtClean="0"/>
          </a:p>
          <a:p>
            <a:endParaRPr lang="fr-CA" sz="2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7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space réservé du contenu 10" descr="siphons_Ellipt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125538"/>
            <a:ext cx="8715375" cy="5732462"/>
          </a:xfrm>
        </p:spPr>
      </p:pic>
      <p:sp>
        <p:nvSpPr>
          <p:cNvPr id="5124" name="ZoneTexte 11"/>
          <p:cNvSpPr txBox="1">
            <a:spLocks noChangeArrowheads="1"/>
          </p:cNvSpPr>
          <p:nvPr/>
        </p:nvSpPr>
        <p:spPr bwMode="auto">
          <a:xfrm>
            <a:off x="541089" y="5157192"/>
            <a:ext cx="8207375" cy="1646238"/>
          </a:xfrm>
          <a:prstGeom prst="rect">
            <a:avLst/>
          </a:prstGeom>
          <a:solidFill>
            <a:srgbClr val="FFFFFF">
              <a:alpha val="76863"/>
            </a:srgb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fr-CA" altLang="fr-FR" sz="2400" b="1" dirty="0">
                <a:latin typeface="Century Schoolbook" pitchFamily="18" charset="0"/>
              </a:rPr>
              <a:t>La moule s’enfouit à demie, la partie antérieure dans les sédiments</a:t>
            </a:r>
          </a:p>
          <a:p>
            <a:pPr algn="just" eaLnBrk="1" hangingPunct="1">
              <a:spcBef>
                <a:spcPts val="600"/>
              </a:spcBef>
            </a:pPr>
            <a:r>
              <a:rPr lang="fr-CA" altLang="fr-FR" sz="2400" b="1" dirty="0">
                <a:latin typeface="Century Schoolbook" pitchFamily="18" charset="0"/>
              </a:rPr>
              <a:t>Puis elle expose ses siphons inhalent et exhalent pour filtrer l’eau.</a:t>
            </a:r>
          </a:p>
        </p:txBody>
      </p:sp>
      <p:sp>
        <p:nvSpPr>
          <p:cNvPr id="5125" name="ZoneTexte 12"/>
          <p:cNvSpPr txBox="1">
            <a:spLocks noChangeArrowheads="1"/>
          </p:cNvSpPr>
          <p:nvPr/>
        </p:nvSpPr>
        <p:spPr bwMode="auto">
          <a:xfrm>
            <a:off x="6084888" y="3573463"/>
            <a:ext cx="2663825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b="1" dirty="0">
                <a:latin typeface="Century Schoolbook" pitchFamily="18" charset="0"/>
              </a:rPr>
              <a:t>Siphon exhalent</a:t>
            </a:r>
          </a:p>
        </p:txBody>
      </p:sp>
      <p:sp>
        <p:nvSpPr>
          <p:cNvPr id="5126" name="ZoneTexte 13"/>
          <p:cNvSpPr txBox="1">
            <a:spLocks noChangeArrowheads="1"/>
          </p:cNvSpPr>
          <p:nvPr/>
        </p:nvSpPr>
        <p:spPr bwMode="auto">
          <a:xfrm>
            <a:off x="6084888" y="2924175"/>
            <a:ext cx="2663825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b="1" dirty="0">
                <a:latin typeface="Century Schoolbook" pitchFamily="18" charset="0"/>
              </a:rPr>
              <a:t>Siphon inhalent</a:t>
            </a:r>
          </a:p>
        </p:txBody>
      </p:sp>
      <p:sp>
        <p:nvSpPr>
          <p:cNvPr id="5127" name="ZoneTexte 14"/>
          <p:cNvSpPr txBox="1">
            <a:spLocks noChangeArrowheads="1"/>
          </p:cNvSpPr>
          <p:nvPr/>
        </p:nvSpPr>
        <p:spPr bwMode="auto">
          <a:xfrm>
            <a:off x="4140200" y="1989138"/>
            <a:ext cx="935038" cy="5651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72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latin typeface="Century Schoolbook" pitchFamily="18" charset="0"/>
              </a:rPr>
              <a:t>H</a:t>
            </a:r>
            <a:r>
              <a:rPr lang="fr-CA" altLang="fr-FR" b="1" baseline="-25000">
                <a:latin typeface="Century Schoolbook" pitchFamily="18" charset="0"/>
              </a:rPr>
              <a:t>2</a:t>
            </a:r>
            <a:r>
              <a:rPr lang="fr-CA" altLang="fr-FR" b="1">
                <a:latin typeface="Century Schoolbook" pitchFamily="18" charset="0"/>
              </a:rPr>
              <a:t>O</a:t>
            </a:r>
          </a:p>
        </p:txBody>
      </p:sp>
      <p:sp>
        <p:nvSpPr>
          <p:cNvPr id="19" name="Flèche en arc 18"/>
          <p:cNvSpPr/>
          <p:nvPr/>
        </p:nvSpPr>
        <p:spPr>
          <a:xfrm rot="16200000">
            <a:off x="2535237" y="2801938"/>
            <a:ext cx="2417763" cy="1512888"/>
          </a:xfrm>
          <a:prstGeom prst="circularArrow">
            <a:avLst>
              <a:gd name="adj1" fmla="val 6522"/>
              <a:gd name="adj2" fmla="val 1088138"/>
              <a:gd name="adj3" fmla="val 20658593"/>
              <a:gd name="adj4" fmla="val 10738898"/>
              <a:gd name="adj5" fmla="val 1521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0" name="Flèche en arc 19"/>
          <p:cNvSpPr/>
          <p:nvPr/>
        </p:nvSpPr>
        <p:spPr>
          <a:xfrm rot="14059404">
            <a:off x="4241007" y="2731294"/>
            <a:ext cx="1816100" cy="1011237"/>
          </a:xfrm>
          <a:prstGeom prst="circularArrow">
            <a:avLst>
              <a:gd name="adj1" fmla="val 6582"/>
              <a:gd name="adj2" fmla="val 596685"/>
              <a:gd name="adj3" fmla="val 20660546"/>
              <a:gd name="adj4" fmla="val 10225689"/>
              <a:gd name="adj5" fmla="val 1891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5130" name="ZoneTexte 20"/>
          <p:cNvSpPr txBox="1">
            <a:spLocks noChangeArrowheads="1"/>
          </p:cNvSpPr>
          <p:nvPr/>
        </p:nvSpPr>
        <p:spPr bwMode="auto">
          <a:xfrm>
            <a:off x="395288" y="1268413"/>
            <a:ext cx="2160587" cy="3698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latin typeface="Century Schoolbook" pitchFamily="18" charset="0"/>
              </a:rPr>
              <a:t>Elliptio</a:t>
            </a:r>
            <a:r>
              <a:rPr lang="fr-CA" altLang="fr-FR" sz="1800" b="1">
                <a:latin typeface="Arial" charset="0"/>
              </a:rPr>
              <a:t> de l’Est</a:t>
            </a:r>
          </a:p>
        </p:txBody>
      </p:sp>
      <p:sp>
        <p:nvSpPr>
          <p:cNvPr id="13" name="Flèche en arc 12"/>
          <p:cNvSpPr/>
          <p:nvPr/>
        </p:nvSpPr>
        <p:spPr>
          <a:xfrm rot="3821440">
            <a:off x="4829175" y="2182813"/>
            <a:ext cx="1220787" cy="1011238"/>
          </a:xfrm>
          <a:prstGeom prst="circularArrow">
            <a:avLst>
              <a:gd name="adj1" fmla="val 6582"/>
              <a:gd name="adj2" fmla="val 596685"/>
              <a:gd name="adj3" fmla="val 20660546"/>
              <a:gd name="adj4" fmla="val 11873258"/>
              <a:gd name="adj5" fmla="val 1891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2" name="Flèche en arc 21"/>
          <p:cNvSpPr/>
          <p:nvPr/>
        </p:nvSpPr>
        <p:spPr>
          <a:xfrm rot="16698845" flipH="1">
            <a:off x="3375025" y="2751138"/>
            <a:ext cx="1497013" cy="1011237"/>
          </a:xfrm>
          <a:prstGeom prst="circularArrow">
            <a:avLst>
              <a:gd name="adj1" fmla="val 6582"/>
              <a:gd name="adj2" fmla="val 596685"/>
              <a:gd name="adj3" fmla="val 20660546"/>
              <a:gd name="adj4" fmla="val 11873258"/>
              <a:gd name="adj5" fmla="val 1891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/>
              <a:t>La filtration de l’eau</a:t>
            </a:r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97768"/>
            <a:ext cx="5554960" cy="1143000"/>
          </a:xfrm>
        </p:spPr>
        <p:txBody>
          <a:bodyPr/>
          <a:lstStyle/>
          <a:p>
            <a:r>
              <a:rPr lang="fr-CA" dirty="0" smtClean="0"/>
              <a:t>Les 3 niveaux de la biodiversité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Diversité génétique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Diversité spécifique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Diversité écosystémique</a:t>
            </a:r>
          </a:p>
          <a:p>
            <a:pPr>
              <a:lnSpc>
                <a:spcPct val="150000"/>
              </a:lnSpc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</a:t>
            </a:fld>
            <a:endParaRPr lang="fr-CA"/>
          </a:p>
        </p:txBody>
      </p:sp>
      <p:pic>
        <p:nvPicPr>
          <p:cNvPr id="5" name="Image 4" descr="ch56_fig_5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0723" y="0"/>
            <a:ext cx="36132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79296" cy="1143000"/>
          </a:xfrm>
          <a:solidFill>
            <a:srgbClr val="FFFFFF">
              <a:alpha val="58824"/>
            </a:srgbClr>
          </a:solidFill>
        </p:spPr>
        <p:txBody>
          <a:bodyPr/>
          <a:lstStyle/>
          <a:p>
            <a:r>
              <a:rPr lang="fr-CA" sz="3600" dirty="0" smtClean="0"/>
              <a:t>Qu’est-ce qui la rend si nuisible pour les espèces indigènes?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8152"/>
            <a:ext cx="8229600" cy="5445224"/>
          </a:xfrm>
          <a:solidFill>
            <a:srgbClr val="FFFFFF">
              <a:alpha val="54118"/>
            </a:srgbClr>
          </a:solidFill>
        </p:spPr>
        <p:txBody>
          <a:bodyPr>
            <a:normAutofit lnSpcReduction="10000"/>
          </a:bodyPr>
          <a:lstStyle/>
          <a:p>
            <a:r>
              <a:rPr lang="fr-CA" dirty="0" smtClean="0"/>
              <a:t>Forte fécondité</a:t>
            </a:r>
          </a:p>
          <a:p>
            <a:r>
              <a:rPr lang="fr-CA" dirty="0" smtClean="0"/>
              <a:t>Forte dispersion des larves </a:t>
            </a:r>
          </a:p>
          <a:p>
            <a:pPr lvl="1"/>
            <a:r>
              <a:rPr lang="fr-CA" sz="2400" dirty="0" smtClean="0"/>
              <a:t>activité humaine + mode de transport naturelle des larve.</a:t>
            </a:r>
          </a:p>
          <a:p>
            <a:pPr lvl="1"/>
            <a:r>
              <a:rPr lang="fr-CA" sz="2400" dirty="0" smtClean="0"/>
              <a:t>Contrairement aux moules d’eau douce du </a:t>
            </a:r>
            <a:r>
              <a:rPr lang="fr-CA" sz="2400" dirty="0" err="1" smtClean="0"/>
              <a:t>Qc</a:t>
            </a:r>
            <a:r>
              <a:rPr lang="fr-CA" sz="2400" dirty="0"/>
              <a:t> </a:t>
            </a:r>
            <a:r>
              <a:rPr lang="fr-CA" sz="2400" dirty="0" smtClean="0"/>
              <a:t>=pas de stade parasitaire.</a:t>
            </a:r>
          </a:p>
          <a:p>
            <a:r>
              <a:rPr lang="fr-CA" dirty="0" smtClean="0"/>
              <a:t>Forte capacité de filtration</a:t>
            </a:r>
          </a:p>
          <a:p>
            <a:pPr lvl="1"/>
            <a:r>
              <a:rPr lang="fr-CA" sz="2400" dirty="0" smtClean="0"/>
              <a:t>Compétition pour la nourriture </a:t>
            </a:r>
          </a:p>
          <a:p>
            <a:pPr lvl="1"/>
            <a:r>
              <a:rPr lang="fr-CA" sz="2400" dirty="0" smtClean="0"/>
              <a:t>Clarification de l’eau donc </a:t>
            </a:r>
            <a:r>
              <a:rPr lang="fr-CA" sz="2400" dirty="0" smtClean="0">
                <a:sym typeface="Symbol"/>
              </a:rPr>
              <a:t> qualité d’habitat pour les poissons</a:t>
            </a:r>
          </a:p>
          <a:p>
            <a:r>
              <a:rPr lang="fr-CA" dirty="0"/>
              <a:t>Fixation aux substrats durs </a:t>
            </a:r>
          </a:p>
          <a:p>
            <a:pPr lvl="1"/>
            <a:r>
              <a:rPr lang="fr-CA" sz="2200" dirty="0"/>
              <a:t>Roches et autres </a:t>
            </a:r>
            <a:r>
              <a:rPr lang="fr-CA" sz="2200" dirty="0" smtClean="0"/>
              <a:t>mollusques</a:t>
            </a:r>
            <a:endParaRPr lang="fr-CA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01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Fixation au substrat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Byssus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21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56" y="1291600"/>
            <a:ext cx="5495652" cy="37454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4293096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79296" cy="1143000"/>
          </a:xfrm>
          <a:solidFill>
            <a:srgbClr val="FFFFFF">
              <a:alpha val="58824"/>
            </a:srgbClr>
          </a:solidFill>
        </p:spPr>
        <p:txBody>
          <a:bodyPr/>
          <a:lstStyle/>
          <a:p>
            <a:r>
              <a:rPr lang="fr-CA" sz="3600" dirty="0" smtClean="0"/>
              <a:t>Qu’est-ce qui la rend si nuisible pour les espèces indigènes?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8152"/>
            <a:ext cx="8229600" cy="5445224"/>
          </a:xfrm>
          <a:solidFill>
            <a:srgbClr val="FFFFFF">
              <a:alpha val="54118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Forte fécondité</a:t>
            </a:r>
          </a:p>
          <a:p>
            <a:r>
              <a:rPr lang="fr-CA" dirty="0" smtClean="0"/>
              <a:t>Forte dispersion des larves </a:t>
            </a:r>
          </a:p>
          <a:p>
            <a:pPr lvl="1"/>
            <a:r>
              <a:rPr lang="fr-CA" sz="2400" dirty="0" smtClean="0"/>
              <a:t>activité humaine + mode de transport naturelle des larve.</a:t>
            </a:r>
          </a:p>
          <a:p>
            <a:pPr lvl="1"/>
            <a:r>
              <a:rPr lang="fr-CA" sz="2400" dirty="0" smtClean="0"/>
              <a:t>Contrairement aux moules d’eau douce du </a:t>
            </a:r>
            <a:r>
              <a:rPr lang="fr-CA" sz="2400" dirty="0" err="1" smtClean="0"/>
              <a:t>Qc</a:t>
            </a:r>
            <a:r>
              <a:rPr lang="fr-CA" sz="2400" dirty="0"/>
              <a:t> </a:t>
            </a:r>
            <a:r>
              <a:rPr lang="fr-CA" sz="2400" dirty="0" smtClean="0"/>
              <a:t>=pas de stade parasitaire.</a:t>
            </a:r>
          </a:p>
          <a:p>
            <a:r>
              <a:rPr lang="fr-CA" dirty="0" smtClean="0"/>
              <a:t>Forte capacité de filtration</a:t>
            </a:r>
          </a:p>
          <a:p>
            <a:pPr lvl="1"/>
            <a:r>
              <a:rPr lang="fr-CA" sz="2400" dirty="0" smtClean="0"/>
              <a:t>Compétition pour la nourriture </a:t>
            </a:r>
          </a:p>
          <a:p>
            <a:pPr lvl="1"/>
            <a:r>
              <a:rPr lang="fr-CA" sz="2400" dirty="0" smtClean="0"/>
              <a:t>Clarification de l’eau donc </a:t>
            </a:r>
            <a:r>
              <a:rPr lang="fr-CA" sz="2400" dirty="0" smtClean="0">
                <a:sym typeface="Symbol"/>
              </a:rPr>
              <a:t> qualité d’habitat pour les poissons</a:t>
            </a:r>
          </a:p>
          <a:p>
            <a:r>
              <a:rPr lang="fr-CA" dirty="0"/>
              <a:t>Fixation aux substrats durs </a:t>
            </a:r>
          </a:p>
          <a:p>
            <a:pPr lvl="1"/>
            <a:r>
              <a:rPr lang="fr-CA" sz="2200" dirty="0"/>
              <a:t>Roches et autres mollusques</a:t>
            </a:r>
            <a:endParaRPr lang="fr-CA" sz="2400" dirty="0" smtClean="0"/>
          </a:p>
          <a:p>
            <a:r>
              <a:rPr lang="fr-CA" dirty="0" smtClean="0"/>
              <a:t>Tolérance à la pollution de l’eau</a:t>
            </a:r>
          </a:p>
          <a:p>
            <a:pPr lvl="1"/>
            <a:r>
              <a:rPr lang="fr-CA" sz="2200" dirty="0" err="1" smtClean="0"/>
              <a:t>Bioindicateurs</a:t>
            </a:r>
            <a:r>
              <a:rPr lang="fr-CA" sz="2200" dirty="0" smtClean="0"/>
              <a:t> importants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58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7950" y="115889"/>
            <a:ext cx="4114800" cy="15849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200" dirty="0" smtClean="0"/>
              <a:t>Qu’est-ce que la bioamplification</a:t>
            </a:r>
            <a:endParaRPr lang="fr-CA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388" y="2204864"/>
            <a:ext cx="3970337" cy="4176464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Substances « toxiques » dans l’environnement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Absorption + métabolisme par les organismes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Rejet et ACCUMULATION dans les tissus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>
                <a:sym typeface="Symbol"/>
              </a:rPr>
              <a:t> des toxines à chaque niveau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>
                <a:sym typeface="Symbol"/>
              </a:rPr>
              <a:t>Pourquoi ? </a:t>
            </a:r>
            <a:endParaRPr lang="fr-CA" sz="2400" dirty="0"/>
          </a:p>
        </p:txBody>
      </p:sp>
      <p:pic>
        <p:nvPicPr>
          <p:cNvPr id="13316" name="Espace réservé du contenu 3" descr="Figure_54-25.jpg"/>
          <p:cNvPicPr>
            <a:picLocks noChangeAspect="1"/>
          </p:cNvPicPr>
          <p:nvPr/>
        </p:nvPicPr>
        <p:blipFill>
          <a:blip r:embed="rId3" cstate="print"/>
          <a:srcRect l="10915" t="11044" r="11597" b="8635"/>
          <a:stretch>
            <a:fillRect/>
          </a:stretch>
        </p:blipFill>
        <p:spPr bwMode="auto">
          <a:xfrm>
            <a:off x="4030663" y="0"/>
            <a:ext cx="511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84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/>
              <a:t>Surexploitation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Surpêche</a:t>
            </a:r>
          </a:p>
          <a:p>
            <a:r>
              <a:rPr lang="fr-CA" dirty="0" smtClean="0"/>
              <a:t>Déboisement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24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52736"/>
            <a:ext cx="4267200" cy="2790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" y="3752081"/>
            <a:ext cx="4838700" cy="3076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49" y="4418062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0832" y="27729"/>
            <a:ext cx="8229600" cy="933254"/>
          </a:xfrm>
        </p:spPr>
        <p:txBody>
          <a:bodyPr/>
          <a:lstStyle/>
          <a:p>
            <a:r>
              <a:rPr lang="fr-CA" sz="2400" cap="smal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la biodiversité spécifique et génétique </a:t>
            </a:r>
            <a:br>
              <a:rPr lang="fr-CA" sz="2400" cap="smal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400" cap="smal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influence-t-elle la résilience d’un écosystème</a:t>
            </a:r>
            <a:r>
              <a:rPr lang="fr-CA" sz="2400" cap="small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CA" sz="2400" cap="small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25</a:t>
            </a:fld>
            <a:endParaRPr lang="fr-CA"/>
          </a:p>
        </p:txBody>
      </p:sp>
      <p:pic>
        <p:nvPicPr>
          <p:cNvPr id="5" name="Image 4" descr="ch54_fig_54_12.jpg"/>
          <p:cNvPicPr>
            <a:picLocks noChangeAspect="1"/>
          </p:cNvPicPr>
          <p:nvPr/>
        </p:nvPicPr>
        <p:blipFill>
          <a:blip r:embed="rId2" cstate="print"/>
          <a:srcRect b="22700"/>
          <a:stretch>
            <a:fillRect/>
          </a:stretch>
        </p:blipFill>
        <p:spPr>
          <a:xfrm>
            <a:off x="251520" y="960983"/>
            <a:ext cx="8637280" cy="5301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616530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Verdana" pitchFamily="34" charset="0"/>
              </a:rPr>
              <a:t>Figure 54.12 (Campbell et al. 2010)</a:t>
            </a:r>
            <a:endParaRPr lang="fr-CA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32" y="27729"/>
            <a:ext cx="8229600" cy="952999"/>
          </a:xfrm>
        </p:spPr>
        <p:txBody>
          <a:bodyPr/>
          <a:lstStyle/>
          <a:p>
            <a:r>
              <a:rPr lang="fr-CA" sz="2400" cap="small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quoi les monocultures humaines fragilisent-t-elles la biodiversité?</a:t>
            </a:r>
            <a:endParaRPr lang="fr-CA" sz="2400" cap="small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Espace réservé du contenu 4" descr="IMG_4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568952" cy="570906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932040" y="44624"/>
            <a:ext cx="4176464" cy="11430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Biodiversité</a:t>
            </a:r>
            <a:endParaRPr kumimoji="0" lang="fr-CA" sz="4400" b="1" i="0" u="none" strike="noStrike" kern="1200" cap="small" spc="0" normalizeH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Espace réservé du contenu 8" descr="ch54_fig_54_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3225"/>
          <a:stretch>
            <a:fillRect/>
          </a:stretch>
        </p:blipFill>
        <p:spPr>
          <a:xfrm>
            <a:off x="0" y="0"/>
            <a:ext cx="5129650" cy="6885384"/>
          </a:xfr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220072" y="1628800"/>
            <a:ext cx="3744416" cy="4608512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Richesse d’espèces et son abondance relative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A" sz="3000" dirty="0" smtClean="0">
                <a:latin typeface="Verdana" pitchFamily="34" charset="0"/>
              </a:rPr>
              <a:t>Utilisation d’indices de diversité</a:t>
            </a:r>
            <a:endParaRPr kumimoji="0" lang="fr-C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5E35AF-A8D6-412C-8AC1-981129CF7225}" type="slidenum">
              <a:rPr lang="fr-CA" sz="1400" b="1" smtClean="0">
                <a:latin typeface="Verdana" pitchFamily="34" charset="0"/>
              </a:rPr>
              <a:pPr/>
              <a:t>3</a:t>
            </a:fld>
            <a:endParaRPr lang="fr-CA" sz="14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z="1800" b="1" smtClean="0"/>
              <a:pPr/>
              <a:t>4</a:t>
            </a:fld>
            <a:endParaRPr lang="fr-CA" sz="1800" b="1" dirty="0"/>
          </a:p>
        </p:txBody>
      </p:sp>
      <p:pic>
        <p:nvPicPr>
          <p:cNvPr id="5" name="Image 4" descr="ch54_fig_54_12.jpg"/>
          <p:cNvPicPr>
            <a:picLocks noChangeAspect="1"/>
          </p:cNvPicPr>
          <p:nvPr/>
        </p:nvPicPr>
        <p:blipFill>
          <a:blip r:embed="rId2" cstate="print"/>
          <a:srcRect b="22700"/>
          <a:stretch>
            <a:fillRect/>
          </a:stretch>
        </p:blipFill>
        <p:spPr>
          <a:xfrm>
            <a:off x="251520" y="980728"/>
            <a:ext cx="8637280" cy="5301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630932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Verdana" pitchFamily="34" charset="0"/>
              </a:rPr>
              <a:t>Figure 54.12 (Campbell et al. 2010)</a:t>
            </a:r>
            <a:endParaRPr lang="fr-CA" sz="1400" b="1" dirty="0">
              <a:latin typeface="Verdana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cap="small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Rôles </a:t>
            </a:r>
            <a:r>
              <a:rPr kumimoji="0" lang="fr-CA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biodiversité</a:t>
            </a:r>
            <a:endParaRPr kumimoji="0" lang="fr-CA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16631"/>
            <a:ext cx="8964488" cy="864097"/>
          </a:xfrm>
        </p:spPr>
        <p:txBody>
          <a:bodyPr/>
          <a:lstStyle/>
          <a:p>
            <a:r>
              <a:rPr lang="fr-CA" sz="3600" dirty="0" smtClean="0"/>
              <a:t>La biodiversité &amp; les </a:t>
            </a:r>
            <a:r>
              <a:rPr lang="fr-CA" sz="3600" dirty="0" err="1" smtClean="0"/>
              <a:t>écoservices</a:t>
            </a:r>
            <a:endParaRPr lang="fr-CA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11560" y="1301859"/>
            <a:ext cx="3456384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800" dirty="0" smtClean="0">
                <a:sym typeface="Symbol"/>
              </a:rPr>
              <a:t> </a:t>
            </a:r>
            <a:r>
              <a:rPr lang="fr-CA" sz="2800" cap="small" dirty="0" smtClean="0">
                <a:sym typeface="Symbol"/>
              </a:rPr>
              <a:t>biodiversité</a:t>
            </a:r>
            <a:endParaRPr lang="fr-CA" sz="2800" cap="small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4572000" y="1301859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cap="small" dirty="0" smtClean="0">
                <a:latin typeface="Verdana" pitchFamily="34" charset="0"/>
                <a:sym typeface="Symbol"/>
              </a:rPr>
              <a:t> fonctionnement des écosystèmes</a:t>
            </a:r>
            <a:endParaRPr lang="fr-CA" sz="2400" cap="small" dirty="0">
              <a:latin typeface="Verdan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137386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=</a:t>
            </a:r>
            <a:endParaRPr lang="fr-CA" sz="2800" b="1" dirty="0"/>
          </a:p>
        </p:txBody>
      </p:sp>
      <p:pic>
        <p:nvPicPr>
          <p:cNvPr id="7" name="Image 6" descr="20121003-201904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76750"/>
            <a:ext cx="4238625" cy="2381250"/>
          </a:xfrm>
          <a:prstGeom prst="rect">
            <a:avLst/>
          </a:prstGeom>
        </p:spPr>
      </p:pic>
      <p:pic>
        <p:nvPicPr>
          <p:cNvPr id="8" name="Image 7" descr="pollinis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092" y="4420114"/>
            <a:ext cx="3643908" cy="2437886"/>
          </a:xfrm>
          <a:prstGeom prst="rect">
            <a:avLst/>
          </a:prstGeom>
        </p:spPr>
      </p:pic>
      <p:pic>
        <p:nvPicPr>
          <p:cNvPr id="9" name="Image 8" descr="res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24944"/>
            <a:ext cx="2808312" cy="2802695"/>
          </a:xfrm>
          <a:prstGeom prst="rect">
            <a:avLst/>
          </a:prstGeom>
        </p:spPr>
      </p:pic>
      <p:pic>
        <p:nvPicPr>
          <p:cNvPr id="10" name="Image 9" descr="clopor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348880"/>
            <a:ext cx="2145432" cy="1609074"/>
          </a:xfrm>
          <a:prstGeom prst="rect">
            <a:avLst/>
          </a:prstGeom>
        </p:spPr>
      </p:pic>
      <p:pic>
        <p:nvPicPr>
          <p:cNvPr id="11" name="Image 10" descr="ver ter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132856"/>
            <a:ext cx="1580480" cy="1534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eneficialf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4300"/>
            <a:ext cx="3810000" cy="2933700"/>
          </a:xfrm>
          <a:prstGeom prst="rect">
            <a:avLst/>
          </a:prstGeom>
        </p:spPr>
      </p:pic>
      <p:pic>
        <p:nvPicPr>
          <p:cNvPr id="7" name="Image 6" descr="250px-Harmonia_axyridis_2005_07_03_10_10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939660"/>
            <a:ext cx="2448272" cy="2918340"/>
          </a:xfrm>
          <a:prstGeom prst="rect">
            <a:avLst/>
          </a:prstGeom>
        </p:spPr>
      </p:pic>
      <p:pic>
        <p:nvPicPr>
          <p:cNvPr id="5" name="Image 4" descr="ch56_fig_56_10.jpg"/>
          <p:cNvPicPr>
            <a:picLocks noChangeAspect="1"/>
          </p:cNvPicPr>
          <p:nvPr/>
        </p:nvPicPr>
        <p:blipFill>
          <a:blip r:embed="rId4" cstate="print"/>
          <a:srcRect b="16329"/>
          <a:stretch>
            <a:fillRect/>
          </a:stretch>
        </p:blipFill>
        <p:spPr>
          <a:xfrm>
            <a:off x="4635909" y="-27384"/>
            <a:ext cx="4508091" cy="35494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4902"/>
            </a:schemeClr>
          </a:solidFill>
        </p:spPr>
        <p:txBody>
          <a:bodyPr/>
          <a:lstStyle/>
          <a:p>
            <a:r>
              <a:rPr lang="fr-CA" dirty="0" smtClean="0"/>
              <a:t>4 menaces de la biodiversité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816" y="2276872"/>
            <a:ext cx="8229600" cy="3456384"/>
          </a:xfrm>
          <a:solidFill>
            <a:srgbClr val="FFFFFF">
              <a:alpha val="56863"/>
            </a:srgbClr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dirty="0" smtClean="0"/>
              <a:t>Disparition d’habitats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Introduction d’espèces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Surexploitation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Les changements à l’échelle planétaire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disparition d’habitat et le concept d’espèce-clé</a:t>
            </a:r>
            <a:endParaRPr lang="fr-CA" dirty="0"/>
          </a:p>
        </p:txBody>
      </p:sp>
      <p:pic>
        <p:nvPicPr>
          <p:cNvPr id="5" name="Espace réservé du contenu 4" descr="ch56_fig_56_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392488" cy="372043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26" y="1916832"/>
            <a:ext cx="3154618" cy="2243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653697"/>
            <a:ext cx="80648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espèce qui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 effet disproportionné sur son environnement comparativement à ses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effectifs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à sa biomasse.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125760"/>
            <a:ext cx="4824536" cy="1143000"/>
          </a:xfrm>
        </p:spPr>
        <p:txBody>
          <a:bodyPr/>
          <a:lstStyle/>
          <a:p>
            <a:r>
              <a:rPr lang="fr-CA" dirty="0" smtClean="0"/>
              <a:t>Prédateur clé</a:t>
            </a:r>
            <a:endParaRPr lang="fr-CA" dirty="0"/>
          </a:p>
        </p:txBody>
      </p:sp>
      <p:pic>
        <p:nvPicPr>
          <p:cNvPr id="26626" name="Picture 2" descr="http://media.pearsoncmg.com/intl/erpi/etext/erpi_campbell_biologie_4e/figures_tableaux/campbell_figures_54/ch54_fig_54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4176464" cy="6736637"/>
          </a:xfrm>
          <a:prstGeom prst="rect">
            <a:avLst/>
          </a:prstGeom>
          <a:noFill/>
        </p:spPr>
      </p:pic>
      <p:pic>
        <p:nvPicPr>
          <p:cNvPr id="2050" name="Picture 2" descr="http://farm5.staticflickr.com/4041/4277732950_f5fb1ea0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248" y="1916832"/>
            <a:ext cx="4214216" cy="3320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CA" sz="4000" dirty="0" smtClean="0"/>
              <a:t>Introduction d’espèce et concept de niche écologique</a:t>
            </a:r>
            <a:endParaRPr lang="fr-CA" sz="4000" dirty="0"/>
          </a:p>
        </p:txBody>
      </p:sp>
      <p:pic>
        <p:nvPicPr>
          <p:cNvPr id="4" name="Espace réservé du contenu 3" descr="Figure_5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12" t="21315" r="4512" b="16636"/>
          <a:stretch>
            <a:fillRect/>
          </a:stretch>
        </p:blipFill>
        <p:spPr>
          <a:xfrm>
            <a:off x="0" y="1484784"/>
            <a:ext cx="9154248" cy="4824536"/>
          </a:xfrm>
        </p:spPr>
      </p:pic>
      <p:sp>
        <p:nvSpPr>
          <p:cNvPr id="5" name="ZoneTexte 4"/>
          <p:cNvSpPr txBox="1"/>
          <p:nvPr/>
        </p:nvSpPr>
        <p:spPr>
          <a:xfrm>
            <a:off x="6588224" y="609329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Verdana" pitchFamily="34" charset="0"/>
              </a:rPr>
              <a:t>Figure 54.3; p.1379</a:t>
            </a:r>
            <a:endParaRPr lang="fr-CA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647</Words>
  <Application>Microsoft Office PowerPoint</Application>
  <PresentationFormat>Affichage à l'écran (4:3)</PresentationFormat>
  <Paragraphs>157</Paragraphs>
  <Slides>26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Module I- Environnement, écologie et biodiversité</vt:lpstr>
      <vt:lpstr>Les 3 niveaux de la biodiversité</vt:lpstr>
      <vt:lpstr>Présentation PowerPoint</vt:lpstr>
      <vt:lpstr>Présentation PowerPoint</vt:lpstr>
      <vt:lpstr>La biodiversité &amp; les écoservices</vt:lpstr>
      <vt:lpstr>4 menaces de la biodiversité</vt:lpstr>
      <vt:lpstr>La disparition d’habitat et le concept d’espèce-clé</vt:lpstr>
      <vt:lpstr>Prédateur clé</vt:lpstr>
      <vt:lpstr>Introduction d’espèce et concept de niche écologique</vt:lpstr>
      <vt:lpstr>Caractéristiques d’une communauté susceptible de souffrir d’une nouvelle introduction d’espèce</vt:lpstr>
      <vt:lpstr>Espèces envahissantes</vt:lpstr>
      <vt:lpstr>Qu’est-ce qui la rend si nuisible pour les espèces indigènes?</vt:lpstr>
      <vt:lpstr>Les moules de la RMI Source: Annie Paquet, Dir. Expertise de la Faune, MRNF</vt:lpstr>
      <vt:lpstr>Reproduction: cycle vital d’elliptio</vt:lpstr>
      <vt:lpstr>Stade parasitaire des glochidies</vt:lpstr>
      <vt:lpstr>Stade parasitaire: Elliptio</vt:lpstr>
      <vt:lpstr>Présentation PowerPoint</vt:lpstr>
      <vt:lpstr>Qu’est-ce qui la rend si nuisible pour les espèces indigènes?</vt:lpstr>
      <vt:lpstr>La filtration de l’eau</vt:lpstr>
      <vt:lpstr>Qu’est-ce qui la rend si nuisible pour les espèces indigènes?</vt:lpstr>
      <vt:lpstr>Fixation au substrat</vt:lpstr>
      <vt:lpstr>Qu’est-ce qui la rend si nuisible pour les espèces indigènes?</vt:lpstr>
      <vt:lpstr>Qu’est-ce que la bioamplification</vt:lpstr>
      <vt:lpstr>Surexploitation</vt:lpstr>
      <vt:lpstr>Comment la biodiversité spécifique et génétique  influence-t-elle la résilience d’un écosystème?</vt:lpstr>
      <vt:lpstr>En quoi les monocultures humaines fragilisent-t-elles la biodiversité?</vt:lpstr>
    </vt:vector>
  </TitlesOfParts>
  <Company>CLG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</dc:creator>
  <cp:lastModifiedBy>xpdep</cp:lastModifiedBy>
  <cp:revision>186</cp:revision>
  <dcterms:created xsi:type="dcterms:W3CDTF">2009-12-23T17:39:17Z</dcterms:created>
  <dcterms:modified xsi:type="dcterms:W3CDTF">2014-09-16T14:36:08Z</dcterms:modified>
</cp:coreProperties>
</file>