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1" r:id="rId4"/>
    <p:sldId id="258" r:id="rId5"/>
    <p:sldId id="259" r:id="rId6"/>
    <p:sldId id="263" r:id="rId7"/>
    <p:sldId id="264" r:id="rId8"/>
    <p:sldId id="268" r:id="rId9"/>
    <p:sldId id="262" r:id="rId10"/>
    <p:sldId id="261" r:id="rId11"/>
    <p:sldId id="266" r:id="rId12"/>
    <p:sldId id="269" r:id="rId13"/>
    <p:sldId id="267" r:id="rId14"/>
    <p:sldId id="270" r:id="rId15"/>
    <p:sldId id="265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E0111-BD15-4D06-A02C-7A68F4814F19}" type="datetimeFigureOut">
              <a:rPr lang="fr-CA" smtClean="0"/>
              <a:t>2014-08-20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A5AA4-CA7D-4233-88A3-ACEBF7CD773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0576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A5AA4-CA7D-4233-88A3-ACEBF7CD7732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17912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707-EC23-4F95-9D8D-706C2E41F845}" type="datetimeFigureOut">
              <a:rPr lang="fr-CA" smtClean="0"/>
              <a:t>2014-08-20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4EFB-2767-473D-B02B-F7DAAC5A4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2974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707-EC23-4F95-9D8D-706C2E41F845}" type="datetimeFigureOut">
              <a:rPr lang="fr-CA" smtClean="0"/>
              <a:t>2014-08-20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4EFB-2767-473D-B02B-F7DAAC5A4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7416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707-EC23-4F95-9D8D-706C2E41F845}" type="datetimeFigureOut">
              <a:rPr lang="fr-CA" smtClean="0"/>
              <a:t>2014-08-20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4EFB-2767-473D-B02B-F7DAAC5A4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7314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707-EC23-4F95-9D8D-706C2E41F845}" type="datetimeFigureOut">
              <a:rPr lang="fr-CA" smtClean="0"/>
              <a:t>2014-08-20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4EFB-2767-473D-B02B-F7DAAC5A4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3669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707-EC23-4F95-9D8D-706C2E41F845}" type="datetimeFigureOut">
              <a:rPr lang="fr-CA" smtClean="0"/>
              <a:t>2014-08-20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4EFB-2767-473D-B02B-F7DAAC5A4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74164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707-EC23-4F95-9D8D-706C2E41F845}" type="datetimeFigureOut">
              <a:rPr lang="fr-CA" smtClean="0"/>
              <a:t>2014-08-20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4EFB-2767-473D-B02B-F7DAAC5A4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3277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707-EC23-4F95-9D8D-706C2E41F845}" type="datetimeFigureOut">
              <a:rPr lang="fr-CA" smtClean="0"/>
              <a:t>2014-08-20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4EFB-2767-473D-B02B-F7DAAC5A4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2265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707-EC23-4F95-9D8D-706C2E41F845}" type="datetimeFigureOut">
              <a:rPr lang="fr-CA" smtClean="0"/>
              <a:t>2014-08-20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4EFB-2767-473D-B02B-F7DAAC5A4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428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707-EC23-4F95-9D8D-706C2E41F845}" type="datetimeFigureOut">
              <a:rPr lang="fr-CA" smtClean="0"/>
              <a:t>2014-08-20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4EFB-2767-473D-B02B-F7DAAC5A4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54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707-EC23-4F95-9D8D-706C2E41F845}" type="datetimeFigureOut">
              <a:rPr lang="fr-CA" smtClean="0"/>
              <a:t>2014-08-20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4EFB-2767-473D-B02B-F7DAAC5A4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9499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707-EC23-4F95-9D8D-706C2E41F845}" type="datetimeFigureOut">
              <a:rPr lang="fr-CA" smtClean="0"/>
              <a:t>2014-08-20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4EFB-2767-473D-B02B-F7DAAC5A490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3022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8824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89707-EC23-4F95-9D8D-706C2E41F845}" type="datetimeFigureOut">
              <a:rPr lang="fr-CA" smtClean="0"/>
              <a:t>2014-08-20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17F94EFB-2767-473D-B02B-F7DAAC5A4909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7887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 cap="small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5" Type="http://schemas.openxmlformats.org/officeDocument/2006/relationships/image" Target="../media/image4.jpg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84.xml"/><Relationship Id="rId13" Type="http://schemas.openxmlformats.org/officeDocument/2006/relationships/tags" Target="../tags/tag89.xml"/><Relationship Id="rId18" Type="http://schemas.openxmlformats.org/officeDocument/2006/relationships/tags" Target="../tags/tag94.xml"/><Relationship Id="rId26" Type="http://schemas.openxmlformats.org/officeDocument/2006/relationships/tags" Target="../tags/tag102.xml"/><Relationship Id="rId39" Type="http://schemas.openxmlformats.org/officeDocument/2006/relationships/tags" Target="../tags/tag115.xml"/><Relationship Id="rId3" Type="http://schemas.openxmlformats.org/officeDocument/2006/relationships/tags" Target="../tags/tag79.xml"/><Relationship Id="rId21" Type="http://schemas.openxmlformats.org/officeDocument/2006/relationships/tags" Target="../tags/tag97.xml"/><Relationship Id="rId34" Type="http://schemas.openxmlformats.org/officeDocument/2006/relationships/tags" Target="../tags/tag110.xml"/><Relationship Id="rId42" Type="http://schemas.openxmlformats.org/officeDocument/2006/relationships/tags" Target="../tags/tag118.xml"/><Relationship Id="rId47" Type="http://schemas.openxmlformats.org/officeDocument/2006/relationships/slideLayout" Target="../slideLayouts/slideLayout6.xml"/><Relationship Id="rId7" Type="http://schemas.openxmlformats.org/officeDocument/2006/relationships/tags" Target="../tags/tag83.xml"/><Relationship Id="rId12" Type="http://schemas.openxmlformats.org/officeDocument/2006/relationships/tags" Target="../tags/tag88.xml"/><Relationship Id="rId17" Type="http://schemas.openxmlformats.org/officeDocument/2006/relationships/tags" Target="../tags/tag93.xml"/><Relationship Id="rId25" Type="http://schemas.openxmlformats.org/officeDocument/2006/relationships/tags" Target="../tags/tag101.xml"/><Relationship Id="rId33" Type="http://schemas.openxmlformats.org/officeDocument/2006/relationships/tags" Target="../tags/tag109.xml"/><Relationship Id="rId38" Type="http://schemas.openxmlformats.org/officeDocument/2006/relationships/tags" Target="../tags/tag114.xml"/><Relationship Id="rId46" Type="http://schemas.openxmlformats.org/officeDocument/2006/relationships/tags" Target="../tags/tag122.xml"/><Relationship Id="rId2" Type="http://schemas.openxmlformats.org/officeDocument/2006/relationships/tags" Target="../tags/tag78.xml"/><Relationship Id="rId16" Type="http://schemas.openxmlformats.org/officeDocument/2006/relationships/tags" Target="../tags/tag92.xml"/><Relationship Id="rId20" Type="http://schemas.openxmlformats.org/officeDocument/2006/relationships/tags" Target="../tags/tag96.xml"/><Relationship Id="rId29" Type="http://schemas.openxmlformats.org/officeDocument/2006/relationships/tags" Target="../tags/tag105.xml"/><Relationship Id="rId41" Type="http://schemas.openxmlformats.org/officeDocument/2006/relationships/tags" Target="../tags/tag117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11" Type="http://schemas.openxmlformats.org/officeDocument/2006/relationships/tags" Target="../tags/tag87.xml"/><Relationship Id="rId24" Type="http://schemas.openxmlformats.org/officeDocument/2006/relationships/tags" Target="../tags/tag100.xml"/><Relationship Id="rId32" Type="http://schemas.openxmlformats.org/officeDocument/2006/relationships/tags" Target="../tags/tag108.xml"/><Relationship Id="rId37" Type="http://schemas.openxmlformats.org/officeDocument/2006/relationships/tags" Target="../tags/tag113.xml"/><Relationship Id="rId40" Type="http://schemas.openxmlformats.org/officeDocument/2006/relationships/tags" Target="../tags/tag116.xml"/><Relationship Id="rId45" Type="http://schemas.openxmlformats.org/officeDocument/2006/relationships/tags" Target="../tags/tag121.xml"/><Relationship Id="rId5" Type="http://schemas.openxmlformats.org/officeDocument/2006/relationships/tags" Target="../tags/tag81.xml"/><Relationship Id="rId15" Type="http://schemas.openxmlformats.org/officeDocument/2006/relationships/tags" Target="../tags/tag91.xml"/><Relationship Id="rId23" Type="http://schemas.openxmlformats.org/officeDocument/2006/relationships/tags" Target="../tags/tag99.xml"/><Relationship Id="rId28" Type="http://schemas.openxmlformats.org/officeDocument/2006/relationships/tags" Target="../tags/tag104.xml"/><Relationship Id="rId36" Type="http://schemas.openxmlformats.org/officeDocument/2006/relationships/tags" Target="../tags/tag112.xml"/><Relationship Id="rId10" Type="http://schemas.openxmlformats.org/officeDocument/2006/relationships/tags" Target="../tags/tag86.xml"/><Relationship Id="rId19" Type="http://schemas.openxmlformats.org/officeDocument/2006/relationships/tags" Target="../tags/tag95.xml"/><Relationship Id="rId31" Type="http://schemas.openxmlformats.org/officeDocument/2006/relationships/tags" Target="../tags/tag107.xml"/><Relationship Id="rId44" Type="http://schemas.openxmlformats.org/officeDocument/2006/relationships/tags" Target="../tags/tag120.xml"/><Relationship Id="rId4" Type="http://schemas.openxmlformats.org/officeDocument/2006/relationships/tags" Target="../tags/tag80.xml"/><Relationship Id="rId9" Type="http://schemas.openxmlformats.org/officeDocument/2006/relationships/tags" Target="../tags/tag85.xml"/><Relationship Id="rId14" Type="http://schemas.openxmlformats.org/officeDocument/2006/relationships/tags" Target="../tags/tag90.xml"/><Relationship Id="rId22" Type="http://schemas.openxmlformats.org/officeDocument/2006/relationships/tags" Target="../tags/tag98.xml"/><Relationship Id="rId27" Type="http://schemas.openxmlformats.org/officeDocument/2006/relationships/tags" Target="../tags/tag103.xml"/><Relationship Id="rId30" Type="http://schemas.openxmlformats.org/officeDocument/2006/relationships/tags" Target="../tags/tag106.xml"/><Relationship Id="rId35" Type="http://schemas.openxmlformats.org/officeDocument/2006/relationships/tags" Target="../tags/tag111.xml"/><Relationship Id="rId43" Type="http://schemas.openxmlformats.org/officeDocument/2006/relationships/tags" Target="../tags/tag1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25.xml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5" Type="http://schemas.openxmlformats.org/officeDocument/2006/relationships/image" Target="../media/image10.png"/><Relationship Id="rId4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133.xml"/><Relationship Id="rId13" Type="http://schemas.openxmlformats.org/officeDocument/2006/relationships/tags" Target="../tags/tag138.xml"/><Relationship Id="rId18" Type="http://schemas.openxmlformats.org/officeDocument/2006/relationships/tags" Target="../tags/tag143.xml"/><Relationship Id="rId3" Type="http://schemas.openxmlformats.org/officeDocument/2006/relationships/tags" Target="../tags/tag128.xml"/><Relationship Id="rId7" Type="http://schemas.openxmlformats.org/officeDocument/2006/relationships/tags" Target="../tags/tag132.xml"/><Relationship Id="rId12" Type="http://schemas.openxmlformats.org/officeDocument/2006/relationships/tags" Target="../tags/tag137.xml"/><Relationship Id="rId17" Type="http://schemas.openxmlformats.org/officeDocument/2006/relationships/tags" Target="../tags/tag142.xml"/><Relationship Id="rId2" Type="http://schemas.openxmlformats.org/officeDocument/2006/relationships/tags" Target="../tags/tag127.xml"/><Relationship Id="rId16" Type="http://schemas.openxmlformats.org/officeDocument/2006/relationships/tags" Target="../tags/tag141.xml"/><Relationship Id="rId1" Type="http://schemas.openxmlformats.org/officeDocument/2006/relationships/tags" Target="../tags/tag126.xml"/><Relationship Id="rId6" Type="http://schemas.openxmlformats.org/officeDocument/2006/relationships/tags" Target="../tags/tag131.xml"/><Relationship Id="rId11" Type="http://schemas.openxmlformats.org/officeDocument/2006/relationships/tags" Target="../tags/tag136.xml"/><Relationship Id="rId5" Type="http://schemas.openxmlformats.org/officeDocument/2006/relationships/tags" Target="../tags/tag130.xml"/><Relationship Id="rId15" Type="http://schemas.openxmlformats.org/officeDocument/2006/relationships/tags" Target="../tags/tag140.xml"/><Relationship Id="rId10" Type="http://schemas.openxmlformats.org/officeDocument/2006/relationships/tags" Target="../tags/tag135.xml"/><Relationship Id="rId19" Type="http://schemas.openxmlformats.org/officeDocument/2006/relationships/slideLayout" Target="../slideLayouts/slideLayout6.xml"/><Relationship Id="rId4" Type="http://schemas.openxmlformats.org/officeDocument/2006/relationships/tags" Target="../tags/tag129.xml"/><Relationship Id="rId9" Type="http://schemas.openxmlformats.org/officeDocument/2006/relationships/tags" Target="../tags/tag134.xml"/><Relationship Id="rId14" Type="http://schemas.openxmlformats.org/officeDocument/2006/relationships/tags" Target="../tags/tag13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tags" Target="../tags/tag146.xml"/><Relationship Id="rId7" Type="http://schemas.openxmlformats.org/officeDocument/2006/relationships/image" Target="../media/image10.png"/><Relationship Id="rId2" Type="http://schemas.openxmlformats.org/officeDocument/2006/relationships/tags" Target="../tags/tag145.xml"/><Relationship Id="rId1" Type="http://schemas.openxmlformats.org/officeDocument/2006/relationships/tags" Target="../tags/tag144.x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148.xml"/><Relationship Id="rId4" Type="http://schemas.openxmlformats.org/officeDocument/2006/relationships/tags" Target="../tags/tag14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0.xml"/><Relationship Id="rId1" Type="http://schemas.openxmlformats.org/officeDocument/2006/relationships/tags" Target="../tags/tag149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.iflscience.com/plants-and-animals/jellyfish-sting-under-microscope-slow-mo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4.jp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openxmlformats.org/officeDocument/2006/relationships/tags" Target="../tags/tag33.xml"/><Relationship Id="rId39" Type="http://schemas.openxmlformats.org/officeDocument/2006/relationships/tags" Target="../tags/tag46.xml"/><Relationship Id="rId3" Type="http://schemas.openxmlformats.org/officeDocument/2006/relationships/tags" Target="../tags/tag10.xml"/><Relationship Id="rId21" Type="http://schemas.openxmlformats.org/officeDocument/2006/relationships/tags" Target="../tags/tag28.xml"/><Relationship Id="rId34" Type="http://schemas.openxmlformats.org/officeDocument/2006/relationships/tags" Target="../tags/tag41.xml"/><Relationship Id="rId42" Type="http://schemas.openxmlformats.org/officeDocument/2006/relationships/tags" Target="../tags/tag49.xml"/><Relationship Id="rId7" Type="http://schemas.openxmlformats.org/officeDocument/2006/relationships/tags" Target="../tags/tag14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tags" Target="../tags/tag32.xml"/><Relationship Id="rId33" Type="http://schemas.openxmlformats.org/officeDocument/2006/relationships/tags" Target="../tags/tag40.xml"/><Relationship Id="rId38" Type="http://schemas.openxmlformats.org/officeDocument/2006/relationships/tags" Target="../tags/tag45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tags" Target="../tags/tag27.xml"/><Relationship Id="rId29" Type="http://schemas.openxmlformats.org/officeDocument/2006/relationships/tags" Target="../tags/tag36.xml"/><Relationship Id="rId41" Type="http://schemas.openxmlformats.org/officeDocument/2006/relationships/tags" Target="../tags/tag48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24" Type="http://schemas.openxmlformats.org/officeDocument/2006/relationships/tags" Target="../tags/tag31.xml"/><Relationship Id="rId32" Type="http://schemas.openxmlformats.org/officeDocument/2006/relationships/tags" Target="../tags/tag39.xml"/><Relationship Id="rId37" Type="http://schemas.openxmlformats.org/officeDocument/2006/relationships/tags" Target="../tags/tag44.xml"/><Relationship Id="rId40" Type="http://schemas.openxmlformats.org/officeDocument/2006/relationships/tags" Target="../tags/tag47.xml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tags" Target="../tags/tag30.xml"/><Relationship Id="rId28" Type="http://schemas.openxmlformats.org/officeDocument/2006/relationships/tags" Target="../tags/tag35.xml"/><Relationship Id="rId36" Type="http://schemas.openxmlformats.org/officeDocument/2006/relationships/tags" Target="../tags/tag43.xml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31" Type="http://schemas.openxmlformats.org/officeDocument/2006/relationships/tags" Target="../tags/tag38.xml"/><Relationship Id="rId44" Type="http://schemas.openxmlformats.org/officeDocument/2006/relationships/image" Target="../media/image5.jpeg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tags" Target="../tags/tag29.xml"/><Relationship Id="rId27" Type="http://schemas.openxmlformats.org/officeDocument/2006/relationships/tags" Target="../tags/tag34.xml"/><Relationship Id="rId30" Type="http://schemas.openxmlformats.org/officeDocument/2006/relationships/tags" Target="../tags/tag37.xml"/><Relationship Id="rId35" Type="http://schemas.openxmlformats.org/officeDocument/2006/relationships/tags" Target="../tags/tag42.xml"/><Relationship Id="rId43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57.xml"/><Relationship Id="rId3" Type="http://schemas.openxmlformats.org/officeDocument/2006/relationships/tags" Target="../tags/tag52.xml"/><Relationship Id="rId7" Type="http://schemas.openxmlformats.org/officeDocument/2006/relationships/tags" Target="../tags/tag56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tags" Target="../tags/tag55.xml"/><Relationship Id="rId11" Type="http://schemas.openxmlformats.org/officeDocument/2006/relationships/tags" Target="../tags/tag60.xml"/><Relationship Id="rId5" Type="http://schemas.openxmlformats.org/officeDocument/2006/relationships/tags" Target="../tags/tag54.xml"/><Relationship Id="rId10" Type="http://schemas.openxmlformats.org/officeDocument/2006/relationships/tags" Target="../tags/tag59.xml"/><Relationship Id="rId4" Type="http://schemas.openxmlformats.org/officeDocument/2006/relationships/tags" Target="../tags/tag53.xml"/><Relationship Id="rId9" Type="http://schemas.openxmlformats.org/officeDocument/2006/relationships/tags" Target="../tags/tag5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63.xml"/><Relationship Id="rId7" Type="http://schemas.openxmlformats.org/officeDocument/2006/relationships/image" Target="../media/image6.jpg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68.xml"/><Relationship Id="rId7" Type="http://schemas.openxmlformats.org/officeDocument/2006/relationships/image" Target="../media/image8.png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0.xml"/><Relationship Id="rId10" Type="http://schemas.microsoft.com/office/2007/relationships/hdphoto" Target="../media/hdphoto2.wdp"/><Relationship Id="rId4" Type="http://schemas.openxmlformats.org/officeDocument/2006/relationships/tags" Target="../tags/tag69.xml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5" Type="http://schemas.openxmlformats.org/officeDocument/2006/relationships/image" Target="../media/image4.jp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11560" y="620688"/>
            <a:ext cx="7772400" cy="2232248"/>
          </a:xfrm>
          <a:solidFill>
            <a:schemeClr val="bg1">
              <a:alpha val="69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CA" dirty="0" smtClean="0"/>
              <a:t>Microscopie et comptage cellulaire</a:t>
            </a:r>
            <a:br>
              <a:rPr lang="fr-CA" dirty="0" smtClean="0"/>
            </a:br>
            <a:r>
              <a:rPr lang="fr-CA" dirty="0" smtClean="0"/>
              <a:t>Labo préparatoire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9605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3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539552" y="1412776"/>
            <a:ext cx="8153400" cy="5040560"/>
          </a:xfrm>
          <a:prstGeom prst="rect">
            <a:avLst/>
          </a:prstGeom>
          <a:solidFill>
            <a:schemeClr val="bg1">
              <a:alpha val="65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CA" dirty="0" smtClean="0"/>
              <a:t>Sélection de l’objectif 4X (plus petit)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CA" dirty="0" smtClean="0"/>
              <a:t>Ne pas bouger la platine avec les doigts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fr-CA" sz="2000" dirty="0" smtClean="0"/>
              <a:t>Utilisation de la vis de déplacement</a:t>
            </a:r>
            <a:endParaRPr lang="fr-CA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CA" dirty="0" smtClean="0"/>
              <a:t>Utilisation de la vis </a:t>
            </a:r>
            <a:r>
              <a:rPr lang="fr-CA" dirty="0" err="1" smtClean="0"/>
              <a:t>macrométrique</a:t>
            </a:r>
            <a:r>
              <a:rPr lang="fr-CA" dirty="0" smtClean="0"/>
              <a:t> pour l’objectif 4X et 10X SEULEMENT.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fr-CA" sz="2000" dirty="0" smtClean="0"/>
              <a:t>Pour l’objectif 40X, seulement la vis micrométrique sinon BRIS de la lame!!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CA" dirty="0" smtClean="0"/>
              <a:t>Si ajustement pas correct, recommencer avec l’objectif 4X (au début)</a:t>
            </a:r>
            <a:endParaRPr lang="fr-CA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30832" y="116632"/>
            <a:ext cx="8229600" cy="864096"/>
          </a:xfrm>
          <a:solidFill>
            <a:schemeClr val="bg1">
              <a:alpha val="89000"/>
            </a:schemeClr>
          </a:solidFill>
        </p:spPr>
        <p:txBody>
          <a:bodyPr>
            <a:normAutofit fontScale="90000"/>
          </a:bodyPr>
          <a:lstStyle/>
          <a:p>
            <a:r>
              <a:rPr lang="fr-CA" dirty="0" smtClean="0"/>
              <a:t>Points importants à retenir</a:t>
            </a:r>
            <a:endParaRPr lang="fr-CA" dirty="0"/>
          </a:p>
        </p:txBody>
      </p:sp>
      <p:sp>
        <p:nvSpPr>
          <p:cNvPr id="8" name="Espace réservé du numéro de diapositive 2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172400" y="6309320"/>
            <a:ext cx="749424" cy="288032"/>
          </a:xfrm>
        </p:spPr>
        <p:txBody>
          <a:bodyPr/>
          <a:lstStyle/>
          <a:p>
            <a:pPr>
              <a:defRPr/>
            </a:pPr>
            <a:fld id="{E8C358CB-F8F6-4F73-BD77-BFE7CF8DC64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1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51520" y="53752"/>
            <a:ext cx="8229600" cy="1143000"/>
          </a:xfrm>
        </p:spPr>
        <p:txBody>
          <a:bodyPr/>
          <a:lstStyle/>
          <a:p>
            <a:r>
              <a:rPr lang="fr-CA" dirty="0" smtClean="0"/>
              <a:t>Grossissement 40 X </a:t>
            </a:r>
            <a:endParaRPr lang="fr-CA" dirty="0"/>
          </a:p>
        </p:txBody>
      </p:sp>
      <p:sp>
        <p:nvSpPr>
          <p:cNvPr id="4" name="Espace réservé du numéro de diapositive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fld id="{E8C358CB-F8F6-4F73-BD77-BFE7CF8DC643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70534018"/>
              </p:ext>
            </p:extLst>
          </p:nvPr>
        </p:nvGraphicFramePr>
        <p:xfrm>
          <a:off x="1331640" y="1560408"/>
          <a:ext cx="6095999" cy="48410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</a:tblGrid>
              <a:tr h="370840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32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40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Connecteur droit 5"/>
          <p:cNvCxnSpPr/>
          <p:nvPr>
            <p:custDataLst>
              <p:tags r:id="rId4"/>
            </p:custDataLst>
          </p:nvPr>
        </p:nvCxnSpPr>
        <p:spPr>
          <a:xfrm rot="5400000">
            <a:off x="6795853" y="3953581"/>
            <a:ext cx="1785950" cy="1588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>
            <p:custDataLst>
              <p:tags r:id="rId5"/>
            </p:custDataLst>
          </p:nvPr>
        </p:nvSpPr>
        <p:spPr>
          <a:xfrm>
            <a:off x="7761092" y="3660628"/>
            <a:ext cx="1000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smtClean="0"/>
              <a:t>0,1 cm</a:t>
            </a:r>
            <a:endParaRPr lang="fr-CA" sz="2000" dirty="0"/>
          </a:p>
        </p:txBody>
      </p:sp>
      <p:sp>
        <p:nvSpPr>
          <p:cNvPr id="11" name="ZoneTexte 10"/>
          <p:cNvSpPr txBox="1"/>
          <p:nvPr>
            <p:custDataLst>
              <p:tags r:id="rId6"/>
            </p:custDataLst>
          </p:nvPr>
        </p:nvSpPr>
        <p:spPr>
          <a:xfrm>
            <a:off x="1835696" y="1052736"/>
            <a:ext cx="5149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cherche la grille d’une chambre</a:t>
            </a:r>
            <a:endParaRPr lang="fr-CA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3" name="Connecteur droit 12"/>
          <p:cNvCxnSpPr/>
          <p:nvPr>
            <p:custDataLst>
              <p:tags r:id="rId7"/>
            </p:custDataLst>
          </p:nvPr>
        </p:nvCxnSpPr>
        <p:spPr>
          <a:xfrm>
            <a:off x="3347864" y="3061400"/>
            <a:ext cx="0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>
            <p:custDataLst>
              <p:tags r:id="rId8"/>
            </p:custDataLst>
          </p:nvPr>
        </p:nvCxnSpPr>
        <p:spPr>
          <a:xfrm>
            <a:off x="3419872" y="3068960"/>
            <a:ext cx="0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>
            <p:custDataLst>
              <p:tags r:id="rId9"/>
            </p:custDataLst>
          </p:nvPr>
        </p:nvCxnSpPr>
        <p:spPr>
          <a:xfrm>
            <a:off x="3491880" y="3068960"/>
            <a:ext cx="0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>
            <p:custDataLst>
              <p:tags r:id="rId10"/>
            </p:custDataLst>
          </p:nvPr>
        </p:nvCxnSpPr>
        <p:spPr>
          <a:xfrm>
            <a:off x="3563888" y="3068960"/>
            <a:ext cx="0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>
            <p:custDataLst>
              <p:tags r:id="rId11"/>
            </p:custDataLst>
          </p:nvPr>
        </p:nvCxnSpPr>
        <p:spPr>
          <a:xfrm>
            <a:off x="3779912" y="3068960"/>
            <a:ext cx="0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>
            <p:custDataLst>
              <p:tags r:id="rId12"/>
            </p:custDataLst>
          </p:nvPr>
        </p:nvCxnSpPr>
        <p:spPr>
          <a:xfrm>
            <a:off x="3851920" y="3076520"/>
            <a:ext cx="0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>
            <p:custDataLst>
              <p:tags r:id="rId13"/>
            </p:custDataLst>
          </p:nvPr>
        </p:nvCxnSpPr>
        <p:spPr>
          <a:xfrm>
            <a:off x="3923928" y="3076520"/>
            <a:ext cx="0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>
            <p:custDataLst>
              <p:tags r:id="rId14"/>
            </p:custDataLst>
          </p:nvPr>
        </p:nvCxnSpPr>
        <p:spPr>
          <a:xfrm>
            <a:off x="3995936" y="3076520"/>
            <a:ext cx="0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>
            <p:custDataLst>
              <p:tags r:id="rId15"/>
            </p:custDataLst>
          </p:nvPr>
        </p:nvCxnSpPr>
        <p:spPr>
          <a:xfrm>
            <a:off x="4283968" y="3068960"/>
            <a:ext cx="0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>
            <p:custDataLst>
              <p:tags r:id="rId16"/>
            </p:custDataLst>
          </p:nvPr>
        </p:nvCxnSpPr>
        <p:spPr>
          <a:xfrm>
            <a:off x="4355976" y="3076520"/>
            <a:ext cx="0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>
            <p:custDataLst>
              <p:tags r:id="rId17"/>
            </p:custDataLst>
          </p:nvPr>
        </p:nvCxnSpPr>
        <p:spPr>
          <a:xfrm>
            <a:off x="4427984" y="3076520"/>
            <a:ext cx="0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>
            <p:custDataLst>
              <p:tags r:id="rId18"/>
            </p:custDataLst>
          </p:nvPr>
        </p:nvCxnSpPr>
        <p:spPr>
          <a:xfrm>
            <a:off x="4499992" y="3076520"/>
            <a:ext cx="0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>
            <p:custDataLst>
              <p:tags r:id="rId19"/>
            </p:custDataLst>
          </p:nvPr>
        </p:nvCxnSpPr>
        <p:spPr>
          <a:xfrm>
            <a:off x="4716016" y="3068960"/>
            <a:ext cx="0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>
            <p:custDataLst>
              <p:tags r:id="rId20"/>
            </p:custDataLst>
          </p:nvPr>
        </p:nvCxnSpPr>
        <p:spPr>
          <a:xfrm>
            <a:off x="4788024" y="3076520"/>
            <a:ext cx="0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>
            <p:custDataLst>
              <p:tags r:id="rId21"/>
            </p:custDataLst>
          </p:nvPr>
        </p:nvCxnSpPr>
        <p:spPr>
          <a:xfrm>
            <a:off x="4860032" y="3076520"/>
            <a:ext cx="0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>
            <p:custDataLst>
              <p:tags r:id="rId22"/>
            </p:custDataLst>
          </p:nvPr>
        </p:nvCxnSpPr>
        <p:spPr>
          <a:xfrm>
            <a:off x="4932040" y="3076520"/>
            <a:ext cx="0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>
            <p:custDataLst>
              <p:tags r:id="rId23"/>
            </p:custDataLst>
          </p:nvPr>
        </p:nvCxnSpPr>
        <p:spPr>
          <a:xfrm>
            <a:off x="5220072" y="3068960"/>
            <a:ext cx="0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>
            <p:custDataLst>
              <p:tags r:id="rId24"/>
            </p:custDataLst>
          </p:nvPr>
        </p:nvCxnSpPr>
        <p:spPr>
          <a:xfrm>
            <a:off x="5292080" y="3076520"/>
            <a:ext cx="0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>
            <p:custDataLst>
              <p:tags r:id="rId25"/>
            </p:custDataLst>
          </p:nvPr>
        </p:nvCxnSpPr>
        <p:spPr>
          <a:xfrm>
            <a:off x="5364088" y="3076520"/>
            <a:ext cx="0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>
            <p:custDataLst>
              <p:tags r:id="rId26"/>
            </p:custDataLst>
          </p:nvPr>
        </p:nvCxnSpPr>
        <p:spPr>
          <a:xfrm>
            <a:off x="5436096" y="3076520"/>
            <a:ext cx="0" cy="1785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>
            <p:custDataLst>
              <p:tags r:id="rId27"/>
            </p:custDataLst>
          </p:nvPr>
        </p:nvCxnSpPr>
        <p:spPr>
          <a:xfrm flipH="1" flipV="1">
            <a:off x="3203848" y="3140968"/>
            <a:ext cx="2376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>
            <p:custDataLst>
              <p:tags r:id="rId28"/>
            </p:custDataLst>
          </p:nvPr>
        </p:nvCxnSpPr>
        <p:spPr>
          <a:xfrm flipH="1" flipV="1">
            <a:off x="3203848" y="3212976"/>
            <a:ext cx="2376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>
            <p:custDataLst>
              <p:tags r:id="rId29"/>
            </p:custDataLst>
          </p:nvPr>
        </p:nvCxnSpPr>
        <p:spPr>
          <a:xfrm flipH="1" flipV="1">
            <a:off x="3203848" y="3284983"/>
            <a:ext cx="2376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>
            <p:custDataLst>
              <p:tags r:id="rId30"/>
            </p:custDataLst>
          </p:nvPr>
        </p:nvCxnSpPr>
        <p:spPr>
          <a:xfrm flipH="1" flipV="1">
            <a:off x="3203848" y="3356991"/>
            <a:ext cx="2376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>
            <p:custDataLst>
              <p:tags r:id="rId31"/>
            </p:custDataLst>
          </p:nvPr>
        </p:nvCxnSpPr>
        <p:spPr>
          <a:xfrm flipH="1" flipV="1">
            <a:off x="3203848" y="3501008"/>
            <a:ext cx="2376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>
            <p:custDataLst>
              <p:tags r:id="rId32"/>
            </p:custDataLst>
          </p:nvPr>
        </p:nvCxnSpPr>
        <p:spPr>
          <a:xfrm flipH="1" flipV="1">
            <a:off x="3203848" y="3573016"/>
            <a:ext cx="2376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>
            <p:custDataLst>
              <p:tags r:id="rId33"/>
            </p:custDataLst>
          </p:nvPr>
        </p:nvCxnSpPr>
        <p:spPr>
          <a:xfrm flipH="1" flipV="1">
            <a:off x="3203848" y="3645023"/>
            <a:ext cx="2376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>
            <p:custDataLst>
              <p:tags r:id="rId34"/>
            </p:custDataLst>
          </p:nvPr>
        </p:nvCxnSpPr>
        <p:spPr>
          <a:xfrm flipH="1" flipV="1">
            <a:off x="3203848" y="3717031"/>
            <a:ext cx="2376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>
            <p:custDataLst>
              <p:tags r:id="rId35"/>
            </p:custDataLst>
          </p:nvPr>
        </p:nvCxnSpPr>
        <p:spPr>
          <a:xfrm flipH="1" flipV="1">
            <a:off x="3203848" y="3861048"/>
            <a:ext cx="2376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>
            <p:custDataLst>
              <p:tags r:id="rId36"/>
            </p:custDataLst>
          </p:nvPr>
        </p:nvCxnSpPr>
        <p:spPr>
          <a:xfrm flipH="1" flipV="1">
            <a:off x="3203848" y="3933056"/>
            <a:ext cx="2376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>
            <p:custDataLst>
              <p:tags r:id="rId37"/>
            </p:custDataLst>
          </p:nvPr>
        </p:nvCxnSpPr>
        <p:spPr>
          <a:xfrm flipH="1" flipV="1">
            <a:off x="3203848" y="4005063"/>
            <a:ext cx="2376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>
            <p:custDataLst>
              <p:tags r:id="rId38"/>
            </p:custDataLst>
          </p:nvPr>
        </p:nvCxnSpPr>
        <p:spPr>
          <a:xfrm flipH="1" flipV="1">
            <a:off x="3203848" y="4077071"/>
            <a:ext cx="2376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>
            <p:custDataLst>
              <p:tags r:id="rId39"/>
            </p:custDataLst>
          </p:nvPr>
        </p:nvCxnSpPr>
        <p:spPr>
          <a:xfrm flipH="1" flipV="1">
            <a:off x="3203848" y="4221088"/>
            <a:ext cx="2376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>
            <p:custDataLst>
              <p:tags r:id="rId40"/>
            </p:custDataLst>
          </p:nvPr>
        </p:nvCxnSpPr>
        <p:spPr>
          <a:xfrm flipH="1" flipV="1">
            <a:off x="3203848" y="4293096"/>
            <a:ext cx="2376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>
            <p:custDataLst>
              <p:tags r:id="rId41"/>
            </p:custDataLst>
          </p:nvPr>
        </p:nvCxnSpPr>
        <p:spPr>
          <a:xfrm flipH="1" flipV="1">
            <a:off x="3203848" y="4365103"/>
            <a:ext cx="2376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>
            <p:custDataLst>
              <p:tags r:id="rId42"/>
            </p:custDataLst>
          </p:nvPr>
        </p:nvCxnSpPr>
        <p:spPr>
          <a:xfrm flipH="1" flipV="1">
            <a:off x="3203848" y="4437111"/>
            <a:ext cx="2376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>
            <p:custDataLst>
              <p:tags r:id="rId43"/>
            </p:custDataLst>
          </p:nvPr>
        </p:nvCxnSpPr>
        <p:spPr>
          <a:xfrm flipH="1" flipV="1">
            <a:off x="3203848" y="4581128"/>
            <a:ext cx="2376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>
            <p:custDataLst>
              <p:tags r:id="rId44"/>
            </p:custDataLst>
          </p:nvPr>
        </p:nvCxnSpPr>
        <p:spPr>
          <a:xfrm flipH="1" flipV="1">
            <a:off x="3203848" y="4653136"/>
            <a:ext cx="2376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>
            <p:custDataLst>
              <p:tags r:id="rId45"/>
            </p:custDataLst>
          </p:nvPr>
        </p:nvCxnSpPr>
        <p:spPr>
          <a:xfrm flipH="1" flipV="1">
            <a:off x="3203848" y="4725143"/>
            <a:ext cx="2376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>
            <p:custDataLst>
              <p:tags r:id="rId46"/>
            </p:custDataLst>
          </p:nvPr>
        </p:nvCxnSpPr>
        <p:spPr>
          <a:xfrm flipH="1" flipV="1">
            <a:off x="3203848" y="4797151"/>
            <a:ext cx="2376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100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Image 8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132856"/>
            <a:ext cx="4320480" cy="3423148"/>
          </a:xfrm>
          <a:prstGeom prst="rect">
            <a:avLst/>
          </a:prstGeom>
        </p:spPr>
      </p:pic>
      <p:sp>
        <p:nvSpPr>
          <p:cNvPr id="87" name="ZoneTexte 86"/>
          <p:cNvSpPr txBox="1"/>
          <p:nvPr>
            <p:custDataLst>
              <p:tags r:id="rId2"/>
            </p:custDataLst>
          </p:nvPr>
        </p:nvSpPr>
        <p:spPr>
          <a:xfrm>
            <a:off x="2158498" y="1547500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cherche le carré central (5X5)</a:t>
            </a:r>
            <a:endParaRPr lang="fr-CA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2" name="Titre 9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251520" y="53752"/>
            <a:ext cx="8229600" cy="1143000"/>
          </a:xfrm>
        </p:spPr>
        <p:txBody>
          <a:bodyPr/>
          <a:lstStyle/>
          <a:p>
            <a:r>
              <a:rPr lang="fr-CA" dirty="0" smtClean="0"/>
              <a:t>Grossissement 100 X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4114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30433881"/>
              </p:ext>
            </p:extLst>
          </p:nvPr>
        </p:nvGraphicFramePr>
        <p:xfrm>
          <a:off x="2123158" y="2235074"/>
          <a:ext cx="4714910" cy="3603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982"/>
                <a:gridCol w="942982"/>
                <a:gridCol w="942982"/>
                <a:gridCol w="942982"/>
                <a:gridCol w="942982"/>
              </a:tblGrid>
              <a:tr h="720727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20727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20727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20727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20727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Ellipse 5"/>
          <p:cNvSpPr/>
          <p:nvPr>
            <p:custDataLst>
              <p:tags r:id="rId2"/>
            </p:custDataLst>
          </p:nvPr>
        </p:nvSpPr>
        <p:spPr>
          <a:xfrm>
            <a:off x="2194596" y="3592396"/>
            <a:ext cx="285752" cy="28575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Ellipse 6"/>
          <p:cNvSpPr/>
          <p:nvPr>
            <p:custDataLst>
              <p:tags r:id="rId3"/>
            </p:custDataLst>
          </p:nvPr>
        </p:nvSpPr>
        <p:spPr>
          <a:xfrm>
            <a:off x="4051984" y="4235338"/>
            <a:ext cx="285752" cy="28575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/>
          <p:cNvSpPr/>
          <p:nvPr>
            <p:custDataLst>
              <p:tags r:id="rId4"/>
            </p:custDataLst>
          </p:nvPr>
        </p:nvSpPr>
        <p:spPr>
          <a:xfrm>
            <a:off x="6123686" y="4163900"/>
            <a:ext cx="285752" cy="28575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llipse 8"/>
          <p:cNvSpPr/>
          <p:nvPr>
            <p:custDataLst>
              <p:tags r:id="rId5"/>
            </p:custDataLst>
          </p:nvPr>
        </p:nvSpPr>
        <p:spPr>
          <a:xfrm>
            <a:off x="5766496" y="5735536"/>
            <a:ext cx="285752" cy="28575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Ellipse 9"/>
          <p:cNvSpPr/>
          <p:nvPr>
            <p:custDataLst>
              <p:tags r:id="rId6"/>
            </p:custDataLst>
          </p:nvPr>
        </p:nvSpPr>
        <p:spPr>
          <a:xfrm>
            <a:off x="2051720" y="4735404"/>
            <a:ext cx="285752" cy="28575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/>
          <p:cNvSpPr/>
          <p:nvPr>
            <p:custDataLst>
              <p:tags r:id="rId7"/>
            </p:custDataLst>
          </p:nvPr>
        </p:nvSpPr>
        <p:spPr>
          <a:xfrm>
            <a:off x="6766628" y="3378082"/>
            <a:ext cx="285752" cy="28575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llipse 11"/>
          <p:cNvSpPr/>
          <p:nvPr>
            <p:custDataLst>
              <p:tags r:id="rId8"/>
            </p:custDataLst>
          </p:nvPr>
        </p:nvSpPr>
        <p:spPr>
          <a:xfrm>
            <a:off x="2337472" y="2092198"/>
            <a:ext cx="285752" cy="28575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Ellipse 12"/>
          <p:cNvSpPr/>
          <p:nvPr>
            <p:custDataLst>
              <p:tags r:id="rId9"/>
            </p:custDataLst>
          </p:nvPr>
        </p:nvSpPr>
        <p:spPr>
          <a:xfrm>
            <a:off x="3123290" y="5521222"/>
            <a:ext cx="285752" cy="28575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Ellipse 13"/>
          <p:cNvSpPr/>
          <p:nvPr>
            <p:custDataLst>
              <p:tags r:id="rId10"/>
            </p:custDataLst>
          </p:nvPr>
        </p:nvSpPr>
        <p:spPr>
          <a:xfrm>
            <a:off x="6713430" y="4531920"/>
            <a:ext cx="285752" cy="28575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Ellipse 14"/>
          <p:cNvSpPr/>
          <p:nvPr>
            <p:custDataLst>
              <p:tags r:id="rId11"/>
            </p:custDataLst>
          </p:nvPr>
        </p:nvSpPr>
        <p:spPr>
          <a:xfrm>
            <a:off x="4623488" y="3378082"/>
            <a:ext cx="285752" cy="28575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Ellipse 15"/>
          <p:cNvSpPr/>
          <p:nvPr>
            <p:custDataLst>
              <p:tags r:id="rId12"/>
            </p:custDataLst>
          </p:nvPr>
        </p:nvSpPr>
        <p:spPr>
          <a:xfrm>
            <a:off x="5131534" y="2081368"/>
            <a:ext cx="285752" cy="28575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Ellipse 16"/>
          <p:cNvSpPr/>
          <p:nvPr>
            <p:custDataLst>
              <p:tags r:id="rId13"/>
            </p:custDataLst>
          </p:nvPr>
        </p:nvSpPr>
        <p:spPr>
          <a:xfrm>
            <a:off x="4553190" y="5684048"/>
            <a:ext cx="285752" cy="28575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Ellipse 17"/>
          <p:cNvSpPr/>
          <p:nvPr>
            <p:custDataLst>
              <p:tags r:id="rId14"/>
            </p:custDataLst>
          </p:nvPr>
        </p:nvSpPr>
        <p:spPr>
          <a:xfrm>
            <a:off x="6643702" y="2081368"/>
            <a:ext cx="285752" cy="28575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ZoneTexte 18"/>
          <p:cNvSpPr txBox="1"/>
          <p:nvPr>
            <p:custDataLst>
              <p:tags r:id="rId15"/>
            </p:custDataLst>
          </p:nvPr>
        </p:nvSpPr>
        <p:spPr>
          <a:xfrm>
            <a:off x="1331640" y="1331476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cherche le premier carré du carré central</a:t>
            </a:r>
            <a:endParaRPr lang="fr-CA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ZoneTexte 19"/>
          <p:cNvSpPr txBox="1"/>
          <p:nvPr>
            <p:custDataLst>
              <p:tags r:id="rId16"/>
            </p:custDataLst>
          </p:nvPr>
        </p:nvSpPr>
        <p:spPr>
          <a:xfrm>
            <a:off x="2728862" y="1719048"/>
            <a:ext cx="3643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Ligne supérieure</a:t>
            </a:r>
            <a:endParaRPr lang="fr-CA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ZoneTexte 20"/>
          <p:cNvSpPr txBox="1"/>
          <p:nvPr>
            <p:custDataLst>
              <p:tags r:id="rId17"/>
            </p:custDataLst>
          </p:nvPr>
        </p:nvSpPr>
        <p:spPr>
          <a:xfrm rot="16200000">
            <a:off x="-1942" y="3783540"/>
            <a:ext cx="3643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Ligne à gauche</a:t>
            </a:r>
            <a:endParaRPr lang="fr-CA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" name="Titre 9"/>
          <p:cNvSpPr>
            <a:spLocks noGrp="1"/>
          </p:cNvSpPr>
          <p:nvPr>
            <p:ph type="title"/>
            <p:custDataLst>
              <p:tags r:id="rId18"/>
            </p:custDataLst>
          </p:nvPr>
        </p:nvSpPr>
        <p:spPr>
          <a:xfrm>
            <a:off x="251520" y="53752"/>
            <a:ext cx="8229600" cy="1143000"/>
          </a:xfrm>
        </p:spPr>
        <p:txBody>
          <a:bodyPr/>
          <a:lstStyle/>
          <a:p>
            <a:r>
              <a:rPr lang="fr-CA" dirty="0" smtClean="0"/>
              <a:t>Grossissement 400 X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7666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69168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Dans quel sens on compte???</a:t>
            </a:r>
            <a:endParaRPr lang="fr-CA" dirty="0"/>
          </a:p>
        </p:txBody>
      </p:sp>
      <p:pic>
        <p:nvPicPr>
          <p:cNvPr id="86" name="Image 8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132856"/>
            <a:ext cx="4320480" cy="3423148"/>
          </a:xfrm>
          <a:prstGeom prst="rect">
            <a:avLst/>
          </a:prstGeom>
        </p:spPr>
      </p:pic>
      <p:sp>
        <p:nvSpPr>
          <p:cNvPr id="87" name="ZoneTexte 86"/>
          <p:cNvSpPr txBox="1"/>
          <p:nvPr>
            <p:custDataLst>
              <p:tags r:id="rId3"/>
            </p:custDataLst>
          </p:nvPr>
        </p:nvSpPr>
        <p:spPr>
          <a:xfrm>
            <a:off x="2123728" y="1547500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Carré central (5X5)</a:t>
            </a:r>
            <a:endParaRPr lang="fr-CA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28" y="2060848"/>
            <a:ext cx="803960" cy="803960"/>
          </a:xfrm>
          <a:prstGeom prst="rect">
            <a:avLst/>
          </a:prstGeom>
        </p:spPr>
      </p:pic>
      <p:sp>
        <p:nvSpPr>
          <p:cNvPr id="8" name="ZoneTexte 7"/>
          <p:cNvSpPr txBox="1"/>
          <p:nvPr>
            <p:custDataLst>
              <p:tags r:id="rId5"/>
            </p:custDataLst>
          </p:nvPr>
        </p:nvSpPr>
        <p:spPr>
          <a:xfrm>
            <a:off x="1187624" y="6093296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compte les cellules des 25 carrés du carré central. De droite à gauche.</a:t>
            </a:r>
            <a:endParaRPr lang="fr-CA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96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392 2.22222E-6 L 0.46476 0.02893 C 0.56007 0.03495 0.61423 0.04421 0.61423 0.05393 C 0.61423 0.06504 0.56007 0.07361 0.46476 0.07986 L 0.04392 0.10949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07" y="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72 0.11296 L 0.05364 0.14004 C 0.05243 0.14583 0.05173 0.1544 0.05173 0.16319 C 0.05173 0.17338 0.05243 0.18148 0.05364 0.18727 L 0.05972 0.21458 " pathEditMode="relative" rAng="0" ptsTypes="FffFF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" y="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965 0.20393 L 0.56371 0.19352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94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30832" y="116632"/>
            <a:ext cx="8877672" cy="936104"/>
          </a:xfrm>
          <a:solidFill>
            <a:schemeClr val="bg1">
              <a:alpha val="89000"/>
            </a:schemeClr>
          </a:solidFill>
        </p:spPr>
        <p:txBody>
          <a:bodyPr>
            <a:noAutofit/>
          </a:bodyPr>
          <a:lstStyle/>
          <a:p>
            <a:r>
              <a:rPr lang="fr-CA" sz="3500" dirty="0" smtClean="0"/>
              <a:t>Au moment de ranger le microscope</a:t>
            </a:r>
            <a:endParaRPr lang="fr-CA" sz="35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67544" y="1628800"/>
            <a:ext cx="8229600" cy="4320479"/>
          </a:xfrm>
          <a:solidFill>
            <a:schemeClr val="bg1">
              <a:alpha val="65000"/>
            </a:schemeClr>
          </a:solidFill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fr-CA" dirty="0" smtClean="0"/>
              <a:t>Remettre l’objectif à 4X sous la source lumineuse</a:t>
            </a:r>
          </a:p>
          <a:p>
            <a:pPr>
              <a:spcAft>
                <a:spcPts val="1200"/>
              </a:spcAft>
            </a:pPr>
            <a:r>
              <a:rPr lang="fr-CA" dirty="0" smtClean="0"/>
              <a:t>Enlever la lame et la remettre dans l’alcool</a:t>
            </a:r>
          </a:p>
          <a:p>
            <a:pPr>
              <a:spcAft>
                <a:spcPts val="1200"/>
              </a:spcAft>
            </a:pPr>
            <a:r>
              <a:rPr lang="fr-CA" dirty="0" smtClean="0"/>
              <a:t>Fermer le microscope</a:t>
            </a:r>
          </a:p>
          <a:p>
            <a:pPr>
              <a:spcAft>
                <a:spcPts val="1200"/>
              </a:spcAft>
            </a:pPr>
            <a:r>
              <a:rPr lang="fr-CA" dirty="0" smtClean="0"/>
              <a:t>Remettre la protection de plastique</a:t>
            </a:r>
          </a:p>
          <a:p>
            <a:pPr>
              <a:spcAft>
                <a:spcPts val="1200"/>
              </a:spcAft>
            </a:pPr>
            <a:r>
              <a:rPr lang="fr-CA" dirty="0" smtClean="0"/>
              <a:t>Toujours transporter le microscope à DEUX mains</a:t>
            </a:r>
          </a:p>
          <a:p>
            <a:pPr>
              <a:spcAft>
                <a:spcPts val="1200"/>
              </a:spcAft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3995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8824" y="44624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À quoi sert le microscope?</a:t>
            </a:r>
            <a:endParaRPr lang="fr-CA" dirty="0"/>
          </a:p>
        </p:txBody>
      </p:sp>
      <p:pic>
        <p:nvPicPr>
          <p:cNvPr id="4" name="Picture 4" descr="Far Side, November 1998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79712" y="1124744"/>
            <a:ext cx="4536653" cy="5614052"/>
          </a:xfrm>
          <a:prstGeom prst="rect">
            <a:avLst/>
          </a:prstGeom>
          <a:noFill/>
        </p:spPr>
      </p:pic>
      <p:sp>
        <p:nvSpPr>
          <p:cNvPr id="5" name="Espace réservé du numéro de diapositive 2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172400" y="6309320"/>
            <a:ext cx="749424" cy="288032"/>
          </a:xfrm>
        </p:spPr>
        <p:txBody>
          <a:bodyPr/>
          <a:lstStyle/>
          <a:p>
            <a:pPr>
              <a:defRPr/>
            </a:pPr>
            <a:fld id="{E8C358CB-F8F6-4F73-BD77-BFE7CF8DC64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78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824" y="116632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Est-ce que le microscope est un outil utilisé en biologie?</a:t>
            </a:r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179512" y="1772816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dirty="0">
                <a:hlinkClick r:id="rId2"/>
              </a:rPr>
              <a:t>http://www.iflscience.com/plants-and-animals/jellyfish-sting-under-microscope-slow-motion</a:t>
            </a:r>
            <a:endParaRPr lang="fr-CA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675" y="3656371"/>
            <a:ext cx="412432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666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8824" y="116632"/>
            <a:ext cx="8733656" cy="792088"/>
          </a:xfrm>
          <a:solidFill>
            <a:schemeClr val="bg1">
              <a:alpha val="89000"/>
            </a:schemeClr>
          </a:solidFill>
        </p:spPr>
        <p:txBody>
          <a:bodyPr>
            <a:normAutofit fontScale="90000"/>
          </a:bodyPr>
          <a:lstStyle/>
          <a:p>
            <a:r>
              <a:rPr lang="fr-CA" dirty="0" smtClean="0"/>
              <a:t>Le début : </a:t>
            </a:r>
            <a:r>
              <a:rPr lang="fr-CA" sz="3600" dirty="0" smtClean="0"/>
              <a:t>Les étapes importantes…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556792"/>
            <a:ext cx="8229600" cy="4569371"/>
          </a:xfrm>
          <a:solidFill>
            <a:schemeClr val="bg1">
              <a:alpha val="65000"/>
            </a:schemeClr>
          </a:solidFill>
        </p:spPr>
        <p:txBody>
          <a:bodyPr>
            <a:normAutofit/>
          </a:bodyPr>
          <a:lstStyle/>
          <a:p>
            <a:r>
              <a:rPr lang="fr-CA" dirty="0" smtClean="0"/>
              <a:t>Prendre le microscope avec les </a:t>
            </a:r>
            <a:r>
              <a:rPr lang="fr-CA" sz="3200" b="1" cap="small" dirty="0" smtClean="0"/>
              <a:t>deux </a:t>
            </a:r>
            <a:r>
              <a:rPr lang="fr-CA" b="1" cap="small" dirty="0" smtClean="0"/>
              <a:t>mains</a:t>
            </a:r>
            <a:r>
              <a:rPr lang="fr-CA" dirty="0" smtClean="0"/>
              <a:t> (une sous la </a:t>
            </a:r>
            <a:r>
              <a:rPr lang="fr-CA" u="sng" cap="small" dirty="0" smtClean="0"/>
              <a:t>base</a:t>
            </a:r>
            <a:r>
              <a:rPr lang="fr-CA" dirty="0" smtClean="0"/>
              <a:t> et l’autre prenant la </a:t>
            </a:r>
            <a:r>
              <a:rPr lang="fr-CA" u="sng" cap="small" dirty="0" smtClean="0"/>
              <a:t>potence</a:t>
            </a:r>
            <a:r>
              <a:rPr lang="fr-CA" dirty="0" smtClean="0"/>
              <a:t>)</a:t>
            </a:r>
          </a:p>
          <a:p>
            <a:r>
              <a:rPr lang="fr-CA" dirty="0" smtClean="0"/>
              <a:t>Mettre l’étui protecteur sur le </a:t>
            </a:r>
            <a:r>
              <a:rPr lang="fr-CA" cap="small" dirty="0" smtClean="0"/>
              <a:t>dossier de votre chaise</a:t>
            </a:r>
          </a:p>
          <a:p>
            <a:r>
              <a:rPr lang="fr-CA" dirty="0" smtClean="0"/>
              <a:t>Ne </a:t>
            </a:r>
            <a:r>
              <a:rPr lang="fr-CA" b="1" cap="small" dirty="0" smtClean="0"/>
              <a:t>pas dérouler </a:t>
            </a:r>
            <a:r>
              <a:rPr lang="fr-CA" dirty="0" smtClean="0"/>
              <a:t>tout le fil.</a:t>
            </a:r>
          </a:p>
          <a:p>
            <a:r>
              <a:rPr lang="fr-CA" dirty="0" smtClean="0"/>
              <a:t>Brancher votre microscope et ouvrez-le</a:t>
            </a:r>
          </a:p>
          <a:p>
            <a:r>
              <a:rPr lang="fr-CA" dirty="0" smtClean="0"/>
              <a:t>VOYEZ-VOUS DE LA LUMIÈRE???</a:t>
            </a:r>
          </a:p>
          <a:p>
            <a:pPr lvl="1"/>
            <a:r>
              <a:rPr lang="fr-CA" dirty="0" smtClean="0"/>
              <a:t>Si non, appeler à l’aide.</a:t>
            </a:r>
            <a:endParaRPr lang="fr-CA" dirty="0"/>
          </a:p>
        </p:txBody>
      </p:sp>
      <p:sp>
        <p:nvSpPr>
          <p:cNvPr id="27" name="Espace réservé du numéro de diapositive 2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172400" y="6309320"/>
            <a:ext cx="749424" cy="288032"/>
          </a:xfrm>
        </p:spPr>
        <p:txBody>
          <a:bodyPr/>
          <a:lstStyle/>
          <a:p>
            <a:pPr>
              <a:defRPr/>
            </a:pPr>
            <a:fld id="{E8C358CB-F8F6-4F73-BD77-BFE7CF8DC64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26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2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8824" y="-27384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Microscope optique </a:t>
            </a:r>
            <a:r>
              <a:rPr lang="fr-CA" sz="2700" dirty="0" smtClean="0"/>
              <a:t>ou photonique</a:t>
            </a:r>
            <a:endParaRPr lang="fr-CA" sz="2700" dirty="0"/>
          </a:p>
        </p:txBody>
      </p:sp>
      <p:sp>
        <p:nvSpPr>
          <p:cNvPr id="4" name="Espace réservé du numéro de diapositive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fld id="{E8C358CB-F8F6-4F73-BD77-BFE7CF8DC64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Espace réservé du contenu 28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323528" y="1628800"/>
            <a:ext cx="4752528" cy="48245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fr-CA" sz="2000" smtClean="0"/>
              <a:t>La base (bouton en arrière pour ouvrir le microscope)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fr-CA" sz="2000" smtClean="0"/>
              <a:t>Le rhéostat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fr-CA" sz="2000" smtClean="0"/>
              <a:t>La vis de déplacement (A et B)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fr-CA" sz="2000" smtClean="0"/>
              <a:t>Le diaphragme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fr-CA" sz="2000" smtClean="0"/>
              <a:t>La vis macrométrique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fr-CA" sz="2000" smtClean="0"/>
              <a:t>La vis micrométrique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fr-CA" sz="2000" smtClean="0"/>
              <a:t>La platine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fr-CA" sz="2000" smtClean="0"/>
              <a:t>Les valets</a:t>
            </a:r>
            <a:endParaRPr lang="fr-CA" sz="2000" dirty="0"/>
          </a:p>
        </p:txBody>
      </p:sp>
      <p:pic>
        <p:nvPicPr>
          <p:cNvPr id="6" name="Picture 3" descr="P1010894COMP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44" cstate="print"/>
          <a:srcRect/>
          <a:stretch>
            <a:fillRect/>
          </a:stretch>
        </p:blipFill>
        <p:spPr bwMode="auto">
          <a:xfrm>
            <a:off x="5148065" y="836712"/>
            <a:ext cx="3995936" cy="576021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7" name="Oval 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018213" y="6239735"/>
            <a:ext cx="200025" cy="1936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Oval 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037263" y="3802922"/>
            <a:ext cx="203200" cy="18891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7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Oval 6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418263" y="2840897"/>
            <a:ext cx="860425" cy="23653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Objectifs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Oval 7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294313" y="935897"/>
            <a:ext cx="860425" cy="23653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Oculaire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Oval 8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705725" y="4533172"/>
            <a:ext cx="312738" cy="19208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3A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Oval 9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704138" y="4971322"/>
            <a:ext cx="314325" cy="19208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3B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Oval 10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8599488" y="4202972"/>
            <a:ext cx="203200" cy="18891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6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Oval 11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7170738" y="3707672"/>
            <a:ext cx="201612" cy="18891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Oval 12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475663" y="4879247"/>
            <a:ext cx="203200" cy="1905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Oval 13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8077200" y="4136297"/>
            <a:ext cx="200025" cy="1905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5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Oval 14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980113" y="3421922"/>
            <a:ext cx="203200" cy="1873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8" name="Group 15"/>
          <p:cNvGrpSpPr>
            <a:grpSpLocks/>
          </p:cNvGrpSpPr>
          <p:nvPr>
            <p:custDataLst>
              <p:tags r:id="rId16"/>
            </p:custDataLst>
          </p:nvPr>
        </p:nvGrpSpPr>
        <p:grpSpPr bwMode="auto">
          <a:xfrm>
            <a:off x="5637213" y="4315685"/>
            <a:ext cx="376237" cy="201612"/>
            <a:chOff x="11209" y="5769"/>
            <a:chExt cx="440" cy="236"/>
          </a:xfrm>
        </p:grpSpPr>
        <p:sp>
          <p:nvSpPr>
            <p:cNvPr id="19" name="AutoShape 16"/>
            <p:cNvSpPr>
              <a:spLocks noChangeArrowheads="1"/>
            </p:cNvSpPr>
            <p:nvPr/>
          </p:nvSpPr>
          <p:spPr bwMode="auto">
            <a:xfrm>
              <a:off x="11425" y="5799"/>
              <a:ext cx="224" cy="179"/>
            </a:xfrm>
            <a:prstGeom prst="rightArrow">
              <a:avLst>
                <a:gd name="adj1" fmla="val 50000"/>
                <a:gd name="adj2" fmla="val 3128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CA"/>
            </a:p>
          </p:txBody>
        </p:sp>
        <p:sp>
          <p:nvSpPr>
            <p:cNvPr id="20" name="Oval 17"/>
            <p:cNvSpPr>
              <a:spLocks noChangeArrowheads="1"/>
            </p:cNvSpPr>
            <p:nvPr/>
          </p:nvSpPr>
          <p:spPr bwMode="auto">
            <a:xfrm>
              <a:off x="11209" y="5769"/>
              <a:ext cx="248" cy="23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CA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21" name="Group 18"/>
          <p:cNvGrpSpPr>
            <a:grpSpLocks/>
          </p:cNvGrpSpPr>
          <p:nvPr>
            <p:custDataLst>
              <p:tags r:id="rId17"/>
            </p:custDataLst>
          </p:nvPr>
        </p:nvGrpSpPr>
        <p:grpSpPr bwMode="auto">
          <a:xfrm>
            <a:off x="5999163" y="4317272"/>
            <a:ext cx="384175" cy="196850"/>
            <a:chOff x="11632" y="5771"/>
            <a:chExt cx="450" cy="231"/>
          </a:xfrm>
        </p:grpSpPr>
        <p:sp>
          <p:nvSpPr>
            <p:cNvPr id="22" name="Oval 19"/>
            <p:cNvSpPr>
              <a:spLocks noChangeArrowheads="1"/>
            </p:cNvSpPr>
            <p:nvPr/>
          </p:nvSpPr>
          <p:spPr bwMode="auto">
            <a:xfrm>
              <a:off x="11632" y="5771"/>
              <a:ext cx="450" cy="231"/>
            </a:xfrm>
            <a:prstGeom prst="ellips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3" name="Oval 20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7007225" y="3253647"/>
            <a:ext cx="315913" cy="196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9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10X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Oval 21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7502525" y="2977422"/>
            <a:ext cx="317500" cy="196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9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40X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Oval 22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568950" y="1205772"/>
            <a:ext cx="315913" cy="196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9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10X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Espace réservé du numéro de diapositive 2"/>
          <p:cNvSpPr txBox="1">
            <a:spLocks/>
          </p:cNvSpPr>
          <p:nvPr>
            <p:custDataLst>
              <p:tags r:id="rId21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8C358CB-F8F6-4F73-BD77-BFE7CF8DC64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0" name="Espace réservé du contenu 28"/>
          <p:cNvSpPr>
            <a:spLocks noGrp="1"/>
          </p:cNvSpPr>
          <p:nvPr>
            <p:ph sz="quarter" idx="1"/>
            <p:custDataLst>
              <p:tags r:id="rId22"/>
            </p:custDataLst>
          </p:nvPr>
        </p:nvSpPr>
        <p:spPr>
          <a:xfrm>
            <a:off x="323528" y="1628800"/>
            <a:ext cx="4752528" cy="4824536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fr-CA" sz="2000" dirty="0" smtClean="0"/>
              <a:t>La base (bouton en arrière pour ouvrir le microscope)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fr-CA" sz="2000" dirty="0" smtClean="0"/>
              <a:t>Le rhéostat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fr-CA" sz="2000" dirty="0" smtClean="0"/>
              <a:t>La vis de déplacement (A et B)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fr-CA" sz="2000" dirty="0" smtClean="0"/>
              <a:t>Le diaphragme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fr-CA" sz="2000" dirty="0" smtClean="0"/>
              <a:t>La vis </a:t>
            </a:r>
            <a:r>
              <a:rPr lang="fr-CA" sz="2000" dirty="0" err="1" smtClean="0"/>
              <a:t>macrométrique</a:t>
            </a:r>
            <a:endParaRPr lang="fr-CA" sz="2000" dirty="0" smtClean="0"/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fr-CA" sz="2000" dirty="0" smtClean="0"/>
              <a:t>La vis micrométrique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fr-CA" sz="2000" dirty="0" smtClean="0"/>
              <a:t>La platine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fr-CA" sz="2000" dirty="0" smtClean="0"/>
              <a:t>Les valets</a:t>
            </a:r>
            <a:endParaRPr lang="fr-CA" sz="2000" dirty="0"/>
          </a:p>
        </p:txBody>
      </p:sp>
      <p:pic>
        <p:nvPicPr>
          <p:cNvPr id="31" name="Picture 3" descr="P1010894COMP"/>
          <p:cNvPicPr>
            <a:picLocks noChangeAspect="1" noChangeArrowheads="1"/>
          </p:cNvPicPr>
          <p:nvPr>
            <p:custDataLst>
              <p:tags r:id="rId23"/>
            </p:custDataLst>
          </p:nvPr>
        </p:nvPicPr>
        <p:blipFill>
          <a:blip r:embed="rId44" cstate="print"/>
          <a:srcRect/>
          <a:stretch>
            <a:fillRect/>
          </a:stretch>
        </p:blipFill>
        <p:spPr bwMode="auto">
          <a:xfrm>
            <a:off x="5148065" y="836712"/>
            <a:ext cx="3995936" cy="576021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2" name="Oval 4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6018213" y="6239735"/>
            <a:ext cx="200025" cy="1936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Oval 5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6037263" y="3802922"/>
            <a:ext cx="203200" cy="18891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7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Oval 6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6418263" y="2840897"/>
            <a:ext cx="860425" cy="23653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Objectifs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Oval 7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5294313" y="935897"/>
            <a:ext cx="860425" cy="23653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Oculaire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Oval 8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7705725" y="4533172"/>
            <a:ext cx="312738" cy="19208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3A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Oval 9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7704138" y="4971322"/>
            <a:ext cx="314325" cy="19208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3B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" name="Oval 10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8599488" y="4202972"/>
            <a:ext cx="203200" cy="18891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6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" name="Oval 11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7170738" y="3707672"/>
            <a:ext cx="201612" cy="18891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" name="Oval 12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8475663" y="4879247"/>
            <a:ext cx="203200" cy="1905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" name="Oval 13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8077200" y="4136297"/>
            <a:ext cx="200025" cy="1905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5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2" name="Oval 14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5980113" y="3421922"/>
            <a:ext cx="203200" cy="1873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43" name="Group 15"/>
          <p:cNvGrpSpPr>
            <a:grpSpLocks/>
          </p:cNvGrpSpPr>
          <p:nvPr>
            <p:custDataLst>
              <p:tags r:id="rId35"/>
            </p:custDataLst>
          </p:nvPr>
        </p:nvGrpSpPr>
        <p:grpSpPr bwMode="auto">
          <a:xfrm>
            <a:off x="5637213" y="4315685"/>
            <a:ext cx="376237" cy="201612"/>
            <a:chOff x="11209" y="5769"/>
            <a:chExt cx="440" cy="236"/>
          </a:xfrm>
        </p:grpSpPr>
        <p:sp>
          <p:nvSpPr>
            <p:cNvPr id="44" name="AutoShape 16"/>
            <p:cNvSpPr>
              <a:spLocks noChangeArrowheads="1"/>
            </p:cNvSpPr>
            <p:nvPr/>
          </p:nvSpPr>
          <p:spPr bwMode="auto">
            <a:xfrm>
              <a:off x="11425" y="5799"/>
              <a:ext cx="224" cy="179"/>
            </a:xfrm>
            <a:prstGeom prst="rightArrow">
              <a:avLst>
                <a:gd name="adj1" fmla="val 50000"/>
                <a:gd name="adj2" fmla="val 3128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CA"/>
            </a:p>
          </p:txBody>
        </p:sp>
        <p:sp>
          <p:nvSpPr>
            <p:cNvPr id="45" name="Oval 17"/>
            <p:cNvSpPr>
              <a:spLocks noChangeArrowheads="1"/>
            </p:cNvSpPr>
            <p:nvPr/>
          </p:nvSpPr>
          <p:spPr bwMode="auto">
            <a:xfrm>
              <a:off x="11209" y="5769"/>
              <a:ext cx="248" cy="23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CA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46" name="Group 18"/>
          <p:cNvGrpSpPr>
            <a:grpSpLocks/>
          </p:cNvGrpSpPr>
          <p:nvPr>
            <p:custDataLst>
              <p:tags r:id="rId36"/>
            </p:custDataLst>
          </p:nvPr>
        </p:nvGrpSpPr>
        <p:grpSpPr bwMode="auto">
          <a:xfrm>
            <a:off x="5999163" y="4317272"/>
            <a:ext cx="384175" cy="196850"/>
            <a:chOff x="11632" y="5771"/>
            <a:chExt cx="450" cy="231"/>
          </a:xfrm>
        </p:grpSpPr>
        <p:sp>
          <p:nvSpPr>
            <p:cNvPr id="47" name="Oval 19"/>
            <p:cNvSpPr>
              <a:spLocks noChangeArrowheads="1"/>
            </p:cNvSpPr>
            <p:nvPr/>
          </p:nvSpPr>
          <p:spPr bwMode="auto">
            <a:xfrm>
              <a:off x="11632" y="5771"/>
              <a:ext cx="450" cy="231"/>
            </a:xfrm>
            <a:prstGeom prst="ellips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48" name="Oval 20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7007225" y="3253647"/>
            <a:ext cx="315913" cy="196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9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10X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9" name="Oval 21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7502525" y="2977422"/>
            <a:ext cx="317500" cy="196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9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40X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0" name="Oval 22"/>
          <p:cNvSpPr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5568950" y="1205772"/>
            <a:ext cx="315913" cy="1968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9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10X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" name="ZoneTexte 51"/>
          <p:cNvSpPr txBox="1"/>
          <p:nvPr>
            <p:custDataLst>
              <p:tags r:id="rId40"/>
            </p:custDataLst>
          </p:nvPr>
        </p:nvSpPr>
        <p:spPr>
          <a:xfrm>
            <a:off x="7620000" y="1402622"/>
            <a:ext cx="1524001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sz="2000" b="1" cap="smal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Potence</a:t>
            </a:r>
            <a:endParaRPr lang="fr-CA" sz="2000" b="1" cap="smal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54" name="Connecteur droit avec flèche 53"/>
          <p:cNvCxnSpPr/>
          <p:nvPr>
            <p:custDataLst>
              <p:tags r:id="rId41"/>
            </p:custDataLst>
          </p:nvPr>
        </p:nvCxnSpPr>
        <p:spPr>
          <a:xfrm flipH="1">
            <a:off x="7502525" y="1802732"/>
            <a:ext cx="879475" cy="76217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Espace réservé du numéro de diapositive 2"/>
          <p:cNvSpPr txBox="1">
            <a:spLocks/>
          </p:cNvSpPr>
          <p:nvPr>
            <p:custDataLst>
              <p:tags r:id="rId42"/>
            </p:custDataLst>
          </p:nvPr>
        </p:nvSpPr>
        <p:spPr>
          <a:xfrm>
            <a:off x="8172400" y="6309320"/>
            <a:ext cx="749424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8C358CB-F8F6-4F73-BD77-BFE7CF8DC64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67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8824" y="116632"/>
            <a:ext cx="8805664" cy="1008112"/>
          </a:xfrm>
        </p:spPr>
        <p:txBody>
          <a:bodyPr>
            <a:noAutofit/>
          </a:bodyPr>
          <a:lstStyle/>
          <a:p>
            <a:r>
              <a:rPr lang="fr-CA" sz="3200" dirty="0" smtClean="0"/>
              <a:t>Détermination du grossissement tota</a:t>
            </a:r>
            <a:r>
              <a:rPr lang="fr-CA" sz="3200" dirty="0"/>
              <a:t>l</a:t>
            </a:r>
          </a:p>
        </p:txBody>
      </p:sp>
      <p:sp>
        <p:nvSpPr>
          <p:cNvPr id="4" name="Ellipse 3"/>
          <p:cNvSpPr/>
          <p:nvPr>
            <p:custDataLst>
              <p:tags r:id="rId2"/>
            </p:custDataLst>
          </p:nvPr>
        </p:nvSpPr>
        <p:spPr>
          <a:xfrm>
            <a:off x="582216" y="3789040"/>
            <a:ext cx="1440160" cy="129614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Objectifs</a:t>
            </a:r>
          </a:p>
          <a:p>
            <a:pPr algn="ctr"/>
            <a:r>
              <a:rPr lang="fr-CA" dirty="0" smtClean="0"/>
              <a:t>4X</a:t>
            </a:r>
            <a:endParaRPr lang="fr-CA" dirty="0"/>
          </a:p>
        </p:txBody>
      </p:sp>
      <p:sp>
        <p:nvSpPr>
          <p:cNvPr id="5" name="Ellipse 4"/>
          <p:cNvSpPr/>
          <p:nvPr>
            <p:custDataLst>
              <p:tags r:id="rId3"/>
            </p:custDataLst>
          </p:nvPr>
        </p:nvSpPr>
        <p:spPr>
          <a:xfrm>
            <a:off x="3678560" y="1484784"/>
            <a:ext cx="1656184" cy="1584176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Oculaire</a:t>
            </a:r>
          </a:p>
          <a:p>
            <a:pPr algn="ctr"/>
            <a:r>
              <a:rPr lang="fr-CA" dirty="0" smtClean="0"/>
              <a:t>10X</a:t>
            </a:r>
            <a:endParaRPr lang="fr-CA" dirty="0"/>
          </a:p>
        </p:txBody>
      </p:sp>
      <p:sp>
        <p:nvSpPr>
          <p:cNvPr id="6" name="Ellipse 5"/>
          <p:cNvSpPr/>
          <p:nvPr>
            <p:custDataLst>
              <p:tags r:id="rId4"/>
            </p:custDataLst>
          </p:nvPr>
        </p:nvSpPr>
        <p:spPr>
          <a:xfrm>
            <a:off x="2598440" y="3789040"/>
            <a:ext cx="1440160" cy="129614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Objectifs</a:t>
            </a:r>
          </a:p>
          <a:p>
            <a:pPr algn="ctr"/>
            <a:r>
              <a:rPr lang="fr-CA" dirty="0" smtClean="0"/>
              <a:t>10X</a:t>
            </a:r>
            <a:endParaRPr lang="fr-CA" dirty="0"/>
          </a:p>
        </p:txBody>
      </p:sp>
      <p:sp>
        <p:nvSpPr>
          <p:cNvPr id="7" name="Ellipse 6"/>
          <p:cNvSpPr/>
          <p:nvPr>
            <p:custDataLst>
              <p:tags r:id="rId5"/>
            </p:custDataLst>
          </p:nvPr>
        </p:nvSpPr>
        <p:spPr>
          <a:xfrm>
            <a:off x="4614664" y="3789040"/>
            <a:ext cx="1440160" cy="1296144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Objectifs</a:t>
            </a:r>
          </a:p>
          <a:p>
            <a:pPr algn="ctr"/>
            <a:r>
              <a:rPr lang="fr-CA" dirty="0" smtClean="0"/>
              <a:t>40X</a:t>
            </a:r>
            <a:endParaRPr lang="fr-CA" dirty="0"/>
          </a:p>
        </p:txBody>
      </p:sp>
      <p:sp>
        <p:nvSpPr>
          <p:cNvPr id="8" name="ZoneTexte 7"/>
          <p:cNvSpPr txBox="1"/>
          <p:nvPr>
            <p:custDataLst>
              <p:tags r:id="rId6"/>
            </p:custDataLst>
          </p:nvPr>
        </p:nvSpPr>
        <p:spPr>
          <a:xfrm>
            <a:off x="4254624" y="314096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latin typeface="Verdana" pitchFamily="34" charset="0"/>
              </a:rPr>
              <a:t>X</a:t>
            </a:r>
            <a:endParaRPr lang="fr-CA" sz="2800" b="1" dirty="0">
              <a:latin typeface="Verdana" pitchFamily="34" charset="0"/>
            </a:endParaRPr>
          </a:p>
        </p:txBody>
      </p:sp>
      <p:sp>
        <p:nvSpPr>
          <p:cNvPr id="9" name="ZoneTexte 8"/>
          <p:cNvSpPr txBox="1"/>
          <p:nvPr>
            <p:custDataLst>
              <p:tags r:id="rId7"/>
            </p:custDataLst>
          </p:nvPr>
        </p:nvSpPr>
        <p:spPr>
          <a:xfrm>
            <a:off x="2454424" y="5847655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b="1" dirty="0" smtClean="0">
                <a:latin typeface="Verdana" pitchFamily="34" charset="0"/>
              </a:rPr>
              <a:t>GROSSISSEMENT TOTAL</a:t>
            </a:r>
            <a:endParaRPr lang="fr-CA" sz="2400" b="1" dirty="0">
              <a:latin typeface="Verdana" pitchFamily="34" charset="0"/>
            </a:endParaRPr>
          </a:p>
        </p:txBody>
      </p:sp>
      <p:sp>
        <p:nvSpPr>
          <p:cNvPr id="10" name="ZoneTexte 9"/>
          <p:cNvSpPr txBox="1"/>
          <p:nvPr>
            <p:custDataLst>
              <p:tags r:id="rId8"/>
            </p:custDataLst>
          </p:nvPr>
        </p:nvSpPr>
        <p:spPr>
          <a:xfrm>
            <a:off x="4254624" y="513802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 smtClean="0">
                <a:latin typeface="Verdana" pitchFamily="34" charset="0"/>
              </a:rPr>
              <a:t>=</a:t>
            </a:r>
            <a:endParaRPr lang="fr-CA" sz="2800" b="1" dirty="0">
              <a:latin typeface="Verdana" pitchFamily="34" charset="0"/>
            </a:endParaRPr>
          </a:p>
        </p:txBody>
      </p:sp>
      <p:sp>
        <p:nvSpPr>
          <p:cNvPr id="11" name="Ellipse 10"/>
          <p:cNvSpPr/>
          <p:nvPr>
            <p:custDataLst>
              <p:tags r:id="rId9"/>
            </p:custDataLst>
          </p:nvPr>
        </p:nvSpPr>
        <p:spPr>
          <a:xfrm>
            <a:off x="6630888" y="3789040"/>
            <a:ext cx="1440160" cy="1296144"/>
          </a:xfrm>
          <a:prstGeom prst="ellipse">
            <a:avLst/>
          </a:prstGeom>
          <a:solidFill>
            <a:srgbClr val="69A12B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Objectifs</a:t>
            </a:r>
          </a:p>
          <a:p>
            <a:pPr algn="ctr"/>
            <a:r>
              <a:rPr lang="fr-CA" dirty="0" smtClean="0"/>
              <a:t>100X</a:t>
            </a:r>
            <a:endParaRPr lang="fr-CA" dirty="0"/>
          </a:p>
        </p:txBody>
      </p:sp>
      <p:sp>
        <p:nvSpPr>
          <p:cNvPr id="12" name="ZoneTexte 11"/>
          <p:cNvSpPr txBox="1"/>
          <p:nvPr>
            <p:custDataLst>
              <p:tags r:id="rId10"/>
            </p:custDataLst>
          </p:nvPr>
        </p:nvSpPr>
        <p:spPr>
          <a:xfrm>
            <a:off x="6774904" y="3356992"/>
            <a:ext cx="11521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1500" dirty="0" smtClean="0">
                <a:solidFill>
                  <a:srgbClr val="FF0000"/>
                </a:solidFill>
              </a:rPr>
              <a:t>x</a:t>
            </a:r>
            <a:endParaRPr lang="fr-CA" sz="11500" dirty="0">
              <a:solidFill>
                <a:srgbClr val="FF0000"/>
              </a:solidFill>
            </a:endParaRPr>
          </a:p>
        </p:txBody>
      </p:sp>
      <p:sp>
        <p:nvSpPr>
          <p:cNvPr id="13" name="Espace réservé du numéro de diapositive 2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8172400" y="6309320"/>
            <a:ext cx="749424" cy="288032"/>
          </a:xfrm>
        </p:spPr>
        <p:txBody>
          <a:bodyPr/>
          <a:lstStyle/>
          <a:p>
            <a:pPr>
              <a:defRPr/>
            </a:pPr>
            <a:fld id="{E8C358CB-F8F6-4F73-BD77-BFE7CF8DC64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14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CA" sz="4000" dirty="0" smtClean="0"/>
              <a:t>L’</a:t>
            </a:r>
            <a:r>
              <a:rPr lang="fr-CA" sz="4000" dirty="0" err="1" smtClean="0"/>
              <a:t>hémacytomètre</a:t>
            </a:r>
            <a:endParaRPr lang="fr-CA" sz="4000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916832"/>
            <a:ext cx="8229600" cy="3240360"/>
          </a:xfrm>
        </p:spPr>
        <p:txBody>
          <a:bodyPr/>
          <a:lstStyle/>
          <a:p>
            <a:r>
              <a:rPr lang="fr-CA" dirty="0" smtClean="0"/>
              <a:t>Lame spécialisée servant à compter les cellules à l’aide d’un microscope.</a:t>
            </a:r>
          </a:p>
          <a:p>
            <a:r>
              <a:rPr lang="fr-CA" dirty="0" smtClean="0"/>
              <a:t>Chambres de dimension calibrées </a:t>
            </a:r>
            <a:r>
              <a:rPr lang="fr-CA" sz="2000" dirty="0" smtClean="0"/>
              <a:t>(il rentre 0,0001 ml ou 10</a:t>
            </a:r>
            <a:r>
              <a:rPr lang="fr-CA" sz="2000" baseline="30000" dirty="0" smtClean="0"/>
              <a:t>-4</a:t>
            </a:r>
            <a:r>
              <a:rPr lang="fr-CA" sz="2000" dirty="0" smtClean="0"/>
              <a:t> ml dans chacune des chambres)</a:t>
            </a:r>
            <a:endParaRPr lang="fr-CA" sz="1600" dirty="0" smtClean="0"/>
          </a:p>
          <a:p>
            <a:r>
              <a:rPr lang="fr-CA" dirty="0" smtClean="0"/>
              <a:t>Calcul de la </a:t>
            </a:r>
            <a:r>
              <a:rPr lang="fr-CA" b="1" cap="small" dirty="0" smtClean="0"/>
              <a:t>concentration</a:t>
            </a:r>
            <a:r>
              <a:rPr lang="fr-CA" dirty="0" smtClean="0"/>
              <a:t> de </a:t>
            </a:r>
            <a:r>
              <a:rPr lang="fr-CA" cap="small" dirty="0" smtClean="0"/>
              <a:t>cellules</a:t>
            </a:r>
            <a:r>
              <a:rPr lang="fr-CA" dirty="0" smtClean="0"/>
              <a:t> dans un milieu liquide.</a:t>
            </a:r>
            <a:endParaRPr lang="fr-CA" dirty="0"/>
          </a:p>
          <a:p>
            <a:endParaRPr lang="fr-CA" dirty="0"/>
          </a:p>
        </p:txBody>
      </p:sp>
      <p:pic>
        <p:nvPicPr>
          <p:cNvPr id="10" name="Image 9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827" y="0"/>
            <a:ext cx="2759173" cy="1836104"/>
          </a:xfrm>
          <a:prstGeom prst="rect">
            <a:avLst/>
          </a:prstGeom>
        </p:spPr>
      </p:pic>
      <p:grpSp>
        <p:nvGrpSpPr>
          <p:cNvPr id="13" name="Groupe 12"/>
          <p:cNvGrpSpPr/>
          <p:nvPr>
            <p:custDataLst>
              <p:tags r:id="rId4"/>
            </p:custDataLst>
          </p:nvPr>
        </p:nvGrpSpPr>
        <p:grpSpPr>
          <a:xfrm>
            <a:off x="4644008" y="4869160"/>
            <a:ext cx="3795334" cy="1705392"/>
            <a:chOff x="1928794" y="3929066"/>
            <a:chExt cx="4572032" cy="2357454"/>
          </a:xfrm>
        </p:grpSpPr>
        <p:sp>
          <p:nvSpPr>
            <p:cNvPr id="11" name="Rectangle 10"/>
            <p:cNvSpPr/>
            <p:nvPr/>
          </p:nvSpPr>
          <p:spPr>
            <a:xfrm>
              <a:off x="1928794" y="3929066"/>
              <a:ext cx="4572032" cy="2357454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071670" y="4071942"/>
              <a:ext cx="4248150" cy="2028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4" name="Espace réservé du numéro de diapositive 2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172400" y="6309320"/>
            <a:ext cx="749424" cy="288032"/>
          </a:xfrm>
        </p:spPr>
        <p:txBody>
          <a:bodyPr/>
          <a:lstStyle/>
          <a:p>
            <a:pPr>
              <a:defRPr/>
            </a:pPr>
            <a:fld id="{E8C358CB-F8F6-4F73-BD77-BFE7CF8DC64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9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8824" y="-27384"/>
            <a:ext cx="8229600" cy="1007955"/>
          </a:xfrm>
        </p:spPr>
        <p:txBody>
          <a:bodyPr>
            <a:normAutofit/>
          </a:bodyPr>
          <a:lstStyle/>
          <a:p>
            <a:r>
              <a:rPr lang="fr-CA" sz="3600" dirty="0" smtClean="0"/>
              <a:t>Remplissage de l’</a:t>
            </a:r>
            <a:r>
              <a:rPr lang="fr-CA" sz="3600" dirty="0" err="1" smtClean="0"/>
              <a:t>hémacytomètre</a:t>
            </a:r>
            <a:endParaRPr lang="fr-CA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0" y="2852936"/>
            <a:ext cx="5229558" cy="3960440"/>
          </a:xfrm>
        </p:spPr>
        <p:txBody>
          <a:bodyPr>
            <a:normAutofit/>
          </a:bodyPr>
          <a:lstStyle/>
          <a:p>
            <a:pPr marL="633413" indent="-457200">
              <a:buFont typeface="+mj-lt"/>
              <a:buAutoNum type="arabicPeriod"/>
            </a:pPr>
            <a:r>
              <a:rPr lang="fr-CA" sz="2000" dirty="0" smtClean="0"/>
              <a:t>Déposer une lamelle à distance égale entre les deux chambres</a:t>
            </a:r>
          </a:p>
          <a:p>
            <a:pPr marL="633413" indent="-457200">
              <a:buFont typeface="+mj-lt"/>
              <a:buAutoNum type="arabicPeriod"/>
            </a:pPr>
            <a:r>
              <a:rPr lang="fr-CA" sz="2000" dirty="0" smtClean="0"/>
              <a:t>Mélanger votre tube</a:t>
            </a:r>
          </a:p>
          <a:p>
            <a:pPr marL="633413" indent="-457200">
              <a:buFont typeface="+mj-lt"/>
              <a:buAutoNum type="arabicPeriod"/>
            </a:pPr>
            <a:r>
              <a:rPr lang="fr-CA" sz="2000" dirty="0" smtClean="0"/>
              <a:t>Pipeter 100µl d’algues et déposer délicatement dans la 1</a:t>
            </a:r>
            <a:r>
              <a:rPr lang="fr-CA" sz="2000" baseline="30000" dirty="0" smtClean="0"/>
              <a:t>ère</a:t>
            </a:r>
            <a:r>
              <a:rPr lang="fr-CA" sz="2000" dirty="0" smtClean="0"/>
              <a:t> chambre.</a:t>
            </a:r>
          </a:p>
          <a:p>
            <a:pPr marL="633413" indent="-457200">
              <a:buFont typeface="+mj-lt"/>
              <a:buAutoNum type="arabicPeriod"/>
            </a:pPr>
            <a:r>
              <a:rPr lang="fr-CA" sz="2000" dirty="0" smtClean="0"/>
              <a:t>Faire les étapes 2 et 3 pour la 2</a:t>
            </a:r>
            <a:r>
              <a:rPr lang="fr-CA" sz="2000" baseline="30000" dirty="0" smtClean="0"/>
              <a:t>ème</a:t>
            </a:r>
            <a:r>
              <a:rPr lang="fr-CA" sz="2000" dirty="0" smtClean="0"/>
              <a:t> chambre.</a:t>
            </a:r>
          </a:p>
          <a:p>
            <a:pPr marL="633413" indent="-457200">
              <a:buFont typeface="+mj-lt"/>
              <a:buAutoNum type="arabicPeriod"/>
            </a:pPr>
            <a:r>
              <a:rPr lang="fr-CA" sz="2000" dirty="0" smtClean="0"/>
              <a:t>Mettre sur la platine du microscope</a:t>
            </a:r>
            <a:endParaRPr lang="fr-CA" sz="2000" dirty="0"/>
          </a:p>
        </p:txBody>
      </p:sp>
      <p:pic>
        <p:nvPicPr>
          <p:cNvPr id="4" name="Image 3"/>
          <p:cNvPicPr/>
          <p:nvPr>
            <p:custDataLst>
              <p:tags r:id="rId3"/>
            </p:custDataLst>
          </p:nvPr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rcRect l="18263" t="12768" r="16790" b="1"/>
          <a:stretch/>
        </p:blipFill>
        <p:spPr bwMode="auto">
          <a:xfrm>
            <a:off x="5229558" y="3292600"/>
            <a:ext cx="3914442" cy="3565400"/>
          </a:xfrm>
          <a:prstGeom prst="rect">
            <a:avLst/>
          </a:prstGeom>
          <a:noFill/>
        </p:spPr>
      </p:pic>
      <p:pic>
        <p:nvPicPr>
          <p:cNvPr id="5" name="Image 4"/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rcRect l="5000" t="28787" r="5208" b="17908"/>
          <a:stretch/>
        </p:blipFill>
        <p:spPr bwMode="auto">
          <a:xfrm>
            <a:off x="117868" y="955388"/>
            <a:ext cx="4067944" cy="1811970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>
            <p:custDataLst>
              <p:tags r:id="rId5"/>
            </p:custDataLst>
          </p:nvPr>
        </p:nvSpPr>
        <p:spPr>
          <a:xfrm>
            <a:off x="4751512" y="1445875"/>
            <a:ext cx="4068960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A" sz="2400" b="1" cap="smal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Comment fonctionne une micropipette???</a:t>
            </a:r>
            <a:endParaRPr lang="fr-CA" sz="2400" b="1" cap="smal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30832" y="116632"/>
            <a:ext cx="8661648" cy="1143000"/>
          </a:xfrm>
          <a:solidFill>
            <a:schemeClr val="bg1">
              <a:alpha val="89000"/>
            </a:schemeClr>
          </a:solidFill>
        </p:spPr>
        <p:txBody>
          <a:bodyPr>
            <a:normAutofit fontScale="90000"/>
          </a:bodyPr>
          <a:lstStyle/>
          <a:p>
            <a:r>
              <a:rPr lang="fr-CA" dirty="0" smtClean="0"/>
              <a:t>La mise en place de la lame et la mise au point</a:t>
            </a:r>
            <a:endParaRPr lang="fr-CA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solidFill>
            <a:schemeClr val="bg1">
              <a:alpha val="65000"/>
            </a:schemeClr>
          </a:solidFill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fr-CA" dirty="0" smtClean="0"/>
              <a:t>Lumière présente ?</a:t>
            </a:r>
          </a:p>
          <a:p>
            <a:pPr>
              <a:lnSpc>
                <a:spcPct val="120000"/>
              </a:lnSpc>
            </a:pPr>
            <a:r>
              <a:rPr lang="fr-CA" dirty="0" smtClean="0"/>
              <a:t>Objectif 4X ?</a:t>
            </a:r>
          </a:p>
          <a:p>
            <a:pPr>
              <a:lnSpc>
                <a:spcPct val="120000"/>
              </a:lnSpc>
            </a:pPr>
            <a:r>
              <a:rPr lang="fr-CA" dirty="0" smtClean="0"/>
              <a:t>Intensité modérée ? (modifier la source lumineuse)</a:t>
            </a:r>
          </a:p>
          <a:p>
            <a:pPr>
              <a:lnSpc>
                <a:spcPct val="120000"/>
              </a:lnSpc>
            </a:pPr>
            <a:r>
              <a:rPr lang="fr-CA" dirty="0" smtClean="0"/>
              <a:t>Abaisser la platine (Vis macro)</a:t>
            </a:r>
          </a:p>
          <a:p>
            <a:pPr>
              <a:lnSpc>
                <a:spcPct val="120000"/>
              </a:lnSpc>
            </a:pPr>
            <a:r>
              <a:rPr lang="fr-CA" dirty="0" smtClean="0"/>
              <a:t>Mettre lame avec le valet</a:t>
            </a:r>
          </a:p>
          <a:p>
            <a:pPr>
              <a:lnSpc>
                <a:spcPct val="120000"/>
              </a:lnSpc>
            </a:pPr>
            <a:r>
              <a:rPr lang="fr-CA" dirty="0" smtClean="0"/>
              <a:t>Centrer la lame avec la vis de déplacement</a:t>
            </a:r>
          </a:p>
          <a:p>
            <a:pPr>
              <a:lnSpc>
                <a:spcPct val="120000"/>
              </a:lnSpc>
            </a:pPr>
            <a:r>
              <a:rPr lang="fr-CA" dirty="0" smtClean="0"/>
              <a:t>Ajuster l’image avec la vis macro et micro</a:t>
            </a:r>
          </a:p>
          <a:p>
            <a:pPr>
              <a:lnSpc>
                <a:spcPct val="120000"/>
              </a:lnSpc>
              <a:buNone/>
            </a:pPr>
            <a:endParaRPr lang="fr-CA" dirty="0"/>
          </a:p>
        </p:txBody>
      </p:sp>
      <p:sp>
        <p:nvSpPr>
          <p:cNvPr id="7" name="Espace réservé du numéro de diapositive 2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172400" y="6309320"/>
            <a:ext cx="749424" cy="288032"/>
          </a:xfrm>
        </p:spPr>
        <p:txBody>
          <a:bodyPr/>
          <a:lstStyle/>
          <a:p>
            <a:pPr>
              <a:defRPr/>
            </a:pPr>
            <a:fld id="{E8C358CB-F8F6-4F73-BD77-BFE7CF8DC64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33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8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9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0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1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2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4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5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6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8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9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527</Words>
  <Application>Microsoft Office PowerPoint</Application>
  <PresentationFormat>Affichage à l'écran (4:3)</PresentationFormat>
  <Paragraphs>129</Paragraphs>
  <Slides>15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Microscopie et comptage cellulaire Labo préparatoire</vt:lpstr>
      <vt:lpstr>À quoi sert le microscope?</vt:lpstr>
      <vt:lpstr>Est-ce que le microscope est un outil utilisé en biologie?</vt:lpstr>
      <vt:lpstr>Le début : Les étapes importantes…</vt:lpstr>
      <vt:lpstr>Microscope optique ou photonique</vt:lpstr>
      <vt:lpstr>Détermination du grossissement total</vt:lpstr>
      <vt:lpstr>L’hémacytomètre</vt:lpstr>
      <vt:lpstr>Remplissage de l’hémacytomètre</vt:lpstr>
      <vt:lpstr>La mise en place de la lame et la mise au point</vt:lpstr>
      <vt:lpstr>Points importants à retenir</vt:lpstr>
      <vt:lpstr>Grossissement 40 X </vt:lpstr>
      <vt:lpstr>Grossissement 100 X </vt:lpstr>
      <vt:lpstr>Grossissement 400 X </vt:lpstr>
      <vt:lpstr>Dans quel sens on compte???</vt:lpstr>
      <vt:lpstr>Au moment de ranger le microscope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Microscopie et comptage cellulaire</dc:title>
  <dc:creator>xpdep</dc:creator>
  <cp:lastModifiedBy>xpdep</cp:lastModifiedBy>
  <cp:revision>27</cp:revision>
  <dcterms:created xsi:type="dcterms:W3CDTF">2014-08-20T16:50:46Z</dcterms:created>
  <dcterms:modified xsi:type="dcterms:W3CDTF">2014-08-20T18:59:06Z</dcterms:modified>
</cp:coreProperties>
</file>