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89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8F4DC-FB2C-4F08-9FD8-F3543A4ED239}" type="datetimeFigureOut">
              <a:rPr lang="fr-CA" smtClean="0"/>
              <a:t>2014-09-15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81825-ECD5-4FF5-9531-6B37E030ADE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7721721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8F4DC-FB2C-4F08-9FD8-F3543A4ED239}" type="datetimeFigureOut">
              <a:rPr lang="fr-CA" smtClean="0"/>
              <a:t>2014-09-15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81825-ECD5-4FF5-9531-6B37E030ADE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1426614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8F4DC-FB2C-4F08-9FD8-F3543A4ED239}" type="datetimeFigureOut">
              <a:rPr lang="fr-CA" smtClean="0"/>
              <a:t>2014-09-15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81825-ECD5-4FF5-9531-6B37E030ADE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0039804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8F4DC-FB2C-4F08-9FD8-F3543A4ED239}" type="datetimeFigureOut">
              <a:rPr lang="fr-CA" smtClean="0"/>
              <a:t>2014-09-15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81825-ECD5-4FF5-9531-6B37E030ADE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7917080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8F4DC-FB2C-4F08-9FD8-F3543A4ED239}" type="datetimeFigureOut">
              <a:rPr lang="fr-CA" smtClean="0"/>
              <a:t>2014-09-15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81825-ECD5-4FF5-9531-6B37E030ADE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2260279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8F4DC-FB2C-4F08-9FD8-F3543A4ED239}" type="datetimeFigureOut">
              <a:rPr lang="fr-CA" smtClean="0"/>
              <a:t>2014-09-15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81825-ECD5-4FF5-9531-6B37E030ADE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987568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8F4DC-FB2C-4F08-9FD8-F3543A4ED239}" type="datetimeFigureOut">
              <a:rPr lang="fr-CA" smtClean="0"/>
              <a:t>2014-09-15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81825-ECD5-4FF5-9531-6B37E030ADE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4717898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8F4DC-FB2C-4F08-9FD8-F3543A4ED239}" type="datetimeFigureOut">
              <a:rPr lang="fr-CA" smtClean="0"/>
              <a:t>2014-09-15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81825-ECD5-4FF5-9531-6B37E030ADE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1812956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8F4DC-FB2C-4F08-9FD8-F3543A4ED239}" type="datetimeFigureOut">
              <a:rPr lang="fr-CA" smtClean="0"/>
              <a:t>2014-09-15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81825-ECD5-4FF5-9531-6B37E030ADE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3232820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8F4DC-FB2C-4F08-9FD8-F3543A4ED239}" type="datetimeFigureOut">
              <a:rPr lang="fr-CA" smtClean="0"/>
              <a:t>2014-09-15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81825-ECD5-4FF5-9531-6B37E030ADE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8005269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8F4DC-FB2C-4F08-9FD8-F3543A4ED239}" type="datetimeFigureOut">
              <a:rPr lang="fr-CA" smtClean="0"/>
              <a:t>2014-09-15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81825-ECD5-4FF5-9531-6B37E030ADE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7253764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38F4DC-FB2C-4F08-9FD8-F3543A4ED239}" type="datetimeFigureOut">
              <a:rPr lang="fr-CA" smtClean="0"/>
              <a:t>2014-09-15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881825-ECD5-4FF5-9531-6B37E030ADE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6523296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5" Type="http://schemas.openxmlformats.org/officeDocument/2006/relationships/image" Target="../media/image1.jpeg"/><Relationship Id="rId4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6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6" Type="http://schemas.openxmlformats.org/officeDocument/2006/relationships/image" Target="../media/image2.jpeg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anatomie comparée intestin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5" cstate="print"/>
          <a:srcRect l="44293" t="11011"/>
          <a:stretch>
            <a:fillRect/>
          </a:stretch>
        </p:blipFill>
        <p:spPr bwMode="auto">
          <a:xfrm>
            <a:off x="3492500" y="981075"/>
            <a:ext cx="3854450" cy="566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5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50825" y="115888"/>
            <a:ext cx="8713788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r>
              <a:rPr lang="fr-CA" sz="4400" b="1" cap="smal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Adaptation gros intestin</a:t>
            </a:r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250825" y="4221163"/>
            <a:ext cx="3313113" cy="201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indent="3175">
              <a:lnSpc>
                <a:spcPct val="90000"/>
              </a:lnSpc>
              <a:spcBef>
                <a:spcPct val="20000"/>
              </a:spcBef>
              <a:buClr>
                <a:srgbClr val="006699"/>
              </a:buClr>
              <a:buFont typeface="Wingdings" pitchFamily="2" charset="2"/>
              <a:buNone/>
              <a:defRPr/>
            </a:pPr>
            <a:r>
              <a:rPr lang="fr-CA" sz="2600" dirty="0">
                <a:solidFill>
                  <a:srgbClr val="00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Les herbivores ont un intestin plus long et un </a:t>
            </a:r>
            <a:r>
              <a:rPr lang="fr-CA" sz="2600" dirty="0" err="1">
                <a:solidFill>
                  <a:srgbClr val="00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caecum</a:t>
            </a:r>
            <a:r>
              <a:rPr lang="fr-CA" sz="2600" dirty="0">
                <a:solidFill>
                  <a:srgbClr val="00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plus développé que les carnivores.</a:t>
            </a:r>
          </a:p>
        </p:txBody>
      </p:sp>
      <p:sp>
        <p:nvSpPr>
          <p:cNvPr id="7" name="Rectangle 8"/>
          <p:cNvSpPr txBox="1">
            <a:spLocks noChangeArrowheads="1"/>
          </p:cNvSpPr>
          <p:nvPr/>
        </p:nvSpPr>
        <p:spPr>
          <a:xfrm>
            <a:off x="241548" y="1484784"/>
            <a:ext cx="4762500" cy="2592288"/>
          </a:xfrm>
          <a:prstGeom prst="rect">
            <a:avLst/>
          </a:prstGeom>
        </p:spPr>
        <p:txBody>
          <a:bodyPr/>
          <a:lstStyle/>
          <a:p>
            <a:pPr marL="514350" marR="0" lvl="0" indent="-514350" algn="l" defTabSz="914400" rtl="0" eaLnBrk="1" fontAlgn="auto" latinLnBrk="0" hangingPunct="1">
              <a:spcBef>
                <a:spcPts val="700"/>
              </a:spcBef>
              <a:spcAft>
                <a:spcPts val="1200"/>
              </a:spcAft>
              <a:buClr>
                <a:schemeClr val="accent2"/>
              </a:buClr>
              <a:buSzPct val="60000"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  <a:ea typeface="+mn-ea"/>
                <a:cs typeface="+mn-cs"/>
              </a:rPr>
              <a:t>1. </a:t>
            </a:r>
            <a:r>
              <a:rPr kumimoji="0" 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</a:rPr>
              <a:t>Estomac</a:t>
            </a:r>
            <a:endParaRPr kumimoji="0" lang="en-US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 pitchFamily="34" charset="0"/>
            </a:endParaRPr>
          </a:p>
          <a:p>
            <a:pPr marL="514350" indent="-514350" fontAlgn="auto">
              <a:spcBef>
                <a:spcPts val="700"/>
              </a:spcBef>
              <a:spcAft>
                <a:spcPts val="1200"/>
              </a:spcAft>
              <a:buClr>
                <a:schemeClr val="accent2"/>
              </a:buClr>
              <a:buSzPct val="60000"/>
            </a:pPr>
            <a:r>
              <a:rPr lang="en-US" sz="2800" b="1" dirty="0" smtClean="0">
                <a:latin typeface="Verdana" pitchFamily="34" charset="0"/>
              </a:rPr>
              <a:t>2.	</a:t>
            </a:r>
            <a:r>
              <a:rPr lang="en-US" sz="2800" b="1" dirty="0" err="1" smtClean="0">
                <a:latin typeface="Verdana" pitchFamily="34" charset="0"/>
              </a:rPr>
              <a:t>Intestin</a:t>
            </a:r>
            <a:r>
              <a:rPr lang="en-US" sz="2800" b="1" dirty="0" smtClean="0">
                <a:latin typeface="Verdana" pitchFamily="34" charset="0"/>
              </a:rPr>
              <a:t> </a:t>
            </a:r>
            <a:r>
              <a:rPr lang="en-US" sz="2800" b="1" dirty="0" err="1" smtClean="0">
                <a:latin typeface="Verdana" pitchFamily="34" charset="0"/>
              </a:rPr>
              <a:t>grêle</a:t>
            </a:r>
            <a:endParaRPr lang="en-US" sz="2800" b="1" dirty="0" smtClean="0">
              <a:latin typeface="Verdana" pitchFamily="34" charset="0"/>
            </a:endParaRPr>
          </a:p>
          <a:p>
            <a:pPr marL="514350" indent="-514350" fontAlgn="auto">
              <a:spcBef>
                <a:spcPts val="700"/>
              </a:spcBef>
              <a:spcAft>
                <a:spcPts val="1200"/>
              </a:spcAft>
              <a:buClr>
                <a:schemeClr val="accent2"/>
              </a:buClr>
              <a:buSzPct val="60000"/>
            </a:pPr>
            <a:r>
              <a:rPr lang="en-US" sz="2800" b="1" dirty="0" smtClean="0">
                <a:latin typeface="Verdana" pitchFamily="34" charset="0"/>
              </a:rPr>
              <a:t>3.  </a:t>
            </a:r>
            <a:r>
              <a:rPr lang="en-US" sz="2800" b="1" dirty="0" err="1" smtClean="0">
                <a:latin typeface="Verdana" pitchFamily="34" charset="0"/>
              </a:rPr>
              <a:t>C</a:t>
            </a:r>
            <a:r>
              <a:rPr lang="en-US" sz="2800" b="1" dirty="0" err="1" smtClean="0">
                <a:latin typeface="Verdana" pitchFamily="34" charset="0"/>
                <a:cs typeface="Arial" charset="0"/>
              </a:rPr>
              <a:t>æ</a:t>
            </a:r>
            <a:r>
              <a:rPr lang="en-US" sz="2800" b="1" dirty="0" err="1" smtClean="0">
                <a:latin typeface="Verdana" pitchFamily="34" charset="0"/>
              </a:rPr>
              <a:t>cum</a:t>
            </a:r>
            <a:endParaRPr lang="en-US" sz="2800" b="1" dirty="0" smtClean="0">
              <a:latin typeface="Verdana" pitchFamily="34" charset="0"/>
            </a:endParaRPr>
          </a:p>
          <a:p>
            <a:pPr marL="514350" indent="-514350" fontAlgn="auto">
              <a:spcBef>
                <a:spcPts val="700"/>
              </a:spcBef>
              <a:spcAft>
                <a:spcPts val="1200"/>
              </a:spcAft>
              <a:buClr>
                <a:schemeClr val="accent2"/>
              </a:buClr>
              <a:buSzPct val="60000"/>
            </a:pPr>
            <a:r>
              <a:rPr lang="en-US" sz="2800" b="1" dirty="0" smtClean="0">
                <a:latin typeface="Verdana" pitchFamily="34" charset="0"/>
              </a:rPr>
              <a:t>4.  Colon</a:t>
            </a:r>
            <a:endParaRPr lang="en-US" sz="2800" b="1" dirty="0" smtClean="0">
              <a:solidFill>
                <a:srgbClr val="FFFF66"/>
              </a:solidFill>
              <a:latin typeface="Verdana" pitchFamily="34" charset="0"/>
            </a:endParaRPr>
          </a:p>
          <a:p>
            <a:pPr marL="514350" indent="-514350" fontAlgn="auto">
              <a:lnSpc>
                <a:spcPct val="18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</a:pPr>
            <a:endParaRPr lang="en-US" sz="2800" b="1" dirty="0" smtClean="0">
              <a:solidFill>
                <a:srgbClr val="FFFF66"/>
              </a:solidFill>
              <a:latin typeface="Arial" charset="0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8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tabLst/>
              <a:defRPr/>
            </a:pP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 pitchFamily="34" charset="0"/>
              <a:ea typeface="+mn-ea"/>
              <a:cs typeface="+mn-cs"/>
            </a:endParaRPr>
          </a:p>
        </p:txBody>
      </p:sp>
      <p:sp>
        <p:nvSpPr>
          <p:cNvPr id="8" name="Rectangle 9"/>
          <p:cNvSpPr>
            <a:spLocks noChangeArrowheads="1"/>
          </p:cNvSpPr>
          <p:nvPr/>
        </p:nvSpPr>
        <p:spPr bwMode="auto">
          <a:xfrm>
            <a:off x="217612" y="2062386"/>
            <a:ext cx="4762500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lnSpc>
                <a:spcPct val="180000"/>
              </a:lnSpc>
              <a:spcBef>
                <a:spcPct val="20000"/>
              </a:spcBef>
            </a:pPr>
            <a:endParaRPr lang="en-US" sz="2800" dirty="0">
              <a:solidFill>
                <a:srgbClr val="FFFF66"/>
              </a:solidFill>
              <a:latin typeface="Arial" charset="0"/>
            </a:endParaRPr>
          </a:p>
        </p:txBody>
      </p:sp>
      <p:sp>
        <p:nvSpPr>
          <p:cNvPr id="9" name="Rectangle 10"/>
          <p:cNvSpPr>
            <a:spLocks noChangeArrowheads="1"/>
          </p:cNvSpPr>
          <p:nvPr/>
        </p:nvSpPr>
        <p:spPr bwMode="auto">
          <a:xfrm>
            <a:off x="179512" y="2938686"/>
            <a:ext cx="4762500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lnSpc>
                <a:spcPct val="180000"/>
              </a:lnSpc>
              <a:spcBef>
                <a:spcPct val="20000"/>
              </a:spcBef>
            </a:pPr>
            <a:endParaRPr lang="en-US" sz="2800" dirty="0">
              <a:solidFill>
                <a:srgbClr val="FFFF66"/>
              </a:solidFill>
              <a:latin typeface="Arial" charset="0"/>
            </a:endParaRPr>
          </a:p>
        </p:txBody>
      </p:sp>
      <p:sp>
        <p:nvSpPr>
          <p:cNvPr id="10" name="Rectangle 11"/>
          <p:cNvSpPr>
            <a:spLocks noChangeArrowheads="1"/>
          </p:cNvSpPr>
          <p:nvPr/>
        </p:nvSpPr>
        <p:spPr bwMode="auto">
          <a:xfrm>
            <a:off x="198562" y="3853086"/>
            <a:ext cx="4762500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lnSpc>
                <a:spcPct val="180000"/>
              </a:lnSpc>
              <a:spcBef>
                <a:spcPct val="20000"/>
              </a:spcBef>
            </a:pPr>
            <a:endParaRPr lang="en-US" sz="2800" dirty="0">
              <a:solidFill>
                <a:srgbClr val="FFFF66"/>
              </a:solidFill>
              <a:latin typeface="Arial" charset="0"/>
            </a:endParaRPr>
          </a:p>
        </p:txBody>
      </p:sp>
      <p:sp>
        <p:nvSpPr>
          <p:cNvPr id="11" name="Espace réservé du numéro de diapositive 21"/>
          <p:cNvSpPr txBox="1">
            <a:spLocks/>
          </p:cNvSpPr>
          <p:nvPr>
            <p:custDataLst>
              <p:tags r:id="rId3"/>
            </p:custDataLst>
          </p:nvPr>
        </p:nvSpPr>
        <p:spPr>
          <a:xfrm>
            <a:off x="8244408" y="6381328"/>
            <a:ext cx="677416" cy="288032"/>
          </a:xfrm>
          <a:prstGeom prst="rect">
            <a:avLst/>
          </a:prstGeom>
        </p:spPr>
        <p:txBody>
          <a:bodyPr>
            <a:normAutofit fontScale="92500" lnSpcReduction="20000"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CC22005E-848E-4894-AB3D-112370BDA3A2}" type="slidenum">
              <a:rPr lang="en-US" sz="1600" b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pPr>
                <a:defRPr/>
              </a:pPr>
              <a:t>1</a:t>
            </a:fld>
            <a:endParaRPr lang="en-US" sz="1600" b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7742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73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250825" y="115888"/>
            <a:ext cx="8713788" cy="1009650"/>
          </a:xfrm>
        </p:spPr>
        <p:txBody>
          <a:bodyPr/>
          <a:lstStyle/>
          <a:p>
            <a:pPr eaLnBrk="1" hangingPunct="1">
              <a:defRPr/>
            </a:pPr>
            <a:r>
              <a:rPr lang="fr-CA" dirty="0" smtClean="0"/>
              <a:t>Adaptation du tube digestif</a:t>
            </a:r>
          </a:p>
        </p:txBody>
      </p:sp>
      <p:sp>
        <p:nvSpPr>
          <p:cNvPr id="329731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107950" y="1052513"/>
            <a:ext cx="4319588" cy="5184775"/>
          </a:xfrm>
        </p:spPr>
        <p:txBody>
          <a:bodyPr/>
          <a:lstStyle/>
          <a:p>
            <a:pPr eaLnBrk="1" hangingPunct="1">
              <a:lnSpc>
                <a:spcPct val="110000"/>
              </a:lnSpc>
              <a:defRPr/>
            </a:pPr>
            <a:r>
              <a:rPr lang="fr-CA" sz="2800" dirty="0" smtClean="0"/>
              <a:t>Les </a:t>
            </a:r>
            <a:r>
              <a:rPr lang="fr-CA" sz="2800" b="1" dirty="0" smtClean="0"/>
              <a:t>herbivores</a:t>
            </a:r>
            <a:r>
              <a:rPr lang="fr-CA" sz="2800" dirty="0" smtClean="0"/>
              <a:t> ont un </a:t>
            </a:r>
            <a:r>
              <a:rPr lang="fr-CA" sz="2800" b="1" dirty="0" smtClean="0"/>
              <a:t>intestin plus long </a:t>
            </a:r>
            <a:r>
              <a:rPr lang="fr-CA" sz="2800" dirty="0" smtClean="0"/>
              <a:t>et </a:t>
            </a:r>
            <a:r>
              <a:rPr lang="fr-CA" sz="2800" b="1" dirty="0" smtClean="0"/>
              <a:t>cæcum</a:t>
            </a:r>
            <a:r>
              <a:rPr lang="fr-CA" sz="2800" dirty="0" smtClean="0"/>
              <a:t> plus développé que les </a:t>
            </a:r>
            <a:r>
              <a:rPr lang="fr-CA" sz="2800" b="1" dirty="0" smtClean="0"/>
              <a:t>carnivores</a:t>
            </a:r>
            <a:r>
              <a:rPr lang="fr-CA" sz="2800" dirty="0" smtClean="0"/>
              <a:t> :</a:t>
            </a:r>
          </a:p>
          <a:p>
            <a:pPr lvl="1" eaLnBrk="1" hangingPunct="1">
              <a:lnSpc>
                <a:spcPct val="110000"/>
              </a:lnSpc>
              <a:defRPr/>
            </a:pPr>
            <a:r>
              <a:rPr lang="fr-CA" sz="2400" dirty="0" smtClean="0"/>
              <a:t>produits végétaux sont </a:t>
            </a:r>
            <a:r>
              <a:rPr lang="fr-CA" sz="24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plus difficiles </a:t>
            </a:r>
            <a:r>
              <a:rPr lang="fr-CA" sz="2400" dirty="0" smtClean="0"/>
              <a:t>à digérer que la viande.</a:t>
            </a:r>
          </a:p>
          <a:p>
            <a:pPr lvl="1" eaLnBrk="1" hangingPunct="1">
              <a:lnSpc>
                <a:spcPct val="110000"/>
              </a:lnSpc>
              <a:defRPr/>
            </a:pPr>
            <a:r>
              <a:rPr lang="fr-CA" sz="24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prolonge la digestion </a:t>
            </a:r>
          </a:p>
          <a:p>
            <a:pPr lvl="1" eaLnBrk="1" hangingPunct="1">
              <a:lnSpc>
                <a:spcPct val="110000"/>
              </a:lnSpc>
              <a:defRPr/>
            </a:pPr>
            <a:r>
              <a:rPr lang="fr-CA" sz="24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↑ </a:t>
            </a:r>
            <a:r>
              <a:rPr lang="fr-CA" sz="24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surface d’absorption </a:t>
            </a:r>
            <a:r>
              <a:rPr lang="fr-CA" sz="2400" dirty="0" smtClean="0"/>
              <a:t>des nutriments</a:t>
            </a:r>
          </a:p>
        </p:txBody>
      </p:sp>
      <p:pic>
        <p:nvPicPr>
          <p:cNvPr id="329732" name="Picture 4" descr="Figure_41-27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23975" t="14828" r="24478" b="15359"/>
          <a:stretch>
            <a:fillRect/>
          </a:stretch>
        </p:blipFill>
        <p:spPr bwMode="auto">
          <a:xfrm>
            <a:off x="4427538" y="1125538"/>
            <a:ext cx="4537075" cy="5138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Espace réservé du numéro de diapositive 21"/>
          <p:cNvSpPr txBox="1">
            <a:spLocks/>
          </p:cNvSpPr>
          <p:nvPr>
            <p:custDataLst>
              <p:tags r:id="rId4"/>
            </p:custDataLst>
          </p:nvPr>
        </p:nvSpPr>
        <p:spPr>
          <a:xfrm>
            <a:off x="8244408" y="6381328"/>
            <a:ext cx="677416" cy="288032"/>
          </a:xfrm>
          <a:prstGeom prst="rect">
            <a:avLst/>
          </a:prstGeom>
        </p:spPr>
        <p:txBody>
          <a:bodyPr>
            <a:normAutofit fontScale="92500" lnSpcReduction="20000"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CC22005E-848E-4894-AB3D-112370BDA3A2}" type="slidenum">
              <a:rPr lang="en-US" sz="1600" b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pPr>
                <a:defRPr/>
              </a:pPr>
              <a:t>2</a:t>
            </a:fld>
            <a:endParaRPr lang="en-US" sz="1600" b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297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29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297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29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29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297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9730" grpId="0"/>
      <p:bldP spid="329731" grpId="0" build="p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8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8"/>
</p:tagLst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64</Words>
  <Application>Microsoft Office PowerPoint</Application>
  <PresentationFormat>Affichage à l'écran (4:3)</PresentationFormat>
  <Paragraphs>13</Paragraphs>
  <Slides>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Thème Office</vt:lpstr>
      <vt:lpstr>Présentation PowerPoint</vt:lpstr>
      <vt:lpstr>Adaptation du tube digestif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xpdep</dc:creator>
  <cp:lastModifiedBy>xpdep</cp:lastModifiedBy>
  <cp:revision>1</cp:revision>
  <dcterms:created xsi:type="dcterms:W3CDTF">2014-09-16T02:08:26Z</dcterms:created>
  <dcterms:modified xsi:type="dcterms:W3CDTF">2014-09-16T02:10:09Z</dcterms:modified>
</cp:coreProperties>
</file>