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56" r:id="rId2"/>
    <p:sldId id="528" r:id="rId3"/>
    <p:sldId id="525" r:id="rId4"/>
    <p:sldId id="506" r:id="rId5"/>
    <p:sldId id="509" r:id="rId6"/>
    <p:sldId id="526" r:id="rId7"/>
    <p:sldId id="507" r:id="rId8"/>
    <p:sldId id="318" r:id="rId9"/>
    <p:sldId id="508" r:id="rId10"/>
    <p:sldId id="511" r:id="rId11"/>
    <p:sldId id="512" r:id="rId12"/>
    <p:sldId id="527" r:id="rId13"/>
    <p:sldId id="514" r:id="rId14"/>
    <p:sldId id="515" r:id="rId15"/>
    <p:sldId id="516" r:id="rId16"/>
    <p:sldId id="517" r:id="rId17"/>
    <p:sldId id="520" r:id="rId18"/>
    <p:sldId id="521" r:id="rId19"/>
    <p:sldId id="522" r:id="rId20"/>
    <p:sldId id="510" r:id="rId21"/>
    <p:sldId id="52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99"/>
    <a:srgbClr val="CC0000"/>
    <a:srgbClr val="009900"/>
    <a:srgbClr val="68D000"/>
    <a:srgbClr val="FF0000"/>
    <a:srgbClr val="00CC00"/>
    <a:srgbClr val="000000"/>
    <a:srgbClr val="DDDDD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029" autoAdjust="0"/>
    <p:restoredTop sz="69627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EA2D-730D-448D-ACD7-C64A50C14CAD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3911-3B7A-4946-9EB0-F971123901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162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71C2E-290D-4795-A2D4-BAD8DB5A7D9C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3614-CF87-4BF7-923D-07B6A968E4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23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3614-CF87-4BF7-923D-07B6A968E4BA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797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>
              <a:latin typeface="Arial" charset="0"/>
            </a:endParaRPr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581D4-249A-47B0-BFCB-9663CA19A89A}" type="slidenum">
              <a:rPr lang="fr-CA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fr-CA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71346-8593-42C1-AE0D-A3FF5F900070}" type="slidenum">
              <a:rPr lang="fr-C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E9339-A329-4E64-A298-194EAEA50AC8}" type="slidenum">
              <a:rPr lang="fr-CA" smtClean="0"/>
              <a:pPr/>
              <a:t>6</a:t>
            </a:fld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615F9-B80D-44BB-8562-73DE7F92E17A}" type="slidenum">
              <a:rPr lang="fr-CA" smtClean="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fr-CA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5F1AE-84C7-4FD6-BFE6-1D4DA1324906}" type="slidenum">
              <a:rPr lang="fr-CA" smtClean="0">
                <a:solidFill>
                  <a:srgbClr val="000000"/>
                </a:solidFill>
                <a:latin typeface="Arial" charset="0"/>
              </a:rPr>
              <a:pPr/>
              <a:t>9</a:t>
            </a:fld>
            <a:endParaRPr lang="fr-CA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FFC83-A7BA-4E2A-AD14-FCD5569A7357}" type="slidenum">
              <a:rPr lang="fr-CA" smtClean="0"/>
              <a:pPr/>
              <a:t>10</a:t>
            </a:fld>
            <a:endParaRPr lang="fr-CA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E8F0B-5A03-481B-A064-3520305E5A7F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b="1" dirty="0" err="1" smtClean="0"/>
              <a:t>Prébiotiques</a:t>
            </a:r>
            <a:r>
              <a:rPr lang="fr-CA" dirty="0" smtClean="0"/>
              <a:t> – Bactéries ciblées </a:t>
            </a:r>
            <a:r>
              <a:rPr lang="fr-CA" dirty="0" smtClean="0">
                <a:sym typeface="Wingdings" pitchFamily="2" charset="2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CA" dirty="0" smtClean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Bifidobactéries</a:t>
            </a:r>
            <a:endParaRPr lang="fr-CA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CA" dirty="0" smtClean="0">
                <a:sym typeface="Wingdings" pitchFamily="2" charset="2"/>
              </a:rPr>
              <a:t> Lactobacilles</a:t>
            </a:r>
          </a:p>
          <a:p>
            <a:r>
              <a:rPr lang="fr-CA" dirty="0" smtClean="0"/>
              <a:t>On en retrouve naturellement dans les fruits et légumes</a:t>
            </a:r>
          </a:p>
          <a:p>
            <a:r>
              <a:rPr lang="fr-CA" dirty="0" smtClean="0"/>
              <a:t>Effets sur ces bactéries</a:t>
            </a:r>
            <a:r>
              <a:rPr lang="fr-CA" baseline="0" dirty="0" smtClean="0"/>
              <a:t> </a:t>
            </a:r>
            <a:r>
              <a:rPr lang="fr-CA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 Augmentation de l’absorption des</a:t>
            </a:r>
            <a:r>
              <a:rPr lang="fr-CA" baseline="0" dirty="0" smtClean="0"/>
              <a:t> minéraux (Ca et Mg)</a:t>
            </a:r>
          </a:p>
          <a:p>
            <a:pPr>
              <a:buFont typeface="Arial" pitchFamily="34" charset="0"/>
              <a:buChar char="•"/>
            </a:pPr>
            <a:r>
              <a:rPr lang="fr-CA" baseline="0" dirty="0" smtClean="0"/>
              <a:t> Effet sur les fonctions immunitaires</a:t>
            </a:r>
          </a:p>
          <a:p>
            <a:pPr>
              <a:buFont typeface="Arial" pitchFamily="34" charset="0"/>
              <a:buChar char="•"/>
            </a:pPr>
            <a:r>
              <a:rPr lang="fr-CA" baseline="0" dirty="0" smtClean="0"/>
              <a:t> Effet protecteur contre le cancer du côlon</a:t>
            </a:r>
            <a:endParaRPr lang="fr-CA" dirty="0" smtClean="0"/>
          </a:p>
          <a:p>
            <a:pPr>
              <a:buFont typeface="Arial" pitchFamily="34" charset="0"/>
              <a:buNone/>
            </a:pPr>
            <a:endParaRPr lang="fr-CA" baseline="0" dirty="0" smtClean="0"/>
          </a:p>
          <a:p>
            <a:pPr>
              <a:buFont typeface="Arial" pitchFamily="34" charset="0"/>
              <a:buNone/>
            </a:pPr>
            <a:r>
              <a:rPr lang="fr-CA" b="1" baseline="0" dirty="0" err="1" smtClean="0"/>
              <a:t>Probiotiques</a:t>
            </a:r>
            <a:r>
              <a:rPr lang="fr-CA" baseline="0" dirty="0" smtClean="0"/>
              <a:t> :</a:t>
            </a:r>
          </a:p>
          <a:p>
            <a:pPr>
              <a:buFont typeface="Arial" pitchFamily="34" charset="0"/>
              <a:buNone/>
            </a:pPr>
            <a:r>
              <a:rPr lang="fr-CA" baseline="0" dirty="0" smtClean="0"/>
              <a:t>On les retrouve dans le yogourt </a:t>
            </a:r>
          </a:p>
          <a:p>
            <a:pPr>
              <a:buFont typeface="Arial" pitchFamily="34" charset="0"/>
              <a:buNone/>
            </a:pPr>
            <a:r>
              <a:rPr lang="fr-CA" baseline="0" dirty="0" smtClean="0"/>
              <a:t>Pour être efficace, faut faire une cure de 10 jours par mois. Bactéries doivent résister à l’acidité de l’estomac et échapper aux enzymes digestives. </a:t>
            </a:r>
          </a:p>
          <a:p>
            <a:pPr>
              <a:buFont typeface="Arial" pitchFamily="34" charset="0"/>
              <a:buNone/>
            </a:pPr>
            <a:r>
              <a:rPr lang="fr-CA" baseline="0" dirty="0" smtClean="0"/>
              <a:t>Souches utilisées :</a:t>
            </a:r>
          </a:p>
          <a:p>
            <a:pPr lvl="1">
              <a:buFont typeface="Arial" pitchFamily="34" charset="0"/>
              <a:buChar char="•"/>
            </a:pPr>
            <a:r>
              <a:rPr lang="fr-CA" dirty="0" smtClean="0">
                <a:sym typeface="Wingdings" pitchFamily="2" charset="2"/>
              </a:rPr>
              <a:t> </a:t>
            </a:r>
            <a:r>
              <a:rPr lang="fr-CA" dirty="0" err="1" smtClean="0">
                <a:sym typeface="Wingdings" pitchFamily="2" charset="2"/>
              </a:rPr>
              <a:t>Bifidobactéries</a:t>
            </a:r>
            <a:endParaRPr lang="fr-CA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fr-CA" dirty="0" smtClean="0">
                <a:sym typeface="Wingdings" pitchFamily="2" charset="2"/>
              </a:rPr>
              <a:t> Lactobacilles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71346-8593-42C1-AE0D-A3FF5F900070}" type="slidenum">
              <a:rPr lang="fr-CA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009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55650" y="1268413"/>
            <a:ext cx="4027488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5538" y="1268413"/>
            <a:ext cx="4029075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dirty="0"/>
              <a:t>Module-2 - Système digestif</a:t>
            </a: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CE741-1E8D-437E-A3B3-065B051061B7}" type="slidenum">
              <a:rPr lang="fr-CA"/>
              <a:pPr>
                <a:defRPr/>
              </a:pPr>
              <a:t>‹N°›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8713788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388" y="1412875"/>
            <a:ext cx="4338637" cy="24082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70425" y="1412875"/>
            <a:ext cx="4340225" cy="24082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79388" y="3973513"/>
            <a:ext cx="4338637" cy="24082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70425" y="3973513"/>
            <a:ext cx="4340225" cy="24082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286000" y="6524625"/>
            <a:ext cx="5381625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reproducteur</a:t>
            </a:r>
            <a:r>
              <a:rPr lang="en-US" dirty="0"/>
              <a:t> </a:t>
            </a:r>
            <a:r>
              <a:rPr lang="en-US" dirty="0" err="1"/>
              <a:t>femelle</a:t>
            </a:r>
            <a:r>
              <a:rPr lang="en-US" dirty="0"/>
              <a:t> -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027988" y="6524625"/>
            <a:ext cx="1066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6A4E-7DA1-492A-80AF-D392327EB8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623F393-22B5-4960-AC06-3DB77822E57A}" type="datetimeFigureOut">
              <a:rPr lang="fr-CA" smtClean="0"/>
              <a:t>2014-09-03</a:t>
            </a:fld>
            <a:endParaRPr lang="fr-CA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40B20BE1-851F-4687-9A1A-1CF970E65AE4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 cap="sm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10.jpeg"/><Relationship Id="rId5" Type="http://schemas.openxmlformats.org/officeDocument/2006/relationships/tags" Target="../tags/tag50.xml"/><Relationship Id="rId10" Type="http://schemas.openxmlformats.org/officeDocument/2006/relationships/image" Target="../media/image14.jpe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hyperlink" Target="http://highered.mcgraw-hill.com/sites/0072495855/student_view0/chapter26/animation__organs_of_digestion.html" TargetMode="Externa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gi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9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31640" y="476672"/>
            <a:ext cx="7056784" cy="1584176"/>
          </a:xfrm>
          <a:solidFill>
            <a:srgbClr val="FFFFFF">
              <a:alpha val="6902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bg1"/>
                </a:solidFill>
              </a:rPr>
              <a:t>Module I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dirty="0" smtClean="0">
                <a:solidFill>
                  <a:schemeClr val="bg1"/>
                </a:solidFill>
              </a:rPr>
              <a:t>Le système digestif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403648" y="4869160"/>
            <a:ext cx="6400800" cy="1080120"/>
          </a:xfrm>
          <a:solidFill>
            <a:srgbClr val="FFFFFF">
              <a:alpha val="63922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b="1" cap="small" dirty="0" smtClean="0">
                <a:solidFill>
                  <a:schemeClr val="bg1"/>
                </a:solidFill>
              </a:rPr>
              <a:t>La lumière au bout du tunnel</a:t>
            </a:r>
          </a:p>
          <a:p>
            <a:pPr marL="0" indent="0" algn="ctr">
              <a:buNone/>
            </a:pPr>
            <a:r>
              <a:rPr lang="fr-CA" b="1" cap="small" dirty="0" smtClean="0">
                <a:solidFill>
                  <a:schemeClr val="bg1"/>
                </a:solidFill>
              </a:rPr>
              <a:t>Chapitre 23 (</a:t>
            </a:r>
            <a:r>
              <a:rPr lang="fr-CA" b="1" cap="small" dirty="0" err="1" smtClean="0">
                <a:solidFill>
                  <a:schemeClr val="bg1"/>
                </a:solidFill>
              </a:rPr>
              <a:t>Marieb</a:t>
            </a:r>
            <a:r>
              <a:rPr lang="fr-CA" b="1" cap="small" dirty="0" smtClean="0">
                <a:solidFill>
                  <a:schemeClr val="bg1"/>
                </a:solidFill>
              </a:rPr>
              <a:t>)</a:t>
            </a:r>
            <a:endParaRPr lang="fr-CA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0156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Côlon : anatomie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349250" y="1268413"/>
            <a:ext cx="44386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CA" dirty="0" smtClean="0"/>
              <a:t>4 segments 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dirty="0" smtClean="0">
                <a:sym typeface="Wingdings"/>
              </a:rPr>
              <a:t> </a:t>
            </a:r>
            <a:r>
              <a:rPr lang="fr-CA" dirty="0" err="1" smtClean="0"/>
              <a:t>Caecum</a:t>
            </a:r>
            <a:endParaRPr lang="fr-CA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dirty="0" smtClean="0">
                <a:sym typeface="Wingdings"/>
              </a:rPr>
              <a:t> </a:t>
            </a:r>
            <a:r>
              <a:rPr lang="fr-CA" dirty="0" smtClean="0"/>
              <a:t>Côlon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/>
              <a:t>Ascendant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/>
              <a:t>Transverse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/>
              <a:t>Descendant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/>
              <a:t>Sigmoïde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dirty="0" smtClean="0">
                <a:sym typeface="Wingdings"/>
              </a:rPr>
              <a:t> </a:t>
            </a:r>
            <a:r>
              <a:rPr lang="fr-CA" dirty="0" smtClean="0"/>
              <a:t>Rectum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CA" dirty="0" smtClean="0">
                <a:sym typeface="Wingdings"/>
              </a:rPr>
              <a:t> </a:t>
            </a:r>
            <a:r>
              <a:rPr lang="fr-CA" dirty="0" smtClean="0"/>
              <a:t>Canal anal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Haustrations</a:t>
            </a:r>
            <a:endParaRPr lang="fr-CA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304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75426"/>
            <a:ext cx="1584325" cy="3099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CA" sz="1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23.29</a:t>
            </a:r>
          </a:p>
        </p:txBody>
      </p:sp>
      <p:pic>
        <p:nvPicPr>
          <p:cNvPr id="268294" name="Picture 6" descr="Figure 24-2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57" t="23141" r="43561" b="26839"/>
          <a:stretch>
            <a:fillRect/>
          </a:stretch>
        </p:blipFill>
        <p:spPr>
          <a:xfrm>
            <a:off x="3082949" y="298491"/>
            <a:ext cx="6025555" cy="6586893"/>
          </a:xfrm>
          <a:noFill/>
        </p:spPr>
      </p:pic>
      <p:sp>
        <p:nvSpPr>
          <p:cNvPr id="19" name="Espace réservé du numéro de diapositive 2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4510" y="908720"/>
            <a:ext cx="8820150" cy="5805264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buNone/>
              <a:defRPr/>
            </a:pPr>
            <a:r>
              <a:rPr lang="fr-CA" sz="2800" b="1" cap="small" dirty="0">
                <a:solidFill>
                  <a:srgbClr val="FF3399"/>
                </a:solidFill>
                <a:sym typeface="Wingdings"/>
              </a:rPr>
              <a:t> Propulsion </a:t>
            </a:r>
            <a:endParaRPr lang="fr-CA" sz="2800" dirty="0"/>
          </a:p>
          <a:p>
            <a:pPr marL="1244918" lvl="1" indent="-368300">
              <a:lnSpc>
                <a:spcPct val="110000"/>
              </a:lnSpc>
              <a:defRPr/>
            </a:pPr>
            <a:r>
              <a:rPr lang="fr-CA" dirty="0" smtClean="0">
                <a:sym typeface="Wingdings" pitchFamily="2" charset="2"/>
              </a:rPr>
              <a:t>Péristaltisme  pousser les </a:t>
            </a:r>
            <a:r>
              <a:rPr lang="fr-CA" b="1" dirty="0" smtClean="0">
                <a:sym typeface="Wingdings" pitchFamily="2" charset="2"/>
              </a:rPr>
              <a:t>fèces</a:t>
            </a:r>
            <a:r>
              <a:rPr lang="fr-CA" dirty="0" smtClean="0">
                <a:sym typeface="Wingdings" pitchFamily="2" charset="2"/>
              </a:rPr>
              <a:t> vers </a:t>
            </a:r>
            <a:r>
              <a:rPr lang="fr-CA" b="1" dirty="0" smtClean="0">
                <a:sym typeface="Wingdings" pitchFamily="2" charset="2"/>
              </a:rPr>
              <a:t>l’anus </a:t>
            </a:r>
            <a:r>
              <a:rPr lang="fr-CA" dirty="0" smtClean="0">
                <a:sym typeface="Wingdings" pitchFamily="2" charset="2"/>
              </a:rPr>
              <a:t>par un </a:t>
            </a:r>
            <a:r>
              <a:rPr lang="fr-CA" b="1" dirty="0" smtClean="0">
                <a:sym typeface="Wingdings" pitchFamily="2" charset="2"/>
              </a:rPr>
              <a:t>mouvement de masse</a:t>
            </a:r>
            <a:r>
              <a:rPr lang="fr-CA" dirty="0" smtClean="0">
                <a:sym typeface="Wingdings" pitchFamily="2" charset="2"/>
              </a:rPr>
              <a:t>.</a:t>
            </a:r>
          </a:p>
          <a:p>
            <a:pPr marL="0" lvl="1" indent="0" eaLnBrk="1" hangingPunct="1">
              <a:lnSpc>
                <a:spcPct val="110000"/>
              </a:lnSpc>
              <a:buNone/>
              <a:defRPr/>
            </a:pPr>
            <a:r>
              <a:rPr lang="fr-CA" b="1" dirty="0" smtClean="0">
                <a:sym typeface="Wingdings"/>
              </a:rPr>
              <a:t> </a:t>
            </a:r>
            <a:r>
              <a:rPr lang="fr-CA" b="1" dirty="0" smtClean="0"/>
              <a:t>Digestion mécanique</a:t>
            </a:r>
            <a:endParaRPr lang="fr-CA" dirty="0" smtClean="0">
              <a:sym typeface="Wingdings" pitchFamily="2" charset="2"/>
            </a:endParaRPr>
          </a:p>
          <a:p>
            <a:pPr marL="1244918" lvl="1" indent="-368300">
              <a:lnSpc>
                <a:spcPct val="110000"/>
              </a:lnSpc>
              <a:defRPr/>
            </a:pPr>
            <a:r>
              <a:rPr lang="fr-CA" dirty="0" smtClean="0">
                <a:sym typeface="Wingdings" pitchFamily="2" charset="2"/>
              </a:rPr>
              <a:t>Segmentation  contractions haustrales</a:t>
            </a:r>
            <a:endParaRPr lang="fr-CA" b="1" u="sng" dirty="0" smtClean="0"/>
          </a:p>
          <a:p>
            <a:pPr marL="0" lvl="1" indent="0" eaLnBrk="1" hangingPunct="1">
              <a:lnSpc>
                <a:spcPct val="110000"/>
              </a:lnSpc>
              <a:buNone/>
              <a:defRPr/>
            </a:pPr>
            <a:r>
              <a:rPr lang="fr-CA" b="1" dirty="0" smtClean="0">
                <a:solidFill>
                  <a:srgbClr val="CC0000"/>
                </a:solidFill>
                <a:sym typeface="Wingdings"/>
              </a:rPr>
              <a:t> </a:t>
            </a:r>
            <a:r>
              <a:rPr lang="fr-CA" b="1" dirty="0" smtClean="0">
                <a:solidFill>
                  <a:srgbClr val="CC0000"/>
                </a:solidFill>
              </a:rPr>
              <a:t>Absorption</a:t>
            </a:r>
            <a:r>
              <a:rPr lang="fr-CA" dirty="0" smtClean="0">
                <a:solidFill>
                  <a:srgbClr val="CC0000"/>
                </a:solidFill>
              </a:rPr>
              <a:t> (10%)</a:t>
            </a:r>
          </a:p>
          <a:p>
            <a:pPr marL="1244918" lvl="1" indent="-368300">
              <a:lnSpc>
                <a:spcPct val="110000"/>
              </a:lnSpc>
              <a:defRPr/>
            </a:pPr>
            <a:r>
              <a:rPr lang="fr-CA" dirty="0" smtClean="0"/>
              <a:t>Eau </a:t>
            </a:r>
            <a:r>
              <a:rPr lang="fr-CA" dirty="0" smtClean="0">
                <a:sym typeface="Wingdings" pitchFamily="2" charset="2"/>
              </a:rPr>
              <a:t> rend fèces « solides »</a:t>
            </a:r>
            <a:endParaRPr lang="fr-CA" dirty="0" smtClean="0"/>
          </a:p>
          <a:p>
            <a:pPr marL="1244918" lvl="1" indent="-368300">
              <a:lnSpc>
                <a:spcPct val="110000"/>
              </a:lnSpc>
              <a:defRPr/>
            </a:pPr>
            <a:r>
              <a:rPr lang="fr-CA" dirty="0" smtClean="0"/>
              <a:t>Vitamines (B+K) produites </a:t>
            </a:r>
            <a:r>
              <a:rPr lang="fr-CA" i="1" dirty="0" smtClean="0"/>
              <a:t>in situ </a:t>
            </a:r>
            <a:r>
              <a:rPr lang="fr-CA" dirty="0" smtClean="0"/>
              <a:t>par flore bactérienne intestinale </a:t>
            </a:r>
          </a:p>
          <a:p>
            <a:pPr marL="0" lvl="1" indent="0" eaLnBrk="1" hangingPunct="1">
              <a:lnSpc>
                <a:spcPct val="110000"/>
              </a:lnSpc>
              <a:buNone/>
              <a:defRPr/>
            </a:pPr>
            <a:r>
              <a:rPr lang="fr-CA" b="1" dirty="0">
                <a:solidFill>
                  <a:schemeClr val="accent6"/>
                </a:solidFill>
                <a:sym typeface="Wingdings"/>
              </a:rPr>
              <a:t></a:t>
            </a:r>
            <a:r>
              <a:rPr lang="fr-CA" b="1" dirty="0" smtClean="0">
                <a:solidFill>
                  <a:schemeClr val="accent6"/>
                </a:solidFill>
              </a:rPr>
              <a:t>Défécation</a:t>
            </a:r>
            <a:endParaRPr lang="fr-CA" dirty="0" smtClean="0">
              <a:solidFill>
                <a:schemeClr val="accent6"/>
              </a:solidFill>
            </a:endParaRPr>
          </a:p>
          <a:p>
            <a:pPr marL="1244918" lvl="1" indent="-368300">
              <a:lnSpc>
                <a:spcPct val="110000"/>
              </a:lnSpc>
              <a:defRPr/>
            </a:pPr>
            <a:r>
              <a:rPr lang="fr-CA" b="1" dirty="0" smtClean="0"/>
              <a:t>Former</a:t>
            </a:r>
            <a:r>
              <a:rPr lang="fr-CA" dirty="0" smtClean="0"/>
              <a:t>, </a:t>
            </a:r>
            <a:r>
              <a:rPr lang="fr-CA" b="1" dirty="0" smtClean="0"/>
              <a:t>emmagasiner</a:t>
            </a:r>
            <a:r>
              <a:rPr lang="fr-CA" dirty="0" smtClean="0"/>
              <a:t> et </a:t>
            </a:r>
            <a:r>
              <a:rPr lang="fr-CA" b="1" dirty="0" smtClean="0"/>
              <a:t>évacuer</a:t>
            </a:r>
            <a:r>
              <a:rPr lang="fr-CA" dirty="0" smtClean="0"/>
              <a:t> les fèces. 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80156" y="-27384"/>
            <a:ext cx="84963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Côlon : Fonctions</a:t>
            </a:r>
          </a:p>
        </p:txBody>
      </p:sp>
      <p:sp>
        <p:nvSpPr>
          <p:cNvPr id="12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3207585"/>
          </a:xfrm>
          <a:ln w="28575">
            <a:solidFill>
              <a:srgbClr val="FF3399"/>
            </a:solidFill>
          </a:ln>
        </p:spPr>
        <p:txBody>
          <a:bodyPr/>
          <a:lstStyle/>
          <a:p>
            <a:pPr>
              <a:buClr>
                <a:srgbClr val="FF3399"/>
              </a:buClr>
            </a:pPr>
            <a:r>
              <a:rPr lang="fr-CA" dirty="0" smtClean="0"/>
              <a:t>Péristaltisme</a:t>
            </a:r>
          </a:p>
          <a:p>
            <a:pPr lvl="1">
              <a:buClr>
                <a:srgbClr val="FF3399"/>
              </a:buClr>
            </a:pPr>
            <a:r>
              <a:rPr lang="fr-CA" sz="2400" dirty="0" smtClean="0"/>
              <a:t>Ondes de contraction longues et puissantes </a:t>
            </a:r>
          </a:p>
          <a:p>
            <a:pPr lvl="2">
              <a:buClr>
                <a:srgbClr val="FF3399"/>
              </a:buClr>
            </a:pPr>
            <a:r>
              <a:rPr lang="fr-CA" sz="2100" dirty="0" smtClean="0"/>
              <a:t>Pousse les fèces vers le rectum</a:t>
            </a:r>
          </a:p>
          <a:p>
            <a:pPr lvl="2">
              <a:buClr>
                <a:srgbClr val="FF3399"/>
              </a:buClr>
            </a:pPr>
            <a:r>
              <a:rPr lang="fr-CA" sz="2100" dirty="0" smtClean="0"/>
              <a:t>Réflexe gastrocolique</a:t>
            </a:r>
            <a:endParaRPr lang="fr-CA" sz="21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3135577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Clr>
                <a:schemeClr val="tx1"/>
              </a:buClr>
            </a:pPr>
            <a:r>
              <a:rPr lang="fr-CA" dirty="0" smtClean="0"/>
              <a:t>Segmentation</a:t>
            </a:r>
          </a:p>
          <a:p>
            <a:pPr lvl="1">
              <a:buClr>
                <a:schemeClr val="tx1"/>
              </a:buClr>
            </a:pPr>
            <a:r>
              <a:rPr lang="fr-CA" sz="2400" dirty="0" smtClean="0"/>
              <a:t>Mélange et sépare les résidus</a:t>
            </a:r>
          </a:p>
          <a:p>
            <a:pPr lvl="2">
              <a:buClr>
                <a:schemeClr val="tx1"/>
              </a:buClr>
            </a:pPr>
            <a:r>
              <a:rPr lang="fr-CA" sz="2000" dirty="0" smtClean="0"/>
              <a:t>Facilite absorption de l’eau</a:t>
            </a:r>
          </a:p>
          <a:p>
            <a:pPr lvl="2">
              <a:buClr>
                <a:schemeClr val="tx1"/>
              </a:buClr>
            </a:pPr>
            <a:r>
              <a:rPr lang="fr-CA" sz="2000" dirty="0" smtClean="0"/>
              <a:t>Facilite la formation des selles</a:t>
            </a:r>
            <a:endParaRPr lang="fr-CA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33265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</a:t>
            </a:r>
            <a:r>
              <a:rPr lang="fr-CA" sz="32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Contraction </a:t>
            </a:r>
            <a:r>
              <a:rPr lang="fr-CA" sz="3200" b="1" cap="smal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haustrale</a:t>
            </a:r>
            <a:endParaRPr lang="fr-CA" sz="32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40756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cap="small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</a:t>
            </a:r>
            <a:r>
              <a:rPr lang="fr-CA" sz="3200" b="1" cap="small" dirty="0" smtClean="0">
                <a:solidFill>
                  <a:srgbClr val="FF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Mouvement de masse</a:t>
            </a:r>
            <a:endParaRPr lang="fr-CA" sz="3200" b="1" cap="small" dirty="0">
              <a:solidFill>
                <a:srgbClr val="FF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69160"/>
            <a:ext cx="2952328" cy="1964640"/>
          </a:xfrm>
          <a:prstGeom prst="rect">
            <a:avLst/>
          </a:prstGeom>
        </p:spPr>
      </p:pic>
      <p:sp>
        <p:nvSpPr>
          <p:cNvPr id="14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Figure 24-23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29" t="48622" r="26259" b="18065"/>
          <a:stretch>
            <a:fillRect/>
          </a:stretch>
        </p:blipFill>
        <p:spPr bwMode="auto">
          <a:xfrm>
            <a:off x="1979613" y="1268413"/>
            <a:ext cx="6840859" cy="54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96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0200" y="4881563"/>
            <a:ext cx="1441450" cy="446087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51520" y="44624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Côlon: histologie</a:t>
            </a:r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>
          <a:xfrm>
            <a:off x="683568" y="787157"/>
            <a:ext cx="1057469" cy="6093295"/>
          </a:xfrm>
          <a:prstGeom prst="rect">
            <a:avLst/>
          </a:prstGeom>
          <a:noFill/>
        </p:spPr>
        <p:txBody>
          <a:bodyPr vert="wordArtVer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fr-FR" sz="4800" b="1" spc="-1500" dirty="0">
                <a:ln w="11430">
                  <a:solidFill>
                    <a:srgbClr val="000099"/>
                  </a:solidFill>
                </a:ln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Muqueuse</a:t>
            </a:r>
          </a:p>
        </p:txBody>
      </p:sp>
      <p:sp>
        <p:nvSpPr>
          <p:cNvPr id="18" name="Espace réservé du numéro de diapositive 2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Côlon : histologie 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18939" y="1196752"/>
            <a:ext cx="8425061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dirty="0" smtClean="0"/>
              <a:t>¢ de la muqueuse</a:t>
            </a:r>
            <a:r>
              <a:rPr lang="fr-CA" dirty="0" smtClean="0">
                <a:solidFill>
                  <a:srgbClr val="00CC00"/>
                </a:solidFill>
              </a:rPr>
              <a:t> </a:t>
            </a:r>
            <a:r>
              <a:rPr lang="fr-CA" dirty="0" smtClean="0"/>
              <a:t>(glandes intestinales)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b="1" dirty="0" smtClean="0">
                <a:solidFill>
                  <a:srgbClr val="FF6600"/>
                </a:solidFill>
              </a:rPr>
              <a:t>¢ absorbantes </a:t>
            </a:r>
            <a:r>
              <a:rPr lang="fr-CA" dirty="0" smtClean="0"/>
              <a:t>(ont microvillosités)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>
                <a:sym typeface="Wingdings" pitchFamily="2" charset="2"/>
              </a:rPr>
              <a:t>Absorber </a:t>
            </a:r>
            <a:r>
              <a:rPr lang="fr-CA" b="1" dirty="0" smtClean="0">
                <a:solidFill>
                  <a:srgbClr val="FF6600"/>
                </a:solidFill>
                <a:sym typeface="Wingdings" pitchFamily="2" charset="2"/>
              </a:rPr>
              <a:t>l’eau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>
                <a:sym typeface="Wingdings" pitchFamily="2" charset="2"/>
              </a:rPr>
              <a:t>Absorber</a:t>
            </a:r>
            <a:r>
              <a:rPr lang="fr-CA" b="1" dirty="0" smtClean="0">
                <a:solidFill>
                  <a:srgbClr val="FF6600"/>
                </a:solidFill>
                <a:sym typeface="Wingdings" pitchFamily="2" charset="2"/>
              </a:rPr>
              <a:t> </a:t>
            </a:r>
            <a:r>
              <a:rPr lang="fr-CA" b="1" dirty="0" smtClean="0">
                <a:solidFill>
                  <a:srgbClr val="FF0066"/>
                </a:solidFill>
                <a:sym typeface="Wingdings" pitchFamily="2" charset="2"/>
              </a:rPr>
              <a:t>vitamines B et K</a:t>
            </a:r>
            <a:endParaRPr lang="fr-CA" b="1" dirty="0" smtClean="0">
              <a:solidFill>
                <a:srgbClr val="FF0066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fr-CA" dirty="0" smtClean="0">
              <a:solidFill>
                <a:srgbClr val="3333FF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CA" b="1" dirty="0" smtClean="0">
                <a:solidFill>
                  <a:srgbClr val="3333FF"/>
                </a:solidFill>
              </a:rPr>
              <a:t>¢ caliciformes </a:t>
            </a:r>
            <a:r>
              <a:rPr lang="fr-CA" dirty="0" smtClean="0">
                <a:solidFill>
                  <a:srgbClr val="3333FF"/>
                </a:solidFill>
                <a:sym typeface="Wingdings" pitchFamily="2" charset="2"/>
              </a:rPr>
              <a:t> </a:t>
            </a:r>
            <a:r>
              <a:rPr lang="fr-CA" b="1" dirty="0" smtClean="0">
                <a:solidFill>
                  <a:srgbClr val="00CC00"/>
                </a:solidFill>
                <a:sym typeface="Wingdings" pitchFamily="2" charset="2"/>
              </a:rPr>
              <a:t>mucus</a:t>
            </a:r>
            <a:r>
              <a:rPr lang="fr-CA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>
                <a:sym typeface="Wingdings" pitchFamily="2" charset="2"/>
              </a:rPr>
              <a:t>Facilite le passage des fèces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CA" dirty="0" smtClean="0">
                <a:sym typeface="Wingdings" pitchFamily="2" charset="2"/>
              </a:rPr>
              <a:t>Protège paroi intestinale contre </a:t>
            </a:r>
            <a:r>
              <a:rPr lang="fr-CA" dirty="0" smtClean="0">
                <a:solidFill>
                  <a:srgbClr val="C00000"/>
                </a:solidFill>
                <a:sym typeface="Wingdings" pitchFamily="2" charset="2"/>
              </a:rPr>
              <a:t>acides irritants</a:t>
            </a:r>
            <a:r>
              <a:rPr lang="fr-CA" dirty="0" smtClean="0">
                <a:sym typeface="Wingdings" pitchFamily="2" charset="2"/>
              </a:rPr>
              <a:t> et </a:t>
            </a:r>
            <a:r>
              <a:rPr lang="fr-CA" dirty="0" smtClean="0">
                <a:solidFill>
                  <a:srgbClr val="C00000"/>
                </a:solidFill>
                <a:sym typeface="Wingdings" pitchFamily="2" charset="2"/>
              </a:rPr>
              <a:t>gaz</a:t>
            </a:r>
            <a:r>
              <a:rPr lang="fr-CA" dirty="0" smtClean="0">
                <a:sym typeface="Wingdings" pitchFamily="2" charset="2"/>
              </a:rPr>
              <a:t> libérés par </a:t>
            </a:r>
            <a:r>
              <a:rPr lang="fr-CA" dirty="0" smtClean="0">
                <a:solidFill>
                  <a:srgbClr val="C00000"/>
                </a:solidFill>
                <a:sym typeface="Wingdings" pitchFamily="2" charset="2"/>
              </a:rPr>
              <a:t>flore bactérienne</a:t>
            </a:r>
          </a:p>
          <a:p>
            <a:pPr marL="685800" lvl="2" indent="0" eaLnBrk="1" hangingPunct="1">
              <a:lnSpc>
                <a:spcPct val="90000"/>
              </a:lnSpc>
              <a:buNone/>
              <a:defRPr/>
            </a:pPr>
            <a:endParaRPr lang="fr-CA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fr-CA" sz="3600" b="1" dirty="0" smtClean="0">
                <a:solidFill>
                  <a:srgbClr val="C00000"/>
                </a:solidFill>
              </a:rPr>
              <a:t>MAIS …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fr-CA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CA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5949280"/>
            <a:ext cx="7669868" cy="715089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C00000"/>
                </a:solidFill>
                <a:effectLst/>
                <a:latin typeface="Tempus Sans ITC"/>
              </a:rPr>
              <a:t>Aucune digestion chimique !</a:t>
            </a:r>
            <a:endParaRPr lang="fr-CA" sz="3600" b="1" dirty="0" smtClean="0">
              <a:solidFill>
                <a:srgbClr val="3333FF"/>
              </a:solidFill>
              <a:latin typeface="Tempus Sans ITC"/>
            </a:endParaRPr>
          </a:p>
        </p:txBody>
      </p:sp>
      <p:sp>
        <p:nvSpPr>
          <p:cNvPr id="8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0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0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0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42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6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Côlon : Flore bactérienne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23056" y="2010453"/>
            <a:ext cx="8153400" cy="4154851"/>
          </a:xfrm>
          <a:solidFill>
            <a:srgbClr val="FFFFFF">
              <a:alpha val="36863"/>
            </a:srgb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b="1" dirty="0" smtClean="0">
                <a:sym typeface="Wingdings" pitchFamily="2" charset="2"/>
              </a:rPr>
              <a:t>Flore bactérienne (</a:t>
            </a:r>
            <a:r>
              <a:rPr lang="fr-CA" b="1" i="1" dirty="0" smtClean="0">
                <a:sym typeface="Wingdings" pitchFamily="2" charset="2"/>
              </a:rPr>
              <a:t>E. coli</a:t>
            </a:r>
            <a:r>
              <a:rPr lang="fr-CA" b="1" dirty="0" smtClean="0">
                <a:sym typeface="Wingdings" pitchFamily="2" charset="2"/>
              </a:rPr>
              <a:t>) :</a:t>
            </a:r>
          </a:p>
          <a:p>
            <a:pPr lvl="1" eaLnBrk="1" hangingPunct="1">
              <a:lnSpc>
                <a:spcPct val="90000"/>
              </a:lnSpc>
              <a:buClrTx/>
              <a:defRPr/>
            </a:pPr>
            <a:r>
              <a:rPr lang="fr-CA" dirty="0" smtClean="0">
                <a:sym typeface="Wingdings" pitchFamily="2" charset="2"/>
              </a:rPr>
              <a:t>Synthétisent les </a:t>
            </a:r>
            <a:r>
              <a:rPr lang="fr-CA" b="1" dirty="0" smtClean="0">
                <a:sym typeface="Wingdings" pitchFamily="2" charset="2"/>
              </a:rPr>
              <a:t>vitamines B et K : </a:t>
            </a:r>
          </a:p>
          <a:p>
            <a:pPr lvl="1" eaLnBrk="1" hangingPunct="1">
              <a:lnSpc>
                <a:spcPct val="90000"/>
              </a:lnSpc>
              <a:buClrTx/>
              <a:defRPr/>
            </a:pPr>
            <a:r>
              <a:rPr lang="fr-CA" dirty="0" smtClean="0">
                <a:sym typeface="Wingdings" pitchFamily="2" charset="2"/>
              </a:rPr>
              <a:t>Assure la</a:t>
            </a:r>
            <a:r>
              <a:rPr lang="fr-CA" dirty="0" smtClean="0">
                <a:solidFill>
                  <a:srgbClr val="00CC00"/>
                </a:solidFill>
                <a:sym typeface="Wingdings" pitchFamily="2" charset="2"/>
              </a:rPr>
              <a:t> </a:t>
            </a:r>
            <a:r>
              <a:rPr lang="fr-CA" b="1" dirty="0" smtClean="0">
                <a:solidFill>
                  <a:srgbClr val="00CC00"/>
                </a:solidFill>
                <a:sym typeface="Wingdings" pitchFamily="2" charset="2"/>
              </a:rPr>
              <a:t>fermentation</a:t>
            </a:r>
            <a:r>
              <a:rPr lang="fr-CA" dirty="0" smtClean="0">
                <a:solidFill>
                  <a:srgbClr val="00CC00"/>
                </a:solidFill>
                <a:sym typeface="Wingdings" pitchFamily="2" charset="2"/>
              </a:rPr>
              <a:t> </a:t>
            </a:r>
            <a:r>
              <a:rPr lang="fr-CA" dirty="0" smtClean="0">
                <a:sym typeface="Wingdings" pitchFamily="2" charset="2"/>
              </a:rPr>
              <a:t>de divers glucides indigestibles (cellulose). </a:t>
            </a:r>
          </a:p>
          <a:p>
            <a:pPr lvl="2">
              <a:lnSpc>
                <a:spcPct val="90000"/>
              </a:lnSpc>
              <a:buClrTx/>
              <a:defRPr/>
            </a:pPr>
            <a:r>
              <a:rPr lang="fr-CA" dirty="0" smtClean="0">
                <a:sym typeface="Wingdings" pitchFamily="2" charset="2"/>
              </a:rPr>
              <a:t>Flatulences</a:t>
            </a:r>
          </a:p>
          <a:p>
            <a:pPr lvl="1">
              <a:lnSpc>
                <a:spcPct val="114000"/>
              </a:lnSpc>
              <a:buClrTx/>
              <a:defRPr/>
            </a:pPr>
            <a:r>
              <a:rPr lang="fr-CA" dirty="0" smtClean="0"/>
              <a:t>Transforment </a:t>
            </a:r>
            <a:r>
              <a:rPr lang="fr-CA" dirty="0"/>
              <a:t>protéines en peptides</a:t>
            </a:r>
          </a:p>
          <a:p>
            <a:pPr lvl="2">
              <a:lnSpc>
                <a:spcPct val="114000"/>
              </a:lnSpc>
              <a:buClrTx/>
              <a:defRPr/>
            </a:pPr>
            <a:r>
              <a:rPr lang="fr-CA" b="1" dirty="0">
                <a:solidFill>
                  <a:srgbClr val="0000FF"/>
                </a:solidFill>
              </a:rPr>
              <a:t>Indole et scatole</a:t>
            </a:r>
            <a:r>
              <a:rPr lang="fr-CA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fr-CA" b="1" dirty="0" smtClean="0">
                <a:solidFill>
                  <a:srgbClr val="0000FF"/>
                </a:solidFill>
                <a:sym typeface="Wingdings" pitchFamily="2" charset="2"/>
              </a:rPr>
              <a:t>Odeur</a:t>
            </a:r>
          </a:p>
          <a:p>
            <a:pPr lvl="1" eaLnBrk="1" hangingPunct="1">
              <a:lnSpc>
                <a:spcPct val="110000"/>
              </a:lnSpc>
              <a:buClrTx/>
              <a:defRPr/>
            </a:pPr>
            <a:r>
              <a:rPr lang="fr-CA" dirty="0" smtClean="0"/>
              <a:t>Décomposent bilirubine </a:t>
            </a:r>
            <a:r>
              <a:rPr lang="fr-CA" dirty="0" smtClean="0">
                <a:sym typeface="Wingdings" pitchFamily="2" charset="2"/>
              </a:rPr>
              <a:t></a:t>
            </a:r>
            <a:r>
              <a:rPr lang="fr-CA" dirty="0" smtClean="0"/>
              <a:t> </a:t>
            </a:r>
            <a:r>
              <a:rPr lang="fr-CA" b="1" dirty="0" err="1" smtClean="0">
                <a:solidFill>
                  <a:srgbClr val="996600"/>
                </a:solidFill>
              </a:rPr>
              <a:t>stercobiline</a:t>
            </a:r>
            <a:r>
              <a:rPr lang="fr-CA" dirty="0" smtClean="0"/>
              <a:t> </a:t>
            </a:r>
          </a:p>
          <a:p>
            <a:pPr lvl="2" eaLnBrk="1" hangingPunct="1">
              <a:lnSpc>
                <a:spcPct val="110000"/>
              </a:lnSpc>
              <a:buClrTx/>
              <a:defRPr/>
            </a:pPr>
            <a:r>
              <a:rPr lang="fr-CA" dirty="0" smtClean="0"/>
              <a:t>Couleur brune</a:t>
            </a:r>
            <a:endParaRPr lang="fr-CA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15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>
            <a:noAutofit/>
          </a:bodyPr>
          <a:lstStyle/>
          <a:p>
            <a:r>
              <a:rPr lang="fr-CA" sz="3600" dirty="0" smtClean="0"/>
              <a:t>Digestion : Pré- et </a:t>
            </a:r>
            <a:r>
              <a:rPr lang="fr-CA" sz="3600" dirty="0" err="1" smtClean="0"/>
              <a:t>Probiotiques</a:t>
            </a:r>
            <a:endParaRPr lang="fr-CA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496" y="1268760"/>
            <a:ext cx="4320480" cy="51847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Tx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Prébiotiques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lvl="1">
              <a:buClrTx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Oligo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ou polysaccharides courts</a:t>
            </a:r>
          </a:p>
          <a:p>
            <a:pPr lvl="1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sont </a:t>
            </a:r>
            <a:r>
              <a:rPr lang="fr-CA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digérés dans l’intestin grêle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Aucune valeur nutritive pour NOUS !</a:t>
            </a:r>
          </a:p>
          <a:p>
            <a:pPr lvl="1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Avantages :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Nourriture » pour les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bonnes bactéries 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côlon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Stimule leur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croissance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3883" y="1268760"/>
            <a:ext cx="4320605" cy="5184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Tx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Probiotiques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lvl="1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Microorganismes vivants :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joignent à la flore intestinale normale</a:t>
            </a:r>
          </a:p>
          <a:p>
            <a:pPr lvl="1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Avantages :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Aident à la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fermentation des fibres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Stimulent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immunitaire</a:t>
            </a:r>
          </a:p>
          <a:p>
            <a:pPr lvl="2">
              <a:buClrTx/>
            </a:pP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Préviennent la </a:t>
            </a:r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diarrhée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15888"/>
            <a:ext cx="4824412" cy="1081087"/>
          </a:xfrm>
        </p:spPr>
        <p:txBody>
          <a:bodyPr/>
          <a:lstStyle/>
          <a:p>
            <a:pPr eaLnBrk="1" hangingPunct="1">
              <a:defRPr/>
            </a:pPr>
            <a:r>
              <a:rPr lang="fr-CA" sz="6000" dirty="0" smtClean="0"/>
              <a:t>Anus</a:t>
            </a:r>
          </a:p>
        </p:txBody>
      </p:sp>
      <p:pic>
        <p:nvPicPr>
          <p:cNvPr id="193541" name="Picture 5" descr="sorti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5157788"/>
            <a:ext cx="36004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64200" y="4772025"/>
            <a:ext cx="504825" cy="287338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3545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81950" y="3598863"/>
            <a:ext cx="792163" cy="731837"/>
          </a:xfrm>
          <a:prstGeom prst="rect">
            <a:avLst/>
          </a:prstGeom>
          <a:solidFill>
            <a:srgbClr val="FF6600">
              <a:alpha val="50000"/>
            </a:srgbClr>
          </a:solidFill>
          <a:ln w="38100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19354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81950" y="2768600"/>
            <a:ext cx="936625" cy="71913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/>
          </a:p>
        </p:txBody>
      </p:sp>
      <p:pic>
        <p:nvPicPr>
          <p:cNvPr id="193542" name="Picture 6" descr="Figure 24-22"/>
          <p:cNvPicPr>
            <a:picLocks noGrp="1" noChangeAspect="1" noChangeArrowheads="1"/>
          </p:cNvPicPr>
          <p:nvPr>
            <p:ph sz="half" idx="2"/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055" t="22229" r="11900" b="26393"/>
          <a:stretch>
            <a:fillRect/>
          </a:stretch>
        </p:blipFill>
        <p:spPr>
          <a:xfrm>
            <a:off x="4935538" y="-26988"/>
            <a:ext cx="4029075" cy="5113338"/>
          </a:xfrm>
          <a:noFill/>
        </p:spPr>
      </p:pic>
      <p:sp>
        <p:nvSpPr>
          <p:cNvPr id="14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3528" y="1485900"/>
            <a:ext cx="460883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1325" indent="-441325" algn="l"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lang="fr-CA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Ouverture contrôlée par 2 sphincters :</a:t>
            </a:r>
          </a:p>
          <a:p>
            <a:pPr marL="989013" lvl="1" indent="-368300" algn="l">
              <a:spcBef>
                <a:spcPct val="20000"/>
              </a:spcBef>
              <a:buClr>
                <a:srgbClr val="CC0044"/>
              </a:buClr>
              <a:buFont typeface="Wingdings" pitchFamily="2" charset="2"/>
              <a:buChar char="Ä"/>
              <a:defRPr/>
            </a:pPr>
            <a:r>
              <a:rPr lang="fr-CA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Sphincter interne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fr-CA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myocytes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lisses = involontaire)</a:t>
            </a:r>
          </a:p>
          <a:p>
            <a:pPr marL="989013" lvl="1" indent="-368300" algn="l">
              <a:spcBef>
                <a:spcPct val="20000"/>
              </a:spcBef>
              <a:buClr>
                <a:srgbClr val="CC0044"/>
              </a:buClr>
              <a:buFont typeface="Wingdings" pitchFamily="2" charset="2"/>
              <a:buChar char="Ä"/>
              <a:defRPr/>
            </a:pPr>
            <a:r>
              <a:rPr lang="fr-CA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Sphincter externe</a:t>
            </a:r>
            <a:r>
              <a:rPr lang="fr-CA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fr-CA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myocytes</a:t>
            </a:r>
            <a:r>
              <a:rPr lang="fr-C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squelettiques = volontaire)</a:t>
            </a:r>
          </a:p>
          <a:p>
            <a:pPr marL="989013" lvl="1" indent="-368300" algn="l">
              <a:spcBef>
                <a:spcPct val="20000"/>
              </a:spcBef>
              <a:buClr>
                <a:srgbClr val="CC0044"/>
              </a:buClr>
              <a:buFont typeface="Wingdings" pitchFamily="2" charset="2"/>
              <a:buChar char="Ä"/>
              <a:defRPr/>
            </a:pPr>
            <a:endParaRPr lang="fr-CA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Espace réservé du numéro de diapositive 2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Fèces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solidFill>
            <a:srgbClr val="FFFFFF">
              <a:alpha val="4902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fr-CA" sz="3800" b="1" cap="small" dirty="0" smtClean="0"/>
              <a:t>Composition :</a:t>
            </a:r>
          </a:p>
          <a:p>
            <a:pPr lvl="1" eaLnBrk="1" hangingPunct="1">
              <a:defRPr/>
            </a:pPr>
            <a:r>
              <a:rPr lang="fr-CA" sz="3200" dirty="0" smtClean="0"/>
              <a:t>Eau (faible %)</a:t>
            </a:r>
          </a:p>
          <a:p>
            <a:pPr lvl="1" eaLnBrk="1" hangingPunct="1">
              <a:defRPr/>
            </a:pPr>
            <a:r>
              <a:rPr lang="fr-CA" sz="3200" b="1" dirty="0" smtClean="0">
                <a:latin typeface="Arial" charset="0"/>
              </a:rPr>
              <a:t>Résidus</a:t>
            </a:r>
            <a:r>
              <a:rPr lang="fr-CA" sz="3200" dirty="0" smtClean="0">
                <a:latin typeface="Arial" charset="0"/>
              </a:rPr>
              <a:t> alimentaires non-digérés</a:t>
            </a:r>
          </a:p>
          <a:p>
            <a:pPr lvl="1" eaLnBrk="1" hangingPunct="1">
              <a:defRPr/>
            </a:pPr>
            <a:r>
              <a:rPr lang="fr-CA" sz="3200" dirty="0" smtClean="0"/>
              <a:t>Nutriments </a:t>
            </a:r>
            <a:r>
              <a:rPr lang="fr-CA" sz="3200" b="1" dirty="0" smtClean="0"/>
              <a:t>non-absorbés</a:t>
            </a:r>
          </a:p>
          <a:p>
            <a:pPr lvl="1" eaLnBrk="1" hangingPunct="1">
              <a:defRPr/>
            </a:pPr>
            <a:r>
              <a:rPr lang="fr-CA" sz="3200" b="1" dirty="0" smtClean="0">
                <a:latin typeface="Arial" charset="0"/>
              </a:rPr>
              <a:t>Mucus</a:t>
            </a:r>
          </a:p>
          <a:p>
            <a:pPr marL="989013" lvl="1" indent="-368300">
              <a:buClr>
                <a:srgbClr val="CC0044"/>
              </a:buClr>
              <a:defRPr/>
            </a:pPr>
            <a:r>
              <a:rPr lang="fr-CA" sz="3200" dirty="0" smtClean="0">
                <a:latin typeface="Arial" charset="0"/>
              </a:rPr>
              <a:t> Débris de </a:t>
            </a:r>
            <a:r>
              <a:rPr lang="fr-CA" sz="3200" b="1" dirty="0" smtClean="0">
                <a:latin typeface="Arial" charset="0"/>
              </a:rPr>
              <a:t>cellules mortes</a:t>
            </a:r>
          </a:p>
          <a:p>
            <a:pPr marL="989013" lvl="1" indent="-368300">
              <a:buClr>
                <a:srgbClr val="CC0044"/>
              </a:buClr>
              <a:defRPr/>
            </a:pPr>
            <a:r>
              <a:rPr lang="fr-CA" sz="3200" b="1" dirty="0" smtClean="0">
                <a:latin typeface="Arial" charset="0"/>
              </a:rPr>
              <a:t> Bactéries</a:t>
            </a:r>
            <a:r>
              <a:rPr lang="fr-CA" sz="3200" dirty="0" smtClean="0">
                <a:latin typeface="Arial" charset="0"/>
              </a:rPr>
              <a:t> (environ 40% des fèces !)</a:t>
            </a:r>
          </a:p>
          <a:p>
            <a:pPr lvl="1" eaLnBrk="1" hangingPunct="1">
              <a:defRPr/>
            </a:pPr>
            <a:endParaRPr lang="fr-CA" sz="3200" dirty="0" smtClean="0"/>
          </a:p>
        </p:txBody>
      </p:sp>
      <p:sp>
        <p:nvSpPr>
          <p:cNvPr id="8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Sacs anaux</a:t>
            </a:r>
          </a:p>
        </p:txBody>
      </p:sp>
      <p:pic>
        <p:nvPicPr>
          <p:cNvPr id="194564" name="Picture 4" descr="anal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9700" y="1196975"/>
            <a:ext cx="3733800" cy="5184775"/>
          </a:xfrm>
          <a:noFill/>
        </p:spPr>
      </p:pic>
      <p:sp>
        <p:nvSpPr>
          <p:cNvPr id="194567" name="Rectangle 7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809625" y="1268413"/>
            <a:ext cx="4410075" cy="5184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fr-CA" sz="3000" dirty="0" smtClean="0"/>
              <a:t>Chez </a:t>
            </a:r>
            <a:r>
              <a:rPr lang="fr-CA" sz="3000" b="1" dirty="0" smtClean="0">
                <a:solidFill>
                  <a:srgbClr val="C00000"/>
                </a:solidFill>
              </a:rPr>
              <a:t>carnivores</a:t>
            </a:r>
            <a:r>
              <a:rPr lang="fr-CA" sz="3000" dirty="0" smtClean="0"/>
              <a:t> uniquement.</a:t>
            </a:r>
          </a:p>
          <a:p>
            <a:pPr eaLnBrk="1" hangingPunct="1">
              <a:defRPr/>
            </a:pPr>
            <a:r>
              <a:rPr lang="fr-CA" sz="3000" b="1" dirty="0" smtClean="0"/>
              <a:t>Glandes sébacées </a:t>
            </a:r>
            <a:r>
              <a:rPr lang="fr-CA" sz="3000" dirty="0" smtClean="0"/>
              <a:t>sécrétant </a:t>
            </a:r>
            <a:r>
              <a:rPr lang="fr-CA" sz="3000" b="1" dirty="0" smtClean="0"/>
              <a:t>marqueurs chimiques. </a:t>
            </a:r>
          </a:p>
          <a:p>
            <a:pPr eaLnBrk="1" hangingPunct="1">
              <a:defRPr/>
            </a:pPr>
            <a:r>
              <a:rPr lang="fr-CA" sz="3000" dirty="0" smtClean="0"/>
              <a:t>Conduit débouche dans </a:t>
            </a:r>
            <a:r>
              <a:rPr lang="fr-CA" sz="3000" b="1" dirty="0" smtClean="0">
                <a:solidFill>
                  <a:srgbClr val="00CC00"/>
                </a:solidFill>
              </a:rPr>
              <a:t>canal anal.</a:t>
            </a:r>
          </a:p>
          <a:p>
            <a:pPr eaLnBrk="1" hangingPunct="1">
              <a:defRPr/>
            </a:pPr>
            <a:r>
              <a:rPr lang="fr-CA" sz="3000" dirty="0" smtClean="0"/>
              <a:t>Sécrétions libérées en même temps que les </a:t>
            </a:r>
            <a:r>
              <a:rPr lang="fr-CA" sz="3000" b="1" dirty="0" smtClean="0">
                <a:solidFill>
                  <a:schemeClr val="accent5"/>
                </a:solidFill>
              </a:rPr>
              <a:t>fèces</a:t>
            </a:r>
            <a:r>
              <a:rPr lang="fr-CA" sz="3000" dirty="0" smtClean="0"/>
              <a:t>.</a:t>
            </a:r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19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4" grpId="0" build="p"/>
      <p:bldP spid="1945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77480" y="58614"/>
            <a:ext cx="6131024" cy="994122"/>
          </a:xfrm>
          <a:solidFill>
            <a:srgbClr val="FFFFFF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dirty="0" smtClean="0"/>
              <a:t>Le plan de match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755576" y="1927373"/>
            <a:ext cx="7488832" cy="4813995"/>
          </a:xfrm>
          <a:solidFill>
            <a:srgbClr val="FFFFFF">
              <a:alpha val="61961"/>
            </a:srgbClr>
          </a:solidFill>
        </p:spPr>
        <p:txBody>
          <a:bodyPr>
            <a:normAutofit/>
          </a:bodyPr>
          <a:lstStyle/>
          <a:p>
            <a:pPr marL="87313" lvl="1" indent="0">
              <a:lnSpc>
                <a:spcPct val="110000"/>
              </a:lnSpc>
              <a:buNone/>
              <a:defRPr/>
            </a:pPr>
            <a:r>
              <a:rPr lang="fr-CA" sz="3200" dirty="0" smtClean="0"/>
              <a:t>Anatomie, histologie et physiologie</a:t>
            </a:r>
          </a:p>
          <a:p>
            <a:pPr marL="1436688" lvl="3" indent="-385763">
              <a:lnSpc>
                <a:spcPct val="110000"/>
              </a:lnSpc>
              <a:defRPr/>
            </a:pPr>
            <a:r>
              <a:rPr lang="fr-CA" sz="3600" b="1" cap="small" dirty="0" smtClean="0"/>
              <a:t>Digestion chimique dans le duodénum</a:t>
            </a:r>
            <a:endParaRPr lang="fr-CA" sz="3600" b="1" cap="small" dirty="0" smtClean="0"/>
          </a:p>
          <a:p>
            <a:pPr marL="1436688" lvl="3" indent="-385763">
              <a:lnSpc>
                <a:spcPct val="110000"/>
              </a:lnSpc>
              <a:defRPr/>
            </a:pPr>
            <a:r>
              <a:rPr lang="fr-CA" sz="3600" b="1" cap="small" dirty="0" smtClean="0"/>
              <a:t>Côlon</a:t>
            </a:r>
            <a:endParaRPr lang="fr-CA" sz="3600" b="1" cap="small" dirty="0" smtClean="0"/>
          </a:p>
          <a:p>
            <a:pPr marL="1050925" lvl="3" indent="0">
              <a:lnSpc>
                <a:spcPct val="110000"/>
              </a:lnSpc>
              <a:buNone/>
              <a:defRPr/>
            </a:pPr>
            <a:endParaRPr lang="fr-CA" sz="3600" b="1" cap="small" dirty="0" smtClean="0"/>
          </a:p>
        </p:txBody>
      </p:sp>
      <p:sp>
        <p:nvSpPr>
          <p:cNvPr id="4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0825" y="115888"/>
            <a:ext cx="8713788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CA" dirty="0" smtClean="0"/>
              <a:t>Adaptation du tube digestif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07950" y="1052513"/>
            <a:ext cx="4319588" cy="51847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fr-CA" sz="2800" dirty="0" smtClean="0"/>
              <a:t>Les </a:t>
            </a:r>
            <a:r>
              <a:rPr lang="fr-CA" sz="2800" b="1" dirty="0" smtClean="0"/>
              <a:t>herbivores</a:t>
            </a:r>
            <a:r>
              <a:rPr lang="fr-CA" sz="2800" dirty="0" smtClean="0"/>
              <a:t> ont un </a:t>
            </a:r>
            <a:r>
              <a:rPr lang="fr-CA" sz="2800" b="1" dirty="0" smtClean="0"/>
              <a:t>intestin plus long </a:t>
            </a:r>
            <a:r>
              <a:rPr lang="fr-CA" sz="2800" dirty="0" smtClean="0"/>
              <a:t>et </a:t>
            </a:r>
            <a:r>
              <a:rPr lang="fr-CA" sz="2800" b="1" dirty="0" smtClean="0"/>
              <a:t>cæcum</a:t>
            </a:r>
            <a:r>
              <a:rPr lang="fr-CA" sz="2800" dirty="0" smtClean="0"/>
              <a:t> plus développé que les </a:t>
            </a:r>
            <a:r>
              <a:rPr lang="fr-CA" sz="2800" b="1" dirty="0" smtClean="0"/>
              <a:t>carnivores</a:t>
            </a:r>
            <a:r>
              <a:rPr lang="fr-CA" sz="2800" dirty="0" smtClean="0"/>
              <a:t> 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400" dirty="0" smtClean="0"/>
              <a:t>produits végétaux sont </a:t>
            </a:r>
            <a:r>
              <a:rPr lang="fr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plus difficiles </a:t>
            </a:r>
            <a:r>
              <a:rPr lang="fr-CA" sz="2400" dirty="0" smtClean="0"/>
              <a:t>à digérer que la viande.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prolonge la digestion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fr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↑ </a:t>
            </a:r>
            <a:r>
              <a:rPr lang="fr-CA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surface d’absorption </a:t>
            </a:r>
            <a:r>
              <a:rPr lang="fr-CA" sz="2400" dirty="0" smtClean="0"/>
              <a:t>des nutriments</a:t>
            </a:r>
          </a:p>
        </p:txBody>
      </p:sp>
      <p:pic>
        <p:nvPicPr>
          <p:cNvPr id="329732" name="Picture 4" descr="Figure_41-2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75" t="14828" r="24478" b="15359"/>
          <a:stretch>
            <a:fillRect/>
          </a:stretch>
        </p:blipFill>
        <p:spPr bwMode="auto">
          <a:xfrm>
            <a:off x="4427538" y="1125538"/>
            <a:ext cx="4537075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20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En révision …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Animation à voir :</a:t>
            </a:r>
          </a:p>
          <a:p>
            <a:pPr lvl="1" eaLnBrk="1" hangingPunct="1">
              <a:defRPr/>
            </a:pPr>
            <a:r>
              <a:rPr lang="en-CA" dirty="0" smtClean="0"/>
              <a:t>Bonne </a:t>
            </a:r>
            <a:r>
              <a:rPr lang="en-CA" dirty="0" err="1" smtClean="0"/>
              <a:t>révision</a:t>
            </a:r>
            <a:r>
              <a:rPr lang="en-CA" dirty="0" smtClean="0"/>
              <a:t> du </a:t>
            </a:r>
            <a:r>
              <a:rPr lang="en-CA" dirty="0" err="1" smtClean="0"/>
              <a:t>système</a:t>
            </a:r>
            <a:r>
              <a:rPr lang="en-CA" dirty="0" smtClean="0"/>
              <a:t> </a:t>
            </a:r>
            <a:r>
              <a:rPr lang="en-CA" dirty="0" err="1" smtClean="0"/>
              <a:t>digestif</a:t>
            </a:r>
            <a:r>
              <a:rPr lang="en-CA" dirty="0" smtClean="0"/>
              <a:t> !</a:t>
            </a:r>
          </a:p>
          <a:p>
            <a:pPr lvl="1" eaLnBrk="1" hangingPunct="1">
              <a:defRPr/>
            </a:pPr>
            <a:r>
              <a:rPr lang="en-CA" dirty="0" smtClean="0">
                <a:hlinkClick r:id="rId5"/>
              </a:rPr>
              <a:t>http://highered.mcgraw-hill.com/sites/0072495855/student_view0/chapter26/animation__organs_of_digestion.html</a:t>
            </a:r>
            <a:endParaRPr lang="en-CA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fr-CA" dirty="0"/>
          </a:p>
        </p:txBody>
      </p:sp>
      <p:sp>
        <p:nvSpPr>
          <p:cNvPr id="6" name="Espace réservé du numéro de diapositive 2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21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53400" cy="14002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LA DIGESTION CHIMIQUE</a:t>
            </a:r>
            <a:br>
              <a:rPr lang="fr-CA" dirty="0" smtClean="0"/>
            </a:br>
            <a:r>
              <a:rPr lang="fr-CA" dirty="0" smtClean="0"/>
              <a:t>DANS LE DUODÉNUM</a:t>
            </a:r>
            <a:endParaRPr lang="fr-CA" dirty="0"/>
          </a:p>
        </p:txBody>
      </p:sp>
      <p:pic>
        <p:nvPicPr>
          <p:cNvPr id="5" name="Picture 4" descr="Figure_41-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64" t="13873" r="7059" b="15253"/>
          <a:stretch>
            <a:fillRect/>
          </a:stretch>
        </p:blipFill>
        <p:spPr>
          <a:xfrm>
            <a:off x="755576" y="1659657"/>
            <a:ext cx="7559675" cy="48656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1760" y="1887215"/>
            <a:ext cx="1691605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CA" sz="24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bile</a:t>
            </a:r>
            <a:endParaRPr lang="fr-CA" sz="2400" b="1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5435932"/>
            <a:ext cx="20162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CA" sz="1800" dirty="0"/>
              <a:t>Le suc pancréatique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5373216"/>
            <a:ext cx="280831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CA" sz="1600" dirty="0"/>
              <a:t>Les enzymes fixées aux cellules absorbantes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7546" y="4582869"/>
            <a:ext cx="189023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cap="sm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CA" sz="2000" dirty="0"/>
              <a:t>Le suc intestinal</a:t>
            </a:r>
          </a:p>
        </p:txBody>
      </p:sp>
      <p:sp>
        <p:nvSpPr>
          <p:cNvPr id="9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3" descr="intest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0"/>
            <a:ext cx="644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92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735263" cy="1584325"/>
          </a:xfrm>
          <a:solidFill>
            <a:srgbClr val="990099">
              <a:alpha val="30000"/>
            </a:srgb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Intestin : Glucides</a:t>
            </a:r>
          </a:p>
        </p:txBody>
      </p:sp>
      <p:pic>
        <p:nvPicPr>
          <p:cNvPr id="479283" name="Picture 51" descr="Figure 24-18b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20" t="8328" r="36478" b="82326"/>
          <a:stretch>
            <a:fillRect/>
          </a:stretch>
        </p:blipFill>
        <p:spPr>
          <a:xfrm>
            <a:off x="3276600" y="5157788"/>
            <a:ext cx="774700" cy="1412875"/>
          </a:xfrm>
        </p:spPr>
      </p:pic>
      <p:sp>
        <p:nvSpPr>
          <p:cNvPr id="479268" name="Rectangle 36"/>
          <p:cNvSpPr>
            <a:spLocks noChangeArrowheads="1"/>
          </p:cNvSpPr>
          <p:nvPr/>
        </p:nvSpPr>
        <p:spPr bwMode="auto">
          <a:xfrm>
            <a:off x="2051050" y="3508375"/>
            <a:ext cx="2519363" cy="373063"/>
          </a:xfrm>
          <a:prstGeom prst="rect">
            <a:avLst/>
          </a:prstGeom>
          <a:solidFill>
            <a:srgbClr val="990099">
              <a:alpha val="50195"/>
            </a:srgbClr>
          </a:solidFill>
          <a:ln w="38100" algn="ctr">
            <a:solidFill>
              <a:srgbClr val="990099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fr-CA" b="1">
                <a:solidFill>
                  <a:srgbClr val="FFFFFF"/>
                </a:solidFill>
                <a:effectLst/>
              </a:rPr>
              <a:t>Oligosaccharides (2-8)</a:t>
            </a:r>
          </a:p>
        </p:txBody>
      </p:sp>
      <p:sp>
        <p:nvSpPr>
          <p:cNvPr id="479269" name="Line 37"/>
          <p:cNvSpPr>
            <a:spLocks noChangeShapeType="1"/>
          </p:cNvSpPr>
          <p:nvPr/>
        </p:nvSpPr>
        <p:spPr bwMode="auto">
          <a:xfrm>
            <a:off x="4570413" y="3714750"/>
            <a:ext cx="746125" cy="1588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270" name="Rectangle 38"/>
          <p:cNvSpPr>
            <a:spLocks noChangeArrowheads="1"/>
          </p:cNvSpPr>
          <p:nvPr/>
        </p:nvSpPr>
        <p:spPr bwMode="auto">
          <a:xfrm>
            <a:off x="5354638" y="3516313"/>
            <a:ext cx="1436687" cy="373062"/>
          </a:xfrm>
          <a:prstGeom prst="rect">
            <a:avLst/>
          </a:prstGeom>
          <a:solidFill>
            <a:srgbClr val="990099">
              <a:alpha val="50000"/>
            </a:srgbClr>
          </a:solidFill>
          <a:ln w="3810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FFFFD9"/>
                </a:solidFill>
              </a:rPr>
              <a:t>Disaccharides</a:t>
            </a:r>
          </a:p>
        </p:txBody>
      </p:sp>
      <p:sp>
        <p:nvSpPr>
          <p:cNvPr id="479271" name="Arc 39"/>
          <p:cNvSpPr>
            <a:spLocks/>
          </p:cNvSpPr>
          <p:nvPr/>
        </p:nvSpPr>
        <p:spPr bwMode="auto">
          <a:xfrm flipH="1">
            <a:off x="4930775" y="3152775"/>
            <a:ext cx="254000" cy="574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276" name="Freeform 44"/>
          <p:cNvSpPr>
            <a:spLocks/>
          </p:cNvSpPr>
          <p:nvPr/>
        </p:nvSpPr>
        <p:spPr bwMode="auto">
          <a:xfrm>
            <a:off x="6819900" y="549275"/>
            <a:ext cx="2000250" cy="3167063"/>
          </a:xfrm>
          <a:custGeom>
            <a:avLst/>
            <a:gdLst/>
            <a:ahLst/>
            <a:cxnLst>
              <a:cxn ang="0">
                <a:pos x="1260" y="0"/>
              </a:cxn>
              <a:cxn ang="0">
                <a:pos x="1256" y="2014"/>
              </a:cxn>
              <a:cxn ang="0">
                <a:pos x="0" y="2014"/>
              </a:cxn>
            </a:cxnLst>
            <a:rect l="0" t="0" r="r" b="b"/>
            <a:pathLst>
              <a:path w="1260" h="2014">
                <a:moveTo>
                  <a:pt x="1260" y="0"/>
                </a:moveTo>
                <a:lnTo>
                  <a:pt x="1256" y="2014"/>
                </a:lnTo>
                <a:lnTo>
                  <a:pt x="0" y="2014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277" name="Rectangle 45"/>
          <p:cNvSpPr>
            <a:spLocks noChangeArrowheads="1"/>
          </p:cNvSpPr>
          <p:nvPr/>
        </p:nvSpPr>
        <p:spPr bwMode="auto">
          <a:xfrm>
            <a:off x="7537450" y="166688"/>
            <a:ext cx="1436688" cy="373062"/>
          </a:xfrm>
          <a:prstGeom prst="rect">
            <a:avLst/>
          </a:prstGeom>
          <a:solidFill>
            <a:srgbClr val="990099">
              <a:alpha val="50000"/>
            </a:srgbClr>
          </a:solidFill>
          <a:ln w="3810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FFFFD9"/>
                </a:solidFill>
              </a:rPr>
              <a:t>Disaccharides</a:t>
            </a:r>
          </a:p>
        </p:txBody>
      </p:sp>
      <p:sp>
        <p:nvSpPr>
          <p:cNvPr id="479281" name="AutoShape 49"/>
          <p:cNvSpPr>
            <a:spLocks noChangeArrowheads="1"/>
          </p:cNvSpPr>
          <p:nvPr/>
        </p:nvSpPr>
        <p:spPr bwMode="auto">
          <a:xfrm>
            <a:off x="5702300" y="1989138"/>
            <a:ext cx="2182813" cy="1079500"/>
          </a:xfrm>
          <a:prstGeom prst="cloudCallout">
            <a:avLst>
              <a:gd name="adj1" fmla="val -71671"/>
              <a:gd name="adj2" fmla="val 57796"/>
            </a:avLst>
          </a:pr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fr-CA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Amylase pancréatique</a:t>
            </a:r>
          </a:p>
        </p:txBody>
      </p:sp>
      <p:sp>
        <p:nvSpPr>
          <p:cNvPr id="479286" name="Freeform 54"/>
          <p:cNvSpPr>
            <a:spLocks/>
          </p:cNvSpPr>
          <p:nvPr/>
        </p:nvSpPr>
        <p:spPr bwMode="auto">
          <a:xfrm>
            <a:off x="6057900" y="3933825"/>
            <a:ext cx="3175" cy="1654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42"/>
              </a:cxn>
            </a:cxnLst>
            <a:rect l="0" t="0" r="r" b="b"/>
            <a:pathLst>
              <a:path w="2" h="1042">
                <a:moveTo>
                  <a:pt x="2" y="0"/>
                </a:moveTo>
                <a:lnTo>
                  <a:pt x="0" y="1042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289" name="Rectangle 57"/>
          <p:cNvSpPr>
            <a:spLocks noChangeArrowheads="1"/>
          </p:cNvSpPr>
          <p:nvPr/>
        </p:nvSpPr>
        <p:spPr bwMode="auto">
          <a:xfrm>
            <a:off x="5159375" y="5605463"/>
            <a:ext cx="1831975" cy="373062"/>
          </a:xfrm>
          <a:prstGeom prst="rect">
            <a:avLst/>
          </a:prstGeom>
          <a:solidFill>
            <a:srgbClr val="990099">
              <a:alpha val="50000"/>
            </a:srgbClr>
          </a:solidFill>
          <a:ln w="3810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FFFFD9"/>
                </a:solidFill>
              </a:rPr>
              <a:t>Monosaccharides</a:t>
            </a:r>
          </a:p>
        </p:txBody>
      </p:sp>
      <p:sp>
        <p:nvSpPr>
          <p:cNvPr id="479290" name="Arc 58"/>
          <p:cNvSpPr>
            <a:spLocks/>
          </p:cNvSpPr>
          <p:nvPr/>
        </p:nvSpPr>
        <p:spPr bwMode="auto">
          <a:xfrm rot="-5400000">
            <a:off x="4430713" y="4151312"/>
            <a:ext cx="1081088" cy="2087563"/>
          </a:xfrm>
          <a:custGeom>
            <a:avLst/>
            <a:gdLst>
              <a:gd name="G0" fmla="+- 0 0 0"/>
              <a:gd name="G1" fmla="+- 19269 0 0"/>
              <a:gd name="G2" fmla="+- 21600 0 0"/>
              <a:gd name="T0" fmla="*/ 9760 w 21600"/>
              <a:gd name="T1" fmla="*/ 0 h 19269"/>
              <a:gd name="T2" fmla="*/ 21600 w 21600"/>
              <a:gd name="T3" fmla="*/ 19269 h 19269"/>
              <a:gd name="T4" fmla="*/ 0 w 21600"/>
              <a:gd name="T5" fmla="*/ 19269 h 19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9269" fill="none" extrusionOk="0">
                <a:moveTo>
                  <a:pt x="9760" y="-1"/>
                </a:moveTo>
                <a:cubicBezTo>
                  <a:pt x="17022" y="3678"/>
                  <a:pt x="21600" y="11127"/>
                  <a:pt x="21600" y="19269"/>
                </a:cubicBezTo>
              </a:path>
              <a:path w="21600" h="19269" stroke="0" extrusionOk="0">
                <a:moveTo>
                  <a:pt x="9760" y="-1"/>
                </a:moveTo>
                <a:cubicBezTo>
                  <a:pt x="17022" y="3678"/>
                  <a:pt x="21600" y="11127"/>
                  <a:pt x="21600" y="19269"/>
                </a:cubicBezTo>
                <a:lnTo>
                  <a:pt x="0" y="19269"/>
                </a:lnTo>
                <a:close/>
              </a:path>
            </a:pathLst>
          </a:custGeom>
          <a:noFill/>
          <a:ln w="38100">
            <a:solidFill>
              <a:srgbClr val="990099"/>
            </a:solidFill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292" name="Rectangle 60"/>
          <p:cNvSpPr>
            <a:spLocks noChangeArrowheads="1"/>
          </p:cNvSpPr>
          <p:nvPr/>
        </p:nvSpPr>
        <p:spPr bwMode="auto">
          <a:xfrm>
            <a:off x="2835275" y="5207000"/>
            <a:ext cx="1617663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Disaccharid</a:t>
            </a:r>
            <a:r>
              <a:rPr lang="fr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ases</a:t>
            </a:r>
            <a:endParaRPr lang="fr-CA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9295" name="Line 63"/>
          <p:cNvSpPr>
            <a:spLocks noChangeShapeType="1"/>
          </p:cNvSpPr>
          <p:nvPr/>
        </p:nvSpPr>
        <p:spPr bwMode="auto">
          <a:xfrm>
            <a:off x="3586163" y="0"/>
            <a:ext cx="0" cy="3429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296" name="Rectangle 64"/>
          <p:cNvSpPr>
            <a:spLocks noChangeArrowheads="1"/>
          </p:cNvSpPr>
          <p:nvPr/>
        </p:nvSpPr>
        <p:spPr bwMode="auto">
          <a:xfrm>
            <a:off x="1806575" y="4941888"/>
            <a:ext cx="9080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Malt</a:t>
            </a:r>
            <a:r>
              <a:rPr lang="fr-CA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</a:t>
            </a:r>
          </a:p>
        </p:txBody>
      </p:sp>
      <p:sp>
        <p:nvSpPr>
          <p:cNvPr id="479297" name="Rectangle 65"/>
          <p:cNvSpPr>
            <a:spLocks noChangeArrowheads="1"/>
          </p:cNvSpPr>
          <p:nvPr/>
        </p:nvSpPr>
        <p:spPr bwMode="auto">
          <a:xfrm>
            <a:off x="1830388" y="5203825"/>
            <a:ext cx="862012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</a:t>
            </a:r>
            <a:r>
              <a:rPr lang="fr-CA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</a:t>
            </a:r>
          </a:p>
        </p:txBody>
      </p:sp>
      <p:sp>
        <p:nvSpPr>
          <p:cNvPr id="479298" name="Rectangle 66"/>
          <p:cNvSpPr>
            <a:spLocks noChangeArrowheads="1"/>
          </p:cNvSpPr>
          <p:nvPr/>
        </p:nvSpPr>
        <p:spPr bwMode="auto">
          <a:xfrm>
            <a:off x="1835150" y="5491163"/>
            <a:ext cx="854075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</a:t>
            </a:r>
            <a:r>
              <a:rPr lang="fr-CA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</a:t>
            </a:r>
          </a:p>
        </p:txBody>
      </p:sp>
      <p:sp>
        <p:nvSpPr>
          <p:cNvPr id="479299" name="AutoShape 67"/>
          <p:cNvSpPr>
            <a:spLocks/>
          </p:cNvSpPr>
          <p:nvPr/>
        </p:nvSpPr>
        <p:spPr bwMode="auto">
          <a:xfrm flipH="1">
            <a:off x="2771775" y="4954588"/>
            <a:ext cx="142875" cy="863600"/>
          </a:xfrm>
          <a:prstGeom prst="leftBrace">
            <a:avLst>
              <a:gd name="adj1" fmla="val 5037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00" name="Rectangle 68"/>
          <p:cNvSpPr>
            <a:spLocks noChangeArrowheads="1"/>
          </p:cNvSpPr>
          <p:nvPr/>
        </p:nvSpPr>
        <p:spPr bwMode="auto">
          <a:xfrm>
            <a:off x="7002463" y="3249613"/>
            <a:ext cx="950912" cy="373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Malt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01" name="Rectangle 69"/>
          <p:cNvSpPr>
            <a:spLocks noChangeArrowheads="1"/>
          </p:cNvSpPr>
          <p:nvPr/>
        </p:nvSpPr>
        <p:spPr bwMode="auto">
          <a:xfrm>
            <a:off x="7027863" y="3511550"/>
            <a:ext cx="901700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02" name="Rectangle 70"/>
          <p:cNvSpPr>
            <a:spLocks noChangeArrowheads="1"/>
          </p:cNvSpPr>
          <p:nvPr/>
        </p:nvSpPr>
        <p:spPr bwMode="auto">
          <a:xfrm>
            <a:off x="7032625" y="3798888"/>
            <a:ext cx="893763" cy="373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03" name="AutoShape 71"/>
          <p:cNvSpPr>
            <a:spLocks/>
          </p:cNvSpPr>
          <p:nvPr/>
        </p:nvSpPr>
        <p:spPr bwMode="auto">
          <a:xfrm>
            <a:off x="6877050" y="3284538"/>
            <a:ext cx="142875" cy="863600"/>
          </a:xfrm>
          <a:prstGeom prst="leftBrace">
            <a:avLst>
              <a:gd name="adj1" fmla="val 5037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04" name="Rectangle 72"/>
          <p:cNvSpPr>
            <a:spLocks noChangeArrowheads="1"/>
          </p:cNvSpPr>
          <p:nvPr/>
        </p:nvSpPr>
        <p:spPr bwMode="auto">
          <a:xfrm>
            <a:off x="7219950" y="5343525"/>
            <a:ext cx="950913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05" name="Rectangle 73"/>
          <p:cNvSpPr>
            <a:spLocks noChangeArrowheads="1"/>
          </p:cNvSpPr>
          <p:nvPr/>
        </p:nvSpPr>
        <p:spPr bwMode="auto">
          <a:xfrm>
            <a:off x="7221538" y="5618163"/>
            <a:ext cx="1011237" cy="373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Fruct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06" name="Rectangle 74"/>
          <p:cNvSpPr>
            <a:spLocks noChangeArrowheads="1"/>
          </p:cNvSpPr>
          <p:nvPr/>
        </p:nvSpPr>
        <p:spPr bwMode="auto">
          <a:xfrm>
            <a:off x="7213600" y="5905500"/>
            <a:ext cx="1103313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Galact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07" name="AutoShape 75"/>
          <p:cNvSpPr>
            <a:spLocks/>
          </p:cNvSpPr>
          <p:nvPr/>
        </p:nvSpPr>
        <p:spPr bwMode="auto">
          <a:xfrm>
            <a:off x="7107238" y="5392738"/>
            <a:ext cx="142875" cy="863600"/>
          </a:xfrm>
          <a:prstGeom prst="leftBrace">
            <a:avLst>
              <a:gd name="adj1" fmla="val 5037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08" name="Line 76"/>
          <p:cNvSpPr>
            <a:spLocks noChangeShapeType="1"/>
          </p:cNvSpPr>
          <p:nvPr/>
        </p:nvSpPr>
        <p:spPr bwMode="auto">
          <a:xfrm>
            <a:off x="2744788" y="0"/>
            <a:ext cx="0" cy="1989138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09" name="Line 77"/>
          <p:cNvSpPr>
            <a:spLocks noChangeShapeType="1"/>
          </p:cNvSpPr>
          <p:nvPr/>
        </p:nvSpPr>
        <p:spPr bwMode="auto">
          <a:xfrm rot="16200000">
            <a:off x="1601788" y="0"/>
            <a:ext cx="0" cy="3203575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492500" y="984250"/>
            <a:ext cx="182563" cy="1508125"/>
            <a:chOff x="2353" y="255"/>
            <a:chExt cx="115" cy="950"/>
          </a:xfrm>
        </p:grpSpPr>
        <p:sp>
          <p:nvSpPr>
            <p:cNvPr id="479310" name="Rectangle 78"/>
            <p:cNvSpPr>
              <a:spLocks noChangeArrowheads="1"/>
            </p:cNvSpPr>
            <p:nvPr/>
          </p:nvSpPr>
          <p:spPr bwMode="auto">
            <a:xfrm>
              <a:off x="2355" y="255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1" name="Rectangle 79"/>
            <p:cNvSpPr>
              <a:spLocks noChangeArrowheads="1"/>
            </p:cNvSpPr>
            <p:nvPr/>
          </p:nvSpPr>
          <p:spPr bwMode="auto">
            <a:xfrm>
              <a:off x="2355" y="375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2" name="Rectangle 80"/>
            <p:cNvSpPr>
              <a:spLocks noChangeArrowheads="1"/>
            </p:cNvSpPr>
            <p:nvPr/>
          </p:nvSpPr>
          <p:spPr bwMode="auto">
            <a:xfrm>
              <a:off x="2354" y="493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3" name="Rectangle 81"/>
            <p:cNvSpPr>
              <a:spLocks noChangeArrowheads="1"/>
            </p:cNvSpPr>
            <p:nvPr/>
          </p:nvSpPr>
          <p:spPr bwMode="auto">
            <a:xfrm>
              <a:off x="2355" y="618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4" name="Rectangle 82"/>
            <p:cNvSpPr>
              <a:spLocks noChangeArrowheads="1"/>
            </p:cNvSpPr>
            <p:nvPr/>
          </p:nvSpPr>
          <p:spPr bwMode="auto">
            <a:xfrm>
              <a:off x="2355" y="738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5" name="Rectangle 83"/>
            <p:cNvSpPr>
              <a:spLocks noChangeArrowheads="1"/>
            </p:cNvSpPr>
            <p:nvPr/>
          </p:nvSpPr>
          <p:spPr bwMode="auto">
            <a:xfrm>
              <a:off x="2354" y="856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6" name="Rectangle 84"/>
            <p:cNvSpPr>
              <a:spLocks noChangeArrowheads="1"/>
            </p:cNvSpPr>
            <p:nvPr/>
          </p:nvSpPr>
          <p:spPr bwMode="auto">
            <a:xfrm>
              <a:off x="2353" y="972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17" name="Rectangle 85"/>
            <p:cNvSpPr>
              <a:spLocks noChangeArrowheads="1"/>
            </p:cNvSpPr>
            <p:nvPr/>
          </p:nvSpPr>
          <p:spPr bwMode="auto">
            <a:xfrm>
              <a:off x="2353" y="1092"/>
              <a:ext cx="113" cy="113"/>
            </a:xfrm>
            <a:prstGeom prst="rect">
              <a:avLst/>
            </a:prstGeom>
            <a:solidFill>
              <a:srgbClr val="990099">
                <a:alpha val="49804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5972066" y="4048125"/>
            <a:ext cx="179388" cy="369888"/>
            <a:chOff x="3878" y="3195"/>
            <a:chExt cx="113" cy="233"/>
          </a:xfrm>
        </p:grpSpPr>
        <p:sp>
          <p:nvSpPr>
            <p:cNvPr id="479326" name="Rectangle 94"/>
            <p:cNvSpPr>
              <a:spLocks noChangeArrowheads="1"/>
            </p:cNvSpPr>
            <p:nvPr/>
          </p:nvSpPr>
          <p:spPr bwMode="auto">
            <a:xfrm>
              <a:off x="3878" y="319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27" name="Rectangle 95"/>
            <p:cNvSpPr>
              <a:spLocks noChangeArrowheads="1"/>
            </p:cNvSpPr>
            <p:nvPr/>
          </p:nvSpPr>
          <p:spPr bwMode="auto">
            <a:xfrm>
              <a:off x="3878" y="331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99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sp>
        <p:nvSpPr>
          <p:cNvPr id="479340" name="Rectangle 108"/>
          <p:cNvSpPr>
            <a:spLocks noChangeArrowheads="1"/>
          </p:cNvSpPr>
          <p:nvPr/>
        </p:nvSpPr>
        <p:spPr bwMode="auto">
          <a:xfrm>
            <a:off x="8331200" y="5430838"/>
            <a:ext cx="179388" cy="179387"/>
          </a:xfrm>
          <a:prstGeom prst="rect">
            <a:avLst/>
          </a:prstGeom>
          <a:solidFill>
            <a:srgbClr val="990099">
              <a:alpha val="50000"/>
            </a:srgbClr>
          </a:solidFill>
          <a:ln w="1905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41" name="Rectangle 109"/>
          <p:cNvSpPr>
            <a:spLocks noChangeArrowheads="1"/>
          </p:cNvSpPr>
          <p:nvPr/>
        </p:nvSpPr>
        <p:spPr bwMode="auto">
          <a:xfrm>
            <a:off x="8331200" y="5708650"/>
            <a:ext cx="179388" cy="179388"/>
          </a:xfrm>
          <a:prstGeom prst="rect">
            <a:avLst/>
          </a:prstGeom>
          <a:solidFill>
            <a:srgbClr val="990099">
              <a:alpha val="50000"/>
            </a:srgbClr>
          </a:solidFill>
          <a:ln w="1905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43" name="Rectangle 111"/>
          <p:cNvSpPr>
            <a:spLocks noChangeArrowheads="1"/>
          </p:cNvSpPr>
          <p:nvPr/>
        </p:nvSpPr>
        <p:spPr bwMode="auto">
          <a:xfrm>
            <a:off x="8331200" y="5988050"/>
            <a:ext cx="179388" cy="179388"/>
          </a:xfrm>
          <a:prstGeom prst="rect">
            <a:avLst/>
          </a:prstGeom>
          <a:solidFill>
            <a:srgbClr val="990099">
              <a:alpha val="50000"/>
            </a:srgbClr>
          </a:solidFill>
          <a:ln w="1905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79345" name="Rectangle 113"/>
          <p:cNvSpPr>
            <a:spLocks noChangeArrowheads="1"/>
          </p:cNvSpPr>
          <p:nvPr/>
        </p:nvSpPr>
        <p:spPr bwMode="auto">
          <a:xfrm>
            <a:off x="7729538" y="546100"/>
            <a:ext cx="950912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Malt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46" name="Rectangle 114"/>
          <p:cNvSpPr>
            <a:spLocks noChangeArrowheads="1"/>
          </p:cNvSpPr>
          <p:nvPr/>
        </p:nvSpPr>
        <p:spPr bwMode="auto">
          <a:xfrm>
            <a:off x="7754938" y="808038"/>
            <a:ext cx="901700" cy="373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sp>
        <p:nvSpPr>
          <p:cNvPr id="479347" name="Rectangle 115"/>
          <p:cNvSpPr>
            <a:spLocks noChangeArrowheads="1"/>
          </p:cNvSpPr>
          <p:nvPr/>
        </p:nvSpPr>
        <p:spPr bwMode="auto">
          <a:xfrm>
            <a:off x="7759700" y="1095375"/>
            <a:ext cx="893763" cy="3730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</a:t>
            </a:r>
            <a:r>
              <a:rPr lang="fr-CA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</a:t>
            </a:r>
          </a:p>
        </p:txBody>
      </p: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8726488" y="765175"/>
            <a:ext cx="179387" cy="369888"/>
            <a:chOff x="3878" y="3195"/>
            <a:chExt cx="113" cy="233"/>
          </a:xfrm>
        </p:grpSpPr>
        <p:sp>
          <p:nvSpPr>
            <p:cNvPr id="479352" name="Rectangle 120"/>
            <p:cNvSpPr>
              <a:spLocks noChangeArrowheads="1"/>
            </p:cNvSpPr>
            <p:nvPr/>
          </p:nvSpPr>
          <p:spPr bwMode="auto">
            <a:xfrm>
              <a:off x="3878" y="319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79353" name="Rectangle 121"/>
            <p:cNvSpPr>
              <a:spLocks noChangeArrowheads="1"/>
            </p:cNvSpPr>
            <p:nvPr/>
          </p:nvSpPr>
          <p:spPr bwMode="auto">
            <a:xfrm>
              <a:off x="3878" y="331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sp>
        <p:nvSpPr>
          <p:cNvPr id="479357" name="AutoShape 125"/>
          <p:cNvSpPr>
            <a:spLocks noChangeArrowheads="1"/>
          </p:cNvSpPr>
          <p:nvPr/>
        </p:nvSpPr>
        <p:spPr bwMode="auto">
          <a:xfrm flipH="1">
            <a:off x="3817938" y="5661025"/>
            <a:ext cx="1317625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0099">
              <a:alpha val="50000"/>
            </a:srgbClr>
          </a:solidFill>
          <a:ln w="38100" algn="ctr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grpSp>
        <p:nvGrpSpPr>
          <p:cNvPr id="5" name="Group 119"/>
          <p:cNvGrpSpPr>
            <a:grpSpLocks/>
          </p:cNvGrpSpPr>
          <p:nvPr/>
        </p:nvGrpSpPr>
        <p:grpSpPr bwMode="auto">
          <a:xfrm rot="-5400000">
            <a:off x="8167688" y="3233738"/>
            <a:ext cx="179387" cy="369887"/>
            <a:chOff x="3878" y="3195"/>
            <a:chExt cx="113" cy="233"/>
          </a:xfrm>
        </p:grpSpPr>
        <p:sp>
          <p:nvSpPr>
            <p:cNvPr id="56" name="Rectangle 120"/>
            <p:cNvSpPr>
              <a:spLocks noChangeArrowheads="1"/>
            </p:cNvSpPr>
            <p:nvPr/>
          </p:nvSpPr>
          <p:spPr bwMode="auto">
            <a:xfrm>
              <a:off x="3878" y="319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57" name="Rectangle 121"/>
            <p:cNvSpPr>
              <a:spLocks noChangeArrowheads="1"/>
            </p:cNvSpPr>
            <p:nvPr/>
          </p:nvSpPr>
          <p:spPr bwMode="auto">
            <a:xfrm>
              <a:off x="3878" y="331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6" name="Group 119"/>
          <p:cNvGrpSpPr>
            <a:grpSpLocks/>
          </p:cNvGrpSpPr>
          <p:nvPr/>
        </p:nvGrpSpPr>
        <p:grpSpPr bwMode="auto">
          <a:xfrm rot="-5400000">
            <a:off x="8167688" y="3517900"/>
            <a:ext cx="179388" cy="369887"/>
            <a:chOff x="3878" y="3195"/>
            <a:chExt cx="113" cy="233"/>
          </a:xfrm>
        </p:grpSpPr>
        <p:sp>
          <p:nvSpPr>
            <p:cNvPr id="59" name="Rectangle 120"/>
            <p:cNvSpPr>
              <a:spLocks noChangeArrowheads="1"/>
            </p:cNvSpPr>
            <p:nvPr/>
          </p:nvSpPr>
          <p:spPr bwMode="auto">
            <a:xfrm>
              <a:off x="3878" y="319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60" name="Rectangle 121"/>
            <p:cNvSpPr>
              <a:spLocks noChangeArrowheads="1"/>
            </p:cNvSpPr>
            <p:nvPr/>
          </p:nvSpPr>
          <p:spPr bwMode="auto">
            <a:xfrm>
              <a:off x="3878" y="331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7" name="Group 119"/>
          <p:cNvGrpSpPr>
            <a:grpSpLocks/>
          </p:cNvGrpSpPr>
          <p:nvPr/>
        </p:nvGrpSpPr>
        <p:grpSpPr bwMode="auto">
          <a:xfrm rot="-5400000">
            <a:off x="8167688" y="3802063"/>
            <a:ext cx="179387" cy="369887"/>
            <a:chOff x="3878" y="3195"/>
            <a:chExt cx="113" cy="233"/>
          </a:xfrm>
        </p:grpSpPr>
        <p:sp>
          <p:nvSpPr>
            <p:cNvPr id="62" name="Rectangle 120"/>
            <p:cNvSpPr>
              <a:spLocks noChangeArrowheads="1"/>
            </p:cNvSpPr>
            <p:nvPr/>
          </p:nvSpPr>
          <p:spPr bwMode="auto">
            <a:xfrm>
              <a:off x="3878" y="319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63" name="Rectangle 121"/>
            <p:cNvSpPr>
              <a:spLocks noChangeArrowheads="1"/>
            </p:cNvSpPr>
            <p:nvPr/>
          </p:nvSpPr>
          <p:spPr bwMode="auto">
            <a:xfrm>
              <a:off x="3878" y="3315"/>
              <a:ext cx="113" cy="113"/>
            </a:xfrm>
            <a:prstGeom prst="rect">
              <a:avLst/>
            </a:prstGeom>
            <a:solidFill>
              <a:srgbClr val="990099">
                <a:alpha val="50000"/>
              </a:srgbClr>
            </a:solidFill>
            <a:ln w="19050" algn="ctr">
              <a:solidFill>
                <a:srgbClr val="CC00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sp>
        <p:nvSpPr>
          <p:cNvPr id="64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4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7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7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9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7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47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7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7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7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47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7" grpId="0" animBg="1"/>
      <p:bldP spid="479283" grpId="0" build="p"/>
      <p:bldP spid="479268" grpId="0" animBg="1"/>
      <p:bldP spid="479270" grpId="0" animBg="1"/>
      <p:bldP spid="479277" grpId="0" animBg="1"/>
      <p:bldP spid="479281" grpId="0" animBg="1"/>
      <p:bldP spid="479289" grpId="0" animBg="1"/>
      <p:bldP spid="479292" grpId="0"/>
      <p:bldP spid="479296" grpId="0"/>
      <p:bldP spid="479297" grpId="0"/>
      <p:bldP spid="479298" grpId="0"/>
      <p:bldP spid="479299" grpId="0" animBg="1"/>
      <p:bldP spid="479300" grpId="0"/>
      <p:bldP spid="479301" grpId="0"/>
      <p:bldP spid="479302" grpId="0"/>
      <p:bldP spid="479303" grpId="0" animBg="1"/>
      <p:bldP spid="479304" grpId="0"/>
      <p:bldP spid="479305" grpId="0"/>
      <p:bldP spid="479306" grpId="0"/>
      <p:bldP spid="479307" grpId="0" animBg="1"/>
      <p:bldP spid="479340" grpId="0" animBg="1"/>
      <p:bldP spid="479341" grpId="0" animBg="1"/>
      <p:bldP spid="4793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Digestion : pathologies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196752"/>
            <a:ext cx="8208963" cy="5589587"/>
          </a:xfrm>
        </p:spPr>
        <p:txBody>
          <a:bodyPr>
            <a:normAutofit fontScale="92500" lnSpcReduction="10000"/>
          </a:bodyPr>
          <a:lstStyle/>
          <a:p>
            <a:r>
              <a:rPr lang="fr-CA" sz="3500" dirty="0" smtClean="0"/>
              <a:t>Intolérance au lactose :</a:t>
            </a:r>
          </a:p>
          <a:p>
            <a:pPr lvl="1"/>
            <a:r>
              <a:rPr lang="fr-CA" dirty="0" smtClean="0"/>
              <a:t>Lact</a:t>
            </a:r>
            <a:r>
              <a:rPr lang="fr-CA" b="1" dirty="0" smtClean="0">
                <a:solidFill>
                  <a:srgbClr val="C00000"/>
                </a:solidFill>
              </a:rPr>
              <a:t>ase</a:t>
            </a:r>
            <a:r>
              <a:rPr lang="fr-CA" dirty="0" smtClean="0"/>
              <a:t> intestinale devient insuffisante </a:t>
            </a:r>
          </a:p>
          <a:p>
            <a:pPr lvl="2"/>
            <a:r>
              <a:rPr lang="fr-CA" dirty="0" smtClean="0"/>
              <a:t>Lact</a:t>
            </a:r>
            <a:r>
              <a:rPr lang="fr-CA" b="1" dirty="0" smtClean="0">
                <a:solidFill>
                  <a:srgbClr val="C00000"/>
                </a:solidFill>
              </a:rPr>
              <a:t>ose</a:t>
            </a:r>
            <a:r>
              <a:rPr lang="fr-CA" dirty="0" smtClean="0"/>
              <a:t> n’est pas digéré</a:t>
            </a:r>
          </a:p>
          <a:p>
            <a:pPr lvl="1"/>
            <a:r>
              <a:rPr lang="fr-CA" dirty="0" smtClean="0"/>
              <a:t>Crée </a:t>
            </a:r>
            <a:r>
              <a:rPr lang="fr-CA" b="1" dirty="0" smtClean="0">
                <a:solidFill>
                  <a:srgbClr val="00CC00"/>
                </a:solidFill>
              </a:rPr>
              <a:t>gradient osmotique </a:t>
            </a:r>
            <a:r>
              <a:rPr lang="fr-CA" dirty="0" smtClean="0">
                <a:solidFill>
                  <a:srgbClr val="00B0F0"/>
                </a:solidFill>
              </a:rPr>
              <a:t>:</a:t>
            </a:r>
          </a:p>
          <a:p>
            <a:pPr lvl="2"/>
            <a:r>
              <a:rPr lang="fr-CA" dirty="0" smtClean="0"/>
              <a:t>Perturbe </a:t>
            </a:r>
            <a:r>
              <a:rPr lang="fr-CA" b="1" dirty="0" smtClean="0">
                <a:solidFill>
                  <a:srgbClr val="00B0F0"/>
                </a:solidFill>
              </a:rPr>
              <a:t>l’absorption de l’eau </a:t>
            </a:r>
            <a:r>
              <a:rPr lang="fr-CA" dirty="0" smtClean="0"/>
              <a:t>par l’intestin grêle et côlon</a:t>
            </a:r>
          </a:p>
          <a:p>
            <a:pPr lvl="2"/>
            <a:r>
              <a:rPr lang="fr-CA" dirty="0" smtClean="0"/>
              <a:t>Provoque</a:t>
            </a:r>
            <a:r>
              <a:rPr lang="fr-CA" dirty="0" smtClean="0">
                <a:solidFill>
                  <a:srgbClr val="00B0F0"/>
                </a:solidFill>
              </a:rPr>
              <a:t> </a:t>
            </a:r>
            <a:r>
              <a:rPr lang="fr-CA" b="1" dirty="0" smtClean="0">
                <a:solidFill>
                  <a:srgbClr val="FF0000"/>
                </a:solidFill>
              </a:rPr>
              <a:t>diarrhée</a:t>
            </a:r>
          </a:p>
          <a:p>
            <a:pPr lvl="1"/>
            <a:r>
              <a:rPr lang="fr-CA" dirty="0" smtClean="0"/>
              <a:t>Bactéries du côlon </a:t>
            </a:r>
            <a:r>
              <a:rPr lang="fr-CA" b="1" dirty="0" smtClean="0">
                <a:solidFill>
                  <a:srgbClr val="9900CC"/>
                </a:solidFill>
              </a:rPr>
              <a:t>fermentent</a:t>
            </a:r>
            <a:r>
              <a:rPr lang="fr-CA" dirty="0" smtClean="0"/>
              <a:t> le glucide :</a:t>
            </a:r>
          </a:p>
          <a:p>
            <a:pPr lvl="2"/>
            <a:r>
              <a:rPr lang="fr-CA" dirty="0" smtClean="0"/>
              <a:t>Provoque flatulences, ballonnement et crampes douloureuses</a:t>
            </a:r>
          </a:p>
          <a:p>
            <a:pPr lvl="1"/>
            <a:r>
              <a:rPr lang="fr-CA" dirty="0" smtClean="0"/>
              <a:t>Traitement :</a:t>
            </a:r>
          </a:p>
          <a:p>
            <a:pPr lvl="2"/>
            <a:r>
              <a:rPr lang="fr-CA" dirty="0" smtClean="0"/>
              <a:t>Ajouter gouttes lact</a:t>
            </a:r>
            <a:r>
              <a:rPr lang="fr-CA" b="1" dirty="0" smtClean="0">
                <a:solidFill>
                  <a:srgbClr val="C00000"/>
                </a:solidFill>
              </a:rPr>
              <a:t>ase</a:t>
            </a:r>
            <a:r>
              <a:rPr lang="fr-CA" dirty="0" smtClean="0"/>
              <a:t> au lait que l’on boit ou prendre en comprimés.</a:t>
            </a:r>
          </a:p>
          <a:p>
            <a:pPr lvl="2"/>
            <a:r>
              <a:rPr lang="fr-CA" dirty="0" smtClean="0"/>
              <a:t>Enrayer tout aliment contenant du lactose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496" y="44624"/>
            <a:ext cx="907192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CA" dirty="0" smtClean="0"/>
              <a:t>Digestion chimique : pathologie</a:t>
            </a:r>
            <a:endParaRPr lang="fr-CA" dirty="0"/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523371" y="1052736"/>
            <a:ext cx="7956376" cy="10556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fr-CA" sz="2800" cap="smal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lactose n’est pas digéré dans le duodénum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4340" y="2359669"/>
            <a:ext cx="5931836" cy="4498331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fr-CA" sz="2800" b="1" cap="small" dirty="0" smtClean="0"/>
              <a:t>Intolérance au lactose:</a:t>
            </a:r>
            <a:endParaRPr lang="fr-CA" sz="2800" b="1" cap="small" dirty="0"/>
          </a:p>
          <a:p>
            <a:pPr lvl="1" eaLnBrk="1" hangingPunct="1">
              <a:defRPr/>
            </a:pPr>
            <a:r>
              <a:rPr lang="fr-CA" sz="2400" b="1" dirty="0" smtClean="0"/>
              <a:t>Causes:</a:t>
            </a:r>
            <a:r>
              <a:rPr lang="fr-CA" sz="2400" dirty="0" smtClean="0"/>
              <a:t> La lactase intestinal devient insuffisante.</a:t>
            </a:r>
          </a:p>
          <a:p>
            <a:pPr lvl="2">
              <a:defRPr/>
            </a:pPr>
            <a:r>
              <a:rPr lang="fr-CA" sz="2200" dirty="0" smtClean="0">
                <a:sym typeface="Symbol"/>
              </a:rPr>
              <a:t> [lactose] dans le petit et gros intestin</a:t>
            </a:r>
            <a:endParaRPr lang="fr-CA" sz="2200" dirty="0" smtClean="0"/>
          </a:p>
          <a:p>
            <a:pPr lvl="3">
              <a:defRPr/>
            </a:pPr>
            <a:r>
              <a:rPr lang="fr-CA" sz="1900" dirty="0"/>
              <a:t>Perturbe </a:t>
            </a:r>
            <a:r>
              <a:rPr lang="fr-CA" sz="1900" b="1" dirty="0">
                <a:solidFill>
                  <a:srgbClr val="00B0F0"/>
                </a:solidFill>
              </a:rPr>
              <a:t>l’absorption de l’eau </a:t>
            </a:r>
            <a:r>
              <a:rPr lang="fr-CA" sz="1900" dirty="0"/>
              <a:t>par l’intestin grêle et </a:t>
            </a:r>
            <a:r>
              <a:rPr lang="fr-CA" sz="1900" dirty="0" smtClean="0"/>
              <a:t>côlon</a:t>
            </a:r>
          </a:p>
          <a:p>
            <a:pPr lvl="3">
              <a:defRPr/>
            </a:pPr>
            <a:r>
              <a:rPr lang="fr-CA" sz="1900" dirty="0" smtClean="0"/>
              <a:t>Bactéries </a:t>
            </a:r>
            <a:r>
              <a:rPr lang="fr-CA" sz="1900" dirty="0"/>
              <a:t>du côlon </a:t>
            </a:r>
            <a:r>
              <a:rPr lang="fr-CA" sz="1900" b="1" dirty="0">
                <a:solidFill>
                  <a:srgbClr val="9900CC"/>
                </a:solidFill>
              </a:rPr>
              <a:t>fermentent</a:t>
            </a:r>
            <a:r>
              <a:rPr lang="fr-CA" sz="1900" dirty="0"/>
              <a:t> le </a:t>
            </a:r>
            <a:r>
              <a:rPr lang="fr-CA" sz="1900" dirty="0" smtClean="0"/>
              <a:t>lactose</a:t>
            </a:r>
            <a:endParaRPr lang="fr-CA" sz="2200" dirty="0"/>
          </a:p>
          <a:p>
            <a:pPr lvl="1" eaLnBrk="1" hangingPunct="1">
              <a:defRPr/>
            </a:pPr>
            <a:r>
              <a:rPr lang="fr-CA" sz="2400" b="1" dirty="0" smtClean="0"/>
              <a:t>Signes cliniques:</a:t>
            </a:r>
            <a:endParaRPr lang="fr-CA" sz="2000" b="1" dirty="0" smtClean="0"/>
          </a:p>
          <a:p>
            <a:pPr lvl="2"/>
            <a:r>
              <a:rPr lang="fr-CA" sz="2200" dirty="0" smtClean="0"/>
              <a:t>Diarrhée</a:t>
            </a:r>
            <a:endParaRPr lang="fr-CA" sz="2200" dirty="0"/>
          </a:p>
          <a:p>
            <a:pPr lvl="2"/>
            <a:r>
              <a:rPr lang="fr-CA" sz="2200" dirty="0" smtClean="0"/>
              <a:t>Flatulences</a:t>
            </a:r>
            <a:r>
              <a:rPr lang="fr-CA" sz="2200" dirty="0"/>
              <a:t>, ballonnement et crampes </a:t>
            </a:r>
            <a:r>
              <a:rPr lang="fr-CA" sz="2200" dirty="0" smtClean="0"/>
              <a:t>douloureuses</a:t>
            </a:r>
            <a:endParaRPr lang="fr-CA" sz="2200" dirty="0"/>
          </a:p>
        </p:txBody>
      </p:sp>
      <p:sp>
        <p:nvSpPr>
          <p:cNvPr id="7" name="Espace réservé du numéro de diapositive 2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6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50146"/>
            <a:ext cx="2667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2771775" cy="1628775"/>
          </a:xfrm>
          <a:solidFill>
            <a:srgbClr val="009900">
              <a:alpha val="18824"/>
            </a:srgb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C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Intestin : Protéines</a:t>
            </a:r>
          </a:p>
        </p:txBody>
      </p:sp>
      <p:sp>
        <p:nvSpPr>
          <p:cNvPr id="41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CA"/>
              <a:t>Module 1 - Système digestif</a:t>
            </a:r>
          </a:p>
        </p:txBody>
      </p:sp>
      <p:sp>
        <p:nvSpPr>
          <p:cNvPr id="42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FFCBD9-8BB2-4AB6-96A8-AC39864E21AA}" type="slidenum">
              <a:rPr lang="fr-CA"/>
              <a:pPr>
                <a:defRPr/>
              </a:pPr>
              <a:t>7</a:t>
            </a:fld>
            <a:endParaRPr lang="fr-CA"/>
          </a:p>
        </p:txBody>
      </p:sp>
      <p:pic>
        <p:nvPicPr>
          <p:cNvPr id="81925" name="Picture 33" descr="intest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0"/>
            <a:ext cx="644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62" name="Rectangle 14"/>
          <p:cNvSpPr>
            <a:spLocks noChangeArrowheads="1"/>
          </p:cNvSpPr>
          <p:nvPr/>
        </p:nvSpPr>
        <p:spPr bwMode="auto">
          <a:xfrm>
            <a:off x="4846638" y="5345113"/>
            <a:ext cx="1682750" cy="373062"/>
          </a:xfrm>
          <a:prstGeom prst="rect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72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Acides aminés</a:t>
            </a:r>
          </a:p>
        </p:txBody>
      </p:sp>
      <p:pic>
        <p:nvPicPr>
          <p:cNvPr id="81927" name="Picture 34" descr="Figure 24-18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20" t="8328" r="36478" b="82326"/>
          <a:stretch>
            <a:fillRect/>
          </a:stretch>
        </p:blipFill>
        <p:spPr bwMode="auto">
          <a:xfrm>
            <a:off x="3276600" y="5157788"/>
            <a:ext cx="7747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8487" name="Line 39"/>
          <p:cNvSpPr>
            <a:spLocks noChangeShapeType="1"/>
          </p:cNvSpPr>
          <p:nvPr/>
        </p:nvSpPr>
        <p:spPr bwMode="auto">
          <a:xfrm>
            <a:off x="5697538" y="0"/>
            <a:ext cx="0" cy="184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489" name="Rectangle 41"/>
          <p:cNvSpPr>
            <a:spLocks noChangeArrowheads="1"/>
          </p:cNvSpPr>
          <p:nvPr/>
        </p:nvSpPr>
        <p:spPr bwMode="auto">
          <a:xfrm>
            <a:off x="4572000" y="1860550"/>
            <a:ext cx="2232025" cy="373063"/>
          </a:xfrm>
          <a:prstGeom prst="rect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72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Courts Polypeptides</a:t>
            </a:r>
          </a:p>
        </p:txBody>
      </p:sp>
      <p:sp>
        <p:nvSpPr>
          <p:cNvPr id="488491" name="Rectangle 43"/>
          <p:cNvSpPr>
            <a:spLocks noChangeArrowheads="1"/>
          </p:cNvSpPr>
          <p:nvPr/>
        </p:nvSpPr>
        <p:spPr bwMode="auto">
          <a:xfrm>
            <a:off x="5075238" y="3616325"/>
            <a:ext cx="1223962" cy="373063"/>
          </a:xfrm>
          <a:prstGeom prst="rect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72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Dipeptides</a:t>
            </a:r>
          </a:p>
        </p:txBody>
      </p:sp>
      <p:cxnSp>
        <p:nvCxnSpPr>
          <p:cNvPr id="488492" name="AutoShape 44"/>
          <p:cNvCxnSpPr>
            <a:cxnSpLocks noChangeShapeType="1"/>
            <a:stCxn id="488489" idx="2"/>
            <a:endCxn id="488491" idx="0"/>
          </p:cNvCxnSpPr>
          <p:nvPr/>
        </p:nvCxnSpPr>
        <p:spPr bwMode="auto">
          <a:xfrm rot="5400000">
            <a:off x="4996657" y="2924969"/>
            <a:ext cx="1382712" cy="0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488488" name="AutoShape 40"/>
          <p:cNvSpPr>
            <a:spLocks noChangeArrowheads="1"/>
          </p:cNvSpPr>
          <p:nvPr/>
        </p:nvSpPr>
        <p:spPr bwMode="auto">
          <a:xfrm>
            <a:off x="6445250" y="2158430"/>
            <a:ext cx="2374900" cy="1630610"/>
          </a:xfrm>
          <a:prstGeom prst="cloudCallout">
            <a:avLst>
              <a:gd name="adj1" fmla="val -80447"/>
              <a:gd name="adj2" fmla="val -1620"/>
            </a:avLst>
          </a:pr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Suc pancréatique :</a:t>
            </a:r>
          </a:p>
          <a:p>
            <a:pPr>
              <a:buFontTx/>
              <a:buChar char="•"/>
              <a:defRPr/>
            </a:pPr>
            <a:r>
              <a:rPr lang="fr-CA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Trypsinogène</a:t>
            </a:r>
          </a:p>
          <a:p>
            <a:pPr>
              <a:buFontTx/>
              <a:buChar char="•"/>
              <a:defRPr/>
            </a:pPr>
            <a:endParaRPr lang="fr-CA" sz="1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fr-CA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Trypsine </a:t>
            </a:r>
            <a:endParaRPr lang="fr-CA" sz="1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88495" name="AutoShape 47"/>
          <p:cNvCxnSpPr>
            <a:cxnSpLocks noChangeShapeType="1"/>
            <a:stCxn id="488491" idx="2"/>
            <a:endCxn id="488462" idx="0"/>
          </p:cNvCxnSpPr>
          <p:nvPr/>
        </p:nvCxnSpPr>
        <p:spPr bwMode="auto">
          <a:xfrm rot="5400000">
            <a:off x="5010944" y="4666457"/>
            <a:ext cx="1355725" cy="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488497" name="Rectangle 49"/>
          <p:cNvSpPr>
            <a:spLocks noChangeArrowheads="1"/>
          </p:cNvSpPr>
          <p:nvPr/>
        </p:nvSpPr>
        <p:spPr bwMode="auto">
          <a:xfrm>
            <a:off x="3024188" y="5157788"/>
            <a:ext cx="1146175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Peptidases</a:t>
            </a:r>
          </a:p>
        </p:txBody>
      </p:sp>
      <p:sp>
        <p:nvSpPr>
          <p:cNvPr id="488498" name="Freeform 50"/>
          <p:cNvSpPr>
            <a:spLocks/>
          </p:cNvSpPr>
          <p:nvPr/>
        </p:nvSpPr>
        <p:spPr bwMode="auto">
          <a:xfrm>
            <a:off x="3619500" y="4652963"/>
            <a:ext cx="2105025" cy="631825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8" y="0"/>
              </a:cxn>
              <a:cxn ang="0">
                <a:pos x="1128" y="0"/>
              </a:cxn>
            </a:cxnLst>
            <a:rect l="0" t="0" r="r" b="b"/>
            <a:pathLst>
              <a:path w="1128" h="312">
                <a:moveTo>
                  <a:pt x="0" y="312"/>
                </a:moveTo>
                <a:lnTo>
                  <a:pt x="8" y="0"/>
                </a:lnTo>
                <a:lnTo>
                  <a:pt x="1128" y="0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499" name="Rectangle 51"/>
          <p:cNvSpPr>
            <a:spLocks noChangeArrowheads="1"/>
          </p:cNvSpPr>
          <p:nvPr/>
        </p:nvSpPr>
        <p:spPr bwMode="auto">
          <a:xfrm>
            <a:off x="2691704" y="5658625"/>
            <a:ext cx="1722244" cy="371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Entéropeptidase</a:t>
            </a:r>
            <a:endParaRPr lang="fr-CA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8501" name="Freeform 53"/>
          <p:cNvSpPr>
            <a:spLocks/>
          </p:cNvSpPr>
          <p:nvPr/>
        </p:nvSpPr>
        <p:spPr bwMode="auto">
          <a:xfrm>
            <a:off x="2411760" y="2896998"/>
            <a:ext cx="4536317" cy="2984414"/>
          </a:xfrm>
          <a:custGeom>
            <a:avLst/>
            <a:gdLst>
              <a:gd name="connsiteX0" fmla="*/ 690 w 10162"/>
              <a:gd name="connsiteY0" fmla="*/ 9824 h 9988"/>
              <a:gd name="connsiteX1" fmla="*/ 14 w 10162"/>
              <a:gd name="connsiteY1" fmla="*/ 9031 h 9988"/>
              <a:gd name="connsiteX2" fmla="*/ 775 w 10162"/>
              <a:gd name="connsiteY2" fmla="*/ 4073 h 9988"/>
              <a:gd name="connsiteX3" fmla="*/ 4211 w 10162"/>
              <a:gd name="connsiteY3" fmla="*/ 623 h 9988"/>
              <a:gd name="connsiteX4" fmla="*/ 10162 w 10162"/>
              <a:gd name="connsiteY4" fmla="*/ 335 h 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2" h="9988">
                <a:moveTo>
                  <a:pt x="690" y="9824"/>
                </a:moveTo>
                <a:cubicBezTo>
                  <a:pt x="581" y="9691"/>
                  <a:pt x="0" y="9988"/>
                  <a:pt x="14" y="9031"/>
                </a:cubicBezTo>
                <a:cubicBezTo>
                  <a:pt x="28" y="8074"/>
                  <a:pt x="74" y="5476"/>
                  <a:pt x="775" y="4073"/>
                </a:cubicBezTo>
                <a:cubicBezTo>
                  <a:pt x="1475" y="2670"/>
                  <a:pt x="2647" y="1246"/>
                  <a:pt x="4211" y="623"/>
                </a:cubicBezTo>
                <a:cubicBezTo>
                  <a:pt x="5775" y="0"/>
                  <a:pt x="8958" y="409"/>
                  <a:pt x="10162" y="335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06" name="Line 58"/>
          <p:cNvSpPr>
            <a:spLocks noChangeShapeType="1"/>
          </p:cNvSpPr>
          <p:nvPr/>
        </p:nvSpPr>
        <p:spPr bwMode="auto">
          <a:xfrm>
            <a:off x="2759075" y="0"/>
            <a:ext cx="0" cy="19891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07" name="Line 59"/>
          <p:cNvSpPr>
            <a:spLocks noChangeShapeType="1"/>
          </p:cNvSpPr>
          <p:nvPr/>
        </p:nvSpPr>
        <p:spPr bwMode="auto">
          <a:xfrm rot="-5400000">
            <a:off x="1601788" y="14287"/>
            <a:ext cx="0" cy="32035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4689475" y="3646488"/>
            <a:ext cx="179388" cy="358775"/>
            <a:chOff x="2789" y="2115"/>
            <a:chExt cx="113" cy="226"/>
          </a:xfrm>
        </p:grpSpPr>
        <p:sp>
          <p:nvSpPr>
            <p:cNvPr id="488530" name="Oval 82"/>
            <p:cNvSpPr>
              <a:spLocks noChangeArrowheads="1"/>
            </p:cNvSpPr>
            <p:nvPr/>
          </p:nvSpPr>
          <p:spPr bwMode="auto">
            <a:xfrm>
              <a:off x="2789" y="2115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88532" name="Oval 84"/>
            <p:cNvSpPr>
              <a:spLocks noChangeArrowheads="1"/>
            </p:cNvSpPr>
            <p:nvPr/>
          </p:nvSpPr>
          <p:spPr bwMode="auto">
            <a:xfrm>
              <a:off x="2789" y="2228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5600700" y="333375"/>
            <a:ext cx="179388" cy="898525"/>
            <a:chOff x="5556" y="300"/>
            <a:chExt cx="113" cy="566"/>
          </a:xfrm>
        </p:grpSpPr>
        <p:sp>
          <p:nvSpPr>
            <p:cNvPr id="488527" name="Oval 79"/>
            <p:cNvSpPr>
              <a:spLocks noChangeArrowheads="1"/>
            </p:cNvSpPr>
            <p:nvPr/>
          </p:nvSpPr>
          <p:spPr bwMode="auto">
            <a:xfrm>
              <a:off x="5556" y="526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88528" name="Oval 80"/>
            <p:cNvSpPr>
              <a:spLocks noChangeArrowheads="1"/>
            </p:cNvSpPr>
            <p:nvPr/>
          </p:nvSpPr>
          <p:spPr bwMode="auto">
            <a:xfrm>
              <a:off x="5556" y="64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88529" name="Oval 81"/>
            <p:cNvSpPr>
              <a:spLocks noChangeArrowheads="1"/>
            </p:cNvSpPr>
            <p:nvPr/>
          </p:nvSpPr>
          <p:spPr bwMode="auto">
            <a:xfrm>
              <a:off x="5556" y="753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88531" name="Oval 83"/>
            <p:cNvSpPr>
              <a:spLocks noChangeArrowheads="1"/>
            </p:cNvSpPr>
            <p:nvPr/>
          </p:nvSpPr>
          <p:spPr bwMode="auto">
            <a:xfrm>
              <a:off x="5556" y="413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88536" name="Oval 88"/>
            <p:cNvSpPr>
              <a:spLocks noChangeArrowheads="1"/>
            </p:cNvSpPr>
            <p:nvPr/>
          </p:nvSpPr>
          <p:spPr bwMode="auto">
            <a:xfrm>
              <a:off x="5556" y="30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6418263" y="3644900"/>
            <a:ext cx="179387" cy="360363"/>
            <a:chOff x="3878" y="2160"/>
            <a:chExt cx="113" cy="227"/>
          </a:xfrm>
        </p:grpSpPr>
        <p:sp>
          <p:nvSpPr>
            <p:cNvPr id="488543" name="Oval 95"/>
            <p:cNvSpPr>
              <a:spLocks noChangeArrowheads="1"/>
            </p:cNvSpPr>
            <p:nvPr/>
          </p:nvSpPr>
          <p:spPr bwMode="auto">
            <a:xfrm>
              <a:off x="3878" y="2274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488544" name="Oval 96"/>
            <p:cNvSpPr>
              <a:spLocks noChangeArrowheads="1"/>
            </p:cNvSpPr>
            <p:nvPr/>
          </p:nvSpPr>
          <p:spPr bwMode="auto">
            <a:xfrm>
              <a:off x="3878" y="2160"/>
              <a:ext cx="113" cy="113"/>
            </a:xfrm>
            <a:prstGeom prst="ellipse">
              <a:avLst/>
            </a:prstGeom>
            <a:solidFill>
              <a:srgbClr val="CCFF66">
                <a:alpha val="50000"/>
              </a:srgbClr>
            </a:solidFill>
            <a:ln w="3810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sp>
        <p:nvSpPr>
          <p:cNvPr id="488546" name="Oval 98"/>
          <p:cNvSpPr>
            <a:spLocks noChangeArrowheads="1"/>
          </p:cNvSpPr>
          <p:nvPr/>
        </p:nvSpPr>
        <p:spPr bwMode="auto">
          <a:xfrm>
            <a:off x="5049838" y="5880100"/>
            <a:ext cx="179387" cy="179388"/>
          </a:xfrm>
          <a:prstGeom prst="ellipse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47" name="Oval 99"/>
          <p:cNvSpPr>
            <a:spLocks noChangeArrowheads="1"/>
          </p:cNvSpPr>
          <p:nvPr/>
        </p:nvSpPr>
        <p:spPr bwMode="auto">
          <a:xfrm>
            <a:off x="6181725" y="5876925"/>
            <a:ext cx="179388" cy="179388"/>
          </a:xfrm>
          <a:prstGeom prst="ellipse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49" name="Oval 101"/>
          <p:cNvSpPr>
            <a:spLocks noChangeArrowheads="1"/>
          </p:cNvSpPr>
          <p:nvPr/>
        </p:nvSpPr>
        <p:spPr bwMode="auto">
          <a:xfrm>
            <a:off x="5435600" y="5876925"/>
            <a:ext cx="179388" cy="179388"/>
          </a:xfrm>
          <a:prstGeom prst="ellipse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50" name="Oval 102"/>
          <p:cNvSpPr>
            <a:spLocks noChangeArrowheads="1"/>
          </p:cNvSpPr>
          <p:nvPr/>
        </p:nvSpPr>
        <p:spPr bwMode="auto">
          <a:xfrm>
            <a:off x="5808663" y="5876925"/>
            <a:ext cx="179387" cy="179388"/>
          </a:xfrm>
          <a:prstGeom prst="ellipse">
            <a:avLst/>
          </a:pr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53" name="AutoShape 105"/>
          <p:cNvSpPr>
            <a:spLocks noChangeArrowheads="1"/>
          </p:cNvSpPr>
          <p:nvPr/>
        </p:nvSpPr>
        <p:spPr bwMode="auto">
          <a:xfrm flipH="1">
            <a:off x="3851275" y="5419725"/>
            <a:ext cx="95885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>
              <a:alpha val="50000"/>
            </a:srgbClr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54" name="Rectangle 106"/>
          <p:cNvSpPr>
            <a:spLocks noChangeArrowheads="1"/>
          </p:cNvSpPr>
          <p:nvPr/>
        </p:nvSpPr>
        <p:spPr bwMode="auto">
          <a:xfrm>
            <a:off x="6227763" y="220663"/>
            <a:ext cx="1296987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Alcalinité</a:t>
            </a:r>
            <a:endParaRPr lang="fr-CA" b="1" baseline="30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8555" name="Line 107"/>
          <p:cNvSpPr>
            <a:spLocks noChangeShapeType="1"/>
          </p:cNvSpPr>
          <p:nvPr/>
        </p:nvSpPr>
        <p:spPr bwMode="auto">
          <a:xfrm rot="16200000" flipH="1">
            <a:off x="7709694" y="89694"/>
            <a:ext cx="0" cy="6111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88556" name="Rectangle 108"/>
          <p:cNvSpPr>
            <a:spLocks noChangeArrowheads="1"/>
          </p:cNvSpPr>
          <p:nvPr/>
        </p:nvSpPr>
        <p:spPr bwMode="auto">
          <a:xfrm>
            <a:off x="7921625" y="230188"/>
            <a:ext cx="1114425" cy="373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72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Pepsine</a:t>
            </a:r>
          </a:p>
        </p:txBody>
      </p:sp>
      <p:sp>
        <p:nvSpPr>
          <p:cNvPr id="488557" name="WordArt 109"/>
          <p:cNvSpPr>
            <a:spLocks noChangeArrowheads="1" noChangeShapeType="1" noTextEdit="1"/>
          </p:cNvSpPr>
          <p:nvPr/>
        </p:nvSpPr>
        <p:spPr bwMode="auto">
          <a:xfrm>
            <a:off x="8218488" y="115888"/>
            <a:ext cx="536575" cy="569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C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>
                    <a:alpha val="34901"/>
                  </a:srgbClr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cxnSp>
        <p:nvCxnSpPr>
          <p:cNvPr id="44" name="Connecteur droit avec flèche 43"/>
          <p:cNvCxnSpPr/>
          <p:nvPr/>
        </p:nvCxnSpPr>
        <p:spPr bwMode="auto">
          <a:xfrm>
            <a:off x="7596336" y="3125202"/>
            <a:ext cx="0" cy="252000"/>
          </a:xfrm>
          <a:prstGeom prst="straightConnector1">
            <a:avLst/>
          </a:prstGeom>
          <a:solidFill>
            <a:srgbClr val="CCFF66">
              <a:alpha val="50000"/>
            </a:srgbClr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Freeform 53"/>
          <p:cNvSpPr>
            <a:spLocks/>
          </p:cNvSpPr>
          <p:nvPr/>
        </p:nvSpPr>
        <p:spPr bwMode="auto">
          <a:xfrm>
            <a:off x="7997243" y="2996952"/>
            <a:ext cx="607205" cy="468000"/>
          </a:xfrm>
          <a:custGeom>
            <a:avLst/>
            <a:gdLst>
              <a:gd name="connsiteX0" fmla="*/ 690 w 8927"/>
              <a:gd name="connsiteY0" fmla="*/ 9882 h 10046"/>
              <a:gd name="connsiteX1" fmla="*/ 14 w 8927"/>
              <a:gd name="connsiteY1" fmla="*/ 9089 h 10046"/>
              <a:gd name="connsiteX2" fmla="*/ 775 w 8927"/>
              <a:gd name="connsiteY2" fmla="*/ 4131 h 10046"/>
              <a:gd name="connsiteX3" fmla="*/ 4211 w 8927"/>
              <a:gd name="connsiteY3" fmla="*/ 681 h 10046"/>
              <a:gd name="connsiteX4" fmla="*/ 8927 w 8927"/>
              <a:gd name="connsiteY4" fmla="*/ 46 h 10046"/>
              <a:gd name="connsiteX0" fmla="*/ 773 w 11821"/>
              <a:gd name="connsiteY0" fmla="*/ 9837 h 10000"/>
              <a:gd name="connsiteX1" fmla="*/ 16 w 11821"/>
              <a:gd name="connsiteY1" fmla="*/ 9047 h 10000"/>
              <a:gd name="connsiteX2" fmla="*/ 868 w 11821"/>
              <a:gd name="connsiteY2" fmla="*/ 4112 h 10000"/>
              <a:gd name="connsiteX3" fmla="*/ 4717 w 11821"/>
              <a:gd name="connsiteY3" fmla="*/ 678 h 10000"/>
              <a:gd name="connsiteX4" fmla="*/ 10000 w 11821"/>
              <a:gd name="connsiteY4" fmla="*/ 46 h 10000"/>
              <a:gd name="connsiteX0" fmla="*/ 1769 w 13720"/>
              <a:gd name="connsiteY0" fmla="*/ 9791 h 9954"/>
              <a:gd name="connsiteX1" fmla="*/ 1012 w 13720"/>
              <a:gd name="connsiteY1" fmla="*/ 9001 h 9954"/>
              <a:gd name="connsiteX2" fmla="*/ 1864 w 13720"/>
              <a:gd name="connsiteY2" fmla="*/ 4066 h 9954"/>
              <a:gd name="connsiteX3" fmla="*/ 12198 w 13720"/>
              <a:gd name="connsiteY3" fmla="*/ 1214 h 9954"/>
              <a:gd name="connsiteX4" fmla="*/ 10996 w 13720"/>
              <a:gd name="connsiteY4" fmla="*/ 0 h 9954"/>
              <a:gd name="connsiteX0" fmla="*/ 1289 w 10000"/>
              <a:gd name="connsiteY0" fmla="*/ 9836 h 10000"/>
              <a:gd name="connsiteX1" fmla="*/ 738 w 10000"/>
              <a:gd name="connsiteY1" fmla="*/ 9043 h 10000"/>
              <a:gd name="connsiteX2" fmla="*/ 1359 w 10000"/>
              <a:gd name="connsiteY2" fmla="*/ 4085 h 10000"/>
              <a:gd name="connsiteX3" fmla="*/ 8891 w 10000"/>
              <a:gd name="connsiteY3" fmla="*/ 976 h 10000"/>
              <a:gd name="connsiteX4" fmla="*/ 8015 w 10000"/>
              <a:gd name="connsiteY4" fmla="*/ 0 h 10000"/>
              <a:gd name="connsiteX0" fmla="*/ 563 w 8782"/>
              <a:gd name="connsiteY0" fmla="*/ 9836 h 10000"/>
              <a:gd name="connsiteX1" fmla="*/ 12 w 8782"/>
              <a:gd name="connsiteY1" fmla="*/ 9043 h 10000"/>
              <a:gd name="connsiteX2" fmla="*/ 7423 w 8782"/>
              <a:gd name="connsiteY2" fmla="*/ 1707 h 10000"/>
              <a:gd name="connsiteX3" fmla="*/ 8165 w 8782"/>
              <a:gd name="connsiteY3" fmla="*/ 976 h 10000"/>
              <a:gd name="connsiteX4" fmla="*/ 7289 w 8782"/>
              <a:gd name="connsiteY4" fmla="*/ 0 h 10000"/>
              <a:gd name="connsiteX0" fmla="*/ 0 w 9255"/>
              <a:gd name="connsiteY0" fmla="*/ 9836 h 9836"/>
              <a:gd name="connsiteX1" fmla="*/ 7812 w 9255"/>
              <a:gd name="connsiteY1" fmla="*/ 1707 h 9836"/>
              <a:gd name="connsiteX2" fmla="*/ 8656 w 9255"/>
              <a:gd name="connsiteY2" fmla="*/ 976 h 9836"/>
              <a:gd name="connsiteX3" fmla="*/ 7659 w 9255"/>
              <a:gd name="connsiteY3" fmla="*/ 0 h 9836"/>
              <a:gd name="connsiteX0" fmla="*/ 0 w 9908"/>
              <a:gd name="connsiteY0" fmla="*/ 10000 h 10000"/>
              <a:gd name="connsiteX1" fmla="*/ 9353 w 9908"/>
              <a:gd name="connsiteY1" fmla="*/ 992 h 10000"/>
              <a:gd name="connsiteX2" fmla="*/ 8276 w 9908"/>
              <a:gd name="connsiteY2" fmla="*/ 0 h 10000"/>
              <a:gd name="connsiteX0" fmla="*/ 0 w 1649"/>
              <a:gd name="connsiteY0" fmla="*/ 2232 h 2232"/>
              <a:gd name="connsiteX1" fmla="*/ 1089 w 1649"/>
              <a:gd name="connsiteY1" fmla="*/ 992 h 2232"/>
              <a:gd name="connsiteX2" fmla="*/ 2 w 1649"/>
              <a:gd name="connsiteY2" fmla="*/ 0 h 2232"/>
              <a:gd name="connsiteX0" fmla="*/ 0 w 10000"/>
              <a:gd name="connsiteY0" fmla="*/ 10000 h 10000"/>
              <a:gd name="connsiteX1" fmla="*/ 6604 w 10000"/>
              <a:gd name="connsiteY1" fmla="*/ 4444 h 10000"/>
              <a:gd name="connsiteX2" fmla="*/ 12 w 10000"/>
              <a:gd name="connsiteY2" fmla="*/ 0 h 10000"/>
              <a:gd name="connsiteX0" fmla="*/ 0 w 7701"/>
              <a:gd name="connsiteY0" fmla="*/ 10742 h 10742"/>
              <a:gd name="connsiteX1" fmla="*/ 6604 w 7701"/>
              <a:gd name="connsiteY1" fmla="*/ 5186 h 10742"/>
              <a:gd name="connsiteX2" fmla="*/ 6602 w 7701"/>
              <a:gd name="connsiteY2" fmla="*/ 741 h 10742"/>
              <a:gd name="connsiteX3" fmla="*/ 12 w 7701"/>
              <a:gd name="connsiteY3" fmla="*/ 742 h 10742"/>
              <a:gd name="connsiteX0" fmla="*/ 0 w 9999"/>
              <a:gd name="connsiteY0" fmla="*/ 10516 h 10516"/>
              <a:gd name="connsiteX1" fmla="*/ 8573 w 9999"/>
              <a:gd name="connsiteY1" fmla="*/ 8446 h 10516"/>
              <a:gd name="connsiteX2" fmla="*/ 8573 w 9999"/>
              <a:gd name="connsiteY2" fmla="*/ 1206 h 10516"/>
              <a:gd name="connsiteX3" fmla="*/ 16 w 9999"/>
              <a:gd name="connsiteY3" fmla="*/ 1207 h 10516"/>
              <a:gd name="connsiteX0" fmla="*/ 4069 w 14069"/>
              <a:gd name="connsiteY0" fmla="*/ 10000 h 10329"/>
              <a:gd name="connsiteX1" fmla="*/ 1429 w 14069"/>
              <a:gd name="connsiteY1" fmla="*/ 10001 h 10329"/>
              <a:gd name="connsiteX2" fmla="*/ 12643 w 14069"/>
              <a:gd name="connsiteY2" fmla="*/ 8032 h 10329"/>
              <a:gd name="connsiteX3" fmla="*/ 12643 w 14069"/>
              <a:gd name="connsiteY3" fmla="*/ 1147 h 10329"/>
              <a:gd name="connsiteX4" fmla="*/ 4085 w 14069"/>
              <a:gd name="connsiteY4" fmla="*/ 1148 h 10329"/>
              <a:gd name="connsiteX0" fmla="*/ 4069 w 14069"/>
              <a:gd name="connsiteY0" fmla="*/ 10000 h 10329"/>
              <a:gd name="connsiteX1" fmla="*/ 1429 w 14069"/>
              <a:gd name="connsiteY1" fmla="*/ 10001 h 10329"/>
              <a:gd name="connsiteX2" fmla="*/ 8029 w 14069"/>
              <a:gd name="connsiteY2" fmla="*/ 10001 h 10329"/>
              <a:gd name="connsiteX3" fmla="*/ 12643 w 14069"/>
              <a:gd name="connsiteY3" fmla="*/ 8032 h 10329"/>
              <a:gd name="connsiteX4" fmla="*/ 12643 w 14069"/>
              <a:gd name="connsiteY4" fmla="*/ 1147 h 10329"/>
              <a:gd name="connsiteX5" fmla="*/ 4085 w 14069"/>
              <a:gd name="connsiteY5" fmla="*/ 1148 h 10329"/>
              <a:gd name="connsiteX0" fmla="*/ 4069 w 13969"/>
              <a:gd name="connsiteY0" fmla="*/ 10050 h 10379"/>
              <a:gd name="connsiteX1" fmla="*/ 1429 w 13969"/>
              <a:gd name="connsiteY1" fmla="*/ 10051 h 10379"/>
              <a:gd name="connsiteX2" fmla="*/ 8029 w 13969"/>
              <a:gd name="connsiteY2" fmla="*/ 10051 h 10379"/>
              <a:gd name="connsiteX3" fmla="*/ 12643 w 13969"/>
              <a:gd name="connsiteY3" fmla="*/ 8082 h 10379"/>
              <a:gd name="connsiteX4" fmla="*/ 12643 w 13969"/>
              <a:gd name="connsiteY4" fmla="*/ 1197 h 10379"/>
              <a:gd name="connsiteX5" fmla="*/ 4689 w 13969"/>
              <a:gd name="connsiteY5" fmla="*/ 898 h 10379"/>
              <a:gd name="connsiteX0" fmla="*/ 4069 w 13969"/>
              <a:gd name="connsiteY0" fmla="*/ 10050 h 10379"/>
              <a:gd name="connsiteX1" fmla="*/ 1429 w 13969"/>
              <a:gd name="connsiteY1" fmla="*/ 10051 h 10379"/>
              <a:gd name="connsiteX2" fmla="*/ 8029 w 13969"/>
              <a:gd name="connsiteY2" fmla="*/ 10051 h 10379"/>
              <a:gd name="connsiteX3" fmla="*/ 12643 w 13969"/>
              <a:gd name="connsiteY3" fmla="*/ 8082 h 10379"/>
              <a:gd name="connsiteX4" fmla="*/ 12643 w 13969"/>
              <a:gd name="connsiteY4" fmla="*/ 1197 h 10379"/>
              <a:gd name="connsiteX5" fmla="*/ 4689 w 13969"/>
              <a:gd name="connsiteY5" fmla="*/ 898 h 10379"/>
              <a:gd name="connsiteX0" fmla="*/ 0 w 12540"/>
              <a:gd name="connsiteY0" fmla="*/ 10051 h 10379"/>
              <a:gd name="connsiteX1" fmla="*/ 6600 w 12540"/>
              <a:gd name="connsiteY1" fmla="*/ 10051 h 10379"/>
              <a:gd name="connsiteX2" fmla="*/ 11214 w 12540"/>
              <a:gd name="connsiteY2" fmla="*/ 8082 h 10379"/>
              <a:gd name="connsiteX3" fmla="*/ 11214 w 12540"/>
              <a:gd name="connsiteY3" fmla="*/ 1197 h 10379"/>
              <a:gd name="connsiteX4" fmla="*/ 3260 w 12540"/>
              <a:gd name="connsiteY4" fmla="*/ 898 h 1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" h="10379">
                <a:moveTo>
                  <a:pt x="0" y="10051"/>
                </a:moveTo>
                <a:cubicBezTo>
                  <a:pt x="211" y="9983"/>
                  <a:pt x="4731" y="10379"/>
                  <a:pt x="6600" y="10051"/>
                </a:cubicBezTo>
                <a:cubicBezTo>
                  <a:pt x="8469" y="9723"/>
                  <a:pt x="9996" y="9489"/>
                  <a:pt x="11214" y="8082"/>
                </a:cubicBezTo>
                <a:cubicBezTo>
                  <a:pt x="12064" y="6850"/>
                  <a:pt x="12540" y="2394"/>
                  <a:pt x="11214" y="1197"/>
                </a:cubicBezTo>
                <a:cubicBezTo>
                  <a:pt x="9888" y="0"/>
                  <a:pt x="4730" y="566"/>
                  <a:pt x="3260" y="89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5687219" y="3230952"/>
            <a:ext cx="1260858" cy="198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7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8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8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8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48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8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48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48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animBg="1"/>
      <p:bldP spid="488489" grpId="0" animBg="1"/>
      <p:bldP spid="488491" grpId="0" animBg="1"/>
      <p:bldP spid="488488" grpId="0" animBg="1"/>
      <p:bldP spid="488497" grpId="0"/>
      <p:bldP spid="488499" grpId="0"/>
      <p:bldP spid="488546" grpId="0" animBg="1"/>
      <p:bldP spid="488547" grpId="0" animBg="1"/>
      <p:bldP spid="488549" grpId="0" animBg="1"/>
      <p:bldP spid="488550" grpId="0" animBg="1"/>
      <p:bldP spid="488554" grpId="0"/>
      <p:bldP spid="488556" grpId="0"/>
      <p:bldP spid="488557" grpId="0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Rappel: Les lipides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ClrTx/>
              <a:defRPr/>
            </a:pPr>
            <a:r>
              <a:rPr lang="fr-CA" sz="3000" cap="small" dirty="0" smtClean="0"/>
              <a:t>Graisses (Triglycéride):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fr-CA" sz="2400" dirty="0" smtClean="0">
                <a:solidFill>
                  <a:srgbClr val="009900"/>
                </a:solidFill>
              </a:rPr>
              <a:t>Glycérol </a:t>
            </a:r>
            <a:r>
              <a:rPr lang="fr-CA" sz="2400" dirty="0" smtClean="0"/>
              <a:t>+ </a:t>
            </a:r>
            <a:r>
              <a:rPr lang="fr-CA" sz="2400" dirty="0" smtClean="0">
                <a:solidFill>
                  <a:srgbClr val="6699FF"/>
                </a:solidFill>
              </a:rPr>
              <a:t>3 acides gras</a:t>
            </a:r>
            <a:r>
              <a:rPr lang="fr-CA" sz="2400" dirty="0" smtClean="0"/>
              <a:t> (saturés ou insaturés)</a:t>
            </a:r>
          </a:p>
          <a:p>
            <a:pPr eaLnBrk="1" hangingPunct="1">
              <a:defRPr/>
            </a:pPr>
            <a:endParaRPr lang="fr-CA" sz="3000" dirty="0" smtClean="0"/>
          </a:p>
        </p:txBody>
      </p:sp>
      <p:sp>
        <p:nvSpPr>
          <p:cNvPr id="6144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3608" y="3861048"/>
            <a:ext cx="2664643" cy="523220"/>
          </a:xfrm>
          <a:prstGeom prst="rect">
            <a:avLst/>
          </a:prstGeom>
          <a:solidFill>
            <a:srgbClr val="FF0000">
              <a:alpha val="29000"/>
            </a:srgbClr>
          </a:solidFill>
          <a:ln w="28575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2800" b="0" dirty="0">
                <a:latin typeface="Verdana" pitchFamily="34" charset="0"/>
              </a:rPr>
              <a:t>Triglycéride</a:t>
            </a:r>
          </a:p>
        </p:txBody>
      </p:sp>
      <p:sp>
        <p:nvSpPr>
          <p:cNvPr id="6144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6056" y="5733256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2.14</a:t>
            </a:r>
          </a:p>
        </p:txBody>
      </p:sp>
      <p:pic>
        <p:nvPicPr>
          <p:cNvPr id="61447" name="Picture 7" descr="Figure 2-17"/>
          <p:cNvPicPr>
            <a:picLocks noGrp="1" noChangeAspect="1" noChangeArrowheads="1"/>
          </p:cNvPicPr>
          <p:nvPr>
            <p:ph sz="half" idx="4294967295"/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51275" y="3022600"/>
            <a:ext cx="5113338" cy="3535363"/>
          </a:xfrm>
          <a:noFill/>
        </p:spPr>
      </p:pic>
      <p:sp>
        <p:nvSpPr>
          <p:cNvPr id="6144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3933825"/>
            <a:ext cx="4308475" cy="754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1450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59300" y="3213100"/>
            <a:ext cx="3816350" cy="71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61451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2000" y="4724400"/>
            <a:ext cx="4176713" cy="1800225"/>
          </a:xfrm>
          <a:custGeom>
            <a:avLst/>
            <a:gdLst>
              <a:gd name="T0" fmla="*/ 0 w 2631"/>
              <a:gd name="T1" fmla="*/ 0 h 1134"/>
              <a:gd name="T2" fmla="*/ 2147483647 w 2631"/>
              <a:gd name="T3" fmla="*/ 0 h 1134"/>
              <a:gd name="T4" fmla="*/ 2147483647 w 2631"/>
              <a:gd name="T5" fmla="*/ 2147483647 h 1134"/>
              <a:gd name="T6" fmla="*/ 2147483647 w 2631"/>
              <a:gd name="T7" fmla="*/ 2147483647 h 1134"/>
              <a:gd name="T8" fmla="*/ 2147483647 w 2631"/>
              <a:gd name="T9" fmla="*/ 2147483647 h 1134"/>
              <a:gd name="T10" fmla="*/ 0 w 2631"/>
              <a:gd name="T11" fmla="*/ 2147483647 h 1134"/>
              <a:gd name="T12" fmla="*/ 0 w 2631"/>
              <a:gd name="T13" fmla="*/ 0 h 11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31"/>
              <a:gd name="T22" fmla="*/ 0 h 1134"/>
              <a:gd name="T23" fmla="*/ 2631 w 2631"/>
              <a:gd name="T24" fmla="*/ 1134 h 11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31" h="1134">
                <a:moveTo>
                  <a:pt x="0" y="0"/>
                </a:moveTo>
                <a:lnTo>
                  <a:pt x="1361" y="0"/>
                </a:lnTo>
                <a:lnTo>
                  <a:pt x="2631" y="726"/>
                </a:lnTo>
                <a:lnTo>
                  <a:pt x="2404" y="1134"/>
                </a:lnTo>
                <a:lnTo>
                  <a:pt x="1179" y="454"/>
                </a:lnTo>
                <a:lnTo>
                  <a:pt x="0" y="454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fr-CA"/>
          </a:p>
        </p:txBody>
      </p:sp>
      <p:sp>
        <p:nvSpPr>
          <p:cNvPr id="61452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4138" y="3187700"/>
            <a:ext cx="677862" cy="22574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3807" name="Espace réservé du numéro de diapositive 1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noFill/>
        </p:spPr>
        <p:txBody>
          <a:bodyPr/>
          <a:lstStyle/>
          <a:p>
            <a:fld id="{519C690D-1E6E-4590-B9AA-8185FE26EEE6}" type="slidenum">
              <a:rPr lang="fr-CA" smtClean="0"/>
              <a:pPr/>
              <a:t>8</a:t>
            </a:fld>
            <a:endParaRPr lang="fr-CA" smtClean="0"/>
          </a:p>
        </p:txBody>
      </p:sp>
      <p:sp>
        <p:nvSpPr>
          <p:cNvPr id="12" name="Espace réservé du numéro de diapositive 2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8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9" grpId="0" animBg="1"/>
      <p:bldP spid="61450" grpId="0" animBg="1"/>
      <p:bldP spid="61451" grpId="0" animBg="1"/>
      <p:bldP spid="614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2771775" cy="1628775"/>
          </a:xfrm>
          <a:solidFill>
            <a:srgbClr val="FF3300">
              <a:alpha val="50000"/>
            </a:srgb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Intestin : Lipides</a:t>
            </a:r>
          </a:p>
        </p:txBody>
      </p:sp>
      <p:pic>
        <p:nvPicPr>
          <p:cNvPr id="83973" name="Picture 2" descr="intesti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0"/>
            <a:ext cx="644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4" name="Freeform 4"/>
          <p:cNvSpPr>
            <a:spLocks/>
          </p:cNvSpPr>
          <p:nvPr/>
        </p:nvSpPr>
        <p:spPr bwMode="auto">
          <a:xfrm>
            <a:off x="146050" y="1844675"/>
            <a:ext cx="3048000" cy="2398713"/>
          </a:xfrm>
          <a:custGeom>
            <a:avLst/>
            <a:gdLst/>
            <a:ahLst/>
            <a:cxnLst>
              <a:cxn ang="0">
                <a:pos x="159" y="113"/>
              </a:cxn>
              <a:cxn ang="0">
                <a:pos x="68" y="703"/>
              </a:cxn>
              <a:cxn ang="0">
                <a:pos x="159" y="1428"/>
              </a:cxn>
              <a:cxn ang="0">
                <a:pos x="839" y="1202"/>
              </a:cxn>
              <a:cxn ang="0">
                <a:pos x="1202" y="703"/>
              </a:cxn>
              <a:cxn ang="0">
                <a:pos x="1792" y="431"/>
              </a:cxn>
              <a:cxn ang="0">
                <a:pos x="1792" y="113"/>
              </a:cxn>
              <a:cxn ang="0">
                <a:pos x="1021" y="22"/>
              </a:cxn>
              <a:cxn ang="0">
                <a:pos x="159" y="113"/>
              </a:cxn>
            </a:cxnLst>
            <a:rect l="0" t="0" r="r" b="b"/>
            <a:pathLst>
              <a:path w="1920" h="1511">
                <a:moveTo>
                  <a:pt x="159" y="113"/>
                </a:moveTo>
                <a:cubicBezTo>
                  <a:pt x="0" y="226"/>
                  <a:pt x="68" y="484"/>
                  <a:pt x="68" y="703"/>
                </a:cubicBezTo>
                <a:cubicBezTo>
                  <a:pt x="68" y="922"/>
                  <a:pt x="31" y="1345"/>
                  <a:pt x="159" y="1428"/>
                </a:cubicBezTo>
                <a:cubicBezTo>
                  <a:pt x="287" y="1511"/>
                  <a:pt x="665" y="1323"/>
                  <a:pt x="839" y="1202"/>
                </a:cubicBezTo>
                <a:cubicBezTo>
                  <a:pt x="1013" y="1081"/>
                  <a:pt x="1043" y="831"/>
                  <a:pt x="1202" y="703"/>
                </a:cubicBezTo>
                <a:cubicBezTo>
                  <a:pt x="1361" y="575"/>
                  <a:pt x="1694" y="529"/>
                  <a:pt x="1792" y="431"/>
                </a:cubicBezTo>
                <a:cubicBezTo>
                  <a:pt x="1890" y="333"/>
                  <a:pt x="1920" y="181"/>
                  <a:pt x="1792" y="113"/>
                </a:cubicBezTo>
                <a:cubicBezTo>
                  <a:pt x="1664" y="45"/>
                  <a:pt x="1293" y="22"/>
                  <a:pt x="1021" y="22"/>
                </a:cubicBezTo>
                <a:cubicBezTo>
                  <a:pt x="749" y="22"/>
                  <a:pt x="318" y="0"/>
                  <a:pt x="159" y="113"/>
                </a:cubicBezTo>
                <a:close/>
              </a:path>
            </a:pathLst>
          </a:custGeom>
          <a:solidFill>
            <a:srgbClr val="CC6600">
              <a:alpha val="50000"/>
            </a:srgbClr>
          </a:solidFill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4630738" y="1828800"/>
            <a:ext cx="1457325" cy="647700"/>
          </a:xfrm>
          <a:prstGeom prst="rect">
            <a:avLst/>
          </a:prstGeom>
          <a:solidFill>
            <a:srgbClr val="FF3300">
              <a:alpha val="50000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Globule de graisse</a:t>
            </a:r>
          </a:p>
        </p:txBody>
      </p:sp>
      <p:pic>
        <p:nvPicPr>
          <p:cNvPr id="83976" name="Picture 23" descr="Figure 24-18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20" t="8328" r="36478" b="82326"/>
          <a:stretch>
            <a:fillRect/>
          </a:stretch>
        </p:blipFill>
        <p:spPr bwMode="auto">
          <a:xfrm>
            <a:off x="3276600" y="5157788"/>
            <a:ext cx="7747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65" name="Line 25"/>
          <p:cNvSpPr>
            <a:spLocks noChangeShapeType="1"/>
          </p:cNvSpPr>
          <p:nvPr/>
        </p:nvSpPr>
        <p:spPr bwMode="auto">
          <a:xfrm>
            <a:off x="5357813" y="0"/>
            <a:ext cx="0" cy="1844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433388" y="2452688"/>
            <a:ext cx="1457325" cy="833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rgbClr val="729900"/>
                </a:solidFill>
              </a:rPr>
              <a:t>Sels biliaires</a:t>
            </a:r>
          </a:p>
        </p:txBody>
      </p:sp>
      <p:sp>
        <p:nvSpPr>
          <p:cNvPr id="496667" name="Freeform 27"/>
          <p:cNvSpPr>
            <a:spLocks/>
          </p:cNvSpPr>
          <p:nvPr/>
        </p:nvSpPr>
        <p:spPr bwMode="auto">
          <a:xfrm>
            <a:off x="1879600" y="2849563"/>
            <a:ext cx="3429000" cy="30162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2160" y="0"/>
              </a:cxn>
            </a:cxnLst>
            <a:rect l="0" t="0" r="r" b="b"/>
            <a:pathLst>
              <a:path w="2160" h="19">
                <a:moveTo>
                  <a:pt x="0" y="19"/>
                </a:moveTo>
                <a:lnTo>
                  <a:pt x="2160" y="0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96668" name="Rectangle 28"/>
          <p:cNvSpPr>
            <a:spLocks noChangeArrowheads="1"/>
          </p:cNvSpPr>
          <p:nvPr/>
        </p:nvSpPr>
        <p:spPr bwMode="auto">
          <a:xfrm>
            <a:off x="4586288" y="3224214"/>
            <a:ext cx="1543050" cy="925511"/>
          </a:xfrm>
          <a:prstGeom prst="rect">
            <a:avLst/>
          </a:prstGeom>
          <a:solidFill>
            <a:srgbClr val="FF3300">
              <a:alpha val="50000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Gouttelette </a:t>
            </a:r>
            <a:r>
              <a:rPr lang="fr-C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d’émulsion (triglycérides)</a:t>
            </a:r>
            <a:endParaRPr lang="fr-CA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6670" name="Freeform 30"/>
          <p:cNvSpPr>
            <a:spLocks/>
          </p:cNvSpPr>
          <p:nvPr/>
        </p:nvSpPr>
        <p:spPr bwMode="auto">
          <a:xfrm>
            <a:off x="5364163" y="765175"/>
            <a:ext cx="3132137" cy="3563938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512" y="2152"/>
              </a:cxn>
              <a:cxn ang="0">
                <a:pos x="0" y="2148"/>
              </a:cxn>
            </a:cxnLst>
            <a:rect l="0" t="0" r="r" b="b"/>
            <a:pathLst>
              <a:path w="512" h="2152">
                <a:moveTo>
                  <a:pt x="512" y="0"/>
                </a:moveTo>
                <a:lnTo>
                  <a:pt x="512" y="2152"/>
                </a:lnTo>
                <a:lnTo>
                  <a:pt x="0" y="2148"/>
                </a:lnTo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4371975" y="5070069"/>
            <a:ext cx="1973263" cy="648512"/>
          </a:xfrm>
          <a:prstGeom prst="rect">
            <a:avLst/>
          </a:prstGeom>
          <a:solidFill>
            <a:srgbClr val="FF3300">
              <a:alpha val="50000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Monoglycéride</a:t>
            </a:r>
            <a:endParaRPr lang="fr-CA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Acides gras</a:t>
            </a:r>
          </a:p>
        </p:txBody>
      </p:sp>
      <p:cxnSp>
        <p:nvCxnSpPr>
          <p:cNvPr id="496679" name="AutoShape 39"/>
          <p:cNvCxnSpPr>
            <a:cxnSpLocks noChangeShapeType="1"/>
          </p:cNvCxnSpPr>
          <p:nvPr/>
        </p:nvCxnSpPr>
        <p:spPr bwMode="auto">
          <a:xfrm rot="5400000">
            <a:off x="4984750" y="2849563"/>
            <a:ext cx="747713" cy="1587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96680" name="AutoShape 40"/>
          <p:cNvCxnSpPr>
            <a:cxnSpLocks noChangeShapeType="1"/>
          </p:cNvCxnSpPr>
          <p:nvPr/>
        </p:nvCxnSpPr>
        <p:spPr bwMode="auto">
          <a:xfrm rot="16200000" flipH="1">
            <a:off x="4905375" y="4602163"/>
            <a:ext cx="904875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496681" name="Line 41"/>
          <p:cNvSpPr>
            <a:spLocks noChangeShapeType="1"/>
          </p:cNvSpPr>
          <p:nvPr/>
        </p:nvSpPr>
        <p:spPr bwMode="auto">
          <a:xfrm>
            <a:off x="2759075" y="0"/>
            <a:ext cx="0" cy="198913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96682" name="Line 42"/>
          <p:cNvSpPr>
            <a:spLocks noChangeShapeType="1"/>
          </p:cNvSpPr>
          <p:nvPr/>
        </p:nvSpPr>
        <p:spPr bwMode="auto">
          <a:xfrm rot="-5400000">
            <a:off x="1601788" y="14287"/>
            <a:ext cx="0" cy="32035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496664" name="AutoShape 24"/>
          <p:cNvSpPr>
            <a:spLocks noChangeArrowheads="1"/>
          </p:cNvSpPr>
          <p:nvPr/>
        </p:nvSpPr>
        <p:spPr bwMode="auto">
          <a:xfrm>
            <a:off x="6659563" y="4437063"/>
            <a:ext cx="2232025" cy="1079500"/>
          </a:xfrm>
          <a:prstGeom prst="cloudCallout">
            <a:avLst>
              <a:gd name="adj1" fmla="val -106041"/>
              <a:gd name="adj2" fmla="val -39369"/>
            </a:avLst>
          </a:prstGeom>
          <a:solidFill>
            <a:srgbClr val="FFFF00">
              <a:alpha val="50000"/>
            </a:srgbClr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Lipase pancréatique</a:t>
            </a:r>
          </a:p>
        </p:txBody>
      </p:sp>
      <p:sp>
        <p:nvSpPr>
          <p:cNvPr id="496808" name="Rectangle 168"/>
          <p:cNvSpPr>
            <a:spLocks noChangeArrowheads="1"/>
          </p:cNvSpPr>
          <p:nvPr/>
        </p:nvSpPr>
        <p:spPr bwMode="auto">
          <a:xfrm>
            <a:off x="7380288" y="101194"/>
            <a:ext cx="1681162" cy="648512"/>
          </a:xfrm>
          <a:prstGeom prst="rect">
            <a:avLst/>
          </a:prstGeom>
          <a:solidFill>
            <a:srgbClr val="FF3300">
              <a:alpha val="50000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Dig;ycéride</a:t>
            </a:r>
            <a:endParaRPr lang="fr-CA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C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Acides gras</a:t>
            </a:r>
          </a:p>
        </p:txBody>
      </p:sp>
      <p:sp>
        <p:nvSpPr>
          <p:cNvPr id="496831" name="Rectangle 191"/>
          <p:cNvSpPr>
            <a:spLocks noChangeArrowheads="1"/>
          </p:cNvSpPr>
          <p:nvPr/>
        </p:nvSpPr>
        <p:spPr bwMode="auto">
          <a:xfrm>
            <a:off x="2916238" y="2497138"/>
            <a:ext cx="1800225" cy="401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fr-CA" sz="2000" b="1" dirty="0" err="1">
                <a:solidFill>
                  <a:srgbClr val="729900"/>
                </a:solidFill>
              </a:rPr>
              <a:t>émulsification</a:t>
            </a:r>
            <a:endParaRPr lang="fr-CA" sz="2000" b="1" dirty="0">
              <a:solidFill>
                <a:srgbClr val="729900"/>
              </a:solidFill>
            </a:endParaRPr>
          </a:p>
        </p:txBody>
      </p:sp>
      <p:sp>
        <p:nvSpPr>
          <p:cNvPr id="496834" name="AutoShape 194"/>
          <p:cNvSpPr>
            <a:spLocks noChangeArrowheads="1"/>
          </p:cNvSpPr>
          <p:nvPr/>
        </p:nvSpPr>
        <p:spPr bwMode="auto">
          <a:xfrm flipH="1">
            <a:off x="3779838" y="5229225"/>
            <a:ext cx="576262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381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176" name="Forme libre 175"/>
          <p:cNvSpPr/>
          <p:nvPr/>
        </p:nvSpPr>
        <p:spPr bwMode="auto">
          <a:xfrm>
            <a:off x="8748713" y="908050"/>
            <a:ext cx="71437" cy="252413"/>
          </a:xfrm>
          <a:custGeom>
            <a:avLst/>
            <a:gdLst>
              <a:gd name="connsiteX0" fmla="*/ 46567 w 60325"/>
              <a:gd name="connsiteY0" fmla="*/ 209550 h 209550"/>
              <a:gd name="connsiteX1" fmla="*/ 2117 w 60325"/>
              <a:gd name="connsiteY1" fmla="*/ 146050 h 209550"/>
              <a:gd name="connsiteX2" fmla="*/ 59267 w 60325"/>
              <a:gd name="connsiteY2" fmla="*/ 114300 h 209550"/>
              <a:gd name="connsiteX3" fmla="*/ 8467 w 60325"/>
              <a:gd name="connsiteY3" fmla="*/ 44450 h 209550"/>
              <a:gd name="connsiteX4" fmla="*/ 59267 w 60325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209550">
                <a:moveTo>
                  <a:pt x="46567" y="209550"/>
                </a:moveTo>
                <a:cubicBezTo>
                  <a:pt x="23283" y="185737"/>
                  <a:pt x="0" y="161925"/>
                  <a:pt x="2117" y="146050"/>
                </a:cubicBezTo>
                <a:cubicBezTo>
                  <a:pt x="4234" y="130175"/>
                  <a:pt x="58209" y="131233"/>
                  <a:pt x="59267" y="114300"/>
                </a:cubicBezTo>
                <a:cubicBezTo>
                  <a:pt x="60325" y="97367"/>
                  <a:pt x="8467" y="63500"/>
                  <a:pt x="8467" y="44450"/>
                </a:cubicBezTo>
                <a:cubicBezTo>
                  <a:pt x="8467" y="25400"/>
                  <a:pt x="49742" y="8467"/>
                  <a:pt x="59267" y="0"/>
                </a:cubicBezTo>
              </a:path>
            </a:pathLst>
          </a:custGeom>
          <a:noFill/>
          <a:ln w="22225" cap="flat" cmpd="sng" algn="ctr">
            <a:solidFill>
              <a:srgbClr val="7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grpSp>
        <p:nvGrpSpPr>
          <p:cNvPr id="2" name="Groupe 176"/>
          <p:cNvGrpSpPr>
            <a:grpSpLocks/>
          </p:cNvGrpSpPr>
          <p:nvPr/>
        </p:nvGrpSpPr>
        <p:grpSpPr bwMode="auto">
          <a:xfrm>
            <a:off x="7812088" y="908050"/>
            <a:ext cx="431800" cy="347663"/>
            <a:chOff x="2705047" y="6069930"/>
            <a:chExt cx="357138" cy="293148"/>
          </a:xfrm>
        </p:grpSpPr>
        <p:sp>
          <p:nvSpPr>
            <p:cNvPr id="178" name="Rectangle 90"/>
            <p:cNvSpPr>
              <a:spLocks noChangeArrowheads="1"/>
            </p:cNvSpPr>
            <p:nvPr/>
          </p:nvSpPr>
          <p:spPr bwMode="auto">
            <a:xfrm>
              <a:off x="2705047" y="6272055"/>
              <a:ext cx="357138" cy="91023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7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179" name="Forme libre 178"/>
            <p:cNvSpPr/>
            <p:nvPr/>
          </p:nvSpPr>
          <p:spPr bwMode="auto">
            <a:xfrm>
              <a:off x="2749689" y="6069930"/>
              <a:ext cx="60398" cy="210156"/>
            </a:xfrm>
            <a:custGeom>
              <a:avLst/>
              <a:gdLst>
                <a:gd name="connsiteX0" fmla="*/ 46567 w 60325"/>
                <a:gd name="connsiteY0" fmla="*/ 209550 h 209550"/>
                <a:gd name="connsiteX1" fmla="*/ 2117 w 60325"/>
                <a:gd name="connsiteY1" fmla="*/ 146050 h 209550"/>
                <a:gd name="connsiteX2" fmla="*/ 59267 w 60325"/>
                <a:gd name="connsiteY2" fmla="*/ 114300 h 209550"/>
                <a:gd name="connsiteX3" fmla="*/ 8467 w 60325"/>
                <a:gd name="connsiteY3" fmla="*/ 44450 h 209550"/>
                <a:gd name="connsiteX4" fmla="*/ 59267 w 603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" h="209550">
                  <a:moveTo>
                    <a:pt x="46567" y="209550"/>
                  </a:moveTo>
                  <a:cubicBezTo>
                    <a:pt x="23283" y="185737"/>
                    <a:pt x="0" y="161925"/>
                    <a:pt x="2117" y="146050"/>
                  </a:cubicBezTo>
                  <a:cubicBezTo>
                    <a:pt x="4234" y="130175"/>
                    <a:pt x="58209" y="131233"/>
                    <a:pt x="59267" y="114300"/>
                  </a:cubicBezTo>
                  <a:cubicBezTo>
                    <a:pt x="60325" y="97367"/>
                    <a:pt x="8467" y="63500"/>
                    <a:pt x="8467" y="44450"/>
                  </a:cubicBezTo>
                  <a:cubicBezTo>
                    <a:pt x="8467" y="25400"/>
                    <a:pt x="49742" y="8467"/>
                    <a:pt x="59267" y="0"/>
                  </a:cubicBezTo>
                </a:path>
              </a:pathLst>
            </a:custGeom>
            <a:noFill/>
            <a:ln w="22225" cap="flat" cmpd="sng" algn="ctr">
              <a:solidFill>
                <a:srgbClr val="7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180" name="Forme libre 179"/>
            <p:cNvSpPr/>
            <p:nvPr/>
          </p:nvSpPr>
          <p:spPr bwMode="auto">
            <a:xfrm>
              <a:off x="2862608" y="6069930"/>
              <a:ext cx="60398" cy="210156"/>
            </a:xfrm>
            <a:custGeom>
              <a:avLst/>
              <a:gdLst>
                <a:gd name="connsiteX0" fmla="*/ 46567 w 60325"/>
                <a:gd name="connsiteY0" fmla="*/ 209550 h 209550"/>
                <a:gd name="connsiteX1" fmla="*/ 2117 w 60325"/>
                <a:gd name="connsiteY1" fmla="*/ 146050 h 209550"/>
                <a:gd name="connsiteX2" fmla="*/ 59267 w 60325"/>
                <a:gd name="connsiteY2" fmla="*/ 114300 h 209550"/>
                <a:gd name="connsiteX3" fmla="*/ 8467 w 60325"/>
                <a:gd name="connsiteY3" fmla="*/ 44450 h 209550"/>
                <a:gd name="connsiteX4" fmla="*/ 59267 w 603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" h="209550">
                  <a:moveTo>
                    <a:pt x="46567" y="209550"/>
                  </a:moveTo>
                  <a:cubicBezTo>
                    <a:pt x="23283" y="185737"/>
                    <a:pt x="0" y="161925"/>
                    <a:pt x="2117" y="146050"/>
                  </a:cubicBezTo>
                  <a:cubicBezTo>
                    <a:pt x="4234" y="130175"/>
                    <a:pt x="58209" y="131233"/>
                    <a:pt x="59267" y="114300"/>
                  </a:cubicBezTo>
                  <a:cubicBezTo>
                    <a:pt x="60325" y="97367"/>
                    <a:pt x="8467" y="63500"/>
                    <a:pt x="8467" y="44450"/>
                  </a:cubicBezTo>
                  <a:cubicBezTo>
                    <a:pt x="8467" y="25400"/>
                    <a:pt x="49742" y="8467"/>
                    <a:pt x="59267" y="0"/>
                  </a:cubicBezTo>
                </a:path>
              </a:pathLst>
            </a:custGeom>
            <a:noFill/>
            <a:ln w="22225" cap="flat" cmpd="sng" algn="ctr">
              <a:solidFill>
                <a:srgbClr val="7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3" name="Groupe 180"/>
          <p:cNvGrpSpPr>
            <a:grpSpLocks/>
          </p:cNvGrpSpPr>
          <p:nvPr/>
        </p:nvGrpSpPr>
        <p:grpSpPr bwMode="auto">
          <a:xfrm>
            <a:off x="6300788" y="3408363"/>
            <a:ext cx="647700" cy="555625"/>
            <a:chOff x="1425575" y="5949950"/>
            <a:chExt cx="647700" cy="555625"/>
          </a:xfrm>
        </p:grpSpPr>
        <p:sp>
          <p:nvSpPr>
            <p:cNvPr id="182" name="Oval 88"/>
            <p:cNvSpPr>
              <a:spLocks noChangeArrowheads="1"/>
            </p:cNvSpPr>
            <p:nvPr/>
          </p:nvSpPr>
          <p:spPr bwMode="auto">
            <a:xfrm>
              <a:off x="1425575" y="5949950"/>
              <a:ext cx="647700" cy="555625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grpSp>
          <p:nvGrpSpPr>
            <p:cNvPr id="4" name="Groupe 115"/>
            <p:cNvGrpSpPr>
              <a:grpSpLocks/>
            </p:cNvGrpSpPr>
            <p:nvPr/>
          </p:nvGrpSpPr>
          <p:grpSpPr bwMode="auto">
            <a:xfrm>
              <a:off x="1574846" y="6070600"/>
              <a:ext cx="357138" cy="304699"/>
              <a:chOff x="1574846" y="6070600"/>
              <a:chExt cx="357138" cy="304699"/>
            </a:xfrm>
          </p:grpSpPr>
          <p:sp>
            <p:nvSpPr>
              <p:cNvPr id="184" name="Forme libre 183"/>
              <p:cNvSpPr/>
              <p:nvPr/>
            </p:nvSpPr>
            <p:spPr bwMode="auto">
              <a:xfrm>
                <a:off x="1846262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85" name="Rectangle 90"/>
              <p:cNvSpPr>
                <a:spLocks noChangeArrowheads="1"/>
              </p:cNvSpPr>
              <p:nvPr/>
            </p:nvSpPr>
            <p:spPr bwMode="auto">
              <a:xfrm>
                <a:off x="1574800" y="6272212"/>
                <a:ext cx="357187" cy="1031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7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86" name="Forme libre 185"/>
              <p:cNvSpPr/>
              <p:nvPr/>
            </p:nvSpPr>
            <p:spPr bwMode="auto">
              <a:xfrm>
                <a:off x="1619250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87" name="Forme libre 186"/>
              <p:cNvSpPr/>
              <p:nvPr/>
            </p:nvSpPr>
            <p:spPr bwMode="auto">
              <a:xfrm>
                <a:off x="1731962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</p:grpSp>
      </p:grpSp>
      <p:grpSp>
        <p:nvGrpSpPr>
          <p:cNvPr id="5" name="Groupe 187"/>
          <p:cNvGrpSpPr>
            <a:grpSpLocks/>
          </p:cNvGrpSpPr>
          <p:nvPr/>
        </p:nvGrpSpPr>
        <p:grpSpPr bwMode="auto">
          <a:xfrm>
            <a:off x="3779838" y="3408363"/>
            <a:ext cx="647700" cy="555625"/>
            <a:chOff x="1425575" y="5949950"/>
            <a:chExt cx="647700" cy="555625"/>
          </a:xfrm>
        </p:grpSpPr>
        <p:sp>
          <p:nvSpPr>
            <p:cNvPr id="189" name="Oval 88"/>
            <p:cNvSpPr>
              <a:spLocks noChangeArrowheads="1"/>
            </p:cNvSpPr>
            <p:nvPr/>
          </p:nvSpPr>
          <p:spPr bwMode="auto">
            <a:xfrm>
              <a:off x="1425575" y="5949950"/>
              <a:ext cx="647700" cy="555625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grpSp>
          <p:nvGrpSpPr>
            <p:cNvPr id="6" name="Groupe 115"/>
            <p:cNvGrpSpPr>
              <a:grpSpLocks/>
            </p:cNvGrpSpPr>
            <p:nvPr/>
          </p:nvGrpSpPr>
          <p:grpSpPr bwMode="auto">
            <a:xfrm>
              <a:off x="1574846" y="6070600"/>
              <a:ext cx="357138" cy="304699"/>
              <a:chOff x="1574846" y="6070600"/>
              <a:chExt cx="357138" cy="304699"/>
            </a:xfrm>
          </p:grpSpPr>
          <p:sp>
            <p:nvSpPr>
              <p:cNvPr id="191" name="Forme libre 190"/>
              <p:cNvSpPr/>
              <p:nvPr/>
            </p:nvSpPr>
            <p:spPr bwMode="auto">
              <a:xfrm>
                <a:off x="1846262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92" name="Rectangle 90"/>
              <p:cNvSpPr>
                <a:spLocks noChangeArrowheads="1"/>
              </p:cNvSpPr>
              <p:nvPr/>
            </p:nvSpPr>
            <p:spPr bwMode="auto">
              <a:xfrm>
                <a:off x="1574800" y="6272212"/>
                <a:ext cx="357187" cy="10318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7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93" name="Forme libre 192"/>
              <p:cNvSpPr/>
              <p:nvPr/>
            </p:nvSpPr>
            <p:spPr bwMode="auto">
              <a:xfrm>
                <a:off x="1619250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94" name="Forme libre 193"/>
              <p:cNvSpPr/>
              <p:nvPr/>
            </p:nvSpPr>
            <p:spPr bwMode="auto">
              <a:xfrm>
                <a:off x="1731962" y="6070600"/>
                <a:ext cx="60325" cy="209550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</p:grpSp>
      </p:grpSp>
      <p:grpSp>
        <p:nvGrpSpPr>
          <p:cNvPr id="7" name="Groupe 204"/>
          <p:cNvGrpSpPr>
            <a:grpSpLocks/>
          </p:cNvGrpSpPr>
          <p:nvPr/>
        </p:nvGrpSpPr>
        <p:grpSpPr bwMode="auto">
          <a:xfrm>
            <a:off x="4787900" y="404813"/>
            <a:ext cx="1152525" cy="863600"/>
            <a:chOff x="282712" y="5054119"/>
            <a:chExt cx="1152000" cy="864000"/>
          </a:xfrm>
        </p:grpSpPr>
        <p:sp>
          <p:nvSpPr>
            <p:cNvPr id="170" name="Oval 88"/>
            <p:cNvSpPr>
              <a:spLocks noChangeArrowheads="1"/>
            </p:cNvSpPr>
            <p:nvPr/>
          </p:nvSpPr>
          <p:spPr bwMode="auto">
            <a:xfrm>
              <a:off x="282712" y="5054119"/>
              <a:ext cx="1152000" cy="864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81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grpSp>
          <p:nvGrpSpPr>
            <p:cNvPr id="8" name="Groupe 115"/>
            <p:cNvGrpSpPr>
              <a:grpSpLocks/>
            </p:cNvGrpSpPr>
            <p:nvPr/>
          </p:nvGrpSpPr>
          <p:grpSpPr bwMode="auto">
            <a:xfrm>
              <a:off x="611560" y="5099581"/>
              <a:ext cx="357138" cy="304699"/>
              <a:chOff x="1574846" y="6070600"/>
              <a:chExt cx="357138" cy="304699"/>
            </a:xfrm>
          </p:grpSpPr>
          <p:sp>
            <p:nvSpPr>
              <p:cNvPr id="172" name="Forme libre 171"/>
              <p:cNvSpPr/>
              <p:nvPr/>
            </p:nvSpPr>
            <p:spPr bwMode="auto">
              <a:xfrm>
                <a:off x="1845799" y="6071196"/>
                <a:ext cx="60297" cy="208059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73" name="Rectangle 90"/>
              <p:cNvSpPr>
                <a:spLocks noChangeArrowheads="1"/>
              </p:cNvSpPr>
              <p:nvPr/>
            </p:nvSpPr>
            <p:spPr bwMode="auto">
              <a:xfrm>
                <a:off x="1574461" y="6271314"/>
                <a:ext cx="357024" cy="1032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7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74" name="Forme libre 173"/>
              <p:cNvSpPr/>
              <p:nvPr/>
            </p:nvSpPr>
            <p:spPr bwMode="auto">
              <a:xfrm>
                <a:off x="1618891" y="6071196"/>
                <a:ext cx="60297" cy="208059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75" name="Forme libre 174"/>
              <p:cNvSpPr/>
              <p:nvPr/>
            </p:nvSpPr>
            <p:spPr bwMode="auto">
              <a:xfrm>
                <a:off x="1731551" y="6071196"/>
                <a:ext cx="60297" cy="208059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</p:grpSp>
        <p:grpSp>
          <p:nvGrpSpPr>
            <p:cNvPr id="9" name="Groupe 115"/>
            <p:cNvGrpSpPr>
              <a:grpSpLocks/>
            </p:cNvGrpSpPr>
            <p:nvPr/>
          </p:nvGrpSpPr>
          <p:grpSpPr bwMode="auto">
            <a:xfrm>
              <a:off x="998896" y="5318624"/>
              <a:ext cx="357138" cy="304699"/>
              <a:chOff x="1574846" y="6070600"/>
              <a:chExt cx="357138" cy="304699"/>
            </a:xfrm>
          </p:grpSpPr>
          <p:sp>
            <p:nvSpPr>
              <p:cNvPr id="196" name="Forme libre 195"/>
              <p:cNvSpPr/>
              <p:nvPr/>
            </p:nvSpPr>
            <p:spPr bwMode="auto">
              <a:xfrm>
                <a:off x="1845637" y="6071329"/>
                <a:ext cx="60297" cy="208059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97" name="Rectangle 90"/>
              <p:cNvSpPr>
                <a:spLocks noChangeArrowheads="1"/>
              </p:cNvSpPr>
              <p:nvPr/>
            </p:nvSpPr>
            <p:spPr bwMode="auto">
              <a:xfrm>
                <a:off x="1574299" y="6271447"/>
                <a:ext cx="357024" cy="1032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7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98" name="Forme libre 197"/>
              <p:cNvSpPr/>
              <p:nvPr/>
            </p:nvSpPr>
            <p:spPr bwMode="auto">
              <a:xfrm>
                <a:off x="1618729" y="6071329"/>
                <a:ext cx="60297" cy="208059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199" name="Forme libre 198"/>
              <p:cNvSpPr/>
              <p:nvPr/>
            </p:nvSpPr>
            <p:spPr bwMode="auto">
              <a:xfrm>
                <a:off x="1731390" y="6071329"/>
                <a:ext cx="60297" cy="208059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</p:grpSp>
        <p:grpSp>
          <p:nvGrpSpPr>
            <p:cNvPr id="10" name="Groupe 115"/>
            <p:cNvGrpSpPr>
              <a:grpSpLocks/>
            </p:cNvGrpSpPr>
            <p:nvPr/>
          </p:nvGrpSpPr>
          <p:grpSpPr bwMode="auto">
            <a:xfrm>
              <a:off x="494840" y="5445224"/>
              <a:ext cx="357138" cy="304699"/>
              <a:chOff x="1574846" y="6070600"/>
              <a:chExt cx="357138" cy="304699"/>
            </a:xfrm>
          </p:grpSpPr>
          <p:sp>
            <p:nvSpPr>
              <p:cNvPr id="201" name="Forme libre 200"/>
              <p:cNvSpPr/>
              <p:nvPr/>
            </p:nvSpPr>
            <p:spPr bwMode="auto">
              <a:xfrm>
                <a:off x="1846685" y="6070201"/>
                <a:ext cx="60297" cy="209647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202" name="Rectangle 90"/>
              <p:cNvSpPr>
                <a:spLocks noChangeArrowheads="1"/>
              </p:cNvSpPr>
              <p:nvPr/>
            </p:nvSpPr>
            <p:spPr bwMode="auto">
              <a:xfrm>
                <a:off x="1575346" y="6271906"/>
                <a:ext cx="357025" cy="1032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7F66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203" name="Forme libre 202"/>
              <p:cNvSpPr/>
              <p:nvPr/>
            </p:nvSpPr>
            <p:spPr bwMode="auto">
              <a:xfrm>
                <a:off x="1619775" y="6070201"/>
                <a:ext cx="60297" cy="209647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  <p:sp>
            <p:nvSpPr>
              <p:cNvPr id="204" name="Forme libre 203"/>
              <p:cNvSpPr/>
              <p:nvPr/>
            </p:nvSpPr>
            <p:spPr bwMode="auto">
              <a:xfrm>
                <a:off x="1732437" y="6070201"/>
                <a:ext cx="60297" cy="209647"/>
              </a:xfrm>
              <a:custGeom>
                <a:avLst/>
                <a:gdLst>
                  <a:gd name="connsiteX0" fmla="*/ 46567 w 60325"/>
                  <a:gd name="connsiteY0" fmla="*/ 209550 h 209550"/>
                  <a:gd name="connsiteX1" fmla="*/ 2117 w 60325"/>
                  <a:gd name="connsiteY1" fmla="*/ 146050 h 209550"/>
                  <a:gd name="connsiteX2" fmla="*/ 59267 w 60325"/>
                  <a:gd name="connsiteY2" fmla="*/ 114300 h 209550"/>
                  <a:gd name="connsiteX3" fmla="*/ 8467 w 60325"/>
                  <a:gd name="connsiteY3" fmla="*/ 44450 h 209550"/>
                  <a:gd name="connsiteX4" fmla="*/ 59267 w 60325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325" h="209550">
                    <a:moveTo>
                      <a:pt x="46567" y="209550"/>
                    </a:moveTo>
                    <a:cubicBezTo>
                      <a:pt x="23283" y="185737"/>
                      <a:pt x="0" y="161925"/>
                      <a:pt x="2117" y="146050"/>
                    </a:cubicBezTo>
                    <a:cubicBezTo>
                      <a:pt x="4234" y="130175"/>
                      <a:pt x="58209" y="131233"/>
                      <a:pt x="59267" y="114300"/>
                    </a:cubicBezTo>
                    <a:cubicBezTo>
                      <a:pt x="60325" y="97367"/>
                      <a:pt x="8467" y="63500"/>
                      <a:pt x="8467" y="44450"/>
                    </a:cubicBezTo>
                    <a:cubicBezTo>
                      <a:pt x="8467" y="25400"/>
                      <a:pt x="49742" y="8467"/>
                      <a:pt x="59267" y="0"/>
                    </a:cubicBezTo>
                  </a:path>
                </a:pathLst>
              </a:custGeom>
              <a:noFill/>
              <a:ln w="22225" cap="flat" cmpd="sng" algn="ctr">
                <a:solidFill>
                  <a:srgbClr val="7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fr-CA">
                  <a:solidFill>
                    <a:srgbClr val="99CC00"/>
                  </a:solidFill>
                </a:endParaRPr>
              </a:p>
            </p:txBody>
          </p:sp>
        </p:grpSp>
      </p:grpSp>
      <p:grpSp>
        <p:nvGrpSpPr>
          <p:cNvPr id="11" name="Groupe 214"/>
          <p:cNvGrpSpPr>
            <a:grpSpLocks/>
          </p:cNvGrpSpPr>
          <p:nvPr/>
        </p:nvGrpSpPr>
        <p:grpSpPr bwMode="auto">
          <a:xfrm>
            <a:off x="4932363" y="6021388"/>
            <a:ext cx="431800" cy="346075"/>
            <a:chOff x="1259632" y="6237312"/>
            <a:chExt cx="357138" cy="293148"/>
          </a:xfrm>
        </p:grpSpPr>
        <p:sp>
          <p:nvSpPr>
            <p:cNvPr id="212" name="Rectangle 90"/>
            <p:cNvSpPr>
              <a:spLocks noChangeArrowheads="1"/>
            </p:cNvSpPr>
            <p:nvPr/>
          </p:nvSpPr>
          <p:spPr bwMode="auto">
            <a:xfrm>
              <a:off x="1259632" y="6439019"/>
              <a:ext cx="357138" cy="91441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7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13" name="Forme libre 212"/>
            <p:cNvSpPr/>
            <p:nvPr/>
          </p:nvSpPr>
          <p:spPr bwMode="auto">
            <a:xfrm>
              <a:off x="1304274" y="6237312"/>
              <a:ext cx="60398" cy="209776"/>
            </a:xfrm>
            <a:custGeom>
              <a:avLst/>
              <a:gdLst>
                <a:gd name="connsiteX0" fmla="*/ 46567 w 60325"/>
                <a:gd name="connsiteY0" fmla="*/ 209550 h 209550"/>
                <a:gd name="connsiteX1" fmla="*/ 2117 w 60325"/>
                <a:gd name="connsiteY1" fmla="*/ 146050 h 209550"/>
                <a:gd name="connsiteX2" fmla="*/ 59267 w 60325"/>
                <a:gd name="connsiteY2" fmla="*/ 114300 h 209550"/>
                <a:gd name="connsiteX3" fmla="*/ 8467 w 60325"/>
                <a:gd name="connsiteY3" fmla="*/ 44450 h 209550"/>
                <a:gd name="connsiteX4" fmla="*/ 59267 w 60325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25" h="209550">
                  <a:moveTo>
                    <a:pt x="46567" y="209550"/>
                  </a:moveTo>
                  <a:cubicBezTo>
                    <a:pt x="23283" y="185737"/>
                    <a:pt x="0" y="161925"/>
                    <a:pt x="2117" y="146050"/>
                  </a:cubicBezTo>
                  <a:cubicBezTo>
                    <a:pt x="4234" y="130175"/>
                    <a:pt x="58209" y="131233"/>
                    <a:pt x="59267" y="114300"/>
                  </a:cubicBezTo>
                  <a:cubicBezTo>
                    <a:pt x="60325" y="97367"/>
                    <a:pt x="8467" y="63500"/>
                    <a:pt x="8467" y="44450"/>
                  </a:cubicBezTo>
                  <a:cubicBezTo>
                    <a:pt x="8467" y="25400"/>
                    <a:pt x="49742" y="8467"/>
                    <a:pt x="59267" y="0"/>
                  </a:cubicBezTo>
                </a:path>
              </a:pathLst>
            </a:custGeom>
            <a:noFill/>
            <a:ln w="22225" cap="flat" cmpd="sng" algn="ctr">
              <a:solidFill>
                <a:srgbClr val="7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sp>
        <p:nvSpPr>
          <p:cNvPr id="214" name="Forme libre 213"/>
          <p:cNvSpPr/>
          <p:nvPr/>
        </p:nvSpPr>
        <p:spPr bwMode="auto">
          <a:xfrm rot="5400000">
            <a:off x="5669757" y="5931694"/>
            <a:ext cx="107950" cy="287337"/>
          </a:xfrm>
          <a:custGeom>
            <a:avLst/>
            <a:gdLst>
              <a:gd name="connsiteX0" fmla="*/ 46567 w 60325"/>
              <a:gd name="connsiteY0" fmla="*/ 209550 h 209550"/>
              <a:gd name="connsiteX1" fmla="*/ 2117 w 60325"/>
              <a:gd name="connsiteY1" fmla="*/ 146050 h 209550"/>
              <a:gd name="connsiteX2" fmla="*/ 59267 w 60325"/>
              <a:gd name="connsiteY2" fmla="*/ 114300 h 209550"/>
              <a:gd name="connsiteX3" fmla="*/ 8467 w 60325"/>
              <a:gd name="connsiteY3" fmla="*/ 44450 h 209550"/>
              <a:gd name="connsiteX4" fmla="*/ 59267 w 60325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209550">
                <a:moveTo>
                  <a:pt x="46567" y="209550"/>
                </a:moveTo>
                <a:cubicBezTo>
                  <a:pt x="23283" y="185737"/>
                  <a:pt x="0" y="161925"/>
                  <a:pt x="2117" y="146050"/>
                </a:cubicBezTo>
                <a:cubicBezTo>
                  <a:pt x="4234" y="130175"/>
                  <a:pt x="58209" y="131233"/>
                  <a:pt x="59267" y="114300"/>
                </a:cubicBezTo>
                <a:cubicBezTo>
                  <a:pt x="60325" y="97367"/>
                  <a:pt x="8467" y="63500"/>
                  <a:pt x="8467" y="44450"/>
                </a:cubicBezTo>
                <a:cubicBezTo>
                  <a:pt x="8467" y="25400"/>
                  <a:pt x="49742" y="8467"/>
                  <a:pt x="59267" y="0"/>
                </a:cubicBezTo>
              </a:path>
            </a:pathLst>
          </a:custGeom>
          <a:noFill/>
          <a:ln w="22225" cap="flat" cmpd="sng" algn="ctr">
            <a:solidFill>
              <a:srgbClr val="7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sp>
        <p:nvSpPr>
          <p:cNvPr id="216" name="Forme libre 215"/>
          <p:cNvSpPr/>
          <p:nvPr/>
        </p:nvSpPr>
        <p:spPr bwMode="auto">
          <a:xfrm rot="5400000">
            <a:off x="5669757" y="6147594"/>
            <a:ext cx="107950" cy="287337"/>
          </a:xfrm>
          <a:custGeom>
            <a:avLst/>
            <a:gdLst>
              <a:gd name="connsiteX0" fmla="*/ 46567 w 60325"/>
              <a:gd name="connsiteY0" fmla="*/ 209550 h 209550"/>
              <a:gd name="connsiteX1" fmla="*/ 2117 w 60325"/>
              <a:gd name="connsiteY1" fmla="*/ 146050 h 209550"/>
              <a:gd name="connsiteX2" fmla="*/ 59267 w 60325"/>
              <a:gd name="connsiteY2" fmla="*/ 114300 h 209550"/>
              <a:gd name="connsiteX3" fmla="*/ 8467 w 60325"/>
              <a:gd name="connsiteY3" fmla="*/ 44450 h 209550"/>
              <a:gd name="connsiteX4" fmla="*/ 59267 w 60325"/>
              <a:gd name="connsiteY4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209550">
                <a:moveTo>
                  <a:pt x="46567" y="209550"/>
                </a:moveTo>
                <a:cubicBezTo>
                  <a:pt x="23283" y="185737"/>
                  <a:pt x="0" y="161925"/>
                  <a:pt x="2117" y="146050"/>
                </a:cubicBezTo>
                <a:cubicBezTo>
                  <a:pt x="4234" y="130175"/>
                  <a:pt x="58209" y="131233"/>
                  <a:pt x="59267" y="114300"/>
                </a:cubicBezTo>
                <a:cubicBezTo>
                  <a:pt x="60325" y="97367"/>
                  <a:pt x="8467" y="63500"/>
                  <a:pt x="8467" y="44450"/>
                </a:cubicBezTo>
                <a:cubicBezTo>
                  <a:pt x="8467" y="25400"/>
                  <a:pt x="49742" y="8467"/>
                  <a:pt x="59267" y="0"/>
                </a:cubicBezTo>
              </a:path>
            </a:pathLst>
          </a:custGeom>
          <a:noFill/>
          <a:ln w="22225" cap="flat" cmpd="sng" algn="ctr">
            <a:solidFill>
              <a:srgbClr val="7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fr-CA">
              <a:solidFill>
                <a:srgbClr val="99CC00"/>
              </a:solidFill>
            </a:endParaRPr>
          </a:p>
        </p:txBody>
      </p:sp>
      <p:grpSp>
        <p:nvGrpSpPr>
          <p:cNvPr id="12" name="Groupe 232"/>
          <p:cNvGrpSpPr>
            <a:grpSpLocks/>
          </p:cNvGrpSpPr>
          <p:nvPr/>
        </p:nvGrpSpPr>
        <p:grpSpPr bwMode="auto">
          <a:xfrm>
            <a:off x="608013" y="2349500"/>
            <a:ext cx="1136650" cy="1042988"/>
            <a:chOff x="607792" y="2348880"/>
            <a:chExt cx="1137288" cy="1044116"/>
          </a:xfrm>
        </p:grpSpPr>
        <p:sp>
          <p:nvSpPr>
            <p:cNvPr id="208" name="Organigramme : Terminateur 207"/>
            <p:cNvSpPr/>
            <p:nvPr/>
          </p:nvSpPr>
          <p:spPr bwMode="auto">
            <a:xfrm>
              <a:off x="607792" y="2673080"/>
              <a:ext cx="179488" cy="7151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09" name="Organigramme : Terminateur 208"/>
            <p:cNvSpPr/>
            <p:nvPr/>
          </p:nvSpPr>
          <p:spPr bwMode="auto">
            <a:xfrm>
              <a:off x="1565591" y="2673080"/>
              <a:ext cx="179489" cy="7151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10" name="Organigramme : Terminateur 209"/>
            <p:cNvSpPr/>
            <p:nvPr/>
          </p:nvSpPr>
          <p:spPr bwMode="auto">
            <a:xfrm>
              <a:off x="826990" y="3321481"/>
              <a:ext cx="181077" cy="7151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17" name="Organigramme : Terminateur 216"/>
            <p:cNvSpPr/>
            <p:nvPr/>
          </p:nvSpPr>
          <p:spPr bwMode="auto">
            <a:xfrm>
              <a:off x="1332098" y="3321481"/>
              <a:ext cx="179488" cy="7151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18" name="Organigramme : Terminateur 217"/>
            <p:cNvSpPr/>
            <p:nvPr/>
          </p:nvSpPr>
          <p:spPr bwMode="auto">
            <a:xfrm>
              <a:off x="1116077" y="2348880"/>
              <a:ext cx="179488" cy="7151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13" name="Groupe 224"/>
          <p:cNvGrpSpPr>
            <a:grpSpLocks/>
          </p:cNvGrpSpPr>
          <p:nvPr/>
        </p:nvGrpSpPr>
        <p:grpSpPr bwMode="auto">
          <a:xfrm>
            <a:off x="3757613" y="3328988"/>
            <a:ext cx="693737" cy="725487"/>
            <a:chOff x="3757225" y="3334552"/>
            <a:chExt cx="693445" cy="725690"/>
          </a:xfrm>
        </p:grpSpPr>
        <p:sp>
          <p:nvSpPr>
            <p:cNvPr id="219" name="Organigramme : Terminateur 218"/>
            <p:cNvSpPr/>
            <p:nvPr/>
          </p:nvSpPr>
          <p:spPr bwMode="auto">
            <a:xfrm>
              <a:off x="4019052" y="3334552"/>
              <a:ext cx="179312" cy="7145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0" name="Organigramme : Terminateur 219"/>
            <p:cNvSpPr/>
            <p:nvPr/>
          </p:nvSpPr>
          <p:spPr bwMode="auto">
            <a:xfrm>
              <a:off x="4007944" y="3988785"/>
              <a:ext cx="179311" cy="7145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1" name="Organigramme : Terminateur 220"/>
            <p:cNvSpPr/>
            <p:nvPr/>
          </p:nvSpPr>
          <p:spPr bwMode="auto">
            <a:xfrm rot="3007954">
              <a:off x="4325248" y="3485431"/>
              <a:ext cx="179438" cy="7140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2" name="Organigramme : Terminateur 221"/>
            <p:cNvSpPr/>
            <p:nvPr/>
          </p:nvSpPr>
          <p:spPr bwMode="auto">
            <a:xfrm rot="3007954">
              <a:off x="3702416" y="3843513"/>
              <a:ext cx="181026" cy="7140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3" name="Organigramme : Terminateur 222"/>
            <p:cNvSpPr/>
            <p:nvPr/>
          </p:nvSpPr>
          <p:spPr bwMode="auto">
            <a:xfrm rot="18592046" flipV="1">
              <a:off x="3703210" y="3485431"/>
              <a:ext cx="179438" cy="7140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4" name="Organigramme : Terminateur 223"/>
            <p:cNvSpPr/>
            <p:nvPr/>
          </p:nvSpPr>
          <p:spPr bwMode="auto">
            <a:xfrm rot="18592046" flipV="1">
              <a:off x="4324454" y="3843513"/>
              <a:ext cx="181026" cy="7140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14" name="Groupe 225"/>
          <p:cNvGrpSpPr>
            <a:grpSpLocks/>
          </p:cNvGrpSpPr>
          <p:nvPr/>
        </p:nvGrpSpPr>
        <p:grpSpPr bwMode="auto">
          <a:xfrm>
            <a:off x="6276975" y="3328988"/>
            <a:ext cx="693738" cy="725487"/>
            <a:chOff x="3757225" y="3334552"/>
            <a:chExt cx="693445" cy="725690"/>
          </a:xfrm>
        </p:grpSpPr>
        <p:sp>
          <p:nvSpPr>
            <p:cNvPr id="227" name="Organigramme : Terminateur 226"/>
            <p:cNvSpPr/>
            <p:nvPr/>
          </p:nvSpPr>
          <p:spPr bwMode="auto">
            <a:xfrm>
              <a:off x="4019052" y="3334552"/>
              <a:ext cx="179311" cy="7145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8" name="Organigramme : Terminateur 227"/>
            <p:cNvSpPr/>
            <p:nvPr/>
          </p:nvSpPr>
          <p:spPr bwMode="auto">
            <a:xfrm>
              <a:off x="4007944" y="3988785"/>
              <a:ext cx="179312" cy="71457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29" name="Organigramme : Terminateur 228"/>
            <p:cNvSpPr/>
            <p:nvPr/>
          </p:nvSpPr>
          <p:spPr bwMode="auto">
            <a:xfrm rot="3007954">
              <a:off x="4325247" y="3485431"/>
              <a:ext cx="179438" cy="71408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30" name="Organigramme : Terminateur 229"/>
            <p:cNvSpPr/>
            <p:nvPr/>
          </p:nvSpPr>
          <p:spPr bwMode="auto">
            <a:xfrm rot="3007954">
              <a:off x="3702416" y="3843513"/>
              <a:ext cx="181026" cy="71408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31" name="Organigramme : Terminateur 230"/>
            <p:cNvSpPr/>
            <p:nvPr/>
          </p:nvSpPr>
          <p:spPr bwMode="auto">
            <a:xfrm rot="18592046" flipV="1">
              <a:off x="3703210" y="3485431"/>
              <a:ext cx="179438" cy="71408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32" name="Organigramme : Terminateur 231"/>
            <p:cNvSpPr/>
            <p:nvPr/>
          </p:nvSpPr>
          <p:spPr bwMode="auto">
            <a:xfrm rot="18592046" flipV="1">
              <a:off x="4324453" y="3843513"/>
              <a:ext cx="181026" cy="71408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grpSp>
        <p:nvGrpSpPr>
          <p:cNvPr id="15" name="Groupe 245"/>
          <p:cNvGrpSpPr>
            <a:grpSpLocks/>
          </p:cNvGrpSpPr>
          <p:nvPr/>
        </p:nvGrpSpPr>
        <p:grpSpPr bwMode="auto">
          <a:xfrm>
            <a:off x="4716463" y="5805488"/>
            <a:ext cx="1358900" cy="747712"/>
            <a:chOff x="6156176" y="5805264"/>
            <a:chExt cx="1359114" cy="747376"/>
          </a:xfrm>
        </p:grpSpPr>
        <p:sp>
          <p:nvSpPr>
            <p:cNvPr id="235" name="Organigramme : Terminateur 234"/>
            <p:cNvSpPr/>
            <p:nvPr/>
          </p:nvSpPr>
          <p:spPr bwMode="auto">
            <a:xfrm>
              <a:off x="6413392" y="6481235"/>
              <a:ext cx="179415" cy="7140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36" name="Organigramme : Terminateur 235"/>
            <p:cNvSpPr/>
            <p:nvPr/>
          </p:nvSpPr>
          <p:spPr bwMode="auto">
            <a:xfrm rot="16200000">
              <a:off x="7389118" y="6296353"/>
              <a:ext cx="180894" cy="71449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37" name="Organigramme : Terminateur 236"/>
            <p:cNvSpPr/>
            <p:nvPr/>
          </p:nvSpPr>
          <p:spPr bwMode="auto">
            <a:xfrm>
              <a:off x="6773810" y="6481235"/>
              <a:ext cx="179416" cy="7140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38" name="Organigramme : Terminateur 237"/>
            <p:cNvSpPr/>
            <p:nvPr/>
          </p:nvSpPr>
          <p:spPr bwMode="auto">
            <a:xfrm>
              <a:off x="7132642" y="6481235"/>
              <a:ext cx="181004" cy="7140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40" name="Organigramme : Terminateur 239"/>
            <p:cNvSpPr/>
            <p:nvPr/>
          </p:nvSpPr>
          <p:spPr bwMode="auto">
            <a:xfrm rot="16200000">
              <a:off x="7389912" y="6044847"/>
              <a:ext cx="179307" cy="71449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41" name="Organigramme : Terminateur 240"/>
            <p:cNvSpPr/>
            <p:nvPr/>
          </p:nvSpPr>
          <p:spPr bwMode="auto">
            <a:xfrm rot="16200000">
              <a:off x="6101453" y="6296353"/>
              <a:ext cx="180894" cy="71448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42" name="Organigramme : Terminateur 241"/>
            <p:cNvSpPr/>
            <p:nvPr/>
          </p:nvSpPr>
          <p:spPr bwMode="auto">
            <a:xfrm rot="16200000">
              <a:off x="6102247" y="6044847"/>
              <a:ext cx="179307" cy="71448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43" name="Organigramme : Terminateur 242"/>
            <p:cNvSpPr/>
            <p:nvPr/>
          </p:nvSpPr>
          <p:spPr bwMode="auto">
            <a:xfrm>
              <a:off x="6413392" y="5805264"/>
              <a:ext cx="179415" cy="7140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44" name="Organigramme : Terminateur 243"/>
            <p:cNvSpPr/>
            <p:nvPr/>
          </p:nvSpPr>
          <p:spPr bwMode="auto">
            <a:xfrm>
              <a:off x="6773810" y="5805264"/>
              <a:ext cx="179416" cy="7140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  <p:sp>
          <p:nvSpPr>
            <p:cNvPr id="245" name="Organigramme : Terminateur 244"/>
            <p:cNvSpPr/>
            <p:nvPr/>
          </p:nvSpPr>
          <p:spPr bwMode="auto">
            <a:xfrm>
              <a:off x="7132642" y="5805264"/>
              <a:ext cx="181004" cy="71405"/>
            </a:xfrm>
            <a:prstGeom prst="flowChartTerminator">
              <a:avLst/>
            </a:prstGeom>
            <a:solidFill>
              <a:schemeClr val="accent1">
                <a:alpha val="6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fr-CA">
                <a:solidFill>
                  <a:srgbClr val="99CC00"/>
                </a:solidFill>
              </a:endParaRPr>
            </a:p>
          </p:txBody>
        </p:sp>
      </p:grpSp>
      <p:sp>
        <p:nvSpPr>
          <p:cNvPr id="95" name="Rectangle 191"/>
          <p:cNvSpPr>
            <a:spLocks noChangeArrowheads="1"/>
          </p:cNvSpPr>
          <p:nvPr/>
        </p:nvSpPr>
        <p:spPr bwMode="auto">
          <a:xfrm>
            <a:off x="6012160" y="6021288"/>
            <a:ext cx="1152127" cy="401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fr-CA" sz="2000" b="1" dirty="0" smtClean="0">
                <a:solidFill>
                  <a:srgbClr val="000000"/>
                </a:solidFill>
              </a:rPr>
              <a:t>Micelle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96" name="Espace réservé du numéro de diapositive 2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4408" y="6381328"/>
            <a:ext cx="677416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22005E-848E-4894-AB3D-112370BDA3A2}" type="slidenum">
              <a:rPr lang="en-US" sz="16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9</a:t>
            </a:fld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9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9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9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9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9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49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animBg="1"/>
      <p:bldP spid="496662" grpId="0" animBg="1"/>
      <p:bldP spid="496666" grpId="0"/>
      <p:bldP spid="496668" grpId="0" animBg="1"/>
      <p:bldP spid="496671" grpId="0" animBg="1"/>
      <p:bldP spid="496664" grpId="0" animBg="1"/>
      <p:bldP spid="496808" grpId="0" animBg="1"/>
      <p:bldP spid="496831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6971</TotalTime>
  <Words>766</Words>
  <Application>Microsoft Office PowerPoint</Application>
  <PresentationFormat>Affichage à l'écran (4:3)</PresentationFormat>
  <Paragraphs>224</Paragraphs>
  <Slides>21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Médian</vt:lpstr>
      <vt:lpstr>Module I Le système digestif</vt:lpstr>
      <vt:lpstr>Le plan de match</vt:lpstr>
      <vt:lpstr>LA DIGESTION CHIMIQUE DANS LE DUODÉNUM</vt:lpstr>
      <vt:lpstr>Intestin : Glucides</vt:lpstr>
      <vt:lpstr>Digestion : pathologies</vt:lpstr>
      <vt:lpstr>Digestion chimique : pathologie</vt:lpstr>
      <vt:lpstr>Intestin : Protéines</vt:lpstr>
      <vt:lpstr>Rappel: Les lipides </vt:lpstr>
      <vt:lpstr>Intestin : Lipides</vt:lpstr>
      <vt:lpstr>Côlon : anatomie </vt:lpstr>
      <vt:lpstr>Côlon : Fonctions</vt:lpstr>
      <vt:lpstr>Présentation PowerPoint</vt:lpstr>
      <vt:lpstr>Côlon: histologie</vt:lpstr>
      <vt:lpstr>Côlon : histologie </vt:lpstr>
      <vt:lpstr>Côlon : Flore bactérienne</vt:lpstr>
      <vt:lpstr>Digestion : Pré- et Probiotiques</vt:lpstr>
      <vt:lpstr>Anus</vt:lpstr>
      <vt:lpstr>Fèces</vt:lpstr>
      <vt:lpstr>Sacs anaux</vt:lpstr>
      <vt:lpstr>Adaptation du tube digestif</vt:lpstr>
      <vt:lpstr>En révision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xpdep</dc:creator>
  <cp:lastModifiedBy>xpdep</cp:lastModifiedBy>
  <cp:revision>184</cp:revision>
  <cp:lastPrinted>2014-08-25T12:43:44Z</cp:lastPrinted>
  <dcterms:created xsi:type="dcterms:W3CDTF">2014-08-21T20:10:57Z</dcterms:created>
  <dcterms:modified xsi:type="dcterms:W3CDTF">2014-09-03T18:45:02Z</dcterms:modified>
</cp:coreProperties>
</file>