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7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8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9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0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1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2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3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4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5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6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7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60.xml" ContentType="application/vnd.openxmlformats-officedocument.presentationml.tags+xml"/>
  <Override PartName="/ppt/notesSlides/notesSlide20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21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22.xml" ContentType="application/vnd.openxmlformats-officedocument.presentationml.notesSlide+xml"/>
  <Override PartName="/ppt/tags/tag266.xml" ContentType="application/vnd.openxmlformats-officedocument.presentationml.tags+xml"/>
  <Override PartName="/ppt/notesSlides/notesSlide23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24.xml" ContentType="application/vnd.openxmlformats-officedocument.presentationml.notesSlide+xml"/>
  <Override PartName="/ppt/tags/tag304.xml" ContentType="application/vnd.openxmlformats-officedocument.presentationml.tags+xml"/>
  <Override PartName="/ppt/notesSlides/notesSlide25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6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27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8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9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30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31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9" r:id="rId3"/>
    <p:sldId id="426" r:id="rId4"/>
    <p:sldId id="340" r:id="rId5"/>
    <p:sldId id="341" r:id="rId6"/>
    <p:sldId id="429" r:id="rId7"/>
    <p:sldId id="355" r:id="rId8"/>
    <p:sldId id="356" r:id="rId9"/>
    <p:sldId id="357" r:id="rId10"/>
    <p:sldId id="358" r:id="rId11"/>
    <p:sldId id="359" r:id="rId12"/>
    <p:sldId id="360" r:id="rId13"/>
    <p:sldId id="362" r:id="rId14"/>
    <p:sldId id="378" r:id="rId15"/>
    <p:sldId id="364" r:id="rId16"/>
    <p:sldId id="365" r:id="rId17"/>
    <p:sldId id="366" r:id="rId18"/>
    <p:sldId id="368" r:id="rId19"/>
    <p:sldId id="367" r:id="rId20"/>
    <p:sldId id="369" r:id="rId21"/>
    <p:sldId id="370" r:id="rId22"/>
    <p:sldId id="427" r:id="rId23"/>
    <p:sldId id="371" r:id="rId24"/>
    <p:sldId id="443" r:id="rId25"/>
    <p:sldId id="381" r:id="rId26"/>
    <p:sldId id="382" r:id="rId27"/>
    <p:sldId id="332" r:id="rId28"/>
    <p:sldId id="333" r:id="rId29"/>
    <p:sldId id="383" r:id="rId30"/>
    <p:sldId id="384" r:id="rId31"/>
    <p:sldId id="385" r:id="rId32"/>
    <p:sldId id="388" r:id="rId33"/>
    <p:sldId id="387" r:id="rId34"/>
    <p:sldId id="390" r:id="rId35"/>
    <p:sldId id="478" r:id="rId36"/>
    <p:sldId id="498" r:id="rId37"/>
    <p:sldId id="394" r:id="rId38"/>
    <p:sldId id="431" r:id="rId39"/>
    <p:sldId id="448" r:id="rId40"/>
    <p:sldId id="449" r:id="rId41"/>
    <p:sldId id="411" r:id="rId42"/>
    <p:sldId id="450" r:id="rId43"/>
    <p:sldId id="409" r:id="rId44"/>
    <p:sldId id="483" r:id="rId45"/>
    <p:sldId id="458" r:id="rId46"/>
    <p:sldId id="457" r:id="rId47"/>
    <p:sldId id="461" r:id="rId48"/>
    <p:sldId id="468" r:id="rId49"/>
    <p:sldId id="413" r:id="rId50"/>
    <p:sldId id="466" r:id="rId51"/>
    <p:sldId id="502" r:id="rId52"/>
    <p:sldId id="407" r:id="rId53"/>
    <p:sldId id="419" r:id="rId54"/>
    <p:sldId id="500" r:id="rId55"/>
    <p:sldId id="421" r:id="rId56"/>
    <p:sldId id="424" r:id="rId57"/>
    <p:sldId id="422" r:id="rId58"/>
    <p:sldId id="524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FF"/>
    <a:srgbClr val="68D000"/>
    <a:srgbClr val="FF0000"/>
    <a:srgbClr val="CC0000"/>
    <a:srgbClr val="FF3399"/>
    <a:srgbClr val="00CC00"/>
    <a:srgbClr val="000000"/>
    <a:srgbClr val="DDDDD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029" autoAdjust="0"/>
    <p:restoredTop sz="98757" autoAdjust="0"/>
  </p:normalViewPr>
  <p:slideViewPr>
    <p:cSldViewPr>
      <p:cViewPr>
        <p:scale>
          <a:sx n="66" d="100"/>
          <a:sy n="66" d="100"/>
        </p:scale>
        <p:origin x="-11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2EA2D-730D-448D-ACD7-C64A50C14CAD}" type="datetimeFigureOut">
              <a:rPr lang="fr-CA" smtClean="0"/>
              <a:t>2014-09-03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43911-3B7A-4946-9EB0-F971123901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16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71C2E-290D-4795-A2D4-BAD8DB5A7D9C}" type="datetimeFigureOut">
              <a:rPr lang="fr-CA" smtClean="0"/>
              <a:t>2014-09-03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A3614-CF87-4BF7-923D-07B6A968E4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823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E586A-0696-44BC-B592-7240FB59B63E}" type="slidenum">
              <a:rPr lang="fr-CA" smtClean="0"/>
              <a:pPr/>
              <a:t>4</a:t>
            </a:fld>
            <a:endParaRPr lang="fr-CA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Tx/>
              <a:defRPr/>
            </a:pPr>
            <a:endParaRPr lang="fr-CA" dirty="0" smtClean="0">
              <a:sym typeface="Wingdings" pitchFamily="2" charset="2"/>
            </a:endParaRPr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E45B-2AA9-445D-A901-9645BD6E056B}" type="slidenum">
              <a:rPr lang="fr-CA" smtClean="0">
                <a:latin typeface="Arial" charset="0"/>
              </a:rPr>
              <a:pPr/>
              <a:t>24</a:t>
            </a:fld>
            <a:endParaRPr lang="fr-C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E8F0B-5A03-481B-A064-3520305E5A7F}" type="slidenum">
              <a:rPr lang="fr-CA" smtClean="0"/>
              <a:pPr>
                <a:defRPr/>
              </a:pPr>
              <a:t>26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="1" dirty="0" smtClean="0"/>
          </a:p>
        </p:txBody>
      </p:sp>
      <p:sp>
        <p:nvSpPr>
          <p:cNvPr id="1280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3E51F-953B-42D9-9A41-5FB95E70BCBB}" type="slidenum">
              <a:rPr lang="fr-CA" smtClean="0"/>
              <a:pPr/>
              <a:t>27</a:t>
            </a:fld>
            <a:endParaRPr lang="fr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0BC9E-4D66-4FC9-B67D-00B323C505A4}" type="slidenum">
              <a:rPr lang="fr-CA" smtClean="0"/>
              <a:pPr/>
              <a:t>28</a:t>
            </a:fld>
            <a:endParaRPr lang="fr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A014E-C42A-4731-B067-FB7F68D3CD44}" type="slidenum">
              <a:rPr lang="fr-CA" smtClean="0"/>
              <a:pPr/>
              <a:t>29</a:t>
            </a:fld>
            <a:endParaRPr lang="fr-CA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dirty="0" smtClean="0"/>
              <a:t>Plis circulaires forcent le chyme à tourner sur lui-même ce qui ralentit sa progression et permet l’absorption complète des nutriments.</a:t>
            </a:r>
          </a:p>
          <a:p>
            <a:pPr eaLnBrk="1" hangingPunct="1"/>
            <a:r>
              <a:rPr lang="fr-CA" dirty="0" smtClean="0"/>
              <a:t>Membrane plasmique des microvillosités contient enzymes de la bordure en brosse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err="1" smtClean="0">
                <a:sym typeface="Wingdings" pitchFamily="2" charset="2"/>
              </a:rPr>
              <a:t>glycocalyx</a:t>
            </a:r>
            <a:r>
              <a:rPr lang="fr-CA" dirty="0" smtClean="0">
                <a:sym typeface="Wingdings" pitchFamily="2" charset="2"/>
              </a:rPr>
              <a:t>.</a:t>
            </a:r>
          </a:p>
          <a:p>
            <a:pPr eaLnBrk="1" hangingPunct="1"/>
            <a:endParaRPr lang="fr-CA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Glandes duodénales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dirty="0" smtClean="0"/>
              <a:t>Dans la </a:t>
            </a:r>
            <a:r>
              <a:rPr lang="fr-CA" b="1" dirty="0" smtClean="0">
                <a:solidFill>
                  <a:srgbClr val="990099"/>
                </a:solidFill>
              </a:rPr>
              <a:t>sous-muqueuse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dirty="0" smtClean="0"/>
              <a:t>¢ sécrètent du </a:t>
            </a:r>
            <a:r>
              <a:rPr lang="fr-CA" b="1" dirty="0" smtClean="0">
                <a:solidFill>
                  <a:srgbClr val="00CC00"/>
                </a:solidFill>
              </a:rPr>
              <a:t>mucus alcalin </a:t>
            </a:r>
            <a:r>
              <a:rPr lang="fr-CA" dirty="0" smtClean="0">
                <a:solidFill>
                  <a:srgbClr val="00CC00"/>
                </a:solidFill>
              </a:rPr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/>
              <a:t>Neutralise l’acidité de l’estomac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fr-CA" sz="2000" b="1" dirty="0" smtClean="0"/>
              <a:t>Protection</a:t>
            </a:r>
            <a:r>
              <a:rPr lang="fr-CA" sz="2000" dirty="0" smtClean="0"/>
              <a:t> de la muqueuse intestinale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fr-CA" sz="2000" dirty="0" smtClean="0"/>
              <a:t>Crée </a:t>
            </a:r>
            <a:r>
              <a:rPr lang="fr-CA" sz="2000" b="1" dirty="0" smtClean="0"/>
              <a:t>pH optimal </a:t>
            </a:r>
            <a:r>
              <a:rPr lang="fr-CA" sz="2000" dirty="0" smtClean="0"/>
              <a:t>pour l’action des enzymes du pancréas</a:t>
            </a:r>
          </a:p>
          <a:p>
            <a:pPr lvl="3" eaLnBrk="1" hangingPunct="1">
              <a:lnSpc>
                <a:spcPct val="90000"/>
              </a:lnSpc>
              <a:buNone/>
              <a:defRPr/>
            </a:pPr>
            <a:endParaRPr lang="fr-CA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CA" dirty="0" smtClean="0">
                <a:solidFill>
                  <a:srgbClr val="FF6600"/>
                </a:solidFill>
              </a:rPr>
              <a:t>Tissus lymphatiques : </a:t>
            </a:r>
            <a:r>
              <a:rPr lang="fr-CA" b="1" i="1" u="sng" dirty="0" smtClean="0">
                <a:solidFill>
                  <a:srgbClr val="FF6600"/>
                </a:solidFill>
              </a:rPr>
              <a:t>Plaques de Peyer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dirty="0" smtClean="0"/>
              <a:t>Protection contre les agents infectieux du tube digestif</a:t>
            </a:r>
          </a:p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7A822-FF94-4CE8-A375-50C1CCAA742E}" type="slidenum">
              <a:rPr lang="fr-CA" smtClean="0"/>
              <a:pPr/>
              <a:t>30</a:t>
            </a:fld>
            <a:endParaRPr lang="fr-CA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7A822-FF94-4CE8-A375-50C1CCAA742E}" type="slidenum">
              <a:rPr lang="fr-CA" smtClean="0"/>
              <a:pPr/>
              <a:t>31</a:t>
            </a:fld>
            <a:endParaRPr lang="fr-CA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smtClean="0"/>
              <a:t>Culbutage </a:t>
            </a:r>
            <a:r>
              <a:rPr lang="fr-CA" smtClean="0">
                <a:sym typeface="Wingdings" pitchFamily="2" charset="2"/>
              </a:rPr>
              <a:t> un peu comme le linge dans une sécheuse.</a:t>
            </a:r>
            <a:endParaRPr lang="fr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3614-CF87-4BF7-923D-07B6A968E4BA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9568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E8F0B-5A03-481B-A064-3520305E5A7F}" type="slidenum">
              <a:rPr lang="fr-CA" smtClean="0"/>
              <a:pPr>
                <a:defRPr/>
              </a:pPr>
              <a:t>33</a:t>
            </a:fld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3614-CF87-4BF7-923D-07B6A968E4BA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479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  <p:sp>
        <p:nvSpPr>
          <p:cNvPr id="142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DD2F7-3308-43C4-9077-B5235A38468B}" type="slidenum">
              <a:rPr lang="fr-CA" smtClean="0"/>
              <a:pPr/>
              <a:t>5</a:t>
            </a:fld>
            <a:endParaRPr lang="fr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>
              <a:latin typeface="Arial" charset="0"/>
            </a:endParaRPr>
          </a:p>
        </p:txBody>
      </p:sp>
      <p:sp>
        <p:nvSpPr>
          <p:cNvPr id="1198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191A0-A24E-496F-9B66-72E4E668FC98}" type="slidenum">
              <a:rPr lang="fr-CA" smtClean="0">
                <a:solidFill>
                  <a:srgbClr val="000000"/>
                </a:solidFill>
                <a:latin typeface="Arial" charset="0"/>
              </a:rPr>
              <a:pPr/>
              <a:t>35</a:t>
            </a:fld>
            <a:endParaRPr lang="fr-CA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3614-CF87-4BF7-923D-07B6A968E4BA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1001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>
              <a:latin typeface="Arial" charset="0"/>
            </a:endParaRPr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E45B-2AA9-445D-A901-9645BD6E056B}" type="slidenum">
              <a:rPr lang="fr-CA" smtClean="0">
                <a:latin typeface="Arial" charset="0"/>
              </a:rPr>
              <a:pPr/>
              <a:t>38</a:t>
            </a:fld>
            <a:endParaRPr lang="fr-C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77EDE-E349-4594-9B5E-37A1832F3562}" type="slidenum">
              <a:rPr lang="fr-CA" smtClean="0"/>
              <a:pPr/>
              <a:t>39</a:t>
            </a:fld>
            <a:endParaRPr lang="fr-CA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smtClean="0"/>
              <a:t>Ligament rond du foie = vestige de la veine ombilicale du fœtus.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>
                <a:solidFill>
                  <a:schemeClr val="accent2"/>
                </a:solidFill>
              </a:rPr>
              <a:t>Métabolisme des glucides</a:t>
            </a:r>
          </a:p>
          <a:p>
            <a:pPr lvl="1">
              <a:defRPr/>
            </a:pPr>
            <a:r>
              <a:rPr lang="fr-CA" sz="2400" dirty="0" smtClean="0">
                <a:solidFill>
                  <a:srgbClr val="000000"/>
                </a:solidFill>
              </a:rPr>
              <a:t>Régulation de la glycémie : </a:t>
            </a:r>
          </a:p>
          <a:p>
            <a:pPr lvl="2">
              <a:defRPr/>
            </a:pPr>
            <a:r>
              <a:rPr lang="fr-C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Conversion : glycogène </a:t>
            </a:r>
            <a:r>
              <a:rPr lang="fr-C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↔ glucose </a:t>
            </a:r>
          </a:p>
          <a:p>
            <a:pPr lvl="2">
              <a:defRPr/>
            </a:pPr>
            <a:r>
              <a:rPr lang="fr-C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Néoglucogenèse</a:t>
            </a:r>
            <a:endParaRPr lang="fr-CA" sz="2000" dirty="0" smtClean="0"/>
          </a:p>
          <a:p>
            <a:pPr eaLnBrk="1" hangingPunct="1">
              <a:defRPr/>
            </a:pPr>
            <a:r>
              <a:rPr lang="fr-CA" dirty="0" smtClean="0">
                <a:solidFill>
                  <a:schemeClr val="accent2"/>
                </a:solidFill>
              </a:rPr>
              <a:t>Métabolisme des lipides </a:t>
            </a:r>
          </a:p>
          <a:p>
            <a:pPr lvl="1">
              <a:defRPr/>
            </a:pPr>
            <a:r>
              <a:rPr lang="fr-C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Indispensable à l’absorption des lipides </a:t>
            </a:r>
            <a:r>
              <a:rPr lang="fr-C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</a:t>
            </a:r>
            <a:r>
              <a:rPr lang="fr-CA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émulsification</a:t>
            </a:r>
            <a:r>
              <a:rPr lang="fr-C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fr-C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 lvl="1">
              <a:defRPr/>
            </a:pP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Hépatocytes emmagasinent triglycérides</a:t>
            </a:r>
          </a:p>
          <a:p>
            <a:pPr lvl="1">
              <a:defRPr/>
            </a:pP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Métabolise acides gras </a:t>
            </a: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ATP</a:t>
            </a:r>
          </a:p>
          <a:p>
            <a:pPr lvl="1">
              <a:defRPr/>
            </a:pP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Synthétisent lipoprotéines  transport des </a:t>
            </a:r>
            <a:r>
              <a:rPr lang="fr-CA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a.g</a:t>
            </a: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., graisses et cholestérol entre foie et ¢ organisme.</a:t>
            </a:r>
            <a:endParaRPr lang="fr-CA" dirty="0" smtClean="0"/>
          </a:p>
          <a:p>
            <a:pPr eaLnBrk="1" hangingPunct="1">
              <a:defRPr/>
            </a:pPr>
            <a:r>
              <a:rPr lang="fr-CA" dirty="0" smtClean="0">
                <a:solidFill>
                  <a:schemeClr val="accent2"/>
                </a:solidFill>
              </a:rPr>
              <a:t>Métabolisme des protéines</a:t>
            </a:r>
          </a:p>
          <a:p>
            <a:pPr lvl="1">
              <a:defRPr/>
            </a:pP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Désaminent les </a:t>
            </a:r>
            <a:r>
              <a:rPr lang="fr-CA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a.a</a:t>
            </a: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pour produire ATP</a:t>
            </a:r>
          </a:p>
          <a:p>
            <a:pPr lvl="1">
              <a:defRPr/>
            </a:pP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Synthèse de protéines plasmatiques = albumine, prothrombine, fibrinogène.</a:t>
            </a:r>
            <a:endParaRPr lang="fr-CA" sz="240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3614-CF87-4BF7-923D-07B6A968E4BA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1337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AD6F6-6E2C-41A5-95E2-1C37DF16A5CB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C217A-8B5A-4105-A1D0-FDCDBC5439CE}" type="slidenum">
              <a:rPr lang="fr-CA" smtClean="0"/>
              <a:pPr/>
              <a:t>43</a:t>
            </a:fld>
            <a:endParaRPr lang="fr-CA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smtClean="0"/>
              <a:t>Combien de lobes chez chien et chat ???</a:t>
            </a:r>
          </a:p>
          <a:p>
            <a:pPr eaLnBrk="1" hangingPunct="1"/>
            <a:r>
              <a:rPr lang="fr-CA" smtClean="0"/>
              <a:t>Tortora divise le foie en 2 lobes principaux = G et D. Marieb en 4 lobes.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E92E3-FB32-4693-8013-3CF2BD6B275B}" type="slidenum">
              <a:rPr lang="fr-CA" smtClean="0"/>
              <a:pPr/>
              <a:t>46</a:t>
            </a:fld>
            <a:endParaRPr lang="fr-CA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B7160-B17A-4E0A-9BFC-87E8B81B0BD3}" type="slidenum">
              <a:rPr lang="fr-CA" smtClean="0"/>
              <a:pPr/>
              <a:t>47</a:t>
            </a:fld>
            <a:endParaRPr lang="fr-CA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  <p:sp>
        <p:nvSpPr>
          <p:cNvPr id="164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E9339-A329-4E64-A298-194EAEA50AC8}" type="slidenum">
              <a:rPr lang="fr-CA" smtClean="0"/>
              <a:pPr/>
              <a:t>52</a:t>
            </a:fld>
            <a:endParaRPr lang="fr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EB05A-06A8-4141-AE60-2638A6BF1012}" type="slidenum">
              <a:rPr lang="fr-CA" smtClean="0">
                <a:latin typeface="Arial" charset="0"/>
              </a:rPr>
              <a:pPr/>
              <a:t>7</a:t>
            </a:fld>
            <a:endParaRPr lang="fr-CA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CB576-E193-4AE7-95B3-5EC39B217667}" type="slidenum">
              <a:rPr lang="fr-CA" smtClean="0"/>
              <a:pPr/>
              <a:t>55</a:t>
            </a:fld>
            <a:endParaRPr lang="fr-CA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z="14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82BDC-84C2-4DB5-85F2-5CDEFDD4F768}" type="slidenum">
              <a:rPr lang="fr-CA" smtClean="0"/>
              <a:pPr/>
              <a:t>57</a:t>
            </a:fld>
            <a:endParaRPr lang="fr-CA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  <p:sp>
        <p:nvSpPr>
          <p:cNvPr id="164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E9339-A329-4E64-A298-194EAEA50AC8}" type="slidenum">
              <a:rPr lang="fr-CA" smtClean="0"/>
              <a:pPr/>
              <a:t>58</a:t>
            </a:fld>
            <a:endParaRPr lang="fr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  <p:sp>
        <p:nvSpPr>
          <p:cNvPr id="144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4C48-43DC-4444-B31A-DD695B38AA8C}" type="slidenum">
              <a:rPr lang="fr-CA" smtClean="0"/>
              <a:pPr/>
              <a:t>9</a:t>
            </a:fld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9D150-5F9C-4CD1-BBFC-14D68181BDBA}" type="slidenum">
              <a:rPr lang="fr-CA" smtClean="0"/>
              <a:pPr/>
              <a:t>11</a:t>
            </a:fld>
            <a:endParaRPr lang="fr-CA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3614-CF87-4BF7-923D-07B6A968E4BA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506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0453F-EC83-40EA-A684-80B567D7F914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D0684-30BD-4F83-8D94-34F3FC75AB4D}" type="slidenum">
              <a:rPr lang="fr-CA" smtClean="0"/>
              <a:pPr/>
              <a:t>20</a:t>
            </a:fld>
            <a:endParaRPr lang="fr-CA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3D999-8760-4A59-A259-F4470BC698FA}" type="slidenum">
              <a:rPr lang="fr-CA" smtClean="0"/>
              <a:pPr/>
              <a:t>23</a:t>
            </a:fld>
            <a:endParaRPr lang="fr-CA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96300" cy="10096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55650" y="1268413"/>
            <a:ext cx="4027488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5538" y="1268413"/>
            <a:ext cx="4029075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dirty="0"/>
              <a:t>Module-2 - Système digestif</a:t>
            </a:r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CE741-1E8D-437E-A3B3-065B051061B7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4338637" cy="24082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70425" y="1412875"/>
            <a:ext cx="4340225" cy="24082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79388" y="3973513"/>
            <a:ext cx="4338637" cy="24082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70425" y="3973513"/>
            <a:ext cx="4340225" cy="24082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286000" y="6524625"/>
            <a:ext cx="53816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Le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reproducteur</a:t>
            </a:r>
            <a:r>
              <a:rPr lang="en-US" dirty="0"/>
              <a:t> </a:t>
            </a:r>
            <a:r>
              <a:rPr lang="en-US" dirty="0" err="1"/>
              <a:t>femelle</a:t>
            </a:r>
            <a:r>
              <a:rPr lang="en-US" dirty="0"/>
              <a:t> -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027988" y="6524625"/>
            <a:ext cx="106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D6A4E-7DA1-492A-80AF-D392327EB8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fr-CA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 cap="sm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tags" Target="../tags/tag122.xml"/><Relationship Id="rId47" Type="http://schemas.openxmlformats.org/officeDocument/2006/relationships/tags" Target="../tags/tag127.xml"/><Relationship Id="rId50" Type="http://schemas.openxmlformats.org/officeDocument/2006/relationships/tags" Target="../tags/tag130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Relationship Id="rId46" Type="http://schemas.openxmlformats.org/officeDocument/2006/relationships/tags" Target="../tags/tag126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tags" Target="../tags/tag121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45" Type="http://schemas.openxmlformats.org/officeDocument/2006/relationships/tags" Target="../tags/tag125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49" Type="http://schemas.openxmlformats.org/officeDocument/2006/relationships/tags" Target="../tags/tag129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4" Type="http://schemas.openxmlformats.org/officeDocument/2006/relationships/tags" Target="../tags/tag124.xml"/><Relationship Id="rId52" Type="http://schemas.openxmlformats.org/officeDocument/2006/relationships/image" Target="../media/image13.wmf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tags" Target="../tags/tag123.xml"/><Relationship Id="rId48" Type="http://schemas.openxmlformats.org/officeDocument/2006/relationships/tags" Target="../tags/tag128.xml"/><Relationship Id="rId8" Type="http://schemas.openxmlformats.org/officeDocument/2006/relationships/tags" Target="../tags/tag88.xml"/><Relationship Id="rId5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5.wmf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6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18.jp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50.xml"/><Relationship Id="rId7" Type="http://schemas.openxmlformats.org/officeDocument/2006/relationships/image" Target="../media/image19.jpe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image" Target="../media/image22.jpeg"/><Relationship Id="rId5" Type="http://schemas.openxmlformats.org/officeDocument/2006/relationships/tags" Target="../tags/tag157.xml"/><Relationship Id="rId10" Type="http://schemas.openxmlformats.org/officeDocument/2006/relationships/image" Target="../media/image21.wmf"/><Relationship Id="rId4" Type="http://schemas.openxmlformats.org/officeDocument/2006/relationships/tags" Target="../tags/tag156.xml"/><Relationship Id="rId9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image" Target="../media/image24.jpeg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179.xml"/><Relationship Id="rId16" Type="http://schemas.openxmlformats.org/officeDocument/2006/relationships/image" Target="../media/image28.jp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slide" Target="slide24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9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10" Type="http://schemas.openxmlformats.org/officeDocument/2006/relationships/image" Target="../media/image31.jpg"/><Relationship Id="rId4" Type="http://schemas.openxmlformats.org/officeDocument/2006/relationships/tags" Target="../tags/tag203.xml"/><Relationship Id="rId9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image" Target="../media/image32.jpe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10" Type="http://schemas.openxmlformats.org/officeDocument/2006/relationships/tags" Target="../tags/tag220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33.jpe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7" Type="http://schemas.openxmlformats.org/officeDocument/2006/relationships/image" Target="../media/image33.jpe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tags" Target="../tags/tag238.xml"/><Relationship Id="rId21" Type="http://schemas.openxmlformats.org/officeDocument/2006/relationships/tags" Target="../tags/tag256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34.jpe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6.xml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9.jpe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10.gi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slide" Target="slide3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gif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slide" Target="slide1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3" Type="http://schemas.openxmlformats.org/officeDocument/2006/relationships/tags" Target="../tags/tag271.xml"/><Relationship Id="rId21" Type="http://schemas.openxmlformats.org/officeDocument/2006/relationships/tags" Target="../tags/tag289.xml"/><Relationship Id="rId34" Type="http://schemas.openxmlformats.org/officeDocument/2006/relationships/tags" Target="../tags/tag302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tags" Target="../tags/tag301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tags" Target="../tags/tag297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tags" Target="../tags/tag300.xml"/><Relationship Id="rId37" Type="http://schemas.openxmlformats.org/officeDocument/2006/relationships/notesSlide" Target="../notesSlides/notesSlide24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tags" Target="../tags/tag299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30" Type="http://schemas.openxmlformats.org/officeDocument/2006/relationships/tags" Target="../tags/tag298.xml"/><Relationship Id="rId35" Type="http://schemas.openxmlformats.org/officeDocument/2006/relationships/tags" Target="../tags/tag30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10" Type="http://schemas.openxmlformats.org/officeDocument/2006/relationships/image" Target="../media/image41.jpeg"/><Relationship Id="rId4" Type="http://schemas.openxmlformats.org/officeDocument/2006/relationships/tags" Target="../tags/tag308.xml"/><Relationship Id="rId9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4" Type="http://schemas.openxmlformats.org/officeDocument/2006/relationships/image" Target="../media/image4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image" Target="../media/image39.jpeg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" Type="http://schemas.openxmlformats.org/officeDocument/2006/relationships/tags" Target="../tags/tag321.xml"/><Relationship Id="rId21" Type="http://schemas.openxmlformats.org/officeDocument/2006/relationships/notesSlide" Target="../notesSlides/notesSlide28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image" Target="../media/image44.jpeg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slide" Target="slide3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../media/image45.jpeg"/><Relationship Id="rId5" Type="http://schemas.openxmlformats.org/officeDocument/2006/relationships/tags" Target="../tags/tag34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1.xml"/><Relationship Id="rId9" Type="http://schemas.openxmlformats.org/officeDocument/2006/relationships/tags" Target="../tags/tag3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7" Type="http://schemas.openxmlformats.org/officeDocument/2006/relationships/hyperlink" Target="http://musibiol.net/biologie/animat/trajet_sang.htm" TargetMode="Externa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image" Target="../media/image46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image" Target="../media/image47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7" Type="http://schemas.openxmlformats.org/officeDocument/2006/relationships/image" Target="../media/image48.jpg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image" Target="../media/image4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image" Target="../media/image5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tags" Target="../tags/tag37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7" Type="http://schemas.openxmlformats.org/officeDocument/2006/relationships/image" Target="../media/image52.jpg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31640" y="476672"/>
            <a:ext cx="7056784" cy="1584176"/>
          </a:xfrm>
          <a:solidFill>
            <a:srgbClr val="FFFFFF">
              <a:alpha val="6902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solidFill>
                  <a:schemeClr val="bg1"/>
                </a:solidFill>
              </a:rPr>
              <a:t>Module I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smtClean="0">
                <a:solidFill>
                  <a:schemeClr val="bg1"/>
                </a:solidFill>
              </a:rPr>
              <a:t>Le système digestif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403648" y="4869160"/>
            <a:ext cx="6400800" cy="1080120"/>
          </a:xfrm>
          <a:solidFill>
            <a:srgbClr val="FFFFFF">
              <a:alpha val="63922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b="1" cap="small" dirty="0" smtClean="0">
                <a:solidFill>
                  <a:schemeClr val="bg1"/>
                </a:solidFill>
              </a:rPr>
              <a:t>La lumière au bout du tunnel</a:t>
            </a:r>
          </a:p>
          <a:p>
            <a:pPr marL="0" indent="0" algn="ctr">
              <a:buNone/>
            </a:pPr>
            <a:r>
              <a:rPr lang="fr-CA" b="1" cap="small" dirty="0" smtClean="0">
                <a:solidFill>
                  <a:schemeClr val="bg1"/>
                </a:solidFill>
              </a:rPr>
              <a:t>Chapitre 23 (</a:t>
            </a:r>
            <a:r>
              <a:rPr lang="fr-CA" b="1" cap="small" dirty="0" err="1" smtClean="0">
                <a:solidFill>
                  <a:schemeClr val="bg1"/>
                </a:solidFill>
              </a:rPr>
              <a:t>Marieb</a:t>
            </a:r>
            <a:r>
              <a:rPr lang="fr-CA" b="1" cap="small" dirty="0" smtClean="0">
                <a:solidFill>
                  <a:schemeClr val="bg1"/>
                </a:solidFill>
              </a:rPr>
              <a:t>)</a:t>
            </a:r>
            <a:endParaRPr lang="fr-CA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r>
              <a:rPr lang="fr-CA" dirty="0" smtClean="0"/>
              <a:t>Estomac : histologie</a:t>
            </a:r>
            <a:endParaRPr lang="fr-CA" dirty="0"/>
          </a:p>
        </p:txBody>
      </p:sp>
      <p:pic>
        <p:nvPicPr>
          <p:cNvPr id="6" name="Espace réservé du contenu 5" descr="figure_26-10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30" cstate="print"/>
          <a:srcRect l="42541" t="52782" r="19091" b="12206"/>
          <a:stretch>
            <a:fillRect/>
          </a:stretch>
        </p:blipFill>
        <p:spPr>
          <a:xfrm>
            <a:off x="589281" y="1196751"/>
            <a:ext cx="4895407" cy="5328593"/>
          </a:xfrm>
        </p:spPr>
      </p:pic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3800" y="1412875"/>
            <a:ext cx="1871663" cy="5254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400" b="1" cap="small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¢ caliciforme (superficielle)</a:t>
            </a:r>
          </a:p>
        </p:txBody>
      </p:sp>
      <p:sp>
        <p:nvSpPr>
          <p:cNvPr id="8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93494" y="2563689"/>
            <a:ext cx="1439862" cy="5254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400" b="1" cap="small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¢ à mucus (collet)</a:t>
            </a:r>
          </a:p>
        </p:txBody>
      </p:sp>
      <p:sp>
        <p:nvSpPr>
          <p:cNvPr id="9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66196" y="3637458"/>
            <a:ext cx="1366837" cy="245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fr-CA" sz="1400" b="1" cap="small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¢ pariétale </a:t>
            </a:r>
          </a:p>
        </p:txBody>
      </p:sp>
      <p:sp>
        <p:nvSpPr>
          <p:cNvPr id="10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93171" y="4745013"/>
            <a:ext cx="1511300" cy="26686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sz="1400" b="1" cap="small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¢ principale </a:t>
            </a:r>
          </a:p>
        </p:txBody>
      </p:sp>
      <p:sp>
        <p:nvSpPr>
          <p:cNvPr id="11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19725" y="5775545"/>
            <a:ext cx="2160587" cy="22378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fr-CA" sz="1400" b="1" cap="small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endocrinocyte</a:t>
            </a:r>
          </a:p>
        </p:txBody>
      </p:sp>
      <p:sp>
        <p:nvSpPr>
          <p:cNvPr id="12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96510" y="1545357"/>
            <a:ext cx="1223962" cy="34073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600" b="1" cap="small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mucus</a:t>
            </a:r>
          </a:p>
        </p:txBody>
      </p:sp>
      <p:sp>
        <p:nvSpPr>
          <p:cNvPr id="13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96510" y="2697485"/>
            <a:ext cx="1223962" cy="34073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600" b="1" cap="small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mucus</a:t>
            </a:r>
          </a:p>
        </p:txBody>
      </p:sp>
      <p:sp>
        <p:nvSpPr>
          <p:cNvPr id="14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96881" y="3429780"/>
            <a:ext cx="1871663" cy="719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sz="1400" b="1" cap="small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</a:t>
            </a:r>
            <a:r>
              <a:rPr lang="fr-CA" sz="1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fr-CA" sz="1400" b="1" cap="small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CA" sz="1400" b="1" cap="small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sz="1400" b="1" cap="small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Facteur  intrinsèque</a:t>
            </a:r>
          </a:p>
        </p:txBody>
      </p:sp>
      <p:sp>
        <p:nvSpPr>
          <p:cNvPr id="15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08304" y="4653136"/>
            <a:ext cx="1871663" cy="54694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sz="1400" b="1" cap="sm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Pepsinogène</a:t>
            </a:r>
            <a:endParaRPr lang="fr-CA" sz="1400" b="1" cap="small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sz="1400" b="1" cap="small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Lipase gastrique</a:t>
            </a:r>
          </a:p>
        </p:txBody>
      </p:sp>
      <p:sp>
        <p:nvSpPr>
          <p:cNvPr id="16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78700" y="5790293"/>
            <a:ext cx="1225550" cy="22378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fr-CA" sz="1400" b="1" cap="small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Gastrine </a:t>
            </a:r>
          </a:p>
        </p:txBody>
      </p:sp>
      <p:sp>
        <p:nvSpPr>
          <p:cNvPr id="17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710363" y="1747838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 sz="1400" cap="small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757169" y="2885951"/>
            <a:ext cx="865187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 sz="1400" cap="small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6661596" y="3562846"/>
            <a:ext cx="1008062" cy="17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 sz="1400" cap="small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ine 2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661596" y="3743821"/>
            <a:ext cx="792162" cy="17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 sz="1400" cap="small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Line 2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733033" y="4695800"/>
            <a:ext cx="647700" cy="2127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 sz="1400" cap="small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Line 2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33033" y="4911700"/>
            <a:ext cx="504825" cy="1444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 sz="1400" cap="small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Line 3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876255" y="5879860"/>
            <a:ext cx="61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 sz="1400" cap="small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Connecteur droit avec flèche 23"/>
          <p:cNvCxnSpPr/>
          <p:nvPr>
            <p:custDataLst>
              <p:tags r:id="rId20"/>
            </p:custDataLst>
          </p:nvPr>
        </p:nvCxnSpPr>
        <p:spPr bwMode="auto">
          <a:xfrm>
            <a:off x="8015368" y="6021288"/>
            <a:ext cx="0" cy="432000"/>
          </a:xfrm>
          <a:prstGeom prst="straightConnector1">
            <a:avLst/>
          </a:prstGeom>
          <a:solidFill>
            <a:srgbClr val="CCFF66">
              <a:alpha val="50000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66930" y="6441863"/>
            <a:ext cx="1225550" cy="3099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SANG </a:t>
            </a:r>
            <a:endParaRPr lang="fr-CA" sz="1400" b="1" cap="small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22"/>
            </p:custDataLst>
          </p:nvPr>
        </p:nvSpPr>
        <p:spPr>
          <a:xfrm>
            <a:off x="-36511" y="1370112"/>
            <a:ext cx="1057469" cy="4723184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fr-FR" sz="4800" b="1" cap="small" spc="-1500" dirty="0">
                <a:ln w="11430">
                  <a:solidFill>
                    <a:schemeClr val="accent3"/>
                  </a:solidFill>
                </a:ln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Muqueuse</a:t>
            </a:r>
          </a:p>
        </p:txBody>
      </p:sp>
      <p:sp>
        <p:nvSpPr>
          <p:cNvPr id="28" name="ZoneTexte 27"/>
          <p:cNvSpPr txBox="1"/>
          <p:nvPr>
            <p:custDataLst>
              <p:tags r:id="rId23"/>
            </p:custDataLst>
          </p:nvPr>
        </p:nvSpPr>
        <p:spPr>
          <a:xfrm>
            <a:off x="2339752" y="53732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000000"/>
                </a:solidFill>
              </a:rPr>
              <a:t>¢ souches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29" name="Pensées 28"/>
          <p:cNvSpPr/>
          <p:nvPr>
            <p:custDataLst>
              <p:tags r:id="rId24"/>
            </p:custDataLst>
          </p:nvPr>
        </p:nvSpPr>
        <p:spPr bwMode="auto">
          <a:xfrm>
            <a:off x="1691680" y="5957992"/>
            <a:ext cx="2700016" cy="900008"/>
          </a:xfrm>
          <a:prstGeom prst="cloudCallout">
            <a:avLst>
              <a:gd name="adj1" fmla="val -4995"/>
              <a:gd name="adj2" fmla="val -80566"/>
            </a:avLst>
          </a:prstGeom>
          <a:gradFill flip="none" rotWithShape="1">
            <a:gsLst>
              <a:gs pos="0">
                <a:srgbClr val="C0C0C0">
                  <a:tint val="66000"/>
                  <a:satMod val="160000"/>
                </a:srgbClr>
              </a:gs>
              <a:gs pos="50000">
                <a:srgbClr val="C0C0C0">
                  <a:tint val="44500"/>
                  <a:satMod val="160000"/>
                </a:srgbClr>
              </a:gs>
              <a:gs pos="100000">
                <a:srgbClr val="C0C0C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Renouvellement de la muqueuse</a:t>
            </a:r>
          </a:p>
        </p:txBody>
      </p:sp>
      <p:sp>
        <p:nvSpPr>
          <p:cNvPr id="30" name="Rectangle à coins arrondis 29"/>
          <p:cNvSpPr/>
          <p:nvPr>
            <p:custDataLst>
              <p:tags r:id="rId25"/>
            </p:custDataLst>
          </p:nvPr>
        </p:nvSpPr>
        <p:spPr bwMode="auto">
          <a:xfrm>
            <a:off x="827584" y="4797152"/>
            <a:ext cx="936104" cy="540000"/>
          </a:xfrm>
          <a:prstGeom prst="roundRect">
            <a:avLst/>
          </a:prstGeom>
          <a:solidFill>
            <a:srgbClr val="CC3399">
              <a:alpha val="20000"/>
            </a:srgbClr>
          </a:solidFill>
          <a:ln w="28575">
            <a:solidFill>
              <a:srgbClr val="990099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2000" b="1" dirty="0" smtClean="0">
              <a:solidFill>
                <a:srgbClr val="C000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31" name="Rectangle à coins arrondis 30"/>
          <p:cNvSpPr/>
          <p:nvPr>
            <p:custDataLst>
              <p:tags r:id="rId26"/>
            </p:custDataLst>
          </p:nvPr>
        </p:nvSpPr>
        <p:spPr bwMode="auto">
          <a:xfrm>
            <a:off x="827584" y="1844824"/>
            <a:ext cx="1116000" cy="756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2000" b="1" dirty="0" smtClean="0">
              <a:solidFill>
                <a:srgbClr val="C000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32" name="Rectangle à coins arrondis 31"/>
          <p:cNvSpPr/>
          <p:nvPr>
            <p:custDataLst>
              <p:tags r:id="rId27"/>
            </p:custDataLst>
          </p:nvPr>
        </p:nvSpPr>
        <p:spPr bwMode="auto">
          <a:xfrm>
            <a:off x="827584" y="2744984"/>
            <a:ext cx="936104" cy="540000"/>
          </a:xfrm>
          <a:prstGeom prst="roundRect">
            <a:avLst/>
          </a:prstGeom>
          <a:solidFill>
            <a:srgbClr val="00CC00">
              <a:alpha val="20000"/>
            </a:srgbClr>
          </a:solidFill>
          <a:ln w="28575">
            <a:solidFill>
              <a:srgbClr val="00CC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2000" b="1" dirty="0" smtClean="0">
              <a:solidFill>
                <a:srgbClr val="C000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33" name="Espace réservé du numéro de diapositive 21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10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55577" y="980728"/>
            <a:ext cx="8388424" cy="587727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CA" sz="3100" b="1" u="sng" cap="small" dirty="0" smtClean="0">
                <a:solidFill>
                  <a:schemeClr val="accent4"/>
                </a:solidFill>
              </a:rPr>
              <a:t>Cryptes</a:t>
            </a:r>
            <a:r>
              <a:rPr lang="fr-CA" sz="3100" b="1" cap="small" dirty="0" smtClean="0">
                <a:solidFill>
                  <a:schemeClr val="accent4"/>
                </a:solidFill>
              </a:rPr>
              <a:t> de l’estomac </a:t>
            </a:r>
            <a:r>
              <a:rPr lang="fr-CA" sz="3000" b="1" cap="small" dirty="0" smtClean="0">
                <a:solidFill>
                  <a:schemeClr val="accent4"/>
                </a:solidFill>
              </a:rPr>
              <a:t>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CA" sz="2600" b="1" dirty="0" smtClean="0"/>
              <a:t>¢ caliciformes </a:t>
            </a:r>
            <a:r>
              <a:rPr lang="fr-CA" sz="2600" b="1" dirty="0" smtClean="0">
                <a:sym typeface="Wingdings" pitchFamily="2" charset="2"/>
              </a:rPr>
              <a:t> </a:t>
            </a:r>
            <a:r>
              <a:rPr lang="fr-CA" sz="2600" dirty="0" smtClean="0">
                <a:sym typeface="Wingdings" pitchFamily="2" charset="2"/>
              </a:rPr>
              <a:t>mucus alcalin (ions bicarbonate)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fr-CA" sz="2200" dirty="0" smtClean="0">
                <a:sym typeface="Wingdings" pitchFamily="2" charset="2"/>
              </a:rPr>
              <a:t>Lubrifie et protège contre l’acidité et l’autodigestion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CA" sz="3100" b="1" u="sng" cap="small" dirty="0" smtClean="0">
                <a:solidFill>
                  <a:schemeClr val="accent6"/>
                </a:solidFill>
              </a:rPr>
              <a:t>Glandes gastriques</a:t>
            </a:r>
            <a:r>
              <a:rPr lang="fr-CA" sz="3100" b="1" cap="small" dirty="0" smtClean="0">
                <a:solidFill>
                  <a:srgbClr val="003399"/>
                </a:solidFill>
              </a:rPr>
              <a:t> </a:t>
            </a:r>
            <a:r>
              <a:rPr lang="fr-CA" sz="3000" dirty="0" smtClean="0"/>
              <a:t>sécrètent le </a:t>
            </a:r>
            <a:r>
              <a:rPr lang="fr-CA" sz="3000" b="1" u="sng" dirty="0" smtClean="0">
                <a:solidFill>
                  <a:srgbClr val="FF0000"/>
                </a:solidFill>
              </a:rPr>
              <a:t>suc gastrique*</a:t>
            </a:r>
            <a:r>
              <a:rPr lang="fr-CA" sz="3000" dirty="0" smtClean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CA" sz="2600" dirty="0" smtClean="0">
                <a:solidFill>
                  <a:srgbClr val="FF0000"/>
                </a:solidFill>
              </a:rPr>
              <a:t>*¢ à </a:t>
            </a:r>
            <a:r>
              <a:rPr lang="fr-CA" sz="2600" u="sng" dirty="0" smtClean="0">
                <a:solidFill>
                  <a:srgbClr val="FF0000"/>
                </a:solidFill>
              </a:rPr>
              <a:t>mucus</a:t>
            </a:r>
            <a:r>
              <a:rPr lang="fr-CA" sz="2600" dirty="0" smtClean="0">
                <a:solidFill>
                  <a:srgbClr val="FF0000"/>
                </a:solidFill>
              </a:rPr>
              <a:t> du collet</a:t>
            </a:r>
            <a:endParaRPr lang="fr-CA" sz="26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fr-CA" sz="2600" dirty="0" smtClean="0">
                <a:solidFill>
                  <a:srgbClr val="FF0000"/>
                </a:solidFill>
              </a:rPr>
              <a:t>*¢ pariétales </a:t>
            </a:r>
            <a:r>
              <a:rPr lang="fr-CA" sz="2600" b="1" cap="small" dirty="0" smtClean="0">
                <a:solidFill>
                  <a:srgbClr val="00CC00"/>
                </a:solidFill>
              </a:rPr>
              <a:t>(digestion chimique)</a:t>
            </a:r>
            <a:endParaRPr lang="fr-CA" sz="2600" b="1" cap="small" dirty="0" smtClean="0">
              <a:solidFill>
                <a:srgbClr val="00CC00"/>
              </a:solidFill>
              <a:sym typeface="Wingdings" pitchFamily="2" charset="2"/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fr-CA" sz="2200" b="1" dirty="0" smtClean="0">
                <a:sym typeface="Wingdings" pitchFamily="2" charset="2"/>
              </a:rPr>
              <a:t>Facteur intrinsèque </a:t>
            </a:r>
            <a:r>
              <a:rPr lang="fr-CA" sz="2200" dirty="0" smtClean="0">
                <a:sym typeface="Wingdings" pitchFamily="2" charset="2"/>
              </a:rPr>
              <a:t> glycoprotéine (absorption VB</a:t>
            </a:r>
            <a:r>
              <a:rPr lang="fr-CA" sz="2200" baseline="-25000" dirty="0" smtClean="0">
                <a:sym typeface="Wingdings" pitchFamily="2" charset="2"/>
              </a:rPr>
              <a:t>12</a:t>
            </a:r>
            <a:r>
              <a:rPr lang="fr-CA" sz="2200" dirty="0" smtClean="0">
                <a:sym typeface="Wingdings" pitchFamily="2" charset="2"/>
              </a:rPr>
              <a:t>)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fr-CA" sz="2200" b="1" dirty="0" err="1" smtClean="0">
                <a:sym typeface="Wingdings" pitchFamily="2" charset="2"/>
              </a:rPr>
              <a:t>HCl</a:t>
            </a:r>
            <a:r>
              <a:rPr lang="fr-CA" sz="2200" dirty="0" smtClean="0">
                <a:sym typeface="Wingdings" pitchFamily="2" charset="2"/>
              </a:rPr>
              <a:t>  </a:t>
            </a:r>
            <a:r>
              <a:rPr lang="fr-CA" sz="2200" b="1" dirty="0" smtClean="0">
                <a:sym typeface="Wingdings" pitchFamily="2" charset="2"/>
              </a:rPr>
              <a:t>Dénaturation</a:t>
            </a:r>
            <a:r>
              <a:rPr lang="fr-CA" sz="2200" dirty="0" smtClean="0">
                <a:sym typeface="Wingdings" pitchFamily="2" charset="2"/>
              </a:rPr>
              <a:t> des protéines ; détruit les </a:t>
            </a:r>
            <a:r>
              <a:rPr lang="fr-CA" sz="2200" b="1" dirty="0" smtClean="0">
                <a:sym typeface="Wingdings" pitchFamily="2" charset="2"/>
              </a:rPr>
              <a:t>bactéries</a:t>
            </a:r>
            <a:r>
              <a:rPr lang="fr-CA" sz="2200" dirty="0" smtClean="0">
                <a:sym typeface="Wingdings" pitchFamily="2" charset="2"/>
              </a:rPr>
              <a:t> ; </a:t>
            </a:r>
            <a:r>
              <a:rPr lang="fr-CA" sz="2200" b="1" dirty="0" smtClean="0">
                <a:sym typeface="Wingdings" pitchFamily="2" charset="2"/>
              </a:rPr>
              <a:t>active</a:t>
            </a:r>
            <a:r>
              <a:rPr lang="fr-CA" sz="2200" dirty="0" smtClean="0">
                <a:sym typeface="Wingdings" pitchFamily="2" charset="2"/>
              </a:rPr>
              <a:t> le </a:t>
            </a:r>
            <a:r>
              <a:rPr lang="fr-CA" sz="2200" dirty="0" err="1" smtClean="0">
                <a:sym typeface="Wingdings" pitchFamily="2" charset="2"/>
              </a:rPr>
              <a:t>pepsinogène</a:t>
            </a:r>
            <a:r>
              <a:rPr lang="fr-CA" sz="2200" dirty="0" smtClean="0">
                <a:sym typeface="Wingdings" pitchFamily="2" charset="2"/>
              </a:rPr>
              <a:t> et lipase linguale (bouche).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CA" sz="2600" dirty="0" smtClean="0">
                <a:solidFill>
                  <a:srgbClr val="FF0000"/>
                </a:solidFill>
              </a:rPr>
              <a:t>*¢ principales </a:t>
            </a:r>
            <a:r>
              <a:rPr lang="fr-CA" b="1" cap="small" dirty="0" smtClean="0">
                <a:solidFill>
                  <a:srgbClr val="00CC00"/>
                </a:solidFill>
                <a:sym typeface="Wingdings" pitchFamily="2" charset="2"/>
              </a:rPr>
              <a:t>(digestion chimique)</a:t>
            </a:r>
            <a:endParaRPr lang="fr-CA" sz="2600" b="1" cap="small" dirty="0" smtClean="0">
              <a:solidFill>
                <a:srgbClr val="00CC00"/>
              </a:solidFill>
              <a:sym typeface="Wingdings" pitchFamily="2" charset="2"/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fr-CA" sz="2200" b="1" dirty="0" err="1" smtClean="0">
                <a:sym typeface="Wingdings" pitchFamily="2" charset="2"/>
              </a:rPr>
              <a:t>Pepsinogène</a:t>
            </a:r>
            <a:r>
              <a:rPr lang="fr-CA" sz="2200" dirty="0" smtClean="0">
                <a:sym typeface="Wingdings" pitchFamily="2" charset="2"/>
              </a:rPr>
              <a:t> (est converti en </a:t>
            </a:r>
            <a:r>
              <a:rPr lang="fr-CA" sz="2200" b="1" dirty="0" smtClean="0">
                <a:sym typeface="Wingdings" pitchFamily="2" charset="2"/>
              </a:rPr>
              <a:t>pepsine</a:t>
            </a:r>
            <a:r>
              <a:rPr lang="fr-CA" sz="2200" dirty="0" smtClean="0">
                <a:sym typeface="Wingdings" pitchFamily="2" charset="2"/>
              </a:rPr>
              <a:t> par le </a:t>
            </a:r>
            <a:r>
              <a:rPr lang="fr-CA" sz="2200" dirty="0" err="1" smtClean="0">
                <a:sym typeface="Wingdings" pitchFamily="2" charset="2"/>
              </a:rPr>
              <a:t>HCl</a:t>
            </a:r>
            <a:r>
              <a:rPr lang="fr-CA" sz="2200" dirty="0" smtClean="0">
                <a:sym typeface="Wingdings" pitchFamily="2" charset="2"/>
              </a:rPr>
              <a:t>)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fr-CA" sz="2200" b="1" dirty="0" smtClean="0">
                <a:sym typeface="Wingdings" pitchFamily="2" charset="2"/>
              </a:rPr>
              <a:t>Lipase gastrique </a:t>
            </a:r>
            <a:r>
              <a:rPr lang="fr-CA" sz="2200" dirty="0" smtClean="0">
                <a:sym typeface="Wingdings" pitchFamily="2" charset="2"/>
              </a:rPr>
              <a:t>(digestion des triglycérides)</a:t>
            </a:r>
            <a:endParaRPr lang="fr-CA" sz="2200" b="1" dirty="0" smtClean="0">
              <a:sym typeface="Wingdings" pitchFamily="2" charset="2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fr-CA" sz="2600" dirty="0" err="1" smtClean="0">
                <a:sym typeface="Wingdings" pitchFamily="2" charset="2"/>
              </a:rPr>
              <a:t>Endocrinocytes</a:t>
            </a:r>
            <a:endParaRPr lang="fr-CA" sz="2600" dirty="0" smtClean="0">
              <a:sym typeface="Wingdings" pitchFamily="2" charset="2"/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fr-CA" sz="2200" b="1" dirty="0" smtClean="0">
                <a:sym typeface="Wingdings" pitchFamily="2" charset="2"/>
              </a:rPr>
              <a:t>Gastrine</a:t>
            </a:r>
            <a:r>
              <a:rPr lang="fr-CA" sz="22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CA" sz="2200" dirty="0" smtClean="0">
                <a:sym typeface="Wingdings" pitchFamily="2" charset="2"/>
              </a:rPr>
              <a:t>(hormone  </a:t>
            </a:r>
            <a:r>
              <a:rPr lang="fr-CA" sz="2200" b="1" u="sng" dirty="0" smtClean="0">
                <a:solidFill>
                  <a:srgbClr val="C00000"/>
                </a:solidFill>
                <a:sym typeface="Wingdings" pitchFamily="2" charset="2"/>
              </a:rPr>
              <a:t>SANG</a:t>
            </a:r>
            <a:r>
              <a:rPr lang="fr-CA" sz="2200" dirty="0" smtClean="0">
                <a:solidFill>
                  <a:srgbClr val="CC00FF"/>
                </a:solidFill>
                <a:sym typeface="Wingdings" pitchFamily="2" charset="2"/>
              </a:rPr>
              <a:t> </a:t>
            </a:r>
            <a:r>
              <a:rPr lang="fr-CA" sz="2200" dirty="0" smtClean="0">
                <a:sym typeface="Wingdings" pitchFamily="2" charset="2"/>
              </a:rPr>
              <a:t>!!!)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CA" sz="2600" dirty="0" smtClean="0">
                <a:solidFill>
                  <a:srgbClr val="000000"/>
                </a:solidFill>
                <a:sym typeface="Wingdings" pitchFamily="2" charset="2"/>
              </a:rPr>
              <a:t>¢ souches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fr-CA" sz="2200" dirty="0" smtClean="0">
                <a:solidFill>
                  <a:srgbClr val="000000"/>
                </a:solidFill>
                <a:sym typeface="Wingdings" pitchFamily="2" charset="2"/>
              </a:rPr>
              <a:t>Renouvellement de la muqueuse (3-6 jours).</a:t>
            </a: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-36511" y="1124744"/>
            <a:ext cx="1057469" cy="4723184"/>
          </a:xfrm>
          <a:prstGeom prst="rect">
            <a:avLst/>
          </a:prstGeom>
          <a:noFill/>
        </p:spPr>
        <p:txBody>
          <a:bodyPr vert="wordArtVert"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fr-FR" sz="4800" b="1" cap="small" spc="-1500" dirty="0">
                <a:ln w="11430">
                  <a:solidFill>
                    <a:schemeClr val="accent3"/>
                  </a:solidFill>
                </a:ln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Muqueuse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Estomac : histologie</a:t>
            </a:r>
          </a:p>
        </p:txBody>
      </p:sp>
      <p:sp>
        <p:nvSpPr>
          <p:cNvPr id="9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11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1224136"/>
          </a:xfrm>
        </p:spPr>
        <p:txBody>
          <a:bodyPr>
            <a:normAutofit/>
          </a:bodyPr>
          <a:lstStyle/>
          <a:p>
            <a:r>
              <a:rPr lang="fr-CA" sz="3600" dirty="0" smtClean="0"/>
              <a:t>Estomac : Composition du suc gastrique </a:t>
            </a:r>
            <a:r>
              <a:rPr lang="fr-CA" sz="3600" dirty="0" smtClean="0">
                <a:sym typeface="Symbol"/>
              </a:rPr>
              <a:t> un exercice…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7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12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MCHM00097_0000[1]"/>
          <p:cNvPicPr>
            <a:picLocks noGrp="1"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52" cstate="print">
            <a:lum bright="40000" contrast="-52000"/>
          </a:blip>
          <a:srcRect/>
          <a:stretch>
            <a:fillRect/>
          </a:stretch>
        </p:blipFill>
        <p:spPr>
          <a:xfrm>
            <a:off x="1547664" y="0"/>
            <a:ext cx="6337300" cy="6858000"/>
          </a:xfrm>
          <a:noFill/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496" y="1614"/>
            <a:ext cx="4916492" cy="12822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4000" dirty="0" smtClean="0"/>
              <a:t>Estomac</a:t>
            </a:r>
            <a:br>
              <a:rPr lang="fr-CA" sz="4000" dirty="0" smtClean="0"/>
            </a:br>
            <a:r>
              <a:rPr lang="fr-CA" sz="3600" dirty="0" smtClean="0">
                <a:solidFill>
                  <a:srgbClr val="00CC00"/>
                </a:solidFill>
              </a:rPr>
              <a:t>Digestion chimique</a:t>
            </a:r>
          </a:p>
        </p:txBody>
      </p:sp>
      <p:sp>
        <p:nvSpPr>
          <p:cNvPr id="24781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8891588" y="714375"/>
            <a:ext cx="38100" cy="6130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2281" y="22225"/>
            <a:ext cx="2141720" cy="649288"/>
          </a:xfrm>
          <a:prstGeom prst="rect">
            <a:avLst/>
          </a:prstGeom>
          <a:solidFill>
            <a:srgbClr val="9900CC">
              <a:alpha val="50000"/>
            </a:srgbClr>
          </a:solidFill>
          <a:ln w="38100" algn="ctr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cs typeface="Arial" charset="0"/>
              </a:rPr>
              <a:t>Disaccharides &amp; </a:t>
            </a:r>
            <a:r>
              <a:rPr lang="fr-CA" b="1" dirty="0" smtClean="0">
                <a:solidFill>
                  <a:srgbClr val="000000"/>
                </a:solidFill>
                <a:cs typeface="Arial" charset="0"/>
              </a:rPr>
              <a:t>oligosaccharides</a:t>
            </a:r>
            <a:endParaRPr lang="fr-CA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781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550" y="5481638"/>
            <a:ext cx="1655763" cy="373062"/>
          </a:xfrm>
          <a:prstGeom prst="rect">
            <a:avLst/>
          </a:prstGeom>
          <a:solidFill>
            <a:srgbClr val="FF0000">
              <a:alpha val="50000"/>
            </a:srgb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err="1">
                <a:solidFill>
                  <a:srgbClr val="000000"/>
                </a:solidFill>
                <a:cs typeface="Arial" charset="0"/>
              </a:rPr>
              <a:t>Triacylglycérol</a:t>
            </a:r>
            <a:endParaRPr lang="fr-CA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781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52713" y="5664200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16300" y="5302250"/>
            <a:ext cx="1533525" cy="647700"/>
          </a:xfrm>
          <a:prstGeom prst="rect">
            <a:avLst/>
          </a:prstGeom>
          <a:solidFill>
            <a:srgbClr val="FF0000">
              <a:alpha val="50000"/>
            </a:srgb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err="1">
                <a:solidFill>
                  <a:srgbClr val="000000"/>
                </a:solidFill>
                <a:cs typeface="Arial" charset="0"/>
              </a:rPr>
              <a:t>Diacylglycérol</a:t>
            </a:r>
            <a:endParaRPr lang="fr-CA" b="1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fr-CA" b="1" dirty="0">
                <a:solidFill>
                  <a:srgbClr val="000000"/>
                </a:solidFill>
                <a:cs typeface="Arial" charset="0"/>
              </a:rPr>
              <a:t>Acides gras</a:t>
            </a:r>
          </a:p>
        </p:txBody>
      </p:sp>
      <p:sp>
        <p:nvSpPr>
          <p:cNvPr id="247817" name="Arc 9"/>
          <p:cNvSpPr>
            <a:spLocks/>
          </p:cNvSpPr>
          <p:nvPr>
            <p:custDataLst>
              <p:tags r:id="rId8"/>
            </p:custDataLst>
          </p:nvPr>
        </p:nvSpPr>
        <p:spPr bwMode="auto">
          <a:xfrm flipH="1">
            <a:off x="2963863" y="4941888"/>
            <a:ext cx="360362" cy="738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81375" y="4175125"/>
            <a:ext cx="1728788" cy="373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cs typeface="Arial" charset="0"/>
              </a:rPr>
              <a:t>Lipase linguale</a:t>
            </a:r>
          </a:p>
        </p:txBody>
      </p:sp>
      <p:sp>
        <p:nvSpPr>
          <p:cNvPr id="24781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78225" y="3408363"/>
            <a:ext cx="1296988" cy="36671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Acidité</a:t>
            </a:r>
            <a:endParaRPr lang="fr-CA" b="1" baseline="30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782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227513" y="3730625"/>
            <a:ext cx="0" cy="431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2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73238" y="5908675"/>
            <a:ext cx="0" cy="9080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2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078288" y="5946775"/>
            <a:ext cx="0" cy="863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23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31121" y="1568450"/>
            <a:ext cx="1512887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Pepsinogène</a:t>
            </a:r>
          </a:p>
        </p:txBody>
      </p:sp>
      <p:sp>
        <p:nvSpPr>
          <p:cNvPr id="24782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608513" y="1773238"/>
            <a:ext cx="719137" cy="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2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4963" y="1590675"/>
            <a:ext cx="898525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Pepsine</a:t>
            </a:r>
          </a:p>
        </p:txBody>
      </p:sp>
      <p:sp>
        <p:nvSpPr>
          <p:cNvPr id="247826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83213" y="908050"/>
            <a:ext cx="928687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HCl</a:t>
            </a:r>
            <a:endParaRPr lang="fr-CA" b="1" baseline="30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782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413625" y="2814638"/>
            <a:ext cx="9525" cy="400526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29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16013" y="1557338"/>
            <a:ext cx="1366837" cy="371475"/>
          </a:xfrm>
          <a:prstGeom prst="rect">
            <a:avLst/>
          </a:prstGeom>
          <a:solidFill>
            <a:schemeClr val="accent5">
              <a:alpha val="75000"/>
            </a:schemeClr>
          </a:solidFill>
          <a:ln w="38100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¢ principale </a:t>
            </a:r>
          </a:p>
        </p:txBody>
      </p:sp>
      <p:sp>
        <p:nvSpPr>
          <p:cNvPr id="247831" name="Arc 23"/>
          <p:cNvSpPr>
            <a:spLocks/>
          </p:cNvSpPr>
          <p:nvPr>
            <p:custDataLst>
              <p:tags r:id="rId20"/>
            </p:custDataLst>
          </p:nvPr>
        </p:nvSpPr>
        <p:spPr bwMode="auto">
          <a:xfrm flipH="1" flipV="1">
            <a:off x="5232400" y="620713"/>
            <a:ext cx="360363" cy="463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3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7175" y="2401888"/>
            <a:ext cx="1457325" cy="373062"/>
          </a:xfrm>
          <a:prstGeom prst="rect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6600"/>
                </a:solidFill>
                <a:cs typeface="Arial" charset="0"/>
              </a:rPr>
              <a:t>Polypeptides</a:t>
            </a:r>
          </a:p>
        </p:txBody>
      </p:sp>
      <p:sp>
        <p:nvSpPr>
          <p:cNvPr id="24783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49900" y="2586038"/>
            <a:ext cx="719138" cy="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34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275388" y="2398713"/>
            <a:ext cx="2184400" cy="373062"/>
          </a:xfrm>
          <a:prstGeom prst="rect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>
                <a:solidFill>
                  <a:srgbClr val="006600"/>
                </a:solidFill>
                <a:cs typeface="Arial" charset="0"/>
              </a:rPr>
              <a:t>Courts polypeptides</a:t>
            </a:r>
          </a:p>
        </p:txBody>
      </p:sp>
      <p:sp>
        <p:nvSpPr>
          <p:cNvPr id="24783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891213" y="1989138"/>
            <a:ext cx="0" cy="611187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39" name="Freeform 31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872038" y="115888"/>
            <a:ext cx="647700" cy="504825"/>
          </a:xfrm>
          <a:custGeom>
            <a:avLst/>
            <a:gdLst/>
            <a:ahLst/>
            <a:cxnLst>
              <a:cxn ang="0">
                <a:pos x="98" y="204"/>
              </a:cxn>
              <a:cxn ang="0">
                <a:pos x="234" y="159"/>
              </a:cxn>
              <a:cxn ang="0">
                <a:pos x="143" y="114"/>
              </a:cxn>
              <a:cxn ang="0">
                <a:pos x="53" y="159"/>
              </a:cxn>
              <a:cxn ang="0">
                <a:pos x="53" y="23"/>
              </a:cxn>
              <a:cxn ang="0">
                <a:pos x="143" y="23"/>
              </a:cxn>
              <a:cxn ang="0">
                <a:pos x="234" y="68"/>
              </a:cxn>
              <a:cxn ang="0">
                <a:pos x="234" y="159"/>
              </a:cxn>
              <a:cxn ang="0">
                <a:pos x="143" y="250"/>
              </a:cxn>
              <a:cxn ang="0">
                <a:pos x="7" y="204"/>
              </a:cxn>
              <a:cxn ang="0">
                <a:pos x="98" y="114"/>
              </a:cxn>
              <a:cxn ang="0">
                <a:pos x="234" y="159"/>
              </a:cxn>
              <a:cxn ang="0">
                <a:pos x="189" y="23"/>
              </a:cxn>
              <a:cxn ang="0">
                <a:pos x="143" y="68"/>
              </a:cxn>
              <a:cxn ang="0">
                <a:pos x="53" y="159"/>
              </a:cxn>
              <a:cxn ang="0">
                <a:pos x="7" y="68"/>
              </a:cxn>
            </a:cxnLst>
            <a:rect l="0" t="0" r="r" b="b"/>
            <a:pathLst>
              <a:path w="249" h="257">
                <a:moveTo>
                  <a:pt x="98" y="204"/>
                </a:moveTo>
                <a:cubicBezTo>
                  <a:pt x="162" y="189"/>
                  <a:pt x="227" y="174"/>
                  <a:pt x="234" y="159"/>
                </a:cubicBezTo>
                <a:cubicBezTo>
                  <a:pt x="241" y="144"/>
                  <a:pt x="173" y="114"/>
                  <a:pt x="143" y="114"/>
                </a:cubicBezTo>
                <a:cubicBezTo>
                  <a:pt x="113" y="114"/>
                  <a:pt x="68" y="174"/>
                  <a:pt x="53" y="159"/>
                </a:cubicBezTo>
                <a:cubicBezTo>
                  <a:pt x="38" y="144"/>
                  <a:pt x="38" y="46"/>
                  <a:pt x="53" y="23"/>
                </a:cubicBezTo>
                <a:cubicBezTo>
                  <a:pt x="68" y="0"/>
                  <a:pt x="113" y="16"/>
                  <a:pt x="143" y="23"/>
                </a:cubicBezTo>
                <a:cubicBezTo>
                  <a:pt x="173" y="30"/>
                  <a:pt x="219" y="45"/>
                  <a:pt x="234" y="68"/>
                </a:cubicBezTo>
                <a:cubicBezTo>
                  <a:pt x="249" y="91"/>
                  <a:pt x="249" y="129"/>
                  <a:pt x="234" y="159"/>
                </a:cubicBezTo>
                <a:cubicBezTo>
                  <a:pt x="219" y="189"/>
                  <a:pt x="181" y="243"/>
                  <a:pt x="143" y="250"/>
                </a:cubicBezTo>
                <a:cubicBezTo>
                  <a:pt x="105" y="257"/>
                  <a:pt x="14" y="227"/>
                  <a:pt x="7" y="204"/>
                </a:cubicBezTo>
                <a:cubicBezTo>
                  <a:pt x="0" y="181"/>
                  <a:pt x="60" y="121"/>
                  <a:pt x="98" y="114"/>
                </a:cubicBezTo>
                <a:cubicBezTo>
                  <a:pt x="136" y="107"/>
                  <a:pt x="219" y="174"/>
                  <a:pt x="234" y="159"/>
                </a:cubicBezTo>
                <a:cubicBezTo>
                  <a:pt x="249" y="144"/>
                  <a:pt x="204" y="38"/>
                  <a:pt x="189" y="23"/>
                </a:cubicBezTo>
                <a:cubicBezTo>
                  <a:pt x="174" y="8"/>
                  <a:pt x="166" y="45"/>
                  <a:pt x="143" y="68"/>
                </a:cubicBezTo>
                <a:cubicBezTo>
                  <a:pt x="120" y="91"/>
                  <a:pt x="76" y="159"/>
                  <a:pt x="53" y="159"/>
                </a:cubicBezTo>
                <a:cubicBezTo>
                  <a:pt x="30" y="159"/>
                  <a:pt x="18" y="113"/>
                  <a:pt x="7" y="68"/>
                </a:cubicBezTo>
              </a:path>
            </a:pathLst>
          </a:custGeom>
          <a:noFill/>
          <a:ln w="38100" cap="flat" cmpd="sng">
            <a:solidFill>
              <a:srgbClr val="CCFF66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40" name="Line 3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rot="16200000" flipH="1">
            <a:off x="2861469" y="1467644"/>
            <a:ext cx="0" cy="611188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41" name="Arc 33"/>
          <p:cNvSpPr>
            <a:spLocks/>
          </p:cNvSpPr>
          <p:nvPr>
            <p:custDataLst>
              <p:tags r:id="rId27"/>
            </p:custDataLst>
          </p:nvPr>
        </p:nvSpPr>
        <p:spPr bwMode="auto">
          <a:xfrm flipH="1">
            <a:off x="4859338" y="1125538"/>
            <a:ext cx="647700" cy="647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89"/>
              <a:gd name="T1" fmla="*/ 0 h 21600"/>
              <a:gd name="T2" fmla="*/ 21589 w 21589"/>
              <a:gd name="T3" fmla="*/ 20904 h 21600"/>
              <a:gd name="T4" fmla="*/ 0 w 2158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9" h="21600" fill="none" extrusionOk="0">
                <a:moveTo>
                  <a:pt x="-1" y="0"/>
                </a:moveTo>
                <a:cubicBezTo>
                  <a:pt x="11658" y="0"/>
                  <a:pt x="21213" y="9251"/>
                  <a:pt x="21588" y="20904"/>
                </a:cubicBezTo>
              </a:path>
              <a:path w="21589" h="21600" stroke="0" extrusionOk="0">
                <a:moveTo>
                  <a:pt x="-1" y="0"/>
                </a:moveTo>
                <a:cubicBezTo>
                  <a:pt x="11658" y="0"/>
                  <a:pt x="21213" y="9251"/>
                  <a:pt x="21588" y="2090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42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57563" y="4733925"/>
            <a:ext cx="1728787" cy="373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cs typeface="Arial" charset="0"/>
              </a:rPr>
              <a:t>Lipase gastrique</a:t>
            </a:r>
          </a:p>
        </p:txBody>
      </p:sp>
      <p:sp>
        <p:nvSpPr>
          <p:cNvPr id="247843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90975" y="4491038"/>
            <a:ext cx="360363" cy="422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fr-C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+</a:t>
            </a:r>
          </a:p>
        </p:txBody>
      </p:sp>
      <p:sp>
        <p:nvSpPr>
          <p:cNvPr id="247844" name="Arc 36"/>
          <p:cNvSpPr>
            <a:spLocks/>
          </p:cNvSpPr>
          <p:nvPr>
            <p:custDataLst>
              <p:tags r:id="rId30"/>
            </p:custDataLst>
          </p:nvPr>
        </p:nvSpPr>
        <p:spPr bwMode="auto">
          <a:xfrm flipH="1">
            <a:off x="2987675" y="4365625"/>
            <a:ext cx="360363" cy="1314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247845" name="Freeform 3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434670">
            <a:off x="4859338" y="1341438"/>
            <a:ext cx="936625" cy="373062"/>
          </a:xfrm>
          <a:custGeom>
            <a:avLst/>
            <a:gdLst/>
            <a:ahLst/>
            <a:cxnLst>
              <a:cxn ang="0">
                <a:pos x="582" y="203"/>
              </a:cxn>
              <a:cxn ang="0">
                <a:pos x="496" y="41"/>
              </a:cxn>
              <a:cxn ang="0">
                <a:pos x="216" y="25"/>
              </a:cxn>
              <a:cxn ang="0">
                <a:pos x="0" y="193"/>
              </a:cxn>
            </a:cxnLst>
            <a:rect l="0" t="0" r="r" b="b"/>
            <a:pathLst>
              <a:path w="582" h="203">
                <a:moveTo>
                  <a:pt x="582" y="203"/>
                </a:moveTo>
                <a:cubicBezTo>
                  <a:pt x="568" y="176"/>
                  <a:pt x="557" y="71"/>
                  <a:pt x="496" y="41"/>
                </a:cubicBezTo>
                <a:cubicBezTo>
                  <a:pt x="435" y="11"/>
                  <a:pt x="299" y="0"/>
                  <a:pt x="216" y="25"/>
                </a:cubicBezTo>
                <a:cubicBezTo>
                  <a:pt x="133" y="50"/>
                  <a:pt x="45" y="158"/>
                  <a:pt x="0" y="193"/>
                </a:cubicBezTo>
              </a:path>
            </a:pathLst>
          </a:custGeom>
          <a:noFill/>
          <a:ln w="3810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chemeClr val="accent2"/>
              </a:solidFill>
            </a:endParaRPr>
          </a:p>
        </p:txBody>
      </p:sp>
      <p:sp>
        <p:nvSpPr>
          <p:cNvPr id="247846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500563" y="15875"/>
            <a:ext cx="1457325" cy="647700"/>
          </a:xfrm>
          <a:prstGeom prst="rect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>
                <a:solidFill>
                  <a:srgbClr val="006600"/>
                </a:solidFill>
                <a:cs typeface="Arial" charset="0"/>
              </a:rPr>
              <a:t>Protéine dénaturée</a:t>
            </a:r>
          </a:p>
        </p:txBody>
      </p:sp>
      <p:sp>
        <p:nvSpPr>
          <p:cNvPr id="247847" name="Freeform 39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1763713" y="1951038"/>
            <a:ext cx="1563687" cy="299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20"/>
              </a:cxn>
              <a:cxn ang="0">
                <a:pos x="1168" y="1912"/>
              </a:cxn>
            </a:cxnLst>
            <a:rect l="0" t="0" r="r" b="b"/>
            <a:pathLst>
              <a:path w="1168" h="1920">
                <a:moveTo>
                  <a:pt x="0" y="0"/>
                </a:moveTo>
                <a:lnTo>
                  <a:pt x="0" y="1920"/>
                </a:lnTo>
                <a:lnTo>
                  <a:pt x="1168" y="1912"/>
                </a:lnTo>
              </a:path>
            </a:pathLst>
          </a:cu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grpSp>
        <p:nvGrpSpPr>
          <p:cNvPr id="2" name="Group 152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7092950" y="2924175"/>
            <a:ext cx="179388" cy="898526"/>
            <a:chOff x="5556" y="300"/>
            <a:chExt cx="113" cy="566"/>
          </a:xfrm>
        </p:grpSpPr>
        <p:sp>
          <p:nvSpPr>
            <p:cNvPr id="82" name="Oval 153"/>
            <p:cNvSpPr>
              <a:spLocks noChangeArrowheads="1"/>
            </p:cNvSpPr>
            <p:nvPr/>
          </p:nvSpPr>
          <p:spPr bwMode="auto">
            <a:xfrm>
              <a:off x="5556" y="527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83" name="Oval 154"/>
            <p:cNvSpPr>
              <a:spLocks noChangeArrowheads="1"/>
            </p:cNvSpPr>
            <p:nvPr/>
          </p:nvSpPr>
          <p:spPr bwMode="auto">
            <a:xfrm>
              <a:off x="5556" y="640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84" name="Oval 155"/>
            <p:cNvSpPr>
              <a:spLocks noChangeArrowheads="1"/>
            </p:cNvSpPr>
            <p:nvPr/>
          </p:nvSpPr>
          <p:spPr bwMode="auto">
            <a:xfrm>
              <a:off x="5556" y="753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85" name="Oval 156"/>
            <p:cNvSpPr>
              <a:spLocks noChangeArrowheads="1"/>
            </p:cNvSpPr>
            <p:nvPr/>
          </p:nvSpPr>
          <p:spPr bwMode="auto">
            <a:xfrm>
              <a:off x="5556" y="414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86" name="Oval 157"/>
            <p:cNvSpPr>
              <a:spLocks noChangeArrowheads="1"/>
            </p:cNvSpPr>
            <p:nvPr/>
          </p:nvSpPr>
          <p:spPr bwMode="auto">
            <a:xfrm>
              <a:off x="5556" y="300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</p:grpSp>
      <p:grpSp>
        <p:nvGrpSpPr>
          <p:cNvPr id="3" name="Group 17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852866" y="2849571"/>
            <a:ext cx="1803401" cy="187325"/>
            <a:chOff x="2201" y="1840"/>
            <a:chExt cx="1136" cy="118"/>
          </a:xfrm>
        </p:grpSpPr>
        <p:grpSp>
          <p:nvGrpSpPr>
            <p:cNvPr id="4" name="Group 158"/>
            <p:cNvGrpSpPr>
              <a:grpSpLocks/>
            </p:cNvGrpSpPr>
            <p:nvPr/>
          </p:nvGrpSpPr>
          <p:grpSpPr bwMode="auto">
            <a:xfrm rot="-5400000">
              <a:off x="2426" y="1615"/>
              <a:ext cx="117" cy="568"/>
              <a:chOff x="5558" y="297"/>
              <a:chExt cx="117" cy="568"/>
            </a:xfrm>
          </p:grpSpPr>
          <p:sp>
            <p:nvSpPr>
              <p:cNvPr id="95" name="Oval 159"/>
              <p:cNvSpPr>
                <a:spLocks noChangeArrowheads="1"/>
              </p:cNvSpPr>
              <p:nvPr/>
            </p:nvSpPr>
            <p:spPr bwMode="auto">
              <a:xfrm>
                <a:off x="5562" y="526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96" name="Oval 160"/>
              <p:cNvSpPr>
                <a:spLocks noChangeArrowheads="1"/>
              </p:cNvSpPr>
              <p:nvPr/>
            </p:nvSpPr>
            <p:spPr bwMode="auto">
              <a:xfrm>
                <a:off x="5559" y="636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97" name="Oval 161"/>
              <p:cNvSpPr>
                <a:spLocks noChangeArrowheads="1"/>
              </p:cNvSpPr>
              <p:nvPr/>
            </p:nvSpPr>
            <p:spPr bwMode="auto">
              <a:xfrm>
                <a:off x="5561" y="752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98" name="Oval 162"/>
              <p:cNvSpPr>
                <a:spLocks noChangeArrowheads="1"/>
              </p:cNvSpPr>
              <p:nvPr/>
            </p:nvSpPr>
            <p:spPr bwMode="auto">
              <a:xfrm>
                <a:off x="5559" y="411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99" name="Oval 163"/>
              <p:cNvSpPr>
                <a:spLocks noChangeArrowheads="1"/>
              </p:cNvSpPr>
              <p:nvPr/>
            </p:nvSpPr>
            <p:spPr bwMode="auto">
              <a:xfrm>
                <a:off x="5558" y="297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5" name="Group 164"/>
            <p:cNvGrpSpPr>
              <a:grpSpLocks/>
            </p:cNvGrpSpPr>
            <p:nvPr/>
          </p:nvGrpSpPr>
          <p:grpSpPr bwMode="auto">
            <a:xfrm rot="-5400000">
              <a:off x="2995" y="1615"/>
              <a:ext cx="116" cy="569"/>
              <a:chOff x="5558" y="297"/>
              <a:chExt cx="116" cy="569"/>
            </a:xfrm>
          </p:grpSpPr>
          <p:sp>
            <p:nvSpPr>
              <p:cNvPr id="90" name="Oval 165"/>
              <p:cNvSpPr>
                <a:spLocks noChangeArrowheads="1"/>
              </p:cNvSpPr>
              <p:nvPr/>
            </p:nvSpPr>
            <p:spPr bwMode="auto">
              <a:xfrm>
                <a:off x="5561" y="527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91" name="Oval 166"/>
              <p:cNvSpPr>
                <a:spLocks noChangeArrowheads="1"/>
              </p:cNvSpPr>
              <p:nvPr/>
            </p:nvSpPr>
            <p:spPr bwMode="auto">
              <a:xfrm>
                <a:off x="5559" y="637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92" name="Oval 167"/>
              <p:cNvSpPr>
                <a:spLocks noChangeArrowheads="1"/>
              </p:cNvSpPr>
              <p:nvPr/>
            </p:nvSpPr>
            <p:spPr bwMode="auto">
              <a:xfrm>
                <a:off x="5561" y="753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93" name="Oval 168"/>
              <p:cNvSpPr>
                <a:spLocks noChangeArrowheads="1"/>
              </p:cNvSpPr>
              <p:nvPr/>
            </p:nvSpPr>
            <p:spPr bwMode="auto">
              <a:xfrm>
                <a:off x="5558" y="411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94" name="Oval 169"/>
              <p:cNvSpPr>
                <a:spLocks noChangeArrowheads="1"/>
              </p:cNvSpPr>
              <p:nvPr/>
            </p:nvSpPr>
            <p:spPr bwMode="auto">
              <a:xfrm>
                <a:off x="5558" y="297"/>
                <a:ext cx="113" cy="113"/>
              </a:xfrm>
              <a:prstGeom prst="ellipse">
                <a:avLst/>
              </a:prstGeom>
              <a:solidFill>
                <a:srgbClr val="CCFF66">
                  <a:alpha val="50000"/>
                </a:srgbClr>
              </a:solidFill>
              <a:ln w="38100" algn="ctr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</p:grpSp>
      </p:grpSp>
      <p:grpSp>
        <p:nvGrpSpPr>
          <p:cNvPr id="6" name="Group 171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561263" y="2924175"/>
            <a:ext cx="179387" cy="898526"/>
            <a:chOff x="5556" y="300"/>
            <a:chExt cx="113" cy="566"/>
          </a:xfrm>
        </p:grpSpPr>
        <p:sp>
          <p:nvSpPr>
            <p:cNvPr id="101" name="Oval 172"/>
            <p:cNvSpPr>
              <a:spLocks noChangeArrowheads="1"/>
            </p:cNvSpPr>
            <p:nvPr/>
          </p:nvSpPr>
          <p:spPr bwMode="auto">
            <a:xfrm>
              <a:off x="5556" y="527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102" name="Oval 173"/>
            <p:cNvSpPr>
              <a:spLocks noChangeArrowheads="1"/>
            </p:cNvSpPr>
            <p:nvPr/>
          </p:nvSpPr>
          <p:spPr bwMode="auto">
            <a:xfrm>
              <a:off x="5556" y="640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103" name="Oval 174"/>
            <p:cNvSpPr>
              <a:spLocks noChangeArrowheads="1"/>
            </p:cNvSpPr>
            <p:nvPr/>
          </p:nvSpPr>
          <p:spPr bwMode="auto">
            <a:xfrm>
              <a:off x="5556" y="753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104" name="Oval 175"/>
            <p:cNvSpPr>
              <a:spLocks noChangeArrowheads="1"/>
            </p:cNvSpPr>
            <p:nvPr/>
          </p:nvSpPr>
          <p:spPr bwMode="auto">
            <a:xfrm>
              <a:off x="5556" y="414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105" name="Oval 176"/>
            <p:cNvSpPr>
              <a:spLocks noChangeArrowheads="1"/>
            </p:cNvSpPr>
            <p:nvPr/>
          </p:nvSpPr>
          <p:spPr bwMode="auto">
            <a:xfrm>
              <a:off x="5556" y="300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</p:grpSp>
      <p:sp>
        <p:nvSpPr>
          <p:cNvPr id="106" name="Line 5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rot="16200000" flipH="1">
            <a:off x="4936332" y="3277394"/>
            <a:ext cx="0" cy="611187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107" name="Rectangle 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48263" y="3281363"/>
            <a:ext cx="1114425" cy="647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Amylase salivaire</a:t>
            </a:r>
          </a:p>
        </p:txBody>
      </p:sp>
      <p:sp>
        <p:nvSpPr>
          <p:cNvPr id="109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899275" y="1173163"/>
            <a:ext cx="1223963" cy="371475"/>
          </a:xfrm>
          <a:prstGeom prst="rect">
            <a:avLst/>
          </a:prstGeom>
          <a:solidFill>
            <a:srgbClr val="FFFF00">
              <a:alpha val="63922"/>
            </a:srgbClr>
          </a:solidFill>
          <a:ln w="381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b="1" dirty="0">
                <a:solidFill>
                  <a:srgbClr val="FDECB3">
                    <a:lumMod val="10000"/>
                  </a:srgbClr>
                </a:solidFill>
              </a:rPr>
              <a:t>¢ pariétale </a:t>
            </a:r>
          </a:p>
        </p:txBody>
      </p:sp>
      <p:sp>
        <p:nvSpPr>
          <p:cNvPr id="110" name="Freeform 50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6097588" y="1074738"/>
            <a:ext cx="785812" cy="322262"/>
          </a:xfrm>
          <a:custGeom>
            <a:avLst/>
            <a:gdLst/>
            <a:ahLst/>
            <a:cxnLst>
              <a:cxn ang="0">
                <a:pos x="495" y="248"/>
              </a:cxn>
              <a:cxn ang="0">
                <a:pos x="279" y="248"/>
              </a:cxn>
              <a:cxn ang="0">
                <a:pos x="279" y="0"/>
              </a:cxn>
              <a:cxn ang="0">
                <a:pos x="0" y="0"/>
              </a:cxn>
            </a:cxnLst>
            <a:rect l="0" t="0" r="r" b="b"/>
            <a:pathLst>
              <a:path w="495" h="248">
                <a:moveTo>
                  <a:pt x="495" y="248"/>
                </a:moveTo>
                <a:lnTo>
                  <a:pt x="279" y="248"/>
                </a:lnTo>
                <a:lnTo>
                  <a:pt x="27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112" name="Freeform 50"/>
          <p:cNvSpPr>
            <a:spLocks/>
          </p:cNvSpPr>
          <p:nvPr>
            <p:custDataLst>
              <p:tags r:id="rId41"/>
            </p:custDataLst>
          </p:nvPr>
        </p:nvSpPr>
        <p:spPr bwMode="auto">
          <a:xfrm rot="16200000">
            <a:off x="6768280" y="1700840"/>
            <a:ext cx="468000" cy="108000"/>
          </a:xfrm>
          <a:custGeom>
            <a:avLst/>
            <a:gdLst/>
            <a:ahLst/>
            <a:cxnLst>
              <a:cxn ang="0">
                <a:pos x="495" y="248"/>
              </a:cxn>
              <a:cxn ang="0">
                <a:pos x="279" y="248"/>
              </a:cxn>
              <a:cxn ang="0">
                <a:pos x="279" y="0"/>
              </a:cxn>
              <a:cxn ang="0">
                <a:pos x="0" y="0"/>
              </a:cxn>
            </a:cxnLst>
            <a:rect l="0" t="0" r="r" b="b"/>
            <a:pathLst>
              <a:path w="495" h="248">
                <a:moveTo>
                  <a:pt x="495" y="248"/>
                </a:moveTo>
                <a:lnTo>
                  <a:pt x="279" y="248"/>
                </a:lnTo>
                <a:lnTo>
                  <a:pt x="27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113" name="Rectangle 1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588224" y="1914433"/>
            <a:ext cx="1872208" cy="371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F. intrinsèque</a:t>
            </a:r>
            <a:endParaRPr lang="fr-CA" b="1" baseline="30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4" name="Rectangle 1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364088" y="4641663"/>
            <a:ext cx="928687" cy="371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 B12</a:t>
            </a:r>
            <a:endParaRPr lang="fr-CA" b="1" baseline="30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5" name="Rectangle 1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28184" y="4365104"/>
            <a:ext cx="1008112" cy="648512"/>
          </a:xfrm>
          <a:prstGeom prst="rect">
            <a:avLst/>
          </a:prstGeom>
          <a:solidFill>
            <a:schemeClr val="accent3">
              <a:lumMod val="85000"/>
              <a:alpha val="67000"/>
            </a:schemeClr>
          </a:solidFill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F. Int &amp; V B12</a:t>
            </a:r>
            <a:endParaRPr lang="fr-CA" b="1" baseline="30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6" name="Line 1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6681018" y="5013176"/>
            <a:ext cx="51222" cy="1844824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sp>
        <p:nvSpPr>
          <p:cNvPr id="117" name="WordArt 61"/>
          <p:cNvSpPr>
            <a:spLocks noChangeArrowheads="1" noChangeShapeType="1" noTextEdit="1"/>
          </p:cNvSpPr>
          <p:nvPr>
            <p:custDataLst>
              <p:tags r:id="rId46"/>
            </p:custDataLst>
          </p:nvPr>
        </p:nvSpPr>
        <p:spPr bwMode="auto">
          <a:xfrm>
            <a:off x="5475585" y="3284984"/>
            <a:ext cx="536575" cy="569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C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39999"/>
                  </a:srgb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grpSp>
        <p:nvGrpSpPr>
          <p:cNvPr id="7" name="Groupe 116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1425575" y="5949950"/>
            <a:ext cx="647700" cy="555625"/>
            <a:chOff x="1425575" y="5949950"/>
            <a:chExt cx="647700" cy="555625"/>
          </a:xfrm>
        </p:grpSpPr>
        <p:sp>
          <p:nvSpPr>
            <p:cNvPr id="119" name="Oval 88"/>
            <p:cNvSpPr>
              <a:spLocks noChangeArrowheads="1"/>
            </p:cNvSpPr>
            <p:nvPr/>
          </p:nvSpPr>
          <p:spPr bwMode="auto">
            <a:xfrm>
              <a:off x="1425575" y="5949950"/>
              <a:ext cx="647700" cy="555625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grpSp>
          <p:nvGrpSpPr>
            <p:cNvPr id="8" name="Groupe 115"/>
            <p:cNvGrpSpPr>
              <a:grpSpLocks/>
            </p:cNvGrpSpPr>
            <p:nvPr/>
          </p:nvGrpSpPr>
          <p:grpSpPr bwMode="auto">
            <a:xfrm>
              <a:off x="1574846" y="6070600"/>
              <a:ext cx="357138" cy="304699"/>
              <a:chOff x="1574846" y="6070600"/>
              <a:chExt cx="357138" cy="304699"/>
            </a:xfrm>
          </p:grpSpPr>
          <p:sp>
            <p:nvSpPr>
              <p:cNvPr id="121" name="Forme libre 120"/>
              <p:cNvSpPr/>
              <p:nvPr/>
            </p:nvSpPr>
            <p:spPr bwMode="auto">
              <a:xfrm>
                <a:off x="1846263" y="6070600"/>
                <a:ext cx="60325" cy="209550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122" name="Rectangle 90"/>
              <p:cNvSpPr>
                <a:spLocks noChangeArrowheads="1"/>
              </p:cNvSpPr>
              <p:nvPr/>
            </p:nvSpPr>
            <p:spPr bwMode="auto">
              <a:xfrm>
                <a:off x="1574800" y="6272213"/>
                <a:ext cx="357188" cy="103187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7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123" name="Forme libre 122"/>
              <p:cNvSpPr/>
              <p:nvPr/>
            </p:nvSpPr>
            <p:spPr bwMode="auto">
              <a:xfrm>
                <a:off x="1619250" y="6070600"/>
                <a:ext cx="60325" cy="209550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  <p:sp>
            <p:nvSpPr>
              <p:cNvPr id="124" name="Forme libre 123"/>
              <p:cNvSpPr/>
              <p:nvPr/>
            </p:nvSpPr>
            <p:spPr bwMode="auto">
              <a:xfrm>
                <a:off x="1731963" y="6070600"/>
                <a:ext cx="60325" cy="209550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</p:grpSp>
      </p:grpSp>
      <p:sp>
        <p:nvSpPr>
          <p:cNvPr id="125" name="Forme libre 124"/>
          <p:cNvSpPr/>
          <p:nvPr>
            <p:custDataLst>
              <p:tags r:id="rId48"/>
            </p:custDataLst>
          </p:nvPr>
        </p:nvSpPr>
        <p:spPr bwMode="auto">
          <a:xfrm>
            <a:off x="4284663" y="6053138"/>
            <a:ext cx="60325" cy="209550"/>
          </a:xfrm>
          <a:custGeom>
            <a:avLst/>
            <a:gdLst>
              <a:gd name="connsiteX0" fmla="*/ 46567 w 60325"/>
              <a:gd name="connsiteY0" fmla="*/ 209550 h 209550"/>
              <a:gd name="connsiteX1" fmla="*/ 2117 w 60325"/>
              <a:gd name="connsiteY1" fmla="*/ 146050 h 209550"/>
              <a:gd name="connsiteX2" fmla="*/ 59267 w 60325"/>
              <a:gd name="connsiteY2" fmla="*/ 114300 h 209550"/>
              <a:gd name="connsiteX3" fmla="*/ 8467 w 60325"/>
              <a:gd name="connsiteY3" fmla="*/ 44450 h 209550"/>
              <a:gd name="connsiteX4" fmla="*/ 59267 w 60325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209550">
                <a:moveTo>
                  <a:pt x="46567" y="209550"/>
                </a:moveTo>
                <a:cubicBezTo>
                  <a:pt x="23283" y="185737"/>
                  <a:pt x="0" y="161925"/>
                  <a:pt x="2117" y="146050"/>
                </a:cubicBezTo>
                <a:cubicBezTo>
                  <a:pt x="4234" y="130175"/>
                  <a:pt x="58209" y="131233"/>
                  <a:pt x="59267" y="114300"/>
                </a:cubicBezTo>
                <a:cubicBezTo>
                  <a:pt x="60325" y="97367"/>
                  <a:pt x="8467" y="63500"/>
                  <a:pt x="8467" y="44450"/>
                </a:cubicBezTo>
                <a:cubicBezTo>
                  <a:pt x="8467" y="25400"/>
                  <a:pt x="49742" y="8467"/>
                  <a:pt x="59267" y="0"/>
                </a:cubicBezTo>
              </a:path>
            </a:pathLst>
          </a:custGeom>
          <a:noFill/>
          <a:ln w="22225" cap="flat" cmpd="sng" algn="ctr">
            <a:solidFill>
              <a:srgbClr val="7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FFCC00"/>
              </a:solidFill>
            </a:endParaRPr>
          </a:p>
        </p:txBody>
      </p:sp>
      <p:grpSp>
        <p:nvGrpSpPr>
          <p:cNvPr id="9" name="Groupe 124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563938" y="6053138"/>
            <a:ext cx="357187" cy="304800"/>
            <a:chOff x="2705047" y="6069930"/>
            <a:chExt cx="357138" cy="304699"/>
          </a:xfrm>
        </p:grpSpPr>
        <p:sp>
          <p:nvSpPr>
            <p:cNvPr id="127" name="Rectangle 90"/>
            <p:cNvSpPr>
              <a:spLocks noChangeArrowheads="1"/>
            </p:cNvSpPr>
            <p:nvPr/>
          </p:nvSpPr>
          <p:spPr bwMode="auto">
            <a:xfrm>
              <a:off x="2705047" y="6271475"/>
              <a:ext cx="357138" cy="10315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7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128" name="Forme libre 127"/>
            <p:cNvSpPr/>
            <p:nvPr/>
          </p:nvSpPr>
          <p:spPr bwMode="auto">
            <a:xfrm>
              <a:off x="2749491" y="6069930"/>
              <a:ext cx="60317" cy="209481"/>
            </a:xfrm>
            <a:custGeom>
              <a:avLst/>
              <a:gdLst>
                <a:gd name="connsiteX0" fmla="*/ 46567 w 60325"/>
                <a:gd name="connsiteY0" fmla="*/ 209550 h 209550"/>
                <a:gd name="connsiteX1" fmla="*/ 2117 w 60325"/>
                <a:gd name="connsiteY1" fmla="*/ 146050 h 209550"/>
                <a:gd name="connsiteX2" fmla="*/ 59267 w 60325"/>
                <a:gd name="connsiteY2" fmla="*/ 114300 h 209550"/>
                <a:gd name="connsiteX3" fmla="*/ 8467 w 60325"/>
                <a:gd name="connsiteY3" fmla="*/ 44450 h 209550"/>
                <a:gd name="connsiteX4" fmla="*/ 59267 w 60325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25" h="209550">
                  <a:moveTo>
                    <a:pt x="46567" y="209550"/>
                  </a:moveTo>
                  <a:cubicBezTo>
                    <a:pt x="23283" y="185737"/>
                    <a:pt x="0" y="161925"/>
                    <a:pt x="2117" y="146050"/>
                  </a:cubicBezTo>
                  <a:cubicBezTo>
                    <a:pt x="4234" y="130175"/>
                    <a:pt x="58209" y="131233"/>
                    <a:pt x="59267" y="114300"/>
                  </a:cubicBezTo>
                  <a:cubicBezTo>
                    <a:pt x="60325" y="97367"/>
                    <a:pt x="8467" y="63500"/>
                    <a:pt x="8467" y="44450"/>
                  </a:cubicBezTo>
                  <a:cubicBezTo>
                    <a:pt x="8467" y="25400"/>
                    <a:pt x="49742" y="8467"/>
                    <a:pt x="59267" y="0"/>
                  </a:cubicBezTo>
                </a:path>
              </a:pathLst>
            </a:custGeom>
            <a:noFill/>
            <a:ln w="22225" cap="flat" cmpd="sng" algn="ctr">
              <a:solidFill>
                <a:srgbClr val="7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129" name="Forme libre 128"/>
            <p:cNvSpPr/>
            <p:nvPr/>
          </p:nvSpPr>
          <p:spPr bwMode="auto">
            <a:xfrm>
              <a:off x="2862187" y="6069930"/>
              <a:ext cx="60317" cy="209481"/>
            </a:xfrm>
            <a:custGeom>
              <a:avLst/>
              <a:gdLst>
                <a:gd name="connsiteX0" fmla="*/ 46567 w 60325"/>
                <a:gd name="connsiteY0" fmla="*/ 209550 h 209550"/>
                <a:gd name="connsiteX1" fmla="*/ 2117 w 60325"/>
                <a:gd name="connsiteY1" fmla="*/ 146050 h 209550"/>
                <a:gd name="connsiteX2" fmla="*/ 59267 w 60325"/>
                <a:gd name="connsiteY2" fmla="*/ 114300 h 209550"/>
                <a:gd name="connsiteX3" fmla="*/ 8467 w 60325"/>
                <a:gd name="connsiteY3" fmla="*/ 44450 h 209550"/>
                <a:gd name="connsiteX4" fmla="*/ 59267 w 60325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25" h="209550">
                  <a:moveTo>
                    <a:pt x="46567" y="209550"/>
                  </a:moveTo>
                  <a:cubicBezTo>
                    <a:pt x="23283" y="185737"/>
                    <a:pt x="0" y="161925"/>
                    <a:pt x="2117" y="146050"/>
                  </a:cubicBezTo>
                  <a:cubicBezTo>
                    <a:pt x="4234" y="130175"/>
                    <a:pt x="58209" y="131233"/>
                    <a:pt x="59267" y="114300"/>
                  </a:cubicBezTo>
                  <a:cubicBezTo>
                    <a:pt x="60325" y="97367"/>
                    <a:pt x="8467" y="63500"/>
                    <a:pt x="8467" y="44450"/>
                  </a:cubicBezTo>
                  <a:cubicBezTo>
                    <a:pt x="8467" y="25400"/>
                    <a:pt x="49742" y="8467"/>
                    <a:pt x="59267" y="0"/>
                  </a:cubicBezTo>
                </a:path>
              </a:pathLst>
            </a:custGeom>
            <a:noFill/>
            <a:ln w="22225" cap="flat" cmpd="sng" algn="ctr">
              <a:solidFill>
                <a:srgbClr val="7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</p:grpSp>
      <p:sp>
        <p:nvSpPr>
          <p:cNvPr id="87" name="Espace réservé du numéro de diapositive 21"/>
          <p:cNvSpPr txBox="1">
            <a:spLocks/>
          </p:cNvSpPr>
          <p:nvPr>
            <p:custDataLst>
              <p:tags r:id="rId50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13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78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-0.01285 0.05486 -0.02553 0.10995 -0.03264 0.16528 C -0.03994 0.22037 -0.04184 0.275 -0.04341 0.33055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16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4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4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24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4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2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2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24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4705 0.3092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55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1233 -0.0900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build="p"/>
      <p:bldP spid="247811" grpId="0"/>
      <p:bldP spid="247813" grpId="0" animBg="1"/>
      <p:bldP spid="247814" grpId="0" animBg="1"/>
      <p:bldP spid="247816" grpId="0" animBg="1"/>
      <p:bldP spid="247818" grpId="0"/>
      <p:bldP spid="247819" grpId="0" animBg="1"/>
      <p:bldP spid="247823" grpId="0"/>
      <p:bldP spid="247825" grpId="0"/>
      <p:bldP spid="247826" grpId="0"/>
      <p:bldP spid="247829" grpId="0" animBg="1"/>
      <p:bldP spid="247832" grpId="0" animBg="1"/>
      <p:bldP spid="247834" grpId="0" animBg="1"/>
      <p:bldP spid="247842" grpId="0"/>
      <p:bldP spid="247843" grpId="0"/>
      <p:bldP spid="247846" grpId="0" animBg="1"/>
      <p:bldP spid="107" grpId="0"/>
      <p:bldP spid="109" grpId="0" animBg="1"/>
      <p:bldP spid="113" grpId="0"/>
      <p:bldP spid="113" grpId="1"/>
      <p:bldP spid="113" grpId="2"/>
      <p:bldP spid="114" grpId="0"/>
      <p:bldP spid="114" grpId="1"/>
      <p:bldP spid="114" grpId="2"/>
      <p:bldP spid="115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figure_26-12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rcRect b="18052"/>
          <a:stretch>
            <a:fillRect/>
          </a:stretch>
        </p:blipFill>
        <p:spPr>
          <a:xfrm>
            <a:off x="3635896" y="44624"/>
            <a:ext cx="5012561" cy="6741368"/>
          </a:xfrm>
        </p:spPr>
      </p:pic>
      <p:sp>
        <p:nvSpPr>
          <p:cNvPr id="10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36512" y="1556792"/>
            <a:ext cx="3815655" cy="28803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C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Sécrétion Gastrique et Protection de l’estomac</a:t>
            </a:r>
            <a:endParaRPr lang="fr-CA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14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115888"/>
            <a:ext cx="8892479" cy="13688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sz="4800" dirty="0" smtClean="0"/>
              <a:t>Protections de l’estomac contre </a:t>
            </a:r>
            <a:r>
              <a:rPr lang="fr-CA" sz="3600" dirty="0" smtClean="0"/>
              <a:t>l’acidité et l’autodigestion</a:t>
            </a:r>
            <a:endParaRPr lang="fr-CA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-36512" y="1700808"/>
            <a:ext cx="4608512" cy="5013106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Acidité :</a:t>
            </a:r>
          </a:p>
          <a:p>
            <a:pPr lvl="1"/>
            <a:r>
              <a:rPr lang="fr-CA" dirty="0" smtClean="0"/>
              <a:t>Épaisse couche de </a:t>
            </a:r>
            <a:r>
              <a:rPr lang="fr-CA" b="1" u="sng" dirty="0" smtClean="0"/>
              <a:t>mucus</a:t>
            </a:r>
            <a:r>
              <a:rPr lang="fr-CA" dirty="0" smtClean="0"/>
              <a:t> riche en ions bicarbonate </a:t>
            </a:r>
          </a:p>
          <a:p>
            <a:pPr lvl="2"/>
            <a:r>
              <a:rPr lang="fr-CA" dirty="0" smtClean="0"/>
              <a:t>Tampon contre l’acidité</a:t>
            </a:r>
          </a:p>
          <a:p>
            <a:pPr lvl="1"/>
            <a:r>
              <a:rPr lang="fr-CA" dirty="0" smtClean="0"/>
              <a:t>Jonctions serrées entre ¢</a:t>
            </a:r>
          </a:p>
          <a:p>
            <a:pPr lvl="2"/>
            <a:r>
              <a:rPr lang="fr-CA" dirty="0" smtClean="0"/>
              <a:t>Barrière étanche entre ¢</a:t>
            </a:r>
          </a:p>
          <a:p>
            <a:pPr lvl="1"/>
            <a:r>
              <a:rPr lang="fr-CA" dirty="0" smtClean="0"/>
              <a:t>Renouvellement de la muqueuse aux 3-6 jours par les </a:t>
            </a:r>
            <a:r>
              <a:rPr lang="fr-CA" b="1" u="sng" dirty="0" smtClean="0"/>
              <a:t>¢ souches</a:t>
            </a:r>
            <a:r>
              <a:rPr lang="fr-CA" dirty="0" smtClean="0"/>
              <a:t>.</a:t>
            </a:r>
          </a:p>
          <a:p>
            <a:pPr lvl="2"/>
            <a:r>
              <a:rPr lang="fr-CA" dirty="0" smtClean="0"/>
              <a:t>Remplacer ¢ mortes</a:t>
            </a:r>
          </a:p>
          <a:p>
            <a:pPr lvl="1"/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03064" y="1700808"/>
            <a:ext cx="4605440" cy="5157192"/>
          </a:xfrm>
        </p:spPr>
        <p:txBody>
          <a:bodyPr>
            <a:normAutofit fontScale="92500"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Autodigestion :</a:t>
            </a:r>
          </a:p>
          <a:p>
            <a:pPr lvl="1"/>
            <a:r>
              <a:rPr lang="fr-CA" dirty="0" smtClean="0"/>
              <a:t>Épaisse couche de </a:t>
            </a:r>
            <a:r>
              <a:rPr lang="fr-CA" b="1" u="sng" dirty="0" smtClean="0">
                <a:solidFill>
                  <a:srgbClr val="FF0000"/>
                </a:solidFill>
              </a:rPr>
              <a:t>mucus</a:t>
            </a:r>
            <a:r>
              <a:rPr lang="fr-CA" dirty="0" smtClean="0"/>
              <a:t> </a:t>
            </a:r>
          </a:p>
          <a:p>
            <a:pPr lvl="2"/>
            <a:r>
              <a:rPr lang="fr-CA" dirty="0" smtClean="0"/>
              <a:t>Crée espace entre enzymes et ¢</a:t>
            </a:r>
          </a:p>
          <a:p>
            <a:pPr lvl="1"/>
            <a:r>
              <a:rPr lang="fr-CA" dirty="0" smtClean="0"/>
              <a:t>Enzymes libérées sous forme </a:t>
            </a:r>
            <a:r>
              <a:rPr lang="fr-CA" b="1" u="sng" dirty="0" smtClean="0">
                <a:solidFill>
                  <a:srgbClr val="FF0000"/>
                </a:solidFill>
              </a:rPr>
              <a:t>inactive</a:t>
            </a:r>
          </a:p>
          <a:p>
            <a:pPr lvl="2"/>
            <a:r>
              <a:rPr lang="fr-CA" dirty="0" smtClean="0"/>
              <a:t>Activées dans la lumière de l’estomac.</a:t>
            </a:r>
          </a:p>
        </p:txBody>
      </p:sp>
      <p:pic>
        <p:nvPicPr>
          <p:cNvPr id="8" name="Picture 4" descr="MCj03398840000[1]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1736" y="4869160"/>
            <a:ext cx="2240557" cy="184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2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503096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15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Estomac : pathologies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2132856"/>
            <a:ext cx="8172000" cy="4680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b="1" cap="small" dirty="0" smtClean="0"/>
              <a:t>Ulcères gastriques :</a:t>
            </a:r>
          </a:p>
          <a:p>
            <a:pPr lvl="1">
              <a:defRPr/>
            </a:pPr>
            <a:r>
              <a:rPr lang="fr-CA" dirty="0" smtClean="0"/>
              <a:t>Sensation que l’estomac est percé et rongé</a:t>
            </a:r>
          </a:p>
          <a:p>
            <a:pPr lvl="1">
              <a:defRPr/>
            </a:pPr>
            <a:r>
              <a:rPr lang="fr-CA" dirty="0" smtClean="0"/>
              <a:t>Cause : bactérie résistante à l’acidité </a:t>
            </a:r>
          </a:p>
          <a:p>
            <a:pPr lvl="2">
              <a:defRPr/>
            </a:pPr>
            <a:r>
              <a:rPr lang="fr-CA" dirty="0" smtClean="0"/>
              <a:t>Traverse le mucus et détruit la muqueuse.</a:t>
            </a:r>
          </a:p>
          <a:p>
            <a:pPr lvl="1">
              <a:defRPr/>
            </a:pPr>
            <a:r>
              <a:rPr lang="fr-CA" dirty="0" smtClean="0"/>
              <a:t>Peut mener à :</a:t>
            </a:r>
          </a:p>
          <a:p>
            <a:pPr lvl="2">
              <a:defRPr/>
            </a:pPr>
            <a:r>
              <a:rPr lang="fr-CA" dirty="0" smtClean="0"/>
              <a:t>Perforation de la paroi de l’estomac</a:t>
            </a:r>
          </a:p>
          <a:p>
            <a:pPr lvl="2">
              <a:defRPr/>
            </a:pPr>
            <a:r>
              <a:rPr lang="fr-CA" dirty="0" smtClean="0"/>
              <a:t>Péritonite </a:t>
            </a:r>
          </a:p>
          <a:p>
            <a:pPr lvl="2">
              <a:defRPr/>
            </a:pPr>
            <a:r>
              <a:rPr lang="fr-CA" dirty="0" smtClean="0"/>
              <a:t>Hémorragie</a:t>
            </a: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1475656" y="1196752"/>
            <a:ext cx="6192688" cy="57888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fr-CA" sz="2800" cap="sm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Érosion de la paroi de l’estomac</a:t>
            </a:r>
            <a:endParaRPr lang="fr-CA" sz="2800" b="1" cap="small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 descr="17_Fig_23_16_p_1009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 l="5759" t="3801" r="27058" b="59450"/>
          <a:stretch>
            <a:fillRect/>
          </a:stretch>
        </p:blipFill>
        <p:spPr>
          <a:xfrm>
            <a:off x="6623720" y="4337720"/>
            <a:ext cx="2520280" cy="2520280"/>
          </a:xfrm>
          <a:prstGeom prst="rect">
            <a:avLst/>
          </a:prstGeom>
        </p:spPr>
      </p:pic>
      <p:sp>
        <p:nvSpPr>
          <p:cNvPr id="8" name="Espace réservé du numéro de diapositive 2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16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312054"/>
            <a:ext cx="1834094" cy="1693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r>
              <a:rPr lang="fr-CA" dirty="0" smtClean="0"/>
              <a:t>Estomac : pathologies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8072" y="2493044"/>
            <a:ext cx="8172400" cy="4320332"/>
          </a:xfrm>
        </p:spPr>
        <p:txBody>
          <a:bodyPr/>
          <a:lstStyle/>
          <a:p>
            <a:r>
              <a:rPr lang="fr-CA" b="1" cap="small" dirty="0" smtClean="0"/>
              <a:t>Vomissement :</a:t>
            </a:r>
          </a:p>
          <a:p>
            <a:pPr lvl="1"/>
            <a:r>
              <a:rPr lang="fr-CA" dirty="0" smtClean="0"/>
              <a:t>Centre nerveux </a:t>
            </a:r>
            <a:r>
              <a:rPr lang="fr-CA" dirty="0" smtClean="0">
                <a:sym typeface="Wingdings" pitchFamily="2" charset="2"/>
              </a:rPr>
              <a:t> bulbe rachidien</a:t>
            </a:r>
            <a:endParaRPr lang="fr-CA" dirty="0" smtClean="0"/>
          </a:p>
          <a:p>
            <a:pPr lvl="1"/>
            <a:r>
              <a:rPr lang="fr-CA" dirty="0" smtClean="0"/>
              <a:t>Causes : </a:t>
            </a:r>
          </a:p>
          <a:p>
            <a:pPr lvl="2"/>
            <a:r>
              <a:rPr lang="fr-CA" dirty="0" smtClean="0"/>
              <a:t>Étirement extrême de l’estomac ou de l’intestin</a:t>
            </a:r>
          </a:p>
          <a:p>
            <a:pPr lvl="2"/>
            <a:r>
              <a:rPr lang="fr-CA" dirty="0" smtClean="0"/>
              <a:t>Présence d’agents irritants dans l’estomac ou l’intestin. </a:t>
            </a:r>
          </a:p>
          <a:p>
            <a:pPr lvl="3"/>
            <a:r>
              <a:rPr lang="fr-CA" dirty="0" smtClean="0"/>
              <a:t>Bactéries, alcool, aliments épicés, médicaments émétiques</a:t>
            </a:r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467544" y="1149256"/>
            <a:ext cx="8424936" cy="10556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defRPr sz="2800" cap="small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1"/>
            <a:r>
              <a:rPr lang="fr-CA" dirty="0"/>
              <a:t>Mécanisme d’éjection du contenu de l’estomac (et parfois le duodénum) par la bouche.</a:t>
            </a:r>
          </a:p>
        </p:txBody>
      </p:sp>
      <p:sp>
        <p:nvSpPr>
          <p:cNvPr id="7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17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85184"/>
            <a:ext cx="1869624" cy="177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4842" y="44624"/>
            <a:ext cx="8983662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4000" dirty="0" smtClean="0">
                <a:effectLst/>
              </a:rPr>
              <a:t>Adaptation et types d’estomac</a:t>
            </a:r>
            <a:endParaRPr lang="fr-CA" sz="40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00113" y="1484313"/>
            <a:ext cx="8064500" cy="4968875"/>
          </a:xfrm>
        </p:spPr>
        <p:txBody>
          <a:bodyPr/>
          <a:lstStyle/>
          <a:p>
            <a:pPr>
              <a:defRPr/>
            </a:pPr>
            <a:r>
              <a:rPr lang="fr-CA" b="1" dirty="0" smtClean="0">
                <a:solidFill>
                  <a:srgbClr val="990099"/>
                </a:solidFill>
              </a:rPr>
              <a:t>Monogastrique</a:t>
            </a:r>
            <a:r>
              <a:rPr lang="fr-CA" dirty="0" smtClean="0"/>
              <a:t> :</a:t>
            </a:r>
          </a:p>
          <a:p>
            <a:pPr lvl="1">
              <a:defRPr/>
            </a:pPr>
            <a:r>
              <a:rPr lang="fr-CA" dirty="0" smtClean="0"/>
              <a:t>Estomac </a:t>
            </a:r>
            <a:r>
              <a:rPr lang="fr-CA" dirty="0" smtClean="0">
                <a:solidFill>
                  <a:srgbClr val="FF0066"/>
                </a:solidFill>
              </a:rPr>
              <a:t>simple</a:t>
            </a:r>
          </a:p>
          <a:p>
            <a:pPr lvl="1">
              <a:defRPr/>
            </a:pPr>
            <a:r>
              <a:rPr lang="fr-CA" dirty="0" smtClean="0"/>
              <a:t>Ex : carnivores, omnivores, herbivores</a:t>
            </a:r>
          </a:p>
          <a:p>
            <a:pPr lvl="1">
              <a:buFont typeface="Wingdings" pitchFamily="2" charset="2"/>
              <a:buNone/>
              <a:defRPr/>
            </a:pPr>
            <a:endParaRPr lang="fr-CA" dirty="0" smtClean="0"/>
          </a:p>
          <a:p>
            <a:pPr>
              <a:defRPr/>
            </a:pPr>
            <a:r>
              <a:rPr lang="fr-CA" b="1" dirty="0" err="1" smtClean="0">
                <a:solidFill>
                  <a:srgbClr val="00CC00"/>
                </a:solidFill>
              </a:rPr>
              <a:t>Polygastrique</a:t>
            </a:r>
            <a:r>
              <a:rPr lang="fr-CA" b="1" dirty="0" smtClean="0">
                <a:solidFill>
                  <a:srgbClr val="00CC00"/>
                </a:solidFill>
              </a:rPr>
              <a:t> :</a:t>
            </a:r>
          </a:p>
          <a:p>
            <a:pPr lvl="1">
              <a:defRPr/>
            </a:pPr>
            <a:r>
              <a:rPr lang="fr-CA" dirty="0" smtClean="0"/>
              <a:t>Estomac à </a:t>
            </a:r>
            <a:r>
              <a:rPr lang="fr-CA" dirty="0" smtClean="0">
                <a:solidFill>
                  <a:srgbClr val="FF0000"/>
                </a:solidFill>
              </a:rPr>
              <a:t>compartiments multiples</a:t>
            </a:r>
          </a:p>
          <a:p>
            <a:pPr lvl="2">
              <a:defRPr/>
            </a:pPr>
            <a:r>
              <a:rPr lang="fr-CA" dirty="0" smtClean="0"/>
              <a:t>Chambres de fermentation</a:t>
            </a:r>
          </a:p>
          <a:p>
            <a:pPr lvl="1">
              <a:defRPr/>
            </a:pPr>
            <a:r>
              <a:rPr lang="fr-CA" dirty="0" smtClean="0"/>
              <a:t>Ex : ruminants</a:t>
            </a:r>
            <a:endParaRPr lang="fr-CA" dirty="0"/>
          </a:p>
        </p:txBody>
      </p:sp>
      <p:pic>
        <p:nvPicPr>
          <p:cNvPr id="6" name="Image 5" descr="stomwall-400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6" b="8720"/>
          <a:stretch>
            <a:fillRect/>
          </a:stretch>
        </p:blipFill>
        <p:spPr bwMode="auto">
          <a:xfrm>
            <a:off x="6948488" y="620713"/>
            <a:ext cx="20351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Vache-estomac-vierge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724400"/>
            <a:ext cx="24399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2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503096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18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Pensez-y bien ! </a:t>
            </a:r>
            <a:br>
              <a:rPr lang="fr-CA" dirty="0" smtClean="0"/>
            </a:br>
            <a:r>
              <a:rPr lang="fr-CA" sz="3200" dirty="0" smtClean="0">
                <a:solidFill>
                  <a:srgbClr val="00CC00"/>
                </a:solidFill>
              </a:rPr>
              <a:t>Combien d’estomac une vache possède-t-elle ???</a:t>
            </a:r>
            <a:endParaRPr lang="fr-CA" sz="3200" dirty="0">
              <a:solidFill>
                <a:srgbClr val="00CC00"/>
              </a:solidFill>
            </a:endParaRPr>
          </a:p>
        </p:txBody>
      </p:sp>
      <p:pic>
        <p:nvPicPr>
          <p:cNvPr id="608260" name="Picture 4" descr="MCj04174640000[1]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1187624" y="1628800"/>
            <a:ext cx="3024292" cy="4896544"/>
          </a:xfrm>
          <a:noFill/>
        </p:spPr>
      </p:pic>
      <p:sp>
        <p:nvSpPr>
          <p:cNvPr id="608274" name="AutoShap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32040" y="2718941"/>
            <a:ext cx="3960440" cy="2808312"/>
          </a:xfrm>
          <a:prstGeom prst="wedgeRectCallout">
            <a:avLst>
              <a:gd name="adj1" fmla="val -100574"/>
              <a:gd name="adj2" fmla="val 5445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pic>
        <p:nvPicPr>
          <p:cNvPr id="608275" name="Picture 19" descr="Vache-estomac"/>
          <p:cNvPicPr>
            <a:picLocks noGrp="1" noChangeAspect="1" noChangeArrowheads="1"/>
          </p:cNvPicPr>
          <p:nvPr>
            <p:ph sz="quarter" idx="4"/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0" b="17931"/>
          <a:stretch>
            <a:fillRect/>
          </a:stretch>
        </p:blipFill>
        <p:spPr>
          <a:xfrm>
            <a:off x="4932040" y="2718941"/>
            <a:ext cx="3910062" cy="2731777"/>
          </a:xfrm>
          <a:noFill/>
        </p:spPr>
      </p:pic>
      <p:sp>
        <p:nvSpPr>
          <p:cNvPr id="60827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96136" y="1844824"/>
            <a:ext cx="2735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fr-CA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estomac …</a:t>
            </a:r>
          </a:p>
        </p:txBody>
      </p:sp>
      <p:sp>
        <p:nvSpPr>
          <p:cNvPr id="608280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52120" y="5527253"/>
            <a:ext cx="287972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 mais divisé en </a:t>
            </a:r>
            <a:r>
              <a:rPr lang="fr-CA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fr-CA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compartiments</a:t>
            </a:r>
          </a:p>
        </p:txBody>
      </p:sp>
      <p:sp>
        <p:nvSpPr>
          <p:cNvPr id="9" name="Espace réservé du numéro de diapositive 2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19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8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8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  <p:bldP spid="608260" grpId="0" build="p"/>
      <p:bldP spid="608274" grpId="0" animBg="1"/>
      <p:bldP spid="608275" grpId="0" build="p"/>
      <p:bldP spid="608279" grpId="0"/>
      <p:bldP spid="6082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5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33264" y="-27384"/>
            <a:ext cx="6131024" cy="994122"/>
          </a:xfrm>
          <a:solidFill>
            <a:srgbClr val="FFFFFF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dirty="0" smtClean="0"/>
              <a:t>Le plan de match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99592" y="1783357"/>
            <a:ext cx="7488832" cy="4813995"/>
          </a:xfrm>
          <a:solidFill>
            <a:srgbClr val="FFFFFF">
              <a:alpha val="61961"/>
            </a:srgbClr>
          </a:solidFill>
        </p:spPr>
        <p:txBody>
          <a:bodyPr>
            <a:normAutofit/>
          </a:bodyPr>
          <a:lstStyle/>
          <a:p>
            <a:pPr marL="87313" lvl="1" indent="0">
              <a:lnSpc>
                <a:spcPct val="110000"/>
              </a:lnSpc>
              <a:buNone/>
              <a:defRPr/>
            </a:pPr>
            <a:r>
              <a:rPr lang="fr-CA" sz="3200" dirty="0" smtClean="0"/>
              <a:t>Anatomie, histologie et physiologie</a:t>
            </a:r>
          </a:p>
          <a:p>
            <a:pPr marL="1436688" lvl="3" indent="-385763">
              <a:lnSpc>
                <a:spcPct val="110000"/>
              </a:lnSpc>
              <a:defRPr/>
            </a:pPr>
            <a:r>
              <a:rPr lang="fr-CA" sz="3600" b="1" cap="small" dirty="0" smtClean="0"/>
              <a:t>Estomac</a:t>
            </a:r>
          </a:p>
          <a:p>
            <a:pPr marL="1436688" lvl="3" indent="-385763">
              <a:lnSpc>
                <a:spcPct val="110000"/>
              </a:lnSpc>
              <a:defRPr/>
            </a:pPr>
            <a:r>
              <a:rPr lang="fr-CA" sz="3600" b="1" cap="small" dirty="0" smtClean="0"/>
              <a:t>Intestin grêle</a:t>
            </a:r>
          </a:p>
          <a:p>
            <a:pPr marL="1436688" lvl="3" indent="-385763">
              <a:lnSpc>
                <a:spcPct val="110000"/>
              </a:lnSpc>
              <a:defRPr/>
            </a:pPr>
            <a:r>
              <a:rPr lang="fr-CA" sz="3600" b="1" cap="small" dirty="0" smtClean="0"/>
              <a:t>Foie</a:t>
            </a:r>
          </a:p>
          <a:p>
            <a:pPr marL="1436688" lvl="3" indent="-385763">
              <a:lnSpc>
                <a:spcPct val="110000"/>
              </a:lnSpc>
              <a:defRPr/>
            </a:pPr>
            <a:r>
              <a:rPr lang="fr-CA" sz="3600" b="1" cap="small" dirty="0" smtClean="0"/>
              <a:t>Pancréas</a:t>
            </a:r>
          </a:p>
        </p:txBody>
      </p:sp>
      <p:sp>
        <p:nvSpPr>
          <p:cNvPr id="4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44624"/>
            <a:ext cx="8496300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Adaptation de l’estomac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50825" y="1052513"/>
            <a:ext cx="4537075" cy="2808287"/>
          </a:xfrm>
        </p:spPr>
        <p:txBody>
          <a:bodyPr/>
          <a:lstStyle/>
          <a:p>
            <a:pPr eaLnBrk="1" hangingPunct="1">
              <a:defRPr/>
            </a:pPr>
            <a:r>
              <a:rPr lang="fr-CA" sz="2800" dirty="0" smtClean="0"/>
              <a:t>Les ruminants ont </a:t>
            </a:r>
            <a:r>
              <a:rPr lang="fr-CA" sz="2800" b="1" u="sng" dirty="0" smtClean="0">
                <a:solidFill>
                  <a:srgbClr val="C00000"/>
                </a:solidFill>
              </a:rPr>
              <a:t>un</a:t>
            </a:r>
            <a:r>
              <a:rPr lang="fr-CA" sz="2800" dirty="0" smtClean="0">
                <a:solidFill>
                  <a:srgbClr val="C00000"/>
                </a:solidFill>
              </a:rPr>
              <a:t> </a:t>
            </a:r>
            <a:r>
              <a:rPr lang="fr-CA" sz="2800" b="1" u="sng" dirty="0" smtClean="0">
                <a:solidFill>
                  <a:srgbClr val="C00000"/>
                </a:solidFill>
              </a:rPr>
              <a:t>estomac</a:t>
            </a:r>
            <a:r>
              <a:rPr lang="fr-CA" sz="2800" dirty="0" smtClean="0"/>
              <a:t> à </a:t>
            </a:r>
            <a:r>
              <a:rPr lang="fr-CA" sz="2800" u="sng" dirty="0" smtClean="0">
                <a:solidFill>
                  <a:schemeClr val="accent1"/>
                </a:solidFill>
              </a:rPr>
              <a:t>4 cavités</a:t>
            </a:r>
            <a:r>
              <a:rPr lang="fr-CA" sz="2800" dirty="0" smtClean="0">
                <a:solidFill>
                  <a:schemeClr val="accent1"/>
                </a:solidFill>
              </a:rPr>
              <a:t> :</a:t>
            </a:r>
          </a:p>
          <a:p>
            <a:pPr lvl="1" eaLnBrk="1" hangingPunct="1">
              <a:defRPr/>
            </a:pPr>
            <a:r>
              <a:rPr lang="fr-CA" sz="2400" dirty="0" smtClean="0">
                <a:solidFill>
                  <a:schemeClr val="accent2"/>
                </a:solidFill>
              </a:rPr>
              <a:t>Rumen (panse)</a:t>
            </a:r>
          </a:p>
          <a:p>
            <a:pPr lvl="1" eaLnBrk="1" hangingPunct="1">
              <a:defRPr/>
            </a:pPr>
            <a:r>
              <a:rPr lang="fr-CA" sz="2400" dirty="0" smtClean="0">
                <a:solidFill>
                  <a:srgbClr val="C00000"/>
                </a:solidFill>
              </a:rPr>
              <a:t>Réticulum (réseau)</a:t>
            </a:r>
          </a:p>
          <a:p>
            <a:pPr lvl="1" eaLnBrk="1" hangingPunct="1">
              <a:defRPr/>
            </a:pPr>
            <a:r>
              <a:rPr lang="fr-CA" sz="2400" dirty="0" smtClean="0">
                <a:solidFill>
                  <a:schemeClr val="accent1"/>
                </a:solidFill>
              </a:rPr>
              <a:t>Omasum (feuillet)</a:t>
            </a:r>
          </a:p>
          <a:p>
            <a:pPr lvl="1" eaLnBrk="1" hangingPunct="1">
              <a:defRPr/>
            </a:pPr>
            <a:r>
              <a:rPr lang="fr-CA" sz="2400" dirty="0" smtClean="0"/>
              <a:t>Abomasum (caillette)</a:t>
            </a:r>
          </a:p>
        </p:txBody>
      </p:sp>
      <p:pic>
        <p:nvPicPr>
          <p:cNvPr id="323593" name="Picture 9" descr="Vache-estomac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6" b="18199"/>
          <a:stretch>
            <a:fillRect/>
          </a:stretch>
        </p:blipFill>
        <p:spPr>
          <a:xfrm>
            <a:off x="4500563" y="908050"/>
            <a:ext cx="4464050" cy="3195638"/>
          </a:xfrm>
          <a:noFill/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1 - Système digestif</a:t>
            </a:r>
          </a:p>
        </p:txBody>
      </p:sp>
      <p:sp>
        <p:nvSpPr>
          <p:cNvPr id="323599" name="AutoShap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40288" y="1274763"/>
            <a:ext cx="647700" cy="287337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323600" name="AutoShap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97538" y="3835400"/>
            <a:ext cx="1009650" cy="287338"/>
          </a:xfrm>
          <a:prstGeom prst="roundRect">
            <a:avLst>
              <a:gd name="adj" fmla="val 16667"/>
            </a:avLst>
          </a:prstGeom>
          <a:solidFill>
            <a:schemeClr val="bg1">
              <a:alpha val="3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323601" name="AutoShap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5825" y="3716338"/>
            <a:ext cx="792163" cy="287337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323602" name="AutoShap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81975" y="3187700"/>
            <a:ext cx="792163" cy="287338"/>
          </a:xfrm>
          <a:prstGeom prst="roundRect">
            <a:avLst>
              <a:gd name="adj" fmla="val 16667"/>
            </a:avLst>
          </a:prstGeom>
          <a:solidFill>
            <a:schemeClr val="accent6">
              <a:alpha val="30000"/>
            </a:schemeClr>
          </a:solidFill>
          <a:ln w="3810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pic>
        <p:nvPicPr>
          <p:cNvPr id="323588" name="Picture 4" descr="Figure_41-2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 l="3470" t="23415" r="40999" b="33359"/>
          <a:stretch>
            <a:fillRect/>
          </a:stretch>
        </p:blipFill>
        <p:spPr bwMode="auto">
          <a:xfrm>
            <a:off x="179388" y="3860800"/>
            <a:ext cx="46799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9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59338" y="4508500"/>
            <a:ext cx="42497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1325" indent="-441325" algn="l">
              <a:spcBef>
                <a:spcPct val="20000"/>
              </a:spcBef>
              <a:buSzPct val="80000"/>
              <a:buFont typeface="Wingdings" pitchFamily="2" charset="2"/>
              <a:buChar char="q"/>
              <a:defRPr/>
            </a:pPr>
            <a:r>
              <a:rPr lang="fr-CA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Régime alimentaire :</a:t>
            </a:r>
          </a:p>
          <a:p>
            <a:pPr marL="1077913" lvl="1" indent="-4572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Ä"/>
              <a:defRPr/>
            </a:pP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Végétaux (cellulose)</a:t>
            </a:r>
          </a:p>
          <a:p>
            <a:pPr marL="1077913" lvl="1" indent="-4572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Ä"/>
              <a:defRPr/>
            </a:pP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Ruminent  </a:t>
            </a:r>
          </a:p>
          <a:p>
            <a:pPr marL="1077913" lvl="1" indent="-4572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Ä"/>
              <a:defRPr/>
            </a:pP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Plus difficile à digérer</a:t>
            </a:r>
          </a:p>
        </p:txBody>
      </p:sp>
      <p:sp>
        <p:nvSpPr>
          <p:cNvPr id="13" name="Espace réservé du numéro de diapositive 2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8503096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20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44624"/>
            <a:ext cx="8153400" cy="990600"/>
          </a:xfrm>
        </p:spPr>
        <p:txBody>
          <a:bodyPr/>
          <a:lstStyle/>
          <a:p>
            <a:r>
              <a:rPr lang="fr-CA" dirty="0" smtClean="0"/>
              <a:t>Adaptation de l’estomac</a:t>
            </a:r>
            <a:endParaRPr lang="fr-CA" dirty="0"/>
          </a:p>
        </p:txBody>
      </p:sp>
      <p:pic>
        <p:nvPicPr>
          <p:cNvPr id="8" name="Image 7" descr="anatomie-de-oiseau-28786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3" t="2746" r="5873"/>
          <a:stretch>
            <a:fillRect/>
          </a:stretch>
        </p:blipFill>
        <p:spPr>
          <a:xfrm>
            <a:off x="3335293" y="1052736"/>
            <a:ext cx="5914449" cy="5157193"/>
          </a:xfrm>
          <a:prstGeom prst="rect">
            <a:avLst/>
          </a:prstGeom>
        </p:spPr>
      </p:pic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7164288" y="34197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Gésier</a:t>
            </a:r>
            <a:endParaRPr lang="fr-CA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Connecteur droit avec flèche 10"/>
          <p:cNvCxnSpPr/>
          <p:nvPr>
            <p:custDataLst>
              <p:tags r:id="rId4"/>
            </p:custDataLst>
          </p:nvPr>
        </p:nvCxnSpPr>
        <p:spPr bwMode="auto">
          <a:xfrm flipH="1">
            <a:off x="6120172" y="3615407"/>
            <a:ext cx="1080120" cy="720080"/>
          </a:xfrm>
          <a:prstGeom prst="straightConnector1">
            <a:avLst/>
          </a:prstGeom>
          <a:solidFill>
            <a:srgbClr val="CCFF66">
              <a:alpha val="50000"/>
            </a:srgb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Espace réservé du numéro de diapositive 2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503096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21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107504" y="1124744"/>
            <a:ext cx="4392488" cy="51847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5000"/>
              </a:lnSpc>
            </a:pPr>
            <a:r>
              <a:rPr lang="fr-CA" sz="2800" dirty="0" smtClean="0"/>
              <a:t>Estomac à 2 compartiments :</a:t>
            </a:r>
          </a:p>
          <a:p>
            <a:pPr lvl="1">
              <a:lnSpc>
                <a:spcPct val="125000"/>
              </a:lnSpc>
            </a:pPr>
            <a:r>
              <a:rPr lang="fr-CA" sz="2400" dirty="0" err="1" smtClean="0"/>
              <a:t>Proventricule</a:t>
            </a:r>
            <a:r>
              <a:rPr lang="fr-CA" sz="2400" dirty="0" smtClean="0"/>
              <a:t> (estomac glandulaire)</a:t>
            </a:r>
          </a:p>
          <a:p>
            <a:pPr lvl="1">
              <a:lnSpc>
                <a:spcPct val="125000"/>
              </a:lnSpc>
            </a:pPr>
            <a:r>
              <a:rPr lang="fr-CA" sz="2400" b="1" dirty="0" smtClean="0">
                <a:solidFill>
                  <a:srgbClr val="C00000"/>
                </a:solidFill>
              </a:rPr>
              <a:t>Gésier</a:t>
            </a:r>
            <a:r>
              <a:rPr lang="fr-CA" sz="2400" dirty="0" smtClean="0"/>
              <a:t> (estomac musculaire)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fr-CA" sz="2800" dirty="0" smtClean="0"/>
              <a:t>Paroi musculeuse très épaisse et très puissante</a:t>
            </a:r>
          </a:p>
          <a:p>
            <a:pPr lvl="1" eaLnBrk="1" hangingPunct="1">
              <a:lnSpc>
                <a:spcPct val="125000"/>
              </a:lnSpc>
              <a:defRPr/>
            </a:pPr>
            <a:r>
              <a:rPr lang="fr-CA" sz="2400" dirty="0" smtClean="0">
                <a:sym typeface="Wingdings" pitchFamily="2" charset="2"/>
              </a:rPr>
              <a:t>Sert à </a:t>
            </a:r>
            <a:r>
              <a:rPr lang="fr-CA" sz="2400" b="1" dirty="0" smtClean="0">
                <a:solidFill>
                  <a:srgbClr val="C00000"/>
                </a:solidFill>
                <a:sym typeface="Wingdings" pitchFamily="2" charset="2"/>
              </a:rPr>
              <a:t>broyer</a:t>
            </a:r>
            <a:r>
              <a:rPr lang="fr-CA" sz="2400" dirty="0" smtClean="0">
                <a:sym typeface="Wingdings" pitchFamily="2" charset="2"/>
              </a:rPr>
              <a:t> les graines.</a:t>
            </a:r>
          </a:p>
          <a:p>
            <a:pPr lvl="1" eaLnBrk="1" hangingPunct="1">
              <a:lnSpc>
                <a:spcPct val="125000"/>
              </a:lnSpc>
              <a:defRPr/>
            </a:pPr>
            <a:endParaRPr lang="fr-CA" sz="2400" dirty="0" smtClean="0"/>
          </a:p>
          <a:p>
            <a:pPr eaLnBrk="1" hangingPunct="1">
              <a:lnSpc>
                <a:spcPct val="125000"/>
              </a:lnSpc>
              <a:defRPr/>
            </a:pPr>
            <a:r>
              <a:rPr lang="fr-CA" sz="2800" b="1" dirty="0" smtClean="0">
                <a:solidFill>
                  <a:srgbClr val="C00000"/>
                </a:solidFill>
              </a:rPr>
              <a:t>Granivores</a:t>
            </a:r>
            <a:r>
              <a:rPr lang="fr-CA" sz="2800" dirty="0" smtClean="0"/>
              <a:t> : </a:t>
            </a:r>
          </a:p>
          <a:p>
            <a:pPr lvl="1" eaLnBrk="1" hangingPunct="1">
              <a:lnSpc>
                <a:spcPct val="125000"/>
              </a:lnSpc>
              <a:defRPr/>
            </a:pPr>
            <a:r>
              <a:rPr lang="fr-CA" sz="2000" dirty="0" smtClean="0"/>
              <a:t>Émeus, dindes, poules, canards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784" y="6021288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L’intestin grêle</a:t>
            </a:r>
            <a:endParaRPr lang="fr-CA" sz="4400" b="1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22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-27384"/>
            <a:ext cx="8496300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Intestin grêle : anatomie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-36512" y="1411288"/>
            <a:ext cx="7416800" cy="5113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 smtClean="0"/>
              <a:t>3 sections :</a:t>
            </a:r>
          </a:p>
          <a:p>
            <a:pPr lvl="1" eaLnBrk="1" hangingPunct="1">
              <a:defRPr/>
            </a:pPr>
            <a:r>
              <a:rPr lang="fr-CA" sz="3000" b="1" dirty="0" smtClean="0"/>
              <a:t>Duodénum</a:t>
            </a:r>
            <a:r>
              <a:rPr lang="fr-CA" sz="3000" dirty="0" smtClean="0"/>
              <a:t> (+ court) :</a:t>
            </a:r>
          </a:p>
          <a:p>
            <a:pPr lvl="2" eaLnBrk="1" hangingPunct="1">
              <a:defRPr/>
            </a:pPr>
            <a:r>
              <a:rPr lang="fr-CA" dirty="0" smtClean="0"/>
              <a:t>Sécrète </a:t>
            </a:r>
            <a:r>
              <a:rPr lang="fr-CA" b="1" dirty="0" smtClean="0">
                <a:solidFill>
                  <a:srgbClr val="00CC00"/>
                </a:solidFill>
              </a:rPr>
              <a:t>enzymes digestives</a:t>
            </a:r>
            <a:r>
              <a:rPr lang="fr-CA" dirty="0" smtClean="0">
                <a:solidFill>
                  <a:srgbClr val="00CC00"/>
                </a:solidFill>
              </a:rPr>
              <a:t>.</a:t>
            </a:r>
          </a:p>
          <a:p>
            <a:pPr lvl="2" eaLnBrk="1" hangingPunct="1">
              <a:defRPr/>
            </a:pPr>
            <a:r>
              <a:rPr lang="fr-CA" dirty="0" smtClean="0"/>
              <a:t>Reçoit les </a:t>
            </a:r>
            <a:r>
              <a:rPr lang="fr-CA" b="1" dirty="0" smtClean="0">
                <a:solidFill>
                  <a:srgbClr val="00CC00"/>
                </a:solidFill>
              </a:rPr>
              <a:t>sucs digestifs </a:t>
            </a:r>
            <a:r>
              <a:rPr lang="fr-CA" dirty="0" smtClean="0"/>
              <a:t>issus du </a:t>
            </a:r>
            <a:r>
              <a:rPr lang="fr-CA" b="1" cap="small" dirty="0" smtClean="0"/>
              <a:t>pancréas</a:t>
            </a:r>
            <a:r>
              <a:rPr lang="fr-CA" dirty="0" smtClean="0"/>
              <a:t>, du </a:t>
            </a:r>
            <a:r>
              <a:rPr lang="fr-CA" b="1" cap="small" dirty="0" smtClean="0"/>
              <a:t>foie</a:t>
            </a:r>
            <a:r>
              <a:rPr lang="fr-CA" dirty="0" smtClean="0"/>
              <a:t> et de la </a:t>
            </a:r>
            <a:r>
              <a:rPr lang="fr-CA" b="1" cap="small" dirty="0" smtClean="0"/>
              <a:t>vésicule biliaire</a:t>
            </a:r>
            <a:r>
              <a:rPr lang="fr-CA" dirty="0" smtClean="0"/>
              <a:t>.</a:t>
            </a:r>
          </a:p>
          <a:p>
            <a:pPr lvl="2" eaLnBrk="1" hangingPunct="1">
              <a:defRPr/>
            </a:pPr>
            <a:r>
              <a:rPr lang="fr-CA" dirty="0" smtClean="0"/>
              <a:t>Site de la principale </a:t>
            </a:r>
            <a:r>
              <a:rPr lang="fr-CA" b="1" dirty="0" smtClean="0">
                <a:solidFill>
                  <a:srgbClr val="00CC00"/>
                </a:solidFill>
              </a:rPr>
              <a:t>digestion chimique</a:t>
            </a:r>
            <a:endParaRPr lang="fr-CA" dirty="0" smtClean="0">
              <a:solidFill>
                <a:srgbClr val="00CC00"/>
              </a:solidFill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fr-CA" sz="2000" dirty="0" smtClean="0"/>
          </a:p>
          <a:p>
            <a:pPr lvl="1" eaLnBrk="1" hangingPunct="1">
              <a:defRPr/>
            </a:pPr>
            <a:r>
              <a:rPr lang="fr-CA" sz="3000" b="1" dirty="0" smtClean="0"/>
              <a:t>Jéjunum</a:t>
            </a:r>
            <a:r>
              <a:rPr lang="fr-CA" sz="3000" dirty="0" smtClean="0"/>
              <a:t> &amp; </a:t>
            </a:r>
            <a:r>
              <a:rPr lang="fr-CA" sz="3000" b="1" dirty="0" smtClean="0"/>
              <a:t>Iléum</a:t>
            </a:r>
            <a:r>
              <a:rPr lang="fr-CA" sz="3000" dirty="0" smtClean="0"/>
              <a:t> (+ long)</a:t>
            </a:r>
          </a:p>
          <a:p>
            <a:pPr lvl="2" eaLnBrk="1" hangingPunct="1">
              <a:defRPr/>
            </a:pPr>
            <a:r>
              <a:rPr lang="fr-CA" b="1" dirty="0" smtClean="0">
                <a:solidFill>
                  <a:srgbClr val="C00000"/>
                </a:solidFill>
              </a:rPr>
              <a:t>L’absorption</a:t>
            </a:r>
            <a:r>
              <a:rPr lang="fr-CA" dirty="0" smtClean="0"/>
              <a:t> des nutriments et de l’eau</a:t>
            </a:r>
          </a:p>
        </p:txBody>
      </p:sp>
      <p:pic>
        <p:nvPicPr>
          <p:cNvPr id="54278" name="Image 11" descr="duodenum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00" t="9677" b="4839"/>
          <a:stretch>
            <a:fillRect/>
          </a:stretch>
        </p:blipFill>
        <p:spPr bwMode="auto">
          <a:xfrm>
            <a:off x="7038975" y="908050"/>
            <a:ext cx="210502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8850" y="2781300"/>
            <a:ext cx="792163" cy="6111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925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08850" y="3408363"/>
            <a:ext cx="1474788" cy="539750"/>
          </a:xfrm>
          <a:prstGeom prst="rect">
            <a:avLst/>
          </a:prstGeom>
          <a:solidFill>
            <a:schemeClr val="bg1">
              <a:alpha val="30000"/>
            </a:schemeClr>
          </a:solidFill>
          <a:ln w="3810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9252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08850" y="3968750"/>
            <a:ext cx="1474788" cy="1189038"/>
          </a:xfrm>
          <a:prstGeom prst="rect">
            <a:avLst/>
          </a:prstGeom>
          <a:solidFill>
            <a:srgbClr val="FF0000">
              <a:alpha val="40000"/>
            </a:srgbClr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7"/>
            </p:custDataLst>
          </p:nvPr>
        </p:nvSpPr>
        <p:spPr>
          <a:xfrm>
            <a:off x="6875463" y="2852738"/>
            <a:ext cx="360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2800" b="1" dirty="0"/>
              <a:t>D</a:t>
            </a:r>
          </a:p>
        </p:txBody>
      </p:sp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6875463" y="3429000"/>
            <a:ext cx="360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2800" b="1" dirty="0">
                <a:solidFill>
                  <a:schemeClr val="accent3"/>
                </a:solidFill>
              </a:rPr>
              <a:t>J</a:t>
            </a:r>
          </a:p>
        </p:txBody>
      </p: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6875463" y="4292600"/>
            <a:ext cx="360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2800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4" name="Parchemin horizontal 13"/>
          <p:cNvSpPr/>
          <p:nvPr>
            <p:custDataLst>
              <p:tags r:id="rId10"/>
            </p:custDataLst>
          </p:nvPr>
        </p:nvSpPr>
        <p:spPr bwMode="auto">
          <a:xfrm>
            <a:off x="5166767" y="980728"/>
            <a:ext cx="1872208" cy="86409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pH = 8-9</a:t>
            </a:r>
          </a:p>
        </p:txBody>
      </p:sp>
      <p:pic>
        <p:nvPicPr>
          <p:cNvPr id="2" name="Image 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6509"/>
            <a:ext cx="946995" cy="854703"/>
          </a:xfrm>
          <a:prstGeom prst="rect">
            <a:avLst/>
          </a:prstGeom>
        </p:spPr>
      </p:pic>
      <p:sp>
        <p:nvSpPr>
          <p:cNvPr id="15" name="Espace réservé du numéro de diapositive 2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23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nimBg="1"/>
      <p:bldP spid="192521" grpId="0" animBg="1"/>
      <p:bldP spid="1925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2648" y="-27384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Carrefour duodénal</a:t>
            </a:r>
            <a:endParaRPr lang="fr-CA" dirty="0"/>
          </a:p>
        </p:txBody>
      </p:sp>
      <p:pic>
        <p:nvPicPr>
          <p:cNvPr id="49155" name="Picture 4" descr="Figure_41-19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64" t="13873" r="7059" b="15253"/>
          <a:stretch>
            <a:fillRect/>
          </a:stretch>
        </p:blipFill>
        <p:spPr>
          <a:xfrm>
            <a:off x="1116013" y="1268413"/>
            <a:ext cx="7559675" cy="4865687"/>
          </a:xfrm>
        </p:spPr>
      </p:pic>
      <p:sp>
        <p:nvSpPr>
          <p:cNvPr id="7" name="Rectangle 6"/>
          <p:cNvSpPr/>
          <p:nvPr/>
        </p:nvSpPr>
        <p:spPr bwMode="auto">
          <a:xfrm>
            <a:off x="3298825" y="4724400"/>
            <a:ext cx="395288" cy="360363"/>
          </a:xfrm>
          <a:prstGeom prst="rect">
            <a:avLst/>
          </a:prstGeom>
          <a:solidFill>
            <a:srgbClr val="C00000">
              <a:alpha val="49804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11188" y="4941888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Ampoule </a:t>
            </a:r>
            <a:r>
              <a:rPr lang="fr-C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hépatopancréatique</a:t>
            </a:r>
            <a:endParaRPr lang="fr-C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>
            <a:cxnSpLocks noChangeShapeType="1"/>
          </p:cNvCxnSpPr>
          <p:nvPr/>
        </p:nvCxnSpPr>
        <p:spPr bwMode="auto">
          <a:xfrm flipV="1">
            <a:off x="2489200" y="4941888"/>
            <a:ext cx="684213" cy="1793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575426"/>
            <a:ext cx="1584325" cy="3099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23.20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172400" y="6309320"/>
            <a:ext cx="749424" cy="288032"/>
          </a:xfrm>
          <a:noFill/>
        </p:spPr>
        <p:txBody>
          <a:bodyPr/>
          <a:lstStyle/>
          <a:p>
            <a:fld id="{797BDF7D-DCE1-4B06-97D0-C922657B7218}" type="slidenum">
              <a:rPr lang="fr-CA" smtClean="0"/>
              <a:pPr/>
              <a:t>24</a:t>
            </a:fld>
            <a:endParaRPr lang="fr-CA" dirty="0" smtClean="0"/>
          </a:p>
        </p:txBody>
      </p:sp>
      <p:sp>
        <p:nvSpPr>
          <p:cNvPr id="9" name="Espace réservé du numéro de diapositive 2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24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0" y="1268413"/>
            <a:ext cx="9144000" cy="518477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fr-CA" sz="2800" dirty="0" smtClean="0"/>
              <a:t>Principal organe de </a:t>
            </a:r>
            <a:r>
              <a:rPr lang="fr-CA" sz="3600" b="1" u="sng" cap="small" dirty="0" smtClean="0"/>
              <a:t>digestion</a:t>
            </a:r>
            <a:r>
              <a:rPr lang="fr-CA" sz="3600" dirty="0" smtClean="0"/>
              <a:t> </a:t>
            </a:r>
            <a:r>
              <a:rPr lang="fr-CA" sz="2800" dirty="0" smtClean="0"/>
              <a:t>et </a:t>
            </a:r>
            <a:r>
              <a:rPr lang="fr-CA" sz="3600" b="1" u="sng" cap="small" dirty="0" smtClean="0">
                <a:solidFill>
                  <a:srgbClr val="C00000"/>
                </a:solidFill>
              </a:rPr>
              <a:t>d’absorption</a:t>
            </a:r>
            <a:r>
              <a:rPr lang="fr-CA" sz="3600" dirty="0" smtClean="0">
                <a:solidFill>
                  <a:schemeClr val="accent1"/>
                </a:solidFill>
              </a:rPr>
              <a:t>:</a:t>
            </a:r>
            <a:endParaRPr lang="fr-CA" sz="3600" dirty="0" smtClean="0"/>
          </a:p>
          <a:p>
            <a:pPr marL="620713" lvl="1" indent="0" eaLnBrk="1" hangingPunct="1">
              <a:lnSpc>
                <a:spcPct val="110000"/>
              </a:lnSpc>
              <a:buClr>
                <a:srgbClr val="FF3399"/>
              </a:buClr>
              <a:buNone/>
              <a:defRPr/>
            </a:pPr>
            <a:r>
              <a:rPr lang="fr-CA" sz="3200" b="1" dirty="0" smtClean="0">
                <a:solidFill>
                  <a:srgbClr val="FF3399"/>
                </a:solidFill>
                <a:sym typeface="Wingdings"/>
              </a:rPr>
              <a:t> </a:t>
            </a:r>
            <a:r>
              <a:rPr lang="fr-CA" sz="3200" b="1" u="sng" dirty="0" smtClean="0">
                <a:solidFill>
                  <a:srgbClr val="FF3399"/>
                </a:solidFill>
              </a:rPr>
              <a:t>Propulsion</a:t>
            </a:r>
            <a:r>
              <a:rPr lang="fr-CA" sz="3200" b="1" dirty="0" smtClean="0">
                <a:solidFill>
                  <a:srgbClr val="FF3399"/>
                </a:solidFill>
              </a:rPr>
              <a:t> :</a:t>
            </a:r>
          </a:p>
          <a:p>
            <a:pPr marL="1519238" lvl="2" indent="-368300" eaLnBrk="1" hangingPunct="1">
              <a:lnSpc>
                <a:spcPct val="110000"/>
              </a:lnSpc>
              <a:buClr>
                <a:srgbClr val="FF3399"/>
              </a:buClr>
              <a:defRPr/>
            </a:pPr>
            <a:r>
              <a:rPr lang="fr-CA" sz="2800" dirty="0" smtClean="0">
                <a:sym typeface="Wingdings" pitchFamily="2" charset="2"/>
              </a:rPr>
              <a:t>Péristaltisme</a:t>
            </a:r>
          </a:p>
          <a:p>
            <a:pPr marL="620713" lvl="1" indent="0" eaLnBrk="1" hangingPunct="1">
              <a:lnSpc>
                <a:spcPct val="110000"/>
              </a:lnSpc>
              <a:buClrTx/>
              <a:buNone/>
              <a:defRPr/>
            </a:pPr>
            <a:r>
              <a:rPr lang="fr-CA" sz="3200" b="1" dirty="0" smtClean="0">
                <a:sym typeface="Wingdings"/>
              </a:rPr>
              <a:t> </a:t>
            </a:r>
            <a:r>
              <a:rPr lang="fr-CA" sz="3200" b="1" u="sng" dirty="0" smtClean="0"/>
              <a:t>Digestion mécanique</a:t>
            </a:r>
            <a:r>
              <a:rPr lang="fr-CA" sz="3200" b="1" dirty="0" smtClean="0"/>
              <a:t> </a:t>
            </a:r>
            <a:r>
              <a:rPr lang="fr-CA" sz="3200" dirty="0" smtClean="0">
                <a:sym typeface="Wingdings" pitchFamily="2" charset="2"/>
              </a:rPr>
              <a:t>: </a:t>
            </a:r>
          </a:p>
          <a:p>
            <a:pPr marL="1519238" lvl="2" indent="-368300" eaLnBrk="1" hangingPunct="1">
              <a:lnSpc>
                <a:spcPct val="110000"/>
              </a:lnSpc>
              <a:buClrTx/>
              <a:defRPr/>
            </a:pPr>
            <a:r>
              <a:rPr lang="fr-CA" sz="2800" dirty="0" smtClean="0">
                <a:sym typeface="Wingdings" pitchFamily="2" charset="2"/>
              </a:rPr>
              <a:t>Culbutage par les plis circulaires</a:t>
            </a:r>
          </a:p>
          <a:p>
            <a:pPr marL="1519238" lvl="2" indent="-368300" eaLnBrk="1" hangingPunct="1">
              <a:lnSpc>
                <a:spcPct val="110000"/>
              </a:lnSpc>
              <a:buClrTx/>
              <a:defRPr/>
            </a:pPr>
            <a:r>
              <a:rPr lang="fr-CA" sz="2800" dirty="0" smtClean="0">
                <a:sym typeface="Wingdings" pitchFamily="2" charset="2"/>
              </a:rPr>
              <a:t>Segmentation </a:t>
            </a:r>
            <a:endParaRPr lang="fr-CA" sz="2800" b="1" u="sng" dirty="0" smtClean="0"/>
          </a:p>
          <a:p>
            <a:pPr marL="620713" lvl="1" indent="0" eaLnBrk="1" hangingPunct="1">
              <a:lnSpc>
                <a:spcPct val="110000"/>
              </a:lnSpc>
              <a:buClr>
                <a:srgbClr val="00CC00"/>
              </a:buClr>
              <a:buNone/>
              <a:defRPr/>
            </a:pPr>
            <a:r>
              <a:rPr lang="fr-CA" sz="3200" b="1" dirty="0" smtClean="0">
                <a:solidFill>
                  <a:srgbClr val="68D000"/>
                </a:solidFill>
                <a:sym typeface="Wingdings"/>
              </a:rPr>
              <a:t> </a:t>
            </a:r>
            <a:r>
              <a:rPr lang="fr-CA" sz="3200" b="1" u="sng" dirty="0" smtClean="0">
                <a:solidFill>
                  <a:srgbClr val="68D000"/>
                </a:solidFill>
              </a:rPr>
              <a:t>Digestion chimique</a:t>
            </a:r>
            <a:r>
              <a:rPr lang="fr-CA" sz="3200" b="1" dirty="0" smtClean="0">
                <a:solidFill>
                  <a:srgbClr val="68D000"/>
                </a:solidFill>
              </a:rPr>
              <a:t> :</a:t>
            </a:r>
          </a:p>
          <a:p>
            <a:pPr marL="1519238" lvl="2" indent="-368300" eaLnBrk="1" hangingPunct="1">
              <a:lnSpc>
                <a:spcPct val="110000"/>
              </a:lnSpc>
              <a:buClr>
                <a:srgbClr val="00CC00"/>
              </a:buClr>
              <a:defRPr/>
            </a:pPr>
            <a:r>
              <a:rPr lang="fr-CA" sz="2800" dirty="0" smtClean="0"/>
              <a:t>Glucides, lipides et Protéines (suite et fin) </a:t>
            </a:r>
          </a:p>
          <a:p>
            <a:pPr marL="620713" lvl="1" indent="0" eaLnBrk="1" hangingPunct="1">
              <a:lnSpc>
                <a:spcPct val="110000"/>
              </a:lnSpc>
              <a:buClr>
                <a:srgbClr val="CC0000"/>
              </a:buClr>
              <a:buNone/>
              <a:defRPr/>
            </a:pPr>
            <a:r>
              <a:rPr lang="fr-CA" sz="3200" b="1" dirty="0" smtClean="0">
                <a:solidFill>
                  <a:srgbClr val="CC0000"/>
                </a:solidFill>
                <a:sym typeface="Wingdings"/>
              </a:rPr>
              <a:t> </a:t>
            </a:r>
            <a:r>
              <a:rPr lang="fr-CA" sz="3200" b="1" u="sng" dirty="0" smtClean="0">
                <a:solidFill>
                  <a:srgbClr val="CC0000"/>
                </a:solidFill>
              </a:rPr>
              <a:t>Absorption</a:t>
            </a:r>
            <a:r>
              <a:rPr lang="fr-CA" sz="3200" dirty="0" smtClean="0"/>
              <a:t> (90%) </a:t>
            </a:r>
            <a:r>
              <a:rPr lang="fr-CA" sz="3200" dirty="0" smtClean="0">
                <a:sym typeface="Wingdings" pitchFamily="2" charset="2"/>
              </a:rPr>
              <a:t></a:t>
            </a:r>
            <a:r>
              <a:rPr lang="fr-CA" sz="3200" dirty="0" smtClean="0"/>
              <a:t> </a:t>
            </a:r>
            <a:r>
              <a:rPr lang="fr-CA" sz="3200" b="1" dirty="0" smtClean="0"/>
              <a:t>bordure en brosse </a:t>
            </a:r>
            <a:r>
              <a:rPr lang="fr-CA" sz="3200" dirty="0" smtClean="0"/>
              <a:t>:</a:t>
            </a:r>
          </a:p>
          <a:p>
            <a:pPr marL="1519238" lvl="2" indent="-368300" eaLnBrk="1" hangingPunct="1">
              <a:lnSpc>
                <a:spcPct val="110000"/>
              </a:lnSpc>
              <a:buClr>
                <a:srgbClr val="CC0000"/>
              </a:buClr>
              <a:defRPr/>
            </a:pPr>
            <a:r>
              <a:rPr lang="fr-CA" sz="2800" dirty="0" smtClean="0"/>
              <a:t>Nutriments </a:t>
            </a:r>
          </a:p>
          <a:p>
            <a:pPr marL="1519238" lvl="2" indent="-368300" eaLnBrk="1" hangingPunct="1">
              <a:lnSpc>
                <a:spcPct val="110000"/>
              </a:lnSpc>
              <a:buClr>
                <a:srgbClr val="CC0000"/>
              </a:buClr>
              <a:defRPr/>
            </a:pPr>
            <a:r>
              <a:rPr lang="fr-CA" sz="2800" dirty="0" smtClean="0"/>
              <a:t>Eau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8313" y="-27384"/>
            <a:ext cx="8496300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Intestin grêle : Fonctions</a:t>
            </a:r>
          </a:p>
        </p:txBody>
      </p:sp>
      <p:sp>
        <p:nvSpPr>
          <p:cNvPr id="4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453336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25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31_Fig_9_26_p_352-Éd2010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403"/>
          <a:stretch>
            <a:fillRect/>
          </a:stretch>
        </p:blipFill>
        <p:spPr>
          <a:xfrm>
            <a:off x="144463" y="1196752"/>
            <a:ext cx="8891587" cy="4464050"/>
          </a:xfrm>
        </p:spPr>
      </p:pic>
      <p:sp>
        <p:nvSpPr>
          <p:cNvPr id="11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544649"/>
            <a:ext cx="2483768" cy="34073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CA" sz="1600" b="1" dirty="0">
                <a:solidFill>
                  <a:srgbClr val="0808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9.26</a:t>
            </a:r>
          </a:p>
        </p:txBody>
      </p: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 bwMode="auto">
          <a:xfrm>
            <a:off x="503888" y="4941168"/>
            <a:ext cx="3420040" cy="1404000"/>
          </a:xfrm>
          <a:prstGeom prst="wedgeRoundRectCallout">
            <a:avLst>
              <a:gd name="adj1" fmla="val 84737"/>
              <a:gd name="adj2" fmla="val -141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A" sz="1600" b="1" u="sng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3 niveaux de repliement</a:t>
            </a:r>
            <a:r>
              <a:rPr lang="fr-CA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:</a:t>
            </a:r>
          </a:p>
          <a:p>
            <a:pPr marL="176213" indent="-176213" algn="l">
              <a:buFont typeface="Tempus Sans ITC" pitchFamily="82" charset="0"/>
              <a:buChar char="•"/>
            </a:pPr>
            <a:r>
              <a:rPr lang="fr-CA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Plis circulaires</a:t>
            </a:r>
          </a:p>
          <a:p>
            <a:pPr marL="176213" indent="-176213" algn="l">
              <a:buFont typeface="Tempus Sans ITC" pitchFamily="82" charset="0"/>
              <a:buChar char="•"/>
            </a:pPr>
            <a:r>
              <a:rPr lang="fr-CA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Villosités intestinales</a:t>
            </a:r>
          </a:p>
          <a:p>
            <a:pPr marL="176213" indent="-176213" algn="l">
              <a:buFont typeface="Tempus Sans ITC" pitchFamily="82" charset="0"/>
              <a:buChar char="•"/>
            </a:pPr>
            <a:r>
              <a:rPr lang="fr-CA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Microvillosités</a:t>
            </a:r>
          </a:p>
        </p:txBody>
      </p:sp>
      <p:sp>
        <p:nvSpPr>
          <p:cNvPr id="8" name="Rectangle à coins arrondis 7"/>
          <p:cNvSpPr/>
          <p:nvPr>
            <p:custDataLst>
              <p:tags r:id="rId4"/>
            </p:custDataLst>
          </p:nvPr>
        </p:nvSpPr>
        <p:spPr bwMode="auto">
          <a:xfrm>
            <a:off x="5364088" y="5661248"/>
            <a:ext cx="3635896" cy="1044000"/>
          </a:xfrm>
          <a:prstGeom prst="wedgeRoundRectCallout">
            <a:avLst>
              <a:gd name="adj1" fmla="val -44798"/>
              <a:gd name="adj2" fmla="val -19708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CA" sz="1600" b="1" u="sng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2 couches de muscle lisse</a:t>
            </a:r>
            <a:r>
              <a:rPr lang="fr-CA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:</a:t>
            </a:r>
          </a:p>
          <a:p>
            <a:pPr marL="176213" indent="-176213" algn="l">
              <a:buFont typeface="Tempus Sans ITC" pitchFamily="82" charset="0"/>
              <a:buChar char="•"/>
            </a:pPr>
            <a:r>
              <a:rPr lang="fr-CA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Longitudinale</a:t>
            </a:r>
          </a:p>
          <a:p>
            <a:pPr marL="176213" indent="-176213" algn="l">
              <a:buFont typeface="Tempus Sans ITC" pitchFamily="82" charset="0"/>
              <a:buChar char="•"/>
            </a:pPr>
            <a:r>
              <a:rPr lang="fr-CA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Circulaire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468313" y="-27384"/>
            <a:ext cx="8496300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Intestin grêle : anatomie</a:t>
            </a:r>
          </a:p>
        </p:txBody>
      </p:sp>
      <p:sp>
        <p:nvSpPr>
          <p:cNvPr id="9" name="Espace réservé du numéro de diapositive 2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26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0825" y="115888"/>
            <a:ext cx="8713788" cy="1009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>
                <a:solidFill>
                  <a:srgbClr val="FF3399"/>
                </a:solidFill>
              </a:rPr>
              <a:t>Péristaltisme</a:t>
            </a:r>
            <a:r>
              <a:rPr lang="fr-CA" dirty="0" smtClean="0"/>
              <a:t> </a:t>
            </a:r>
            <a:r>
              <a:rPr lang="fr-CA" u="sng" dirty="0" smtClean="0">
                <a:solidFill>
                  <a:srgbClr val="000000"/>
                </a:solidFill>
              </a:rPr>
              <a:t>vs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smtClean="0"/>
              <a:t>Segmentation</a:t>
            </a:r>
            <a:endParaRPr lang="fr-CA" dirty="0"/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486525"/>
            <a:ext cx="1584325" cy="34073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CA" sz="1600" b="1" dirty="0">
                <a:solidFill>
                  <a:srgbClr val="0808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23.3</a:t>
            </a:r>
          </a:p>
        </p:txBody>
      </p:sp>
      <p:pic>
        <p:nvPicPr>
          <p:cNvPr id="12" name="Image 11" descr="figure_26-02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25729" t="65644" r="53552" b="6066"/>
          <a:stretch>
            <a:fillRect/>
          </a:stretch>
        </p:blipFill>
        <p:spPr>
          <a:xfrm>
            <a:off x="5076056" y="1052736"/>
            <a:ext cx="3384376" cy="44979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Image 16" descr="figure_26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1506" t="63712" r="74712" b="6066"/>
          <a:stretch>
            <a:fillRect/>
          </a:stretch>
        </p:blipFill>
        <p:spPr>
          <a:xfrm>
            <a:off x="539552" y="1124744"/>
            <a:ext cx="3609243" cy="4464496"/>
          </a:xfrm>
          <a:prstGeom prst="rect">
            <a:avLst/>
          </a:prstGeom>
          <a:ln w="38100">
            <a:solidFill>
              <a:srgbClr val="FF3399"/>
            </a:solidFill>
          </a:ln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700034" y="5752828"/>
            <a:ext cx="32959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3200" b="1" dirty="0" smtClean="0">
                <a:solidFill>
                  <a:srgbClr val="FF3399"/>
                </a:solidFill>
                <a:latin typeface="Copperplate Gothic Bold" pitchFamily="34" charset="0"/>
                <a:sym typeface="Wingdings" pitchFamily="2" charset="2"/>
              </a:rPr>
              <a:t> P</a:t>
            </a:r>
            <a:r>
              <a:rPr lang="fr-CA" sz="3200" b="1" dirty="0" smtClean="0">
                <a:solidFill>
                  <a:srgbClr val="FF3399"/>
                </a:solidFill>
                <a:latin typeface="Copperplate Gothic Bold" pitchFamily="34" charset="0"/>
              </a:rPr>
              <a:t>ropulsion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412668" y="5757181"/>
            <a:ext cx="476784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2800" b="1" dirty="0" smtClean="0">
                <a:latin typeface="Copperplate Gothic Bold" pitchFamily="34" charset="0"/>
                <a:sym typeface="Wingdings"/>
              </a:rPr>
              <a:t></a:t>
            </a:r>
            <a:r>
              <a:rPr lang="fr-CA" sz="2800" b="1" dirty="0" smtClean="0">
                <a:latin typeface="Copperplate Gothic Bold" pitchFamily="34" charset="0"/>
                <a:sym typeface="Wingdings" pitchFamily="2" charset="2"/>
              </a:rPr>
              <a:t> Digestion mécanique</a:t>
            </a:r>
            <a:endParaRPr lang="fr-CA" sz="2800" b="1" dirty="0" smtClean="0">
              <a:latin typeface="Copperplate Gothic Bold" pitchFamily="34" charset="0"/>
            </a:endParaRPr>
          </a:p>
        </p:txBody>
      </p:sp>
      <p:sp>
        <p:nvSpPr>
          <p:cNvPr id="10" name="Espace réservé du numéro de diapositive 2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27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2"/>
            <p:custDataLst>
              <p:tags r:id="rId1"/>
            </p:custDataLst>
          </p:nvPr>
        </p:nvSpPr>
        <p:spPr>
          <a:xfrm>
            <a:off x="609600" y="1368152"/>
            <a:ext cx="3886200" cy="4086944"/>
          </a:xfrm>
        </p:spPr>
        <p:txBody>
          <a:bodyPr>
            <a:normAutofit/>
          </a:bodyPr>
          <a:lstStyle/>
          <a:p>
            <a:pPr marL="441325" lvl="2" indent="-441325" eaLnBrk="1" hangingPunct="1">
              <a:spcAft>
                <a:spcPts val="600"/>
              </a:spcAft>
              <a:buClrTx/>
              <a:buSzPct val="80000"/>
              <a:buFont typeface="Wingdings" pitchFamily="2" charset="2"/>
              <a:buChar char="q"/>
              <a:defRPr/>
            </a:pPr>
            <a:r>
              <a:rPr lang="fr-CA" sz="2400" b="1" dirty="0" smtClean="0">
                <a:solidFill>
                  <a:srgbClr val="FF3399"/>
                </a:solidFill>
              </a:rPr>
              <a:t>Ondes successives </a:t>
            </a:r>
            <a:r>
              <a:rPr lang="fr-CA" sz="2400" dirty="0" smtClean="0"/>
              <a:t>de contraction et de relâchement des muscles de la paroi des organes du tube digestif.</a:t>
            </a:r>
          </a:p>
          <a:p>
            <a:pPr marL="441325" lvl="2" indent="-441325" eaLnBrk="1" hangingPunct="1">
              <a:spcAft>
                <a:spcPts val="600"/>
              </a:spcAft>
              <a:buClrTx/>
              <a:buSzPct val="80000"/>
              <a:buFont typeface="Wingdings" pitchFamily="2" charset="2"/>
              <a:buChar char="q"/>
              <a:defRPr/>
            </a:pPr>
            <a:r>
              <a:rPr lang="fr-CA" sz="2400" b="1" dirty="0" smtClean="0">
                <a:solidFill>
                  <a:srgbClr val="FF3399"/>
                </a:solidFill>
              </a:rPr>
              <a:t>Unidirectionnel</a:t>
            </a:r>
          </a:p>
          <a:p>
            <a:pPr marL="441325" lvl="2" indent="-441325" eaLnBrk="1" hangingPunct="1">
              <a:spcAft>
                <a:spcPts val="600"/>
              </a:spcAft>
              <a:buClrTx/>
              <a:buSzPct val="80000"/>
              <a:buFont typeface="Wingdings" pitchFamily="2" charset="2"/>
              <a:buChar char="q"/>
              <a:defRPr/>
            </a:pPr>
            <a:r>
              <a:rPr lang="fr-CA" b="1" cap="small" dirty="0" smtClean="0">
                <a:solidFill>
                  <a:srgbClr val="FF3399"/>
                </a:solidFill>
              </a:rPr>
              <a:t>But:</a:t>
            </a:r>
            <a:r>
              <a:rPr lang="fr-CA" b="1" dirty="0" smtClean="0">
                <a:solidFill>
                  <a:srgbClr val="FF6600"/>
                </a:solidFill>
              </a:rPr>
              <a:t> </a:t>
            </a:r>
            <a:r>
              <a:rPr lang="fr-CA" sz="2200" dirty="0" smtClean="0"/>
              <a:t>Faire </a:t>
            </a:r>
            <a:r>
              <a:rPr lang="fr-CA" sz="2200" b="1" dirty="0" smtClean="0"/>
              <a:t>avancer</a:t>
            </a:r>
            <a:r>
              <a:rPr lang="fr-CA" sz="2200" dirty="0" smtClean="0"/>
              <a:t> le bol alimentaire le long du tube digestif.</a:t>
            </a:r>
            <a:endParaRPr lang="fr-CA" sz="2200" dirty="0" smtClean="0">
              <a:solidFill>
                <a:srgbClr val="FF660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  <p:custDataLst>
              <p:tags r:id="rId2"/>
            </p:custDataLst>
          </p:nvPr>
        </p:nvSpPr>
        <p:spPr>
          <a:xfrm>
            <a:off x="4800600" y="1313656"/>
            <a:ext cx="4091880" cy="4419600"/>
          </a:xfrm>
        </p:spPr>
        <p:txBody>
          <a:bodyPr>
            <a:noAutofit/>
          </a:bodyPr>
          <a:lstStyle/>
          <a:p>
            <a:pPr marL="441325" lvl="2" indent="-441325" eaLnBrk="1" hangingPunct="1">
              <a:lnSpc>
                <a:spcPct val="120000"/>
              </a:lnSpc>
              <a:spcAft>
                <a:spcPts val="600"/>
              </a:spcAft>
              <a:buClrTx/>
              <a:buSzPct val="80000"/>
              <a:buFont typeface="Wingdings" pitchFamily="2" charset="2"/>
              <a:buChar char="q"/>
              <a:defRPr/>
            </a:pPr>
            <a:r>
              <a:rPr lang="fr-CA" sz="2400" b="1" dirty="0" smtClean="0">
                <a:sym typeface="Wingdings" pitchFamily="2" charset="2"/>
              </a:rPr>
              <a:t>Contractions rythmiques et locales </a:t>
            </a:r>
            <a:r>
              <a:rPr lang="fr-CA" sz="2000" dirty="0" smtClean="0">
                <a:sym typeface="Wingdings" pitchFamily="2" charset="2"/>
              </a:rPr>
              <a:t>des muscles de la paroi de l’intestin grêle.</a:t>
            </a:r>
          </a:p>
          <a:p>
            <a:pPr marL="441325" lvl="2" indent="-441325" eaLnBrk="1" hangingPunct="1">
              <a:lnSpc>
                <a:spcPct val="120000"/>
              </a:lnSpc>
              <a:spcAft>
                <a:spcPts val="600"/>
              </a:spcAft>
              <a:buClrTx/>
              <a:buSzPct val="80000"/>
              <a:buFont typeface="Wingdings" pitchFamily="2" charset="2"/>
              <a:buChar char="q"/>
              <a:defRPr/>
            </a:pPr>
            <a:r>
              <a:rPr lang="fr-CA" sz="2400" b="1" dirty="0" smtClean="0">
                <a:sym typeface="Wingdings" pitchFamily="2" charset="2"/>
              </a:rPr>
              <a:t>Bidirectionnel</a:t>
            </a:r>
            <a:endParaRPr lang="fr-CA" sz="2400" dirty="0" smtClean="0">
              <a:sym typeface="Wingdings" pitchFamily="2" charset="2"/>
            </a:endParaRPr>
          </a:p>
          <a:p>
            <a:pPr marL="441325" lvl="2" indent="-441325" eaLnBrk="1" hangingPunct="1">
              <a:lnSpc>
                <a:spcPct val="120000"/>
              </a:lnSpc>
              <a:spcAft>
                <a:spcPts val="600"/>
              </a:spcAft>
              <a:buClrTx/>
              <a:buSzPct val="80000"/>
              <a:buFont typeface="Wingdings" pitchFamily="2" charset="2"/>
              <a:buChar char="q"/>
              <a:defRPr/>
            </a:pPr>
            <a:r>
              <a:rPr lang="fr-CA" sz="2000" b="1" cap="small" dirty="0" smtClean="0">
                <a:sym typeface="Wingdings" pitchFamily="2" charset="2"/>
              </a:rPr>
              <a:t>But: </a:t>
            </a:r>
          </a:p>
          <a:p>
            <a:pPr marL="723900" lvl="3" indent="-2667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q"/>
              <a:defRPr/>
            </a:pPr>
            <a:r>
              <a:rPr lang="fr-CA" sz="1800" b="1" dirty="0" smtClean="0">
                <a:sym typeface="Wingdings" pitchFamily="2" charset="2"/>
              </a:rPr>
              <a:t>Mélanger la nourriture avec les sucs digestifs </a:t>
            </a:r>
            <a:r>
              <a:rPr lang="fr-CA" sz="1800" b="1" dirty="0" smtClean="0">
                <a:solidFill>
                  <a:schemeClr val="accent1"/>
                </a:solidFill>
                <a:sym typeface="Symbol"/>
              </a:rPr>
              <a:t> </a:t>
            </a:r>
            <a:r>
              <a:rPr lang="fr-CA" dirty="0" smtClean="0">
                <a:sym typeface="Wingdings" pitchFamily="2" charset="2"/>
              </a:rPr>
              <a:t>la digestion </a:t>
            </a:r>
          </a:p>
          <a:p>
            <a:pPr marL="723900" lvl="3" indent="-2667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q"/>
              <a:defRPr/>
            </a:pPr>
            <a:r>
              <a:rPr lang="fr-CA" sz="1800" b="1" dirty="0" smtClean="0">
                <a:sym typeface="Wingdings" pitchFamily="2" charset="2"/>
              </a:rPr>
              <a:t>↑ surface de contact du bol alimentaire avec la paroi intestinale </a:t>
            </a:r>
            <a:r>
              <a:rPr lang="fr-CA" sz="1800" b="1" dirty="0" smtClean="0">
                <a:solidFill>
                  <a:schemeClr val="accent1"/>
                </a:solidFill>
                <a:sym typeface="Symbol"/>
              </a:rPr>
              <a:t> </a:t>
            </a:r>
            <a:r>
              <a:rPr lang="fr-CA" sz="1800" dirty="0" smtClean="0">
                <a:latin typeface="Arial"/>
                <a:cs typeface="Arial"/>
                <a:sym typeface="Wingdings" pitchFamily="2" charset="2"/>
              </a:rPr>
              <a:t>l</a:t>
            </a:r>
            <a:r>
              <a:rPr lang="fr-CA" sz="1800" dirty="0" smtClean="0">
                <a:sym typeface="Wingdings" pitchFamily="2" charset="2"/>
              </a:rPr>
              <a:t>’absorption</a:t>
            </a:r>
            <a:endParaRPr lang="fr-CA" sz="1800" dirty="0" smtClean="0"/>
          </a:p>
        </p:txBody>
      </p:sp>
      <p:sp>
        <p:nvSpPr>
          <p:cNvPr id="9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0825" y="115888"/>
            <a:ext cx="8713788" cy="1009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>
                <a:solidFill>
                  <a:srgbClr val="FF3399"/>
                </a:solidFill>
              </a:rPr>
              <a:t>Péristaltisme</a:t>
            </a:r>
            <a:r>
              <a:rPr lang="fr-CA" dirty="0" smtClean="0"/>
              <a:t> </a:t>
            </a:r>
            <a:r>
              <a:rPr lang="fr-CA" u="sng" dirty="0" smtClean="0">
                <a:solidFill>
                  <a:srgbClr val="000000"/>
                </a:solidFill>
              </a:rPr>
              <a:t>vs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smtClean="0"/>
              <a:t>Segmentation</a:t>
            </a:r>
            <a:endParaRPr lang="fr-CA" dirty="0"/>
          </a:p>
        </p:txBody>
      </p:sp>
      <p:sp>
        <p:nvSpPr>
          <p:cNvPr id="5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28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24_Fig_23_22_p_1018.jp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40502"/>
          <a:stretch/>
        </p:blipFill>
        <p:spPr>
          <a:xfrm>
            <a:off x="3744144" y="1124744"/>
            <a:ext cx="5236468" cy="4943475"/>
          </a:xfrm>
          <a:prstGeom prst="rect">
            <a:avLst/>
          </a:prstGeom>
        </p:spPr>
      </p:pic>
      <p:sp>
        <p:nvSpPr>
          <p:cNvPr id="325642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772" y="2954118"/>
            <a:ext cx="792163" cy="360362"/>
          </a:xfrm>
          <a:prstGeom prst="rect">
            <a:avLst/>
          </a:prstGeom>
          <a:solidFill>
            <a:schemeClr val="accent1">
              <a:alpha val="35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325661" name="Rectangle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81643" y="3659772"/>
            <a:ext cx="1332000" cy="288000"/>
          </a:xfrm>
          <a:prstGeom prst="rect">
            <a:avLst/>
          </a:prstGeom>
          <a:solidFill>
            <a:schemeClr val="tx2">
              <a:alpha val="35000"/>
            </a:scheme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325662" name="Rectangle 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27984" y="2681156"/>
            <a:ext cx="684000" cy="396000"/>
          </a:xfrm>
          <a:prstGeom prst="rect">
            <a:avLst/>
          </a:prstGeom>
          <a:solidFill>
            <a:srgbClr val="92D050">
              <a:alpha val="36000"/>
            </a:srgbClr>
          </a:solidFill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6" name="Rectangle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7984" y="2247375"/>
            <a:ext cx="864000" cy="396000"/>
          </a:xfrm>
          <a:prstGeom prst="rect">
            <a:avLst/>
          </a:prstGeom>
          <a:solidFill>
            <a:srgbClr val="66CCFF">
              <a:alpha val="35000"/>
            </a:srgbClr>
          </a:solidFill>
          <a:ln w="38100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7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27984" y="3126220"/>
            <a:ext cx="792000" cy="360000"/>
          </a:xfrm>
          <a:prstGeom prst="rect">
            <a:avLst/>
          </a:prstGeom>
          <a:solidFill>
            <a:srgbClr val="FFFF00">
              <a:alpha val="35000"/>
            </a:srgbClr>
          </a:solidFill>
          <a:ln w="381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0" name="Rectangle 2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22423" y="4896924"/>
            <a:ext cx="1224000" cy="288000"/>
          </a:xfrm>
          <a:prstGeom prst="rect">
            <a:avLst/>
          </a:prstGeom>
          <a:solidFill>
            <a:schemeClr val="accent6">
              <a:alpha val="35000"/>
            </a:schemeClr>
          </a:solidFill>
          <a:ln w="381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325663" name="Rectangl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175" y="1154240"/>
            <a:ext cx="2160000" cy="288000"/>
          </a:xfrm>
          <a:prstGeom prst="rect">
            <a:avLst/>
          </a:prstGeom>
          <a:solidFill>
            <a:schemeClr val="bg2">
              <a:lumMod val="60000"/>
              <a:lumOff val="40000"/>
              <a:alpha val="54902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325664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28235" y="5964684"/>
            <a:ext cx="1584325" cy="3099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CA" sz="1400" b="1" dirty="0">
                <a:solidFill>
                  <a:srgbClr val="0808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</a:t>
            </a:r>
            <a:r>
              <a:rPr lang="fr-CA" sz="1400" b="1" dirty="0" smtClean="0">
                <a:solidFill>
                  <a:srgbClr val="0808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23.22</a:t>
            </a:r>
            <a:endParaRPr lang="fr-CA" sz="1400" b="1" dirty="0">
              <a:solidFill>
                <a:srgbClr val="0808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ZoneTexte 20"/>
          <p:cNvSpPr txBox="1"/>
          <p:nvPr>
            <p:custDataLst>
              <p:tags r:id="rId10"/>
            </p:custDataLst>
          </p:nvPr>
        </p:nvSpPr>
        <p:spPr>
          <a:xfrm>
            <a:off x="1620986" y="1188492"/>
            <a:ext cx="13668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b="1" dirty="0">
                <a:solidFill>
                  <a:schemeClr val="accent5">
                    <a:lumMod val="10000"/>
                  </a:schemeClr>
                </a:solidFill>
              </a:rPr>
              <a:t>Mésentère</a:t>
            </a:r>
          </a:p>
        </p:txBody>
      </p:sp>
      <p:sp>
        <p:nvSpPr>
          <p:cNvPr id="18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22423" y="4451860"/>
            <a:ext cx="1152000" cy="288000"/>
          </a:xfrm>
          <a:prstGeom prst="rect">
            <a:avLst/>
          </a:prstGeom>
          <a:solidFill>
            <a:srgbClr val="B2B2B2">
              <a:alpha val="35000"/>
            </a:srgbClr>
          </a:solidFill>
          <a:ln w="38100" algn="ctr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9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08303" y="5690744"/>
            <a:ext cx="1152000" cy="288000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5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08304" y="4710396"/>
            <a:ext cx="1080000" cy="288000"/>
          </a:xfrm>
          <a:prstGeom prst="rect">
            <a:avLst/>
          </a:prstGeom>
          <a:solidFill>
            <a:schemeClr val="accent2">
              <a:alpha val="35000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pic>
        <p:nvPicPr>
          <p:cNvPr id="24" name="Image 23" descr="24_Fig_23_22_p_1018.jpg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59072"/>
          <a:stretch/>
        </p:blipFill>
        <p:spPr>
          <a:xfrm>
            <a:off x="179512" y="1149821"/>
            <a:ext cx="3602131" cy="4943475"/>
          </a:xfrm>
          <a:prstGeom prst="rect">
            <a:avLst/>
          </a:prstGeom>
        </p:spPr>
      </p:pic>
      <p:sp>
        <p:nvSpPr>
          <p:cNvPr id="23" name="Rectangle à coins arrondis 22"/>
          <p:cNvSpPr/>
          <p:nvPr>
            <p:custDataLst>
              <p:tags r:id="rId15"/>
            </p:custDataLst>
          </p:nvPr>
        </p:nvSpPr>
        <p:spPr bwMode="auto">
          <a:xfrm>
            <a:off x="3744144" y="980728"/>
            <a:ext cx="2124000" cy="612000"/>
          </a:xfrm>
          <a:prstGeom prst="wedgeRoundRectCallout">
            <a:avLst>
              <a:gd name="adj1" fmla="val 32462"/>
              <a:gd name="adj2" fmla="val 104794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sz="2000" b="1" dirty="0" smtClean="0">
                <a:solidFill>
                  <a:srgbClr val="000000"/>
                </a:solidFill>
                <a:sym typeface="Wingdings" pitchFamily="2" charset="2"/>
              </a:rPr>
              <a:t>Surface = 200 m</a:t>
            </a:r>
            <a:r>
              <a:rPr lang="fr-CA" sz="2000" b="1" baseline="30000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endParaRPr lang="fr-CA" sz="20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/>
            <a:r>
              <a:rPr lang="fr-CA" sz="1400" b="1" dirty="0" smtClean="0">
                <a:solidFill>
                  <a:srgbClr val="000000"/>
                </a:solidFill>
                <a:sym typeface="Wingdings" pitchFamily="2" charset="2"/>
              </a:rPr>
              <a:t>(2 terrains de tennis)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84325" y="6237312"/>
            <a:ext cx="7515006" cy="56630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fr-CA" sz="2800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Augmentation de la </a:t>
            </a:r>
            <a:r>
              <a:rPr lang="fr-CA" sz="28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surface </a:t>
            </a:r>
            <a:r>
              <a:rPr lang="fr-CA" sz="28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de </a:t>
            </a:r>
            <a:r>
              <a:rPr lang="fr-CA" sz="28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contact</a:t>
            </a:r>
            <a:endParaRPr lang="fr-CA" sz="2800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>
          <a:xfrm>
            <a:off x="-36512" y="-27384"/>
            <a:ext cx="9207851" cy="1009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Intestin grêle : </a:t>
            </a:r>
            <a:r>
              <a:rPr lang="fr-CA" sz="3100" dirty="0" smtClean="0"/>
              <a:t>anatomie &amp; Histologie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496" y="5013176"/>
            <a:ext cx="52565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b="1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3 niveaux de </a:t>
            </a:r>
            <a:r>
              <a:rPr lang="fr-CA" b="1" u="sng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repliement</a:t>
            </a:r>
            <a:endParaRPr lang="fr-CA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176213" indent="-176213">
              <a:buFont typeface="Tempus Sans ITC" pitchFamily="82" charset="0"/>
              <a:buChar char="•"/>
            </a:pPr>
            <a:r>
              <a:rPr lang="fr-CA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Plis circulaires</a:t>
            </a:r>
          </a:p>
          <a:p>
            <a:pPr marL="176213" indent="-176213">
              <a:buFont typeface="Tempus Sans ITC" pitchFamily="82" charset="0"/>
              <a:buChar char="•"/>
            </a:pPr>
            <a:r>
              <a:rPr lang="fr-CA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Villosités intestinales</a:t>
            </a:r>
          </a:p>
          <a:p>
            <a:pPr marL="176213" indent="-176213">
              <a:buFont typeface="Tempus Sans ITC" pitchFamily="82" charset="0"/>
              <a:buChar char="•"/>
            </a:pPr>
            <a:r>
              <a:rPr lang="fr-CA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Microvillosités</a:t>
            </a:r>
          </a:p>
          <a:p>
            <a:endParaRPr lang="fr-CA" dirty="0"/>
          </a:p>
        </p:txBody>
      </p:sp>
      <p:sp>
        <p:nvSpPr>
          <p:cNvPr id="22" name="Espace réservé du numéro de diapositive 2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29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61" grpId="0" animBg="1"/>
      <p:bldP spid="325662" grpId="0" animBg="1"/>
      <p:bldP spid="16" grpId="0" animBg="1"/>
      <p:bldP spid="17" grpId="0" animBg="1"/>
      <p:bldP spid="20" grpId="0" animBg="1"/>
      <p:bldP spid="325663" grpId="0" animBg="1"/>
      <p:bldP spid="18" grpId="0" animBg="1"/>
      <p:bldP spid="19" grpId="0" animBg="1"/>
      <p:bldP spid="25" grpId="0" animBg="1"/>
      <p:bldP spid="23" grpId="0" animBg="1"/>
      <p:bldP spid="2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3813448" cy="2735163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" y="13130"/>
            <a:ext cx="4752234" cy="34878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92" y="0"/>
            <a:ext cx="3087216" cy="30460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49924"/>
            <a:ext cx="4932040" cy="33080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016" y="2780928"/>
            <a:ext cx="8153400" cy="990600"/>
          </a:xfrm>
        </p:spPr>
        <p:txBody>
          <a:bodyPr/>
          <a:lstStyle/>
          <a:p>
            <a:pPr algn="ctr"/>
            <a:r>
              <a:rPr lang="fr-CA" dirty="0" smtClean="0"/>
              <a:t>L’ESTOMAC</a:t>
            </a:r>
            <a:endParaRPr lang="fr-CA" dirty="0"/>
          </a:p>
        </p:txBody>
      </p:sp>
      <p:sp>
        <p:nvSpPr>
          <p:cNvPr id="10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2008" y="1916633"/>
            <a:ext cx="8892480" cy="41766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defRPr/>
            </a:pPr>
            <a:r>
              <a:rPr lang="fr-CA" b="1" dirty="0" smtClean="0">
                <a:solidFill>
                  <a:srgbClr val="00CC00"/>
                </a:solidFill>
                <a:sym typeface="Wingdings"/>
              </a:rPr>
              <a:t> </a:t>
            </a:r>
            <a:r>
              <a:rPr lang="fr-CA" b="1" dirty="0" smtClean="0">
                <a:solidFill>
                  <a:srgbClr val="00CC00"/>
                </a:solidFill>
              </a:rPr>
              <a:t>Plis circulaires :</a:t>
            </a:r>
            <a:endParaRPr lang="fr-CA" dirty="0" smtClean="0">
              <a:solidFill>
                <a:srgbClr val="00CC00"/>
              </a:solidFill>
              <a:sym typeface="Wingdings" pitchFamily="2" charset="2"/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  <a:defRPr/>
            </a:pPr>
            <a:r>
              <a:rPr lang="fr-CA" dirty="0" smtClean="0"/>
              <a:t>Replis profonds de la muqueuse intestinale et</a:t>
            </a:r>
            <a:r>
              <a:rPr lang="fr-CA" b="1" dirty="0" smtClean="0"/>
              <a:t> </a:t>
            </a:r>
            <a:r>
              <a:rPr lang="fr-CA" dirty="0" smtClean="0"/>
              <a:t>sous-muqueuse.</a:t>
            </a:r>
            <a:endParaRPr lang="fr-CA" b="1" dirty="0" smtClean="0"/>
          </a:p>
          <a:p>
            <a:pPr lvl="1">
              <a:lnSpc>
                <a:spcPct val="110000"/>
              </a:lnSpc>
              <a:buClr>
                <a:schemeClr val="tx1"/>
              </a:buClr>
              <a:defRPr/>
            </a:pPr>
            <a:r>
              <a:rPr lang="fr-CA" b="1" dirty="0" smtClean="0"/>
              <a:t>Culbutage</a:t>
            </a:r>
            <a:r>
              <a:rPr lang="fr-CA" dirty="0" smtClean="0"/>
              <a:t> du chyme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b="1" dirty="0" smtClean="0">
                <a:sym typeface="Wingdings" pitchFamily="2" charset="2"/>
              </a:rPr>
              <a:t>Ralentit</a:t>
            </a:r>
            <a:r>
              <a:rPr lang="fr-CA" dirty="0" smtClean="0">
                <a:sym typeface="Wingdings" pitchFamily="2" charset="2"/>
              </a:rPr>
              <a:t> sa progression </a:t>
            </a:r>
            <a:endParaRPr lang="fr-CA" dirty="0" smtClean="0"/>
          </a:p>
          <a:p>
            <a:pPr lvl="2">
              <a:lnSpc>
                <a:spcPct val="110000"/>
              </a:lnSpc>
              <a:buClr>
                <a:schemeClr val="tx1"/>
              </a:buClr>
              <a:defRPr/>
            </a:pPr>
            <a:r>
              <a:rPr lang="fr-CA" dirty="0" smtClean="0"/>
              <a:t>Facilite son </a:t>
            </a:r>
            <a:r>
              <a:rPr lang="fr-CA" b="1" dirty="0" smtClean="0"/>
              <a:t>mélange</a:t>
            </a:r>
            <a:r>
              <a:rPr lang="fr-CA" dirty="0" smtClean="0"/>
              <a:t> avec suc intestinal et enzymes = meilleure </a:t>
            </a:r>
            <a:r>
              <a:rPr lang="fr-CA" b="1" dirty="0" smtClean="0"/>
              <a:t>digestion chimique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defRPr/>
            </a:pPr>
            <a:r>
              <a:rPr lang="fr-CA" b="1" dirty="0" smtClean="0"/>
              <a:t>↑ temps de contact </a:t>
            </a:r>
            <a:r>
              <a:rPr lang="fr-CA" dirty="0" smtClean="0"/>
              <a:t>des nutriments avec la muqueuse = meilleure </a:t>
            </a:r>
            <a:r>
              <a:rPr lang="fr-CA" b="1" dirty="0" smtClean="0"/>
              <a:t>absorption</a:t>
            </a:r>
            <a:r>
              <a:rPr lang="fr-CA" dirty="0" smtClean="0"/>
              <a:t> des nutriments</a:t>
            </a:r>
          </a:p>
        </p:txBody>
      </p:sp>
      <p:pic>
        <p:nvPicPr>
          <p:cNvPr id="55302" name="Image 6" descr="intestin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6062" y="115888"/>
            <a:ext cx="1314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68313" y="-27384"/>
            <a:ext cx="8496300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Intestin grêle : anatomie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178549"/>
            <a:ext cx="7515006" cy="56630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fr-CA" sz="2800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Augmentation de la </a:t>
            </a:r>
            <a:r>
              <a:rPr lang="fr-CA" sz="28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surface </a:t>
            </a:r>
            <a:r>
              <a:rPr lang="fr-CA" sz="28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de </a:t>
            </a:r>
            <a:r>
              <a:rPr lang="fr-CA" sz="28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contact</a:t>
            </a:r>
            <a:endParaRPr lang="fr-CA" sz="2800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6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30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51520" y="908521"/>
            <a:ext cx="8748463" cy="51847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Tx/>
              <a:defRPr/>
            </a:pPr>
            <a:r>
              <a:rPr lang="fr-CA" b="1" dirty="0" smtClean="0">
                <a:solidFill>
                  <a:srgbClr val="C00000"/>
                </a:solidFill>
                <a:sym typeface="Wingdings"/>
              </a:rPr>
              <a:t> </a:t>
            </a:r>
            <a:r>
              <a:rPr lang="fr-CA" b="1" dirty="0" smtClean="0">
                <a:solidFill>
                  <a:srgbClr val="C00000"/>
                </a:solidFill>
              </a:rPr>
              <a:t>Villosités intestinales :</a:t>
            </a:r>
          </a:p>
          <a:p>
            <a:pPr lvl="1">
              <a:lnSpc>
                <a:spcPct val="110000"/>
              </a:lnSpc>
              <a:buClrTx/>
              <a:defRPr/>
            </a:pPr>
            <a:r>
              <a:rPr lang="fr-CA" dirty="0" smtClean="0"/>
              <a:t>Replis de la </a:t>
            </a:r>
            <a:r>
              <a:rPr lang="fr-CA" b="1" u="sng" dirty="0" smtClean="0">
                <a:solidFill>
                  <a:srgbClr val="C00000"/>
                </a:solidFill>
              </a:rPr>
              <a:t>muqueuse</a:t>
            </a:r>
            <a:r>
              <a:rPr lang="fr-CA" dirty="0" smtClean="0"/>
              <a:t> intestinale</a:t>
            </a:r>
          </a:p>
          <a:p>
            <a:pPr lvl="2">
              <a:lnSpc>
                <a:spcPct val="110000"/>
              </a:lnSpc>
              <a:buClrTx/>
              <a:defRPr/>
            </a:pPr>
            <a:r>
              <a:rPr lang="fr-CA" b="1" dirty="0" smtClean="0"/>
              <a:t>↑↑↑ surface de contact = ↑↑↑ digestion chimique</a:t>
            </a:r>
          </a:p>
          <a:p>
            <a:pPr lvl="2">
              <a:lnSpc>
                <a:spcPct val="110000"/>
              </a:lnSpc>
              <a:buClrTx/>
              <a:defRPr/>
            </a:pPr>
            <a:r>
              <a:rPr lang="fr-CA" b="1" dirty="0" smtClean="0"/>
              <a:t>↑↑↑ surface de contact = ↑↑↑ absorption</a:t>
            </a:r>
            <a:endParaRPr lang="fr-CA" sz="1400" dirty="0" smtClean="0"/>
          </a:p>
          <a:p>
            <a:pPr>
              <a:lnSpc>
                <a:spcPct val="110000"/>
              </a:lnSpc>
              <a:buClrTx/>
              <a:defRPr/>
            </a:pPr>
            <a:r>
              <a:rPr lang="fr-CA" b="1" dirty="0" smtClean="0">
                <a:solidFill>
                  <a:schemeClr val="accent3"/>
                </a:solidFill>
                <a:sym typeface="Wingdings"/>
              </a:rPr>
              <a:t> </a:t>
            </a:r>
            <a:r>
              <a:rPr lang="fr-CA" b="1" dirty="0" smtClean="0">
                <a:solidFill>
                  <a:schemeClr val="accent3"/>
                </a:solidFill>
              </a:rPr>
              <a:t>microvillosités</a:t>
            </a:r>
            <a:r>
              <a:rPr lang="fr-CA" dirty="0" smtClean="0">
                <a:solidFill>
                  <a:schemeClr val="accent3"/>
                </a:solidFill>
              </a:rPr>
              <a:t> </a:t>
            </a:r>
            <a:r>
              <a:rPr lang="fr-CA" b="1" dirty="0" smtClean="0">
                <a:solidFill>
                  <a:schemeClr val="accent3"/>
                </a:solidFill>
              </a:rPr>
              <a:t>(</a:t>
            </a:r>
            <a:r>
              <a:rPr lang="fr-CA" b="1" u="sng" dirty="0" smtClean="0">
                <a:solidFill>
                  <a:schemeClr val="accent3"/>
                </a:solidFill>
              </a:rPr>
              <a:t>bordure en brosse</a:t>
            </a:r>
            <a:r>
              <a:rPr lang="fr-CA" b="1" dirty="0" smtClean="0">
                <a:solidFill>
                  <a:schemeClr val="accent3"/>
                </a:solidFill>
              </a:rPr>
              <a:t>) </a:t>
            </a:r>
            <a:r>
              <a:rPr lang="fr-CA" dirty="0" smtClean="0">
                <a:solidFill>
                  <a:schemeClr val="accent3"/>
                </a:solidFill>
              </a:rPr>
              <a:t>:</a:t>
            </a:r>
          </a:p>
          <a:p>
            <a:pPr lvl="1">
              <a:lnSpc>
                <a:spcPct val="110000"/>
              </a:lnSpc>
              <a:buClrTx/>
              <a:defRPr/>
            </a:pPr>
            <a:r>
              <a:rPr lang="fr-CA" dirty="0" smtClean="0">
                <a:solidFill>
                  <a:schemeClr val="accent3"/>
                </a:solidFill>
              </a:rPr>
              <a:t>Replis de la </a:t>
            </a:r>
            <a:r>
              <a:rPr lang="fr-CA" b="1" u="sng" dirty="0" smtClean="0">
                <a:solidFill>
                  <a:schemeClr val="accent3"/>
                </a:solidFill>
              </a:rPr>
              <a:t>membrane cellulaire</a:t>
            </a:r>
            <a:r>
              <a:rPr lang="fr-CA" b="1" dirty="0" smtClean="0">
                <a:solidFill>
                  <a:schemeClr val="accent3"/>
                </a:solidFill>
              </a:rPr>
              <a:t> </a:t>
            </a:r>
            <a:r>
              <a:rPr lang="fr-CA" dirty="0" smtClean="0">
                <a:solidFill>
                  <a:schemeClr val="accent3"/>
                </a:solidFill>
              </a:rPr>
              <a:t>(¢ absorbantes).</a:t>
            </a:r>
            <a:endParaRPr lang="fr-CA" b="1" dirty="0" smtClean="0">
              <a:solidFill>
                <a:schemeClr val="accent3"/>
              </a:solidFill>
            </a:endParaRPr>
          </a:p>
          <a:p>
            <a:pPr lvl="2">
              <a:lnSpc>
                <a:spcPct val="110000"/>
              </a:lnSpc>
              <a:buClrTx/>
              <a:defRPr/>
            </a:pPr>
            <a:r>
              <a:rPr lang="fr-CA" b="1" dirty="0" smtClean="0"/>
              <a:t>↑↑↑ surface de contact = ↑↑↑ digestion chimique et ↑↑↑ absorption</a:t>
            </a:r>
          </a:p>
        </p:txBody>
      </p:sp>
      <p:pic>
        <p:nvPicPr>
          <p:cNvPr id="55302" name="Image 6" descr="intestin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0163" y="115888"/>
            <a:ext cx="1314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archemin horizontal 6"/>
          <p:cNvSpPr/>
          <p:nvPr/>
        </p:nvSpPr>
        <p:spPr bwMode="auto">
          <a:xfrm>
            <a:off x="323528" y="5805264"/>
            <a:ext cx="8424936" cy="100811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sz="2400" b="1" cap="sm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Les </a:t>
            </a:r>
            <a:r>
              <a:rPr lang="fr-CA" sz="2400" b="1" cap="sm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¢ absorbantes </a:t>
            </a:r>
            <a:r>
              <a:rPr lang="fr-CA" sz="2400" b="1" cap="sm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de l’intestin grêle digèrent ET absorbent les nutriments.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68313" y="-27384"/>
            <a:ext cx="8496300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Intestin grêle : anatomie</a:t>
            </a:r>
          </a:p>
        </p:txBody>
      </p:sp>
      <p:sp>
        <p:nvSpPr>
          <p:cNvPr id="6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31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figure_26-15 mod.jpg"/>
          <p:cNvPicPr>
            <a:picLocks noGrp="1" noChangeAspect="1"/>
          </p:cNvPicPr>
          <p:nvPr>
            <p:ph idx="1"/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1" b="5061"/>
          <a:stretch>
            <a:fillRect/>
          </a:stretch>
        </p:blipFill>
        <p:spPr>
          <a:xfrm>
            <a:off x="35496" y="692696"/>
            <a:ext cx="6912768" cy="6093295"/>
          </a:xfrm>
        </p:spPr>
      </p:pic>
      <p:sp>
        <p:nvSpPr>
          <p:cNvPr id="8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20072" y="1700808"/>
            <a:ext cx="1871663" cy="371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¢ absorbante</a:t>
            </a:r>
          </a:p>
        </p:txBody>
      </p:sp>
      <p:sp>
        <p:nvSpPr>
          <p:cNvPr id="9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36096" y="3026792"/>
            <a:ext cx="1439862" cy="3095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¢ caliciforme </a:t>
            </a: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20592" y="4264769"/>
            <a:ext cx="1511300" cy="315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¢ </a:t>
            </a:r>
            <a:r>
              <a:rPr lang="fr-CA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Paneth</a:t>
            </a:r>
            <a:r>
              <a:rPr lang="fr-CA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20072" y="5462635"/>
            <a:ext cx="2160588" cy="260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fr-CA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endocrinocyte</a:t>
            </a:r>
            <a:endParaRPr lang="fr-CA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12534" y="1497409"/>
            <a:ext cx="1223962" cy="7794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Digère</a:t>
            </a:r>
          </a:p>
          <a:p>
            <a:pPr>
              <a:spcBef>
                <a:spcPct val="50000"/>
              </a:spcBef>
              <a:defRPr/>
            </a:pPr>
            <a:r>
              <a:rPr lang="fr-CA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Absorbe </a:t>
            </a: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39955" y="3026792"/>
            <a:ext cx="1152525" cy="316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Mucus</a:t>
            </a:r>
          </a:p>
        </p:txBody>
      </p:sp>
      <p:sp>
        <p:nvSpPr>
          <p:cNvPr id="14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6296" y="4048869"/>
            <a:ext cx="1871663" cy="3199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Lysozyme</a:t>
            </a:r>
            <a:endParaRPr lang="fr-CA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26970" y="5318172"/>
            <a:ext cx="1225550" cy="565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fr-CA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Sécrétine</a:t>
            </a:r>
            <a:r>
              <a:rPr lang="fr-CA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fr-CA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CCK</a:t>
            </a:r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875958" y="317125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chemeClr val="bg1"/>
              </a:solidFill>
            </a:endParaRPr>
          </a:p>
        </p:txBody>
      </p:sp>
      <p:sp>
        <p:nvSpPr>
          <p:cNvPr id="1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876256" y="1714897"/>
            <a:ext cx="1008063" cy="17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chemeClr val="bg1"/>
              </a:solidFill>
            </a:endParaRPr>
          </a:p>
        </p:txBody>
      </p:sp>
      <p:sp>
        <p:nvSpPr>
          <p:cNvPr id="18" name="Line 2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76256" y="1895872"/>
            <a:ext cx="936625" cy="17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chemeClr val="bg1"/>
              </a:solidFill>
            </a:endParaRPr>
          </a:p>
        </p:txBody>
      </p:sp>
      <p:sp>
        <p:nvSpPr>
          <p:cNvPr id="19" name="Line 2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589017" y="4191744"/>
            <a:ext cx="647700" cy="2127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1" name="Line 2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150472" y="5386435"/>
            <a:ext cx="755650" cy="1809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00FFFF"/>
              </a:solidFill>
            </a:endParaRPr>
          </a:p>
        </p:txBody>
      </p:sp>
      <p:sp>
        <p:nvSpPr>
          <p:cNvPr id="22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163172" y="5562647"/>
            <a:ext cx="865188" cy="142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00FFFF"/>
              </a:solidFill>
            </a:endParaRPr>
          </a:p>
        </p:txBody>
      </p:sp>
      <p:cxnSp>
        <p:nvCxnSpPr>
          <p:cNvPr id="23" name="Connecteur droit avec flèche 22"/>
          <p:cNvCxnSpPr/>
          <p:nvPr>
            <p:custDataLst>
              <p:tags r:id="rId15"/>
            </p:custDataLst>
          </p:nvPr>
        </p:nvCxnSpPr>
        <p:spPr bwMode="auto">
          <a:xfrm>
            <a:off x="8445357" y="5877272"/>
            <a:ext cx="0" cy="432000"/>
          </a:xfrm>
          <a:prstGeom prst="straightConnector1">
            <a:avLst/>
          </a:prstGeom>
          <a:solidFill>
            <a:srgbClr val="CCFF66">
              <a:alpha val="50000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954317" y="6297847"/>
            <a:ext cx="1009526" cy="371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SANG </a:t>
            </a:r>
            <a:endParaRPr lang="fr-CA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4005064"/>
            <a:ext cx="1008000" cy="287337"/>
          </a:xfrm>
          <a:prstGeom prst="rect">
            <a:avLst/>
          </a:prstGeom>
          <a:solidFill>
            <a:srgbClr val="99CCFF">
              <a:alpha val="55000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7" name="ZoneTexte 26"/>
          <p:cNvSpPr txBox="1"/>
          <p:nvPr/>
        </p:nvSpPr>
        <p:spPr>
          <a:xfrm>
            <a:off x="3131840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000000"/>
                </a:solidFill>
              </a:rPr>
              <a:t>¢ souches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28" name="Pensées 27"/>
          <p:cNvSpPr/>
          <p:nvPr/>
        </p:nvSpPr>
        <p:spPr bwMode="auto">
          <a:xfrm>
            <a:off x="473845" y="1472545"/>
            <a:ext cx="2556000" cy="828000"/>
          </a:xfrm>
          <a:prstGeom prst="cloudCallout">
            <a:avLst>
              <a:gd name="adj1" fmla="val 60947"/>
              <a:gd name="adj2" fmla="val 370719"/>
            </a:avLst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Renouvellement de la muqueuse</a:t>
            </a:r>
          </a:p>
        </p:txBody>
      </p:sp>
      <p:sp>
        <p:nvSpPr>
          <p:cNvPr id="29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981075"/>
            <a:ext cx="1584325" cy="371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CA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23.21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3791" y="4423716"/>
            <a:ext cx="175541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CA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 Phagocytose »</a:t>
            </a:r>
          </a:p>
        </p:txBody>
      </p:sp>
      <p:sp>
        <p:nvSpPr>
          <p:cNvPr id="32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588223" y="4437113"/>
            <a:ext cx="405567" cy="14357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612648" y="4462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Intestin grêle : histologie</a:t>
            </a:r>
          </a:p>
        </p:txBody>
      </p:sp>
      <p:sp>
        <p:nvSpPr>
          <p:cNvPr id="26" name="Espace réservé du numéro de diapositive 21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8244408" y="6597352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32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4" grpId="0"/>
      <p:bldP spid="27" grpId="0"/>
      <p:bldP spid="28" grpId="0" animBg="1"/>
      <p:bldP spid="29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Intestin grêle : histologie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8313" y="908720"/>
            <a:ext cx="8496300" cy="597666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Tx/>
              <a:defRPr/>
            </a:pPr>
            <a:r>
              <a:rPr lang="fr-CA" b="1" dirty="0" smtClean="0">
                <a:solidFill>
                  <a:schemeClr val="accent3"/>
                </a:solidFill>
              </a:rPr>
              <a:t>Muqueuse</a:t>
            </a:r>
            <a:r>
              <a:rPr lang="fr-CA" dirty="0" smtClean="0"/>
              <a:t> </a:t>
            </a:r>
            <a:r>
              <a:rPr lang="fr-CA" dirty="0" smtClean="0">
                <a:sym typeface="Wingdings" pitchFamily="2" charset="2"/>
              </a:rPr>
              <a:t></a:t>
            </a:r>
            <a:r>
              <a:rPr lang="fr-CA" dirty="0" smtClean="0"/>
              <a:t> </a:t>
            </a:r>
            <a:r>
              <a:rPr lang="fr-CA" dirty="0" smtClean="0">
                <a:sym typeface="Wingdings" pitchFamily="2" charset="2"/>
              </a:rPr>
              <a:t>villosités et glandes intestinales</a:t>
            </a:r>
          </a:p>
          <a:p>
            <a:pPr lvl="1">
              <a:lnSpc>
                <a:spcPct val="110000"/>
              </a:lnSpc>
              <a:buClrTx/>
              <a:defRPr/>
            </a:pPr>
            <a:r>
              <a:rPr lang="fr-CA" b="1" dirty="0" smtClean="0"/>
              <a:t>Digèrent</a:t>
            </a:r>
            <a:r>
              <a:rPr lang="fr-CA" dirty="0" smtClean="0"/>
              <a:t> et </a:t>
            </a:r>
            <a:r>
              <a:rPr lang="fr-CA" b="1" dirty="0" smtClean="0"/>
              <a:t>absorbent</a:t>
            </a:r>
            <a:r>
              <a:rPr lang="fr-CA" dirty="0" smtClean="0"/>
              <a:t> les nutriments</a:t>
            </a:r>
          </a:p>
          <a:p>
            <a:pPr lvl="1">
              <a:lnSpc>
                <a:spcPct val="110000"/>
              </a:lnSpc>
              <a:buClrTx/>
              <a:defRPr/>
            </a:pPr>
            <a:r>
              <a:rPr lang="fr-CA" dirty="0" smtClean="0"/>
              <a:t>Sécrètent du </a:t>
            </a:r>
            <a:r>
              <a:rPr lang="fr-CA" b="1" dirty="0" smtClean="0"/>
              <a:t>mucus</a:t>
            </a:r>
            <a:r>
              <a:rPr lang="fr-CA" dirty="0" smtClean="0"/>
              <a:t> et le </a:t>
            </a:r>
            <a:r>
              <a:rPr lang="fr-CA" b="1" dirty="0" smtClean="0"/>
              <a:t>suc intestinal</a:t>
            </a:r>
          </a:p>
          <a:p>
            <a:pPr>
              <a:lnSpc>
                <a:spcPct val="110000"/>
              </a:lnSpc>
              <a:buClrTx/>
              <a:defRPr/>
            </a:pPr>
            <a:r>
              <a:rPr lang="fr-CA" b="1" dirty="0" smtClean="0">
                <a:solidFill>
                  <a:srgbClr val="FF6600"/>
                </a:solidFill>
              </a:rPr>
              <a:t>Sous-muqueuse</a:t>
            </a:r>
            <a:endParaRPr lang="fr-CA" dirty="0">
              <a:solidFill>
                <a:srgbClr val="FF6600"/>
              </a:solidFill>
            </a:endParaRPr>
          </a:p>
          <a:p>
            <a:pPr lvl="1">
              <a:lnSpc>
                <a:spcPct val="110000"/>
              </a:lnSpc>
              <a:buClrTx/>
              <a:defRPr/>
            </a:pPr>
            <a:r>
              <a:rPr lang="fr-CA" b="1" dirty="0">
                <a:sym typeface="Wingdings" pitchFamily="2" charset="2"/>
              </a:rPr>
              <a:t>Glandes duodénales</a:t>
            </a:r>
          </a:p>
          <a:p>
            <a:pPr lvl="2">
              <a:lnSpc>
                <a:spcPct val="110000"/>
              </a:lnSpc>
              <a:buClrTx/>
              <a:defRPr/>
            </a:pPr>
            <a:r>
              <a:rPr lang="fr-CA" b="1" dirty="0" smtClean="0"/>
              <a:t>Mucus alcalin </a:t>
            </a:r>
            <a:r>
              <a:rPr lang="fr-CA" dirty="0" smtClean="0"/>
              <a:t>(neutralise chyme acide de l’estomac)</a:t>
            </a:r>
          </a:p>
          <a:p>
            <a:pPr lvl="1">
              <a:lnSpc>
                <a:spcPct val="110000"/>
              </a:lnSpc>
              <a:buClrTx/>
              <a:defRPr/>
            </a:pPr>
            <a:r>
              <a:rPr lang="fr-CA" dirty="0" smtClean="0">
                <a:sym typeface="Wingdings" pitchFamily="2" charset="2"/>
              </a:rPr>
              <a:t>Tissus lymphatiques  </a:t>
            </a:r>
            <a:r>
              <a:rPr lang="fr-CA" b="1" dirty="0" smtClean="0">
                <a:sym typeface="Wingdings" pitchFamily="2" charset="2"/>
              </a:rPr>
              <a:t>Plaques de Peyer</a:t>
            </a:r>
          </a:p>
          <a:p>
            <a:pPr>
              <a:lnSpc>
                <a:spcPct val="110000"/>
              </a:lnSpc>
              <a:buClrTx/>
              <a:defRPr/>
            </a:pPr>
            <a:r>
              <a:rPr lang="fr-CA" b="1" dirty="0" smtClean="0">
                <a:solidFill>
                  <a:srgbClr val="C00000"/>
                </a:solidFill>
              </a:rPr>
              <a:t>Musculeuse</a:t>
            </a:r>
            <a:r>
              <a:rPr lang="fr-CA" dirty="0" smtClean="0">
                <a:solidFill>
                  <a:srgbClr val="C00000"/>
                </a:solidFill>
              </a:rPr>
              <a:t> </a:t>
            </a:r>
            <a:r>
              <a:rPr lang="fr-CA" dirty="0" smtClean="0">
                <a:solidFill>
                  <a:srgbClr val="C00000"/>
                </a:solidFill>
                <a:sym typeface="Wingdings" pitchFamily="2" charset="2"/>
              </a:rPr>
              <a:t> 2 couches de muscle lisse</a:t>
            </a:r>
          </a:p>
          <a:p>
            <a:pPr lvl="1">
              <a:lnSpc>
                <a:spcPct val="110000"/>
              </a:lnSpc>
              <a:buClrTx/>
              <a:defRPr/>
            </a:pPr>
            <a:r>
              <a:rPr lang="fr-CA" b="1" dirty="0" smtClean="0">
                <a:sym typeface="Wingdings" pitchFamily="2" charset="2"/>
              </a:rPr>
              <a:t>Péristaltisme et segmentation</a:t>
            </a:r>
          </a:p>
          <a:p>
            <a:pPr>
              <a:lnSpc>
                <a:spcPct val="110000"/>
              </a:lnSpc>
              <a:buClrTx/>
              <a:defRPr/>
            </a:pPr>
            <a:r>
              <a:rPr lang="fr-CA" b="1" dirty="0" smtClean="0">
                <a:solidFill>
                  <a:schemeClr val="accent1"/>
                </a:solidFill>
              </a:rPr>
              <a:t>Séreuse</a:t>
            </a:r>
            <a:r>
              <a:rPr lang="fr-CA" dirty="0" smtClean="0">
                <a:solidFill>
                  <a:schemeClr val="accent1"/>
                </a:solidFill>
              </a:rPr>
              <a:t> </a:t>
            </a:r>
            <a:r>
              <a:rPr lang="fr-CA" dirty="0" smtClean="0">
                <a:solidFill>
                  <a:schemeClr val="accent1"/>
                </a:solidFill>
                <a:sym typeface="Wingdings" pitchFamily="2" charset="2"/>
              </a:rPr>
              <a:t> Tissu conjonctif</a:t>
            </a:r>
          </a:p>
          <a:p>
            <a:pPr lvl="1">
              <a:lnSpc>
                <a:spcPct val="110000"/>
              </a:lnSpc>
              <a:buClrTx/>
              <a:defRPr/>
            </a:pPr>
            <a:r>
              <a:rPr lang="fr-CA" dirty="0" smtClean="0"/>
              <a:t>Enveloppe externe de l’intestin grêle.</a:t>
            </a:r>
          </a:p>
          <a:p>
            <a:pPr lvl="1" eaLnBrk="1" hangingPunct="1">
              <a:lnSpc>
                <a:spcPct val="110000"/>
              </a:lnSpc>
              <a:buClrTx/>
              <a:defRPr/>
            </a:pPr>
            <a:endParaRPr lang="fr-CA" dirty="0" smtClean="0"/>
          </a:p>
        </p:txBody>
      </p:sp>
      <p:sp>
        <p:nvSpPr>
          <p:cNvPr id="4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33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-27383"/>
            <a:ext cx="9143999" cy="1296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3600" dirty="0" smtClean="0">
                <a:solidFill>
                  <a:srgbClr val="68D000"/>
                </a:solidFill>
                <a:sym typeface="Wingdings"/>
              </a:rPr>
              <a:t></a:t>
            </a:r>
            <a:r>
              <a:rPr lang="fr-CA" sz="3600" dirty="0" smtClean="0">
                <a:solidFill>
                  <a:srgbClr val="68D000"/>
                </a:solidFill>
              </a:rPr>
              <a:t>Digestion chimique </a:t>
            </a:r>
            <a:r>
              <a:rPr lang="fr-CA" sz="2400" dirty="0" smtClean="0"/>
              <a:t>&amp; </a:t>
            </a:r>
            <a:r>
              <a:rPr lang="fr-CA" sz="3600" dirty="0" smtClean="0">
                <a:solidFill>
                  <a:srgbClr val="CC0000"/>
                </a:solidFill>
                <a:sym typeface="Wingdings"/>
              </a:rPr>
              <a:t></a:t>
            </a:r>
            <a:r>
              <a:rPr lang="fr-CA" sz="3600" dirty="0" smtClean="0">
                <a:solidFill>
                  <a:srgbClr val="CC0000"/>
                </a:solidFill>
              </a:rPr>
              <a:t>Absorption </a:t>
            </a:r>
            <a:r>
              <a:rPr lang="fr-CA" sz="3600" dirty="0" smtClean="0"/>
              <a:t/>
            </a:r>
            <a:br>
              <a:rPr lang="fr-CA" sz="3600" dirty="0" smtClean="0"/>
            </a:br>
            <a:r>
              <a:rPr lang="fr-CA" sz="3600" dirty="0" smtClean="0"/>
              <a:t>par la bordure en brosse</a:t>
            </a:r>
            <a:endParaRPr lang="fr-CA" sz="3600" dirty="0"/>
          </a:p>
        </p:txBody>
      </p:sp>
      <p:pic>
        <p:nvPicPr>
          <p:cNvPr id="8" name="Image 7" descr="36_Fig_23_33_p_103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9" t="2751" b="17450"/>
          <a:stretch>
            <a:fillRect/>
          </a:stretch>
        </p:blipFill>
        <p:spPr bwMode="auto">
          <a:xfrm>
            <a:off x="3563888" y="1203567"/>
            <a:ext cx="5472163" cy="56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 bwMode="auto">
          <a:xfrm>
            <a:off x="35496" y="1762655"/>
            <a:ext cx="3352750" cy="1306305"/>
          </a:xfrm>
          <a:prstGeom prst="wedgeRoundRectCallout">
            <a:avLst>
              <a:gd name="adj1" fmla="val 65482"/>
              <a:gd name="adj2" fmla="val 19387"/>
              <a:gd name="adj3" fmla="val 16667"/>
            </a:avLst>
          </a:prstGeom>
          <a:solidFill>
            <a:srgbClr val="68D000">
              <a:alpha val="3098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anchor="ctr">
            <a:spAutoFit/>
          </a:bodyPr>
          <a:lstStyle/>
          <a:p>
            <a:pPr>
              <a:defRPr/>
            </a:pPr>
            <a:r>
              <a:rPr lang="fr-C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enzymes sont insérées </a:t>
            </a:r>
          </a:p>
          <a:p>
            <a:pPr>
              <a:defRPr/>
            </a:pPr>
            <a:r>
              <a:rPr lang="fr-CA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</a:t>
            </a:r>
            <a:r>
              <a:rPr lang="fr-C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bordure en brosse </a:t>
            </a:r>
          </a:p>
          <a:p>
            <a:pPr>
              <a:defRPr/>
            </a:pPr>
            <a:r>
              <a:rPr lang="fr-C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¢ absorbantes !</a:t>
            </a:r>
          </a:p>
          <a:p>
            <a:pPr>
              <a:defRPr/>
            </a:pPr>
            <a:r>
              <a:rPr lang="fr-CA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Digestion chimique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6442075"/>
            <a:ext cx="1223963" cy="3099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CA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23.33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06152"/>
            <a:ext cx="864096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Intestin grêle : </a:t>
            </a:r>
            <a:r>
              <a:rPr lang="fr-CA" dirty="0" smtClean="0">
                <a:solidFill>
                  <a:srgbClr val="68D000"/>
                </a:solidFill>
              </a:rPr>
              <a:t>digestion chimique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940"/>
            <a:ext cx="9144000" cy="49684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fr-CA" dirty="0" smtClean="0"/>
              <a:t>Digestion des </a:t>
            </a:r>
            <a:r>
              <a:rPr lang="fr-CA" b="1" dirty="0" smtClean="0">
                <a:solidFill>
                  <a:srgbClr val="7030A0"/>
                </a:solidFill>
              </a:rPr>
              <a:t>Glucides</a:t>
            </a:r>
            <a:r>
              <a:rPr lang="fr-CA" dirty="0" smtClean="0"/>
              <a:t>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b="1" dirty="0" err="1" smtClean="0">
                <a:sym typeface="Wingdings" pitchFamily="2" charset="2"/>
              </a:rPr>
              <a:t>disaccharidases</a:t>
            </a:r>
            <a:r>
              <a:rPr lang="fr-CA" dirty="0" smtClean="0">
                <a:sym typeface="Wingdings" pitchFamily="2" charset="2"/>
              </a:rPr>
              <a:t>:</a:t>
            </a:r>
            <a:endParaRPr lang="fr-CA" dirty="0" smtClean="0">
              <a:sym typeface="Symbol" pitchFamily="18" charset="2"/>
            </a:endParaRPr>
          </a:p>
          <a:p>
            <a:pPr lvl="1">
              <a:buClr>
                <a:schemeClr val="tx1"/>
              </a:buClr>
              <a:defRPr/>
            </a:pPr>
            <a:r>
              <a:rPr lang="fr-CA" dirty="0" smtClean="0">
                <a:solidFill>
                  <a:srgbClr val="9900CC"/>
                </a:solidFill>
                <a:sym typeface="Symbol" pitchFamily="18" charset="2"/>
              </a:rPr>
              <a:t>Malt</a:t>
            </a:r>
            <a:r>
              <a:rPr lang="fr-CA" b="1" dirty="0" smtClean="0">
                <a:solidFill>
                  <a:srgbClr val="9900CC"/>
                </a:solidFill>
                <a:sym typeface="Symbol" pitchFamily="18" charset="2"/>
              </a:rPr>
              <a:t>ase</a:t>
            </a:r>
            <a:r>
              <a:rPr lang="fr-CA" dirty="0" smtClean="0">
                <a:sym typeface="Symbol" pitchFamily="18" charset="2"/>
              </a:rPr>
              <a:t>  </a:t>
            </a:r>
            <a:r>
              <a:rPr lang="fr-CA" dirty="0" smtClean="0">
                <a:sym typeface="Wingdings" pitchFamily="2" charset="2"/>
              </a:rPr>
              <a:t> malt</a:t>
            </a:r>
            <a:r>
              <a:rPr lang="fr-CA" b="1" dirty="0" smtClean="0">
                <a:sym typeface="Wingdings" pitchFamily="2" charset="2"/>
              </a:rPr>
              <a:t>ose</a:t>
            </a:r>
          </a:p>
          <a:p>
            <a:pPr lvl="1">
              <a:buClr>
                <a:schemeClr val="tx1"/>
              </a:buClr>
              <a:defRPr/>
            </a:pPr>
            <a:r>
              <a:rPr lang="fr-CA" dirty="0" smtClean="0">
                <a:solidFill>
                  <a:srgbClr val="9900CC"/>
                </a:solidFill>
                <a:sym typeface="Symbol" pitchFamily="18" charset="2"/>
              </a:rPr>
              <a:t>Sucr</a:t>
            </a:r>
            <a:r>
              <a:rPr lang="fr-CA" b="1" dirty="0" smtClean="0">
                <a:solidFill>
                  <a:srgbClr val="9900CC"/>
                </a:solidFill>
                <a:sym typeface="Symbol" pitchFamily="18" charset="2"/>
              </a:rPr>
              <a:t>ase</a:t>
            </a:r>
            <a:r>
              <a:rPr lang="fr-CA" dirty="0" smtClean="0">
                <a:sym typeface="Symbol" pitchFamily="18" charset="2"/>
              </a:rPr>
              <a:t> </a:t>
            </a:r>
            <a:r>
              <a:rPr lang="fr-CA" dirty="0" smtClean="0">
                <a:sym typeface="Wingdings" pitchFamily="2" charset="2"/>
              </a:rPr>
              <a:t> sucr</a:t>
            </a:r>
            <a:r>
              <a:rPr lang="fr-CA" b="1" dirty="0" smtClean="0">
                <a:sym typeface="Wingdings" pitchFamily="2" charset="2"/>
              </a:rPr>
              <a:t>ose</a:t>
            </a:r>
            <a:r>
              <a:rPr lang="fr-CA" dirty="0" smtClean="0">
                <a:sym typeface="Wingdings" pitchFamily="2" charset="2"/>
              </a:rPr>
              <a:t> (saccharose)</a:t>
            </a:r>
          </a:p>
          <a:p>
            <a:pPr lvl="1">
              <a:buClr>
                <a:schemeClr val="tx1"/>
              </a:buClr>
              <a:defRPr/>
            </a:pPr>
            <a:r>
              <a:rPr lang="fr-CA" dirty="0" smtClean="0">
                <a:solidFill>
                  <a:srgbClr val="9900CC"/>
                </a:solidFill>
                <a:sym typeface="Symbol" pitchFamily="18" charset="2"/>
              </a:rPr>
              <a:t>Lact</a:t>
            </a:r>
            <a:r>
              <a:rPr lang="fr-CA" b="1" dirty="0" smtClean="0">
                <a:solidFill>
                  <a:srgbClr val="9900CC"/>
                </a:solidFill>
                <a:sym typeface="Symbol" pitchFamily="18" charset="2"/>
              </a:rPr>
              <a:t>ase</a:t>
            </a:r>
            <a:r>
              <a:rPr lang="fr-CA" dirty="0" smtClean="0">
                <a:sym typeface="Symbol" pitchFamily="18" charset="2"/>
              </a:rPr>
              <a:t>  </a:t>
            </a:r>
            <a:r>
              <a:rPr lang="fr-CA" dirty="0" smtClean="0">
                <a:sym typeface="Wingdings" pitchFamily="2" charset="2"/>
              </a:rPr>
              <a:t> lact</a:t>
            </a:r>
            <a:r>
              <a:rPr lang="fr-CA" b="1" dirty="0" smtClean="0">
                <a:sym typeface="Wingdings" pitchFamily="2" charset="2"/>
              </a:rPr>
              <a:t>ose</a:t>
            </a:r>
          </a:p>
          <a:p>
            <a:pPr marL="365760" lvl="1" indent="0">
              <a:buClr>
                <a:schemeClr val="tx1"/>
              </a:buClr>
              <a:buNone/>
              <a:defRPr/>
            </a:pPr>
            <a:endParaRPr lang="fr-CA" b="1" dirty="0" smtClean="0">
              <a:sym typeface="Symbol" pitchFamily="18" charset="2"/>
            </a:endParaRPr>
          </a:p>
          <a:p>
            <a:pPr>
              <a:buClr>
                <a:schemeClr val="tx1"/>
              </a:buClr>
              <a:defRPr/>
            </a:pPr>
            <a:r>
              <a:rPr lang="fr-CA" dirty="0" smtClean="0"/>
              <a:t>Digestion des </a:t>
            </a:r>
            <a:r>
              <a:rPr lang="fr-CA" b="1" dirty="0" smtClean="0">
                <a:solidFill>
                  <a:srgbClr val="009900"/>
                </a:solidFill>
              </a:rPr>
              <a:t>Protéines</a:t>
            </a:r>
            <a:r>
              <a:rPr lang="fr-CA" dirty="0" smtClean="0"/>
              <a:t> :</a:t>
            </a:r>
          </a:p>
          <a:p>
            <a:pPr lvl="1">
              <a:buClr>
                <a:schemeClr val="tx1"/>
              </a:buClr>
              <a:defRPr/>
            </a:pPr>
            <a:r>
              <a:rPr lang="fr-CA" dirty="0" smtClean="0">
                <a:solidFill>
                  <a:srgbClr val="009900"/>
                </a:solidFill>
                <a:sym typeface="Wingdings" pitchFamily="2" charset="2"/>
              </a:rPr>
              <a:t>pepti</a:t>
            </a:r>
            <a:r>
              <a:rPr lang="fr-CA" b="1" dirty="0" smtClean="0">
                <a:solidFill>
                  <a:srgbClr val="009900"/>
                </a:solidFill>
                <a:sym typeface="Wingdings" pitchFamily="2" charset="2"/>
              </a:rPr>
              <a:t>dases </a:t>
            </a:r>
            <a:r>
              <a:rPr lang="fr-CA" sz="2000" dirty="0" smtClean="0">
                <a:solidFill>
                  <a:srgbClr val="009900"/>
                </a:solidFill>
                <a:sym typeface="Wingdings" pitchFamily="2" charset="2"/>
              </a:rPr>
              <a:t>(dans bordure) </a:t>
            </a:r>
            <a:endParaRPr lang="fr-CA" sz="2000" dirty="0">
              <a:sym typeface="Wingdings" pitchFamily="2" charset="2"/>
            </a:endParaRPr>
          </a:p>
          <a:p>
            <a:pPr lvl="1">
              <a:buClr>
                <a:schemeClr val="tx1"/>
              </a:buClr>
              <a:defRPr/>
            </a:pPr>
            <a:r>
              <a:rPr lang="fr-CA" dirty="0" err="1" smtClean="0">
                <a:solidFill>
                  <a:srgbClr val="009900"/>
                </a:solidFill>
              </a:rPr>
              <a:t>Entéropeptid</a:t>
            </a:r>
            <a:r>
              <a:rPr lang="fr-CA" b="1" dirty="0" err="1" smtClean="0">
                <a:solidFill>
                  <a:srgbClr val="009900"/>
                </a:solidFill>
              </a:rPr>
              <a:t>ase</a:t>
            </a:r>
            <a:r>
              <a:rPr lang="fr-CA" b="1" dirty="0" smtClean="0">
                <a:solidFill>
                  <a:srgbClr val="009900"/>
                </a:solidFill>
              </a:rPr>
              <a:t> </a:t>
            </a:r>
            <a:r>
              <a:rPr lang="fr-CA" dirty="0" smtClean="0">
                <a:sym typeface="Wingdings" pitchFamily="2" charset="2"/>
              </a:rPr>
              <a:t> active le </a:t>
            </a:r>
            <a:r>
              <a:rPr lang="fr-CA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trypsinogène </a:t>
            </a:r>
            <a:endParaRPr lang="fr-CA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ensées 5"/>
          <p:cNvSpPr/>
          <p:nvPr/>
        </p:nvSpPr>
        <p:spPr bwMode="auto">
          <a:xfrm>
            <a:off x="6660232" y="3699144"/>
            <a:ext cx="2343426" cy="953992"/>
          </a:xfrm>
          <a:prstGeom prst="cloudCallout">
            <a:avLst>
              <a:gd name="adj1" fmla="val -8064"/>
              <a:gd name="adj2" fmla="val 937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Sécrété par le pancréas</a:t>
            </a:r>
          </a:p>
        </p:txBody>
      </p:sp>
      <p:sp>
        <p:nvSpPr>
          <p:cNvPr id="5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35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228600"/>
            <a:ext cx="8153400" cy="1112168"/>
          </a:xfrm>
        </p:spPr>
        <p:txBody>
          <a:bodyPr>
            <a:normAutofit fontScale="90000"/>
          </a:bodyPr>
          <a:lstStyle/>
          <a:p>
            <a:r>
              <a:rPr lang="fr-CA" sz="3600" dirty="0" smtClean="0"/>
              <a:t>Intestin grêle : Composition du suc intestinal </a:t>
            </a:r>
            <a:r>
              <a:rPr lang="fr-CA" sz="3600" dirty="0" smtClean="0">
                <a:sym typeface="Symbol"/>
              </a:rPr>
              <a:t> un exercice…</a:t>
            </a:r>
            <a:endParaRPr lang="fr-CA" sz="3600" dirty="0"/>
          </a:p>
        </p:txBody>
      </p:sp>
      <p:sp>
        <p:nvSpPr>
          <p:cNvPr id="5" name="Espace réservé du numéro de diapositive 2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36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5888"/>
            <a:ext cx="8713093" cy="1009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Rappel: Activité enzymatique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3FF81-B12A-4E03-B7CF-B374C188D746}" type="slidenum">
              <a:rPr lang="fr-CA" smtClean="0"/>
              <a:pPr>
                <a:defRPr/>
              </a:pPr>
              <a:t>37</a:t>
            </a:fld>
            <a:endParaRPr lang="fr-CA"/>
          </a:p>
        </p:txBody>
      </p:sp>
      <p:pic>
        <p:nvPicPr>
          <p:cNvPr id="38916" name="Picture 2" descr="http://media.pearsoncmg.com/intl/erpi/etext/erpi_campbell_biologie_4e/figures_tableaux/campbell_figures_08/ch08_fig_8_16.jpg"/>
          <p:cNvPicPr>
            <a:picLocks noChangeAspect="1" noChangeArrowheads="1"/>
          </p:cNvPicPr>
          <p:nvPr/>
        </p:nvPicPr>
        <p:blipFill>
          <a:blip r:embed="rId3" cstate="print"/>
          <a:srcRect t="44749"/>
          <a:stretch>
            <a:fillRect/>
          </a:stretch>
        </p:blipFill>
        <p:spPr bwMode="auto">
          <a:xfrm>
            <a:off x="684213" y="1125538"/>
            <a:ext cx="78168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37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Carrefour duodénal</a:t>
            </a:r>
            <a:endParaRPr lang="fr-CA" dirty="0"/>
          </a:p>
        </p:txBody>
      </p:sp>
      <p:pic>
        <p:nvPicPr>
          <p:cNvPr id="49155" name="Picture 4" descr="Figure_41-19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64" t="13873" r="7059" b="15253"/>
          <a:stretch>
            <a:fillRect/>
          </a:stretch>
        </p:blipFill>
        <p:spPr>
          <a:xfrm>
            <a:off x="1116013" y="1268413"/>
            <a:ext cx="7559675" cy="4865687"/>
          </a:xfrm>
        </p:spPr>
      </p:pic>
      <p:sp>
        <p:nvSpPr>
          <p:cNvPr id="7" name="Rectangle 6"/>
          <p:cNvSpPr/>
          <p:nvPr/>
        </p:nvSpPr>
        <p:spPr bwMode="auto">
          <a:xfrm>
            <a:off x="3298825" y="4724400"/>
            <a:ext cx="395288" cy="360363"/>
          </a:xfrm>
          <a:prstGeom prst="rect">
            <a:avLst/>
          </a:prstGeom>
          <a:solidFill>
            <a:srgbClr val="C00000">
              <a:alpha val="49804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11188" y="4941888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Ampoule </a:t>
            </a:r>
            <a:r>
              <a:rPr lang="fr-C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hépatopancréatique</a:t>
            </a:r>
            <a:endParaRPr lang="fr-C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>
            <a:cxnSpLocks noChangeShapeType="1"/>
          </p:cNvCxnSpPr>
          <p:nvPr/>
        </p:nvCxnSpPr>
        <p:spPr bwMode="auto">
          <a:xfrm flipV="1">
            <a:off x="2489200" y="4941888"/>
            <a:ext cx="684213" cy="1793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453188"/>
            <a:ext cx="1584325" cy="371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Fig. 23.20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172400" y="6309320"/>
            <a:ext cx="749424" cy="288032"/>
          </a:xfrm>
          <a:noFill/>
        </p:spPr>
        <p:txBody>
          <a:bodyPr/>
          <a:lstStyle/>
          <a:p>
            <a:fld id="{797BDF7D-DCE1-4B06-97D0-C922657B7218}" type="slidenum">
              <a:rPr lang="fr-CA" smtClean="0"/>
              <a:pPr/>
              <a:t>38</a:t>
            </a:fld>
            <a:endParaRPr lang="fr-CA" dirty="0" smtClean="0"/>
          </a:p>
        </p:txBody>
      </p:sp>
      <p:sp>
        <p:nvSpPr>
          <p:cNvPr id="2" name="Ellipse 1"/>
          <p:cNvSpPr/>
          <p:nvPr/>
        </p:nvSpPr>
        <p:spPr>
          <a:xfrm>
            <a:off x="611560" y="1196752"/>
            <a:ext cx="5328592" cy="2304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u numéro de diapositive 2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38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>
              <a:alpha val="61176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Foie et vésicule biliaire</a:t>
            </a:r>
          </a:p>
        </p:txBody>
      </p:sp>
      <p:sp>
        <p:nvSpPr>
          <p:cNvPr id="3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39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-27384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Estomac ~ anatomie</a:t>
            </a:r>
          </a:p>
        </p:txBody>
      </p:sp>
      <p:sp>
        <p:nvSpPr>
          <p:cNvPr id="216078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2413" y="1811338"/>
            <a:ext cx="936625" cy="576262"/>
          </a:xfrm>
          <a:prstGeom prst="rect">
            <a:avLst/>
          </a:prstGeom>
          <a:solidFill>
            <a:srgbClr val="FF0000">
              <a:alpha val="30980"/>
            </a:srgb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16077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19475" y="5516563"/>
            <a:ext cx="792163" cy="433387"/>
          </a:xfrm>
          <a:prstGeom prst="rect">
            <a:avLst/>
          </a:prstGeom>
          <a:solidFill>
            <a:srgbClr val="CC00FF">
              <a:alpha val="36078"/>
            </a:srgbClr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1607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80225" y="2386013"/>
            <a:ext cx="1163638" cy="1851025"/>
          </a:xfrm>
          <a:prstGeom prst="rect">
            <a:avLst/>
          </a:prstGeom>
          <a:solidFill>
            <a:srgbClr val="C00000">
              <a:alpha val="27843"/>
            </a:srgbClr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 dirty="0"/>
          </a:p>
        </p:txBody>
      </p:sp>
      <p:sp>
        <p:nvSpPr>
          <p:cNvPr id="21607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19238" y="3427413"/>
            <a:ext cx="647700" cy="288925"/>
          </a:xfrm>
          <a:prstGeom prst="rect">
            <a:avLst/>
          </a:prstGeom>
          <a:solidFill>
            <a:srgbClr val="CC00FF">
              <a:alpha val="36863"/>
            </a:srgbClr>
          </a:solidFill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160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98713" y="2376488"/>
            <a:ext cx="647700" cy="288925"/>
          </a:xfrm>
          <a:prstGeom prst="rect">
            <a:avLst/>
          </a:prstGeom>
          <a:solidFill>
            <a:srgbClr val="FFFF00">
              <a:alpha val="50999"/>
            </a:srgbClr>
          </a:solidFill>
          <a:ln w="381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1607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98713" y="2708275"/>
            <a:ext cx="1108075" cy="431800"/>
          </a:xfrm>
          <a:prstGeom prst="rect">
            <a:avLst/>
          </a:prstGeom>
          <a:solidFill>
            <a:srgbClr val="FF66FF">
              <a:alpha val="50000"/>
            </a:srgbClr>
          </a:solidFill>
          <a:ln w="38100" algn="ctr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1607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48475" y="1627188"/>
            <a:ext cx="647700" cy="288925"/>
          </a:xfrm>
          <a:prstGeom prst="rect">
            <a:avLst/>
          </a:prstGeom>
          <a:solidFill>
            <a:srgbClr val="66CCFF">
              <a:alpha val="40000"/>
            </a:srgbClr>
          </a:solidFill>
          <a:ln w="38100" algn="ctr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1608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7950" y="6375400"/>
            <a:ext cx="1584325" cy="3099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CA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23.14</a:t>
            </a:r>
          </a:p>
        </p:txBody>
      </p:sp>
      <p:sp>
        <p:nvSpPr>
          <p:cNvPr id="16" name="Rectangle à coins arrondis 15"/>
          <p:cNvSpPr/>
          <p:nvPr>
            <p:custDataLst>
              <p:tags r:id="rId10"/>
            </p:custDataLst>
          </p:nvPr>
        </p:nvSpPr>
        <p:spPr bwMode="auto">
          <a:xfrm>
            <a:off x="6457379" y="4941168"/>
            <a:ext cx="2651125" cy="1330325"/>
          </a:xfrm>
          <a:prstGeom prst="wedgeRoundRectCallout">
            <a:avLst>
              <a:gd name="adj1" fmla="val -47294"/>
              <a:gd name="adj2" fmla="val -76068"/>
              <a:gd name="adj3" fmla="val 16667"/>
            </a:avLst>
          </a:prstGeom>
          <a:solidFill>
            <a:schemeClr val="bg2">
              <a:alpha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sz="2400" b="1" dirty="0">
                <a:solidFill>
                  <a:schemeClr val="accent5">
                    <a:lumMod val="10000"/>
                  </a:schemeClr>
                </a:solidFill>
              </a:rPr>
              <a:t>L’estomac peut contenir jusqu’à </a:t>
            </a:r>
            <a:r>
              <a:rPr lang="fr-CA" sz="2400" b="1" dirty="0">
                <a:solidFill>
                  <a:srgbClr val="FF0000"/>
                </a:solidFill>
              </a:rPr>
              <a:t>4L</a:t>
            </a:r>
            <a:r>
              <a:rPr lang="fr-CA" sz="2400" b="1" dirty="0">
                <a:solidFill>
                  <a:schemeClr val="accent5">
                    <a:lumMod val="10000"/>
                  </a:schemeClr>
                </a:solidFill>
              </a:rPr>
              <a:t> de nourriture !</a:t>
            </a:r>
          </a:p>
        </p:txBody>
      </p:sp>
      <p:pic>
        <p:nvPicPr>
          <p:cNvPr id="216068" name="Picture 4" descr="Figure 24-11a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91" t="19424" r="22079" b="24980"/>
          <a:stretch>
            <a:fillRect/>
          </a:stretch>
        </p:blipFill>
        <p:spPr bwMode="auto">
          <a:xfrm>
            <a:off x="971550" y="896938"/>
            <a:ext cx="7129463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pPr>
              <a:defRPr/>
            </a:pPr>
            <a:fld id="{98E7FDFA-A6D7-46F0-9A03-25FF2A19B3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4" name="Image 13" descr="souris%202.gif">
            <a:hlinkClick r:id="rId19" action="ppaction://hlinksldjump"/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884368" y="188640"/>
            <a:ext cx="1080120" cy="1442483"/>
          </a:xfrm>
          <a:prstGeom prst="rect">
            <a:avLst/>
          </a:prstGeom>
        </p:spPr>
      </p:pic>
      <p:sp>
        <p:nvSpPr>
          <p:cNvPr id="15" name="Parchemin horizontal 14"/>
          <p:cNvSpPr/>
          <p:nvPr>
            <p:custDataLst>
              <p:tags r:id="rId14"/>
            </p:custDataLst>
          </p:nvPr>
        </p:nvSpPr>
        <p:spPr bwMode="auto">
          <a:xfrm>
            <a:off x="179512" y="1052736"/>
            <a:ext cx="2219201" cy="792088"/>
          </a:xfrm>
          <a:prstGeom prst="horizontalScroll">
            <a:avLst/>
          </a:prstGeom>
          <a:solidFill>
            <a:srgbClr val="CCFF66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sz="2400" b="1" dirty="0" smtClean="0">
                <a:solidFill>
                  <a:srgbClr val="000000"/>
                </a:solidFill>
                <a:sym typeface="Wingdings" pitchFamily="2" charset="2"/>
              </a:rPr>
              <a:t>pH = 1,5-3,5</a:t>
            </a:r>
          </a:p>
        </p:txBody>
      </p:sp>
      <p:sp>
        <p:nvSpPr>
          <p:cNvPr id="17" name="Espace réservé du numéro de diapositive 2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outte-huile.jpg"/>
          <p:cNvPicPr>
            <a:picLocks noChangeAspect="1"/>
          </p:cNvPicPr>
          <p:nvPr/>
        </p:nvPicPr>
        <p:blipFill>
          <a:blip r:embed="rId4" cstate="print"/>
          <a:srcRect l="16667" r="16667"/>
          <a:stretch>
            <a:fillRect/>
          </a:stretch>
        </p:blipFill>
        <p:spPr>
          <a:xfrm>
            <a:off x="4283968" y="3573016"/>
            <a:ext cx="528059" cy="7920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639872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sz="4000" dirty="0" smtClean="0"/>
              <a:t>Foie: Anatomie et Fonctions</a:t>
            </a:r>
            <a:endParaRPr lang="fr-CA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7" name="Picture 4" descr="Liv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3" y="1052736"/>
            <a:ext cx="2808312" cy="184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souris%20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149080"/>
            <a:ext cx="576064" cy="7693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24936" cy="51411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 smtClean="0"/>
              <a:t>Situé sous le diaphragme</a:t>
            </a:r>
          </a:p>
          <a:p>
            <a:pPr>
              <a:defRPr/>
            </a:pPr>
            <a:r>
              <a:rPr lang="fr-CA" dirty="0" smtClean="0"/>
              <a:t>Glande exocrine</a:t>
            </a:r>
          </a:p>
          <a:p>
            <a:pPr eaLnBrk="1" hangingPunct="1">
              <a:defRPr/>
            </a:pPr>
            <a:r>
              <a:rPr lang="fr-CA" b="1" cap="small" dirty="0" smtClean="0">
                <a:solidFill>
                  <a:schemeClr val="accent2"/>
                </a:solidFill>
              </a:rPr>
              <a:t>Fonction digestive :</a:t>
            </a:r>
          </a:p>
          <a:p>
            <a:pPr lvl="1" eaLnBrk="1" hangingPunct="1">
              <a:defRPr/>
            </a:pPr>
            <a:r>
              <a:rPr lang="fr-CA" dirty="0" smtClean="0">
                <a:sym typeface="Wingdings" pitchFamily="2" charset="2"/>
              </a:rPr>
              <a:t>Production et </a:t>
            </a:r>
            <a:r>
              <a:rPr lang="fr-CA" dirty="0">
                <a:sym typeface="Wingdings" pitchFamily="2" charset="2"/>
              </a:rPr>
              <a:t>s</a:t>
            </a:r>
            <a:r>
              <a:rPr lang="fr-CA" dirty="0" smtClean="0">
                <a:sym typeface="Wingdings" pitchFamily="2" charset="2"/>
              </a:rPr>
              <a:t>écrétion de </a:t>
            </a:r>
            <a:r>
              <a:rPr lang="fr-CA" b="1" dirty="0" smtClean="0">
                <a:sym typeface="Wingdings" pitchFamily="2" charset="2"/>
              </a:rPr>
              <a:t>bile </a:t>
            </a:r>
            <a:r>
              <a:rPr lang="fr-CA" b="1" dirty="0" smtClean="0">
                <a:sym typeface="Symbol"/>
              </a:rPr>
              <a:t> </a:t>
            </a:r>
            <a:r>
              <a:rPr lang="fr-CA" sz="2000" dirty="0" smtClean="0">
                <a:sym typeface="Wingdings" pitchFamily="2" charset="2"/>
              </a:rPr>
              <a:t>Digestion et absorption </a:t>
            </a:r>
            <a:r>
              <a:rPr lang="fr-CA" sz="2000" b="1" dirty="0" smtClean="0">
                <a:sym typeface="Wingdings" pitchFamily="2" charset="2"/>
              </a:rPr>
              <a:t>des graisses</a:t>
            </a:r>
          </a:p>
          <a:p>
            <a:pPr lvl="2" eaLnBrk="1" hangingPunct="1">
              <a:buNone/>
              <a:defRPr/>
            </a:pPr>
            <a:endParaRPr lang="fr-CA" b="1" u="sng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  <a:defRPr/>
            </a:pPr>
            <a:r>
              <a:rPr lang="fr-CA" sz="2800" b="1" cap="small" dirty="0" smtClean="0">
                <a:solidFill>
                  <a:schemeClr val="accent2"/>
                </a:solidFill>
                <a:sym typeface="Wingdings" pitchFamily="2" charset="2"/>
              </a:rPr>
              <a:t>Fonction métabolique :</a:t>
            </a:r>
          </a:p>
          <a:p>
            <a:pPr lvl="1" eaLnBrk="1" hangingPunct="1">
              <a:defRPr/>
            </a:pPr>
            <a:r>
              <a:rPr lang="fr-CA" b="1" dirty="0" smtClean="0"/>
              <a:t>Reçoit</a:t>
            </a:r>
            <a:r>
              <a:rPr lang="fr-CA" dirty="0" smtClean="0"/>
              <a:t> et </a:t>
            </a:r>
            <a:r>
              <a:rPr lang="fr-CA" b="1" dirty="0" smtClean="0"/>
              <a:t>transforme</a:t>
            </a:r>
            <a:r>
              <a:rPr lang="fr-CA" dirty="0" smtClean="0"/>
              <a:t> tous les nutriments absorbés par l’intestin grêle et amené dans le sang via la veine porte-hépatique.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74822"/>
            <a:ext cx="3472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CA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Marieb</a:t>
            </a:r>
            <a:r>
              <a:rPr lang="fr-C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2010 p. 1020-1023)</a:t>
            </a:r>
          </a:p>
        </p:txBody>
      </p:sp>
      <p:sp>
        <p:nvSpPr>
          <p:cNvPr id="10" name="Espace réservé du numéro de diapositive 2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40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313" y="1125538"/>
            <a:ext cx="2232025" cy="463846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Protéines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32225" y="1125538"/>
            <a:ext cx="1481794" cy="463846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Glucides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77050" y="1125538"/>
            <a:ext cx="1250961" cy="4638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Lipides</a:t>
            </a:r>
          </a:p>
        </p:txBody>
      </p:sp>
      <p:sp>
        <p:nvSpPr>
          <p:cNvPr id="29799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643438" y="2420938"/>
            <a:ext cx="0" cy="5048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7994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1275" y="1844675"/>
            <a:ext cx="1392026" cy="4638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Glucose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65538" y="2997200"/>
            <a:ext cx="1786877" cy="7408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Glycogène</a:t>
            </a:r>
          </a:p>
          <a:p>
            <a:pPr>
              <a:defRPr/>
            </a:pP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Réserve foie</a:t>
            </a:r>
            <a:endParaRPr lang="fr-CA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799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5825" y="1844675"/>
            <a:ext cx="603733" cy="4638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TG</a:t>
            </a:r>
            <a:endParaRPr lang="fr-CA" sz="14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7998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88113" y="2780928"/>
            <a:ext cx="1384779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fr-CA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Gras</a:t>
            </a:r>
            <a:endParaRPr lang="fr-CA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7999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84168" y="2780928"/>
            <a:ext cx="1119066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Glycérol</a:t>
            </a:r>
            <a:endParaRPr lang="fr-CA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0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308850" y="2349500"/>
            <a:ext cx="288925" cy="4333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1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96188" y="2349500"/>
            <a:ext cx="360362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2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244408" y="3213100"/>
            <a:ext cx="0" cy="7207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3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33506" y="3979863"/>
            <a:ext cx="607452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ATP</a:t>
            </a:r>
            <a:endParaRPr lang="fr-CA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4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6850" y="1844675"/>
            <a:ext cx="2389093" cy="4638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Acides aminés</a:t>
            </a:r>
            <a:endParaRPr lang="fr-CA" sz="14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5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68313" y="2420938"/>
            <a:ext cx="863600" cy="11525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6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331913" y="2492375"/>
            <a:ext cx="0" cy="129698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76338" y="3663950"/>
            <a:ext cx="2254441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Acides cétoniques</a:t>
            </a:r>
            <a:endParaRPr lang="fr-CA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8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411413" y="4149725"/>
            <a:ext cx="0" cy="5048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09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51050" y="4652963"/>
            <a:ext cx="607452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ATP</a:t>
            </a:r>
            <a:endParaRPr lang="fr-CA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1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8275" y="3644900"/>
            <a:ext cx="625790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fr-CA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fr-CA" sz="14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11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7163" y="4581525"/>
            <a:ext cx="723573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Urée</a:t>
            </a:r>
            <a:endParaRPr lang="fr-CA" sz="14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1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1600" y="5445125"/>
            <a:ext cx="795708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Urine</a:t>
            </a:r>
            <a:endParaRPr lang="fr-CA" sz="14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13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39750" y="4149725"/>
            <a:ext cx="0" cy="5048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14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39750" y="5013325"/>
            <a:ext cx="0" cy="5048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16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987824" y="1916832"/>
            <a:ext cx="180000" cy="180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17" name="Text Box 3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71775" y="1484313"/>
            <a:ext cx="625790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fr-CA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fr-CA" sz="14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19" name="Text Box 3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51275" y="4437063"/>
            <a:ext cx="1414018" cy="37151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</a:t>
            </a:r>
            <a:r>
              <a:rPr lang="fr-CA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glycémie</a:t>
            </a:r>
            <a:endParaRPr lang="fr-CA" sz="14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21" name="Line 3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5580112" y="2276872"/>
            <a:ext cx="1224136" cy="648072"/>
          </a:xfrm>
          <a:prstGeom prst="line">
            <a:avLst/>
          </a:prstGeom>
          <a:noFill/>
          <a:ln w="38100">
            <a:solidFill>
              <a:srgbClr val="C80000"/>
            </a:solidFill>
            <a:round/>
            <a:headEnd/>
            <a:tailEnd type="arrow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22" name="Text Box 3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747657">
            <a:off x="5404057" y="2249077"/>
            <a:ext cx="1651712" cy="3099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Néoglucogenèse</a:t>
            </a:r>
          </a:p>
        </p:txBody>
      </p:sp>
      <p:sp>
        <p:nvSpPr>
          <p:cNvPr id="298023" name="Rectangle 3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746750" y="4724400"/>
            <a:ext cx="3397250" cy="956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fr-CA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Synthétisent lipoprotéines  transport des a.g., graisses et cholestérol entre foie et ¢ organisme</a:t>
            </a:r>
          </a:p>
        </p:txBody>
      </p:sp>
      <p:sp>
        <p:nvSpPr>
          <p:cNvPr id="298024" name="Rectangle 4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017588" y="5229225"/>
            <a:ext cx="2978150" cy="740845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fr-CA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Synthèse de protéines plasmatiques = albumine, prothrombine, fibrinogène.</a:t>
            </a:r>
          </a:p>
        </p:txBody>
      </p:sp>
      <p:sp>
        <p:nvSpPr>
          <p:cNvPr id="298025" name="Line 4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508104" y="2132856"/>
            <a:ext cx="17272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fr-CA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26" name="Text Box 4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-3007467">
            <a:off x="86509" y="2737446"/>
            <a:ext cx="1416070" cy="3099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fr-CA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Désamination</a:t>
            </a: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7FDFA-A6D7-46F0-9A03-25FF2A19B302}" type="slidenum">
              <a:rPr 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41</a:t>
            </a:fld>
            <a:endParaRPr 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  <p:custDataLst>
              <p:tags r:id="rId34"/>
            </p:custDataLst>
          </p:nvPr>
        </p:nvSpPr>
        <p:spPr>
          <a:xfrm>
            <a:off x="35496" y="156592"/>
            <a:ext cx="9071920" cy="752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Foie: </a:t>
            </a:r>
            <a:r>
              <a:rPr lang="fr-CA" sz="4400" dirty="0" smtClean="0"/>
              <a:t>Fonctions métaboliques</a:t>
            </a:r>
          </a:p>
        </p:txBody>
      </p:sp>
      <p:sp>
        <p:nvSpPr>
          <p:cNvPr id="38" name="Espace réservé du numéro de diapositive 21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41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188640"/>
            <a:ext cx="8892480" cy="990600"/>
          </a:xfrm>
        </p:spPr>
        <p:txBody>
          <a:bodyPr>
            <a:noAutofit/>
          </a:bodyPr>
          <a:lstStyle/>
          <a:p>
            <a:r>
              <a:rPr lang="fr-CA" sz="4000" dirty="0" smtClean="0"/>
              <a:t>Foie:</a:t>
            </a:r>
            <a:r>
              <a:rPr lang="fr-CA" sz="3600" dirty="0" smtClean="0"/>
              <a:t> </a:t>
            </a:r>
            <a:r>
              <a:rPr lang="fr-CA" sz="3200" dirty="0" smtClean="0"/>
              <a:t>Autres fonctions métaboliques</a:t>
            </a:r>
            <a:endParaRPr lang="fr-CA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424936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CA" sz="2600" dirty="0" smtClean="0"/>
              <a:t>Traitement des substances </a:t>
            </a:r>
            <a:r>
              <a:rPr lang="fr-CA" sz="2600" b="1" dirty="0" smtClean="0">
                <a:solidFill>
                  <a:srgbClr val="C80000"/>
                </a:solidFill>
              </a:rPr>
              <a:t>toxiques</a:t>
            </a:r>
            <a:r>
              <a:rPr lang="fr-CA" sz="2600" dirty="0" smtClean="0"/>
              <a:t> :</a:t>
            </a:r>
          </a:p>
          <a:p>
            <a:pPr lvl="1">
              <a:spcBef>
                <a:spcPts val="0"/>
              </a:spcBef>
              <a:defRPr/>
            </a:pPr>
            <a:r>
              <a:rPr lang="fr-CA" sz="2200" dirty="0" smtClean="0"/>
              <a:t>médicaments, alcool et hormones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600" dirty="0" smtClean="0"/>
              <a:t>Excrétion de </a:t>
            </a:r>
            <a:r>
              <a:rPr lang="fr-CA" sz="2600" b="1" dirty="0" smtClean="0">
                <a:solidFill>
                  <a:srgbClr val="99CC00"/>
                </a:solidFill>
              </a:rPr>
              <a:t>bilirubine</a:t>
            </a:r>
            <a:r>
              <a:rPr lang="fr-CA" sz="2600" dirty="0" smtClean="0"/>
              <a:t> provenant des globules rouges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600" b="1" dirty="0" smtClean="0">
                <a:solidFill>
                  <a:schemeClr val="tx2"/>
                </a:solidFill>
              </a:rPr>
              <a:t>Stockage</a:t>
            </a:r>
            <a:r>
              <a:rPr lang="fr-CA" sz="2600" dirty="0" smtClean="0"/>
              <a:t> (glycogène, vitamines et minéraux)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600" b="1" dirty="0" smtClean="0">
                <a:solidFill>
                  <a:srgbClr val="D60093"/>
                </a:solidFill>
              </a:rPr>
              <a:t>Phagocytose</a:t>
            </a:r>
            <a:r>
              <a:rPr lang="fr-CA" sz="2600" dirty="0" smtClean="0"/>
              <a:t> des érythrocytes et leucocytes usés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2600" dirty="0" smtClean="0"/>
              <a:t>Activation de la </a:t>
            </a:r>
            <a:r>
              <a:rPr lang="fr-CA" sz="2600" b="1" dirty="0" smtClean="0">
                <a:solidFill>
                  <a:srgbClr val="FF9900"/>
                </a:solidFill>
              </a:rPr>
              <a:t>vitamine D</a:t>
            </a:r>
            <a:endParaRPr lang="fr-CA" sz="2600" dirty="0" smtClean="0"/>
          </a:p>
          <a:p>
            <a:endParaRPr lang="fr-CA" dirty="0"/>
          </a:p>
        </p:txBody>
      </p:sp>
      <p:sp>
        <p:nvSpPr>
          <p:cNvPr id="5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42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36512" y="44624"/>
            <a:ext cx="9217024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3800" dirty="0" smtClean="0"/>
              <a:t>Foie: Bile et digestion mécanique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90" y="1196752"/>
            <a:ext cx="6553396" cy="58326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sz="3100" dirty="0" smtClean="0"/>
              <a:t>pH alcalin (7,6-8,6) </a:t>
            </a:r>
            <a:r>
              <a:rPr lang="fr-CA" sz="2200" dirty="0" smtClean="0"/>
              <a:t>(neutralisation du chyme acide)</a:t>
            </a:r>
            <a:endParaRPr lang="fr-CA" sz="3100" dirty="0" smtClean="0"/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sz="3100" dirty="0" smtClean="0"/>
              <a:t>Eau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sz="3500" b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sels biliaires</a:t>
            </a:r>
            <a:r>
              <a:rPr lang="fr-CA" sz="3100" b="1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100" dirty="0" smtClean="0"/>
              <a:t>(50%)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dirty="0" smtClean="0"/>
              <a:t>émulsion des lipides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dirty="0">
                <a:sym typeface="Symbol" pitchFamily="18" charset="2"/>
              </a:rPr>
              <a:t> surface de contact des graisses avec les </a:t>
            </a:r>
            <a:r>
              <a:rPr lang="fr-CA" dirty="0" smtClean="0">
                <a:sym typeface="Symbol" pitchFamily="18" charset="2"/>
              </a:rPr>
              <a:t>lipases</a:t>
            </a:r>
          </a:p>
          <a:p>
            <a:pPr lvl="1">
              <a:lnSpc>
                <a:spcPct val="120000"/>
              </a:lnSpc>
              <a:defRPr/>
            </a:pPr>
            <a:r>
              <a:rPr lang="fr-CA" dirty="0">
                <a:sym typeface="Wingdings" pitchFamily="2" charset="2"/>
              </a:rPr>
              <a:t>Absorption des graisses  formation </a:t>
            </a:r>
            <a:r>
              <a:rPr lang="fr-CA" b="1" dirty="0">
                <a:sym typeface="Wingdings" pitchFamily="2" charset="2"/>
              </a:rPr>
              <a:t>micelles</a:t>
            </a:r>
            <a:endParaRPr lang="fr-CA" b="1" dirty="0">
              <a:cs typeface="Arial"/>
              <a:sym typeface="Wingdings" pitchFamily="2" charset="2"/>
            </a:endParaRPr>
          </a:p>
          <a:p>
            <a:pPr lvl="1">
              <a:lnSpc>
                <a:spcPct val="120000"/>
              </a:lnSpc>
              <a:defRPr/>
            </a:pPr>
            <a:r>
              <a:rPr lang="fr-CA" dirty="0">
                <a:cs typeface="Arial"/>
                <a:sym typeface="Wingdings" pitchFamily="2" charset="2"/>
              </a:rPr>
              <a:t>Recyclés par le </a:t>
            </a:r>
            <a:r>
              <a:rPr lang="fr-CA" b="1" dirty="0">
                <a:cs typeface="Arial"/>
                <a:sym typeface="Wingdings" pitchFamily="2" charset="2"/>
              </a:rPr>
              <a:t>cycle entéro-hépatique</a:t>
            </a:r>
            <a:endParaRPr lang="fr-CA" dirty="0" smtClean="0">
              <a:sym typeface="Symbol" pitchFamily="18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sz="3100" dirty="0" smtClean="0"/>
              <a:t>Pigments biliaires (bilirubine)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sz="2800" dirty="0" smtClean="0"/>
              <a:t>Converti en </a:t>
            </a:r>
            <a:r>
              <a:rPr lang="fr-CA" sz="2800" dirty="0" err="1" smtClean="0"/>
              <a:t>stercobiline</a:t>
            </a:r>
            <a:r>
              <a:rPr lang="fr-CA" sz="2800" dirty="0" smtClean="0"/>
              <a:t> dans l’intestin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sz="3100" dirty="0" smtClean="0"/>
              <a:t>Cholestérol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fr-CA" sz="3100" dirty="0" smtClean="0"/>
              <a:t>Ions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172400" y="6525344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3512108" y="855662"/>
            <a:ext cx="5596396" cy="5309642"/>
            <a:chOff x="3512108" y="692696"/>
            <a:chExt cx="5596396" cy="5309642"/>
          </a:xfrm>
        </p:grpSpPr>
        <p:grpSp>
          <p:nvGrpSpPr>
            <p:cNvPr id="11" name="Group 1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732785" y="692696"/>
              <a:ext cx="2232025" cy="4375150"/>
              <a:chOff x="3379" y="164"/>
              <a:chExt cx="1406" cy="2756"/>
            </a:xfrm>
          </p:grpSpPr>
          <p:pic>
            <p:nvPicPr>
              <p:cNvPr id="12" name="Picture 16" descr="41_24FatDigestAbsorb_U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5350" r="61517" b="63104"/>
              <a:stretch>
                <a:fillRect/>
              </a:stretch>
            </p:blipFill>
            <p:spPr bwMode="auto">
              <a:xfrm>
                <a:off x="3379" y="935"/>
                <a:ext cx="1406" cy="198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3515" y="164"/>
                <a:ext cx="1179" cy="11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FFCC00"/>
                  </a:solidFill>
                </a:endParaRPr>
              </a:p>
            </p:txBody>
          </p:sp>
        </p:grp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21710" y="1268760"/>
              <a:ext cx="1728787" cy="7096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fr-CA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Globule de graisse</a:t>
              </a:r>
            </a:p>
          </p:txBody>
        </p:sp>
        <p:sp>
          <p:nvSpPr>
            <p:cNvPr id="15" name="Freeform 1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512108" y="2636912"/>
              <a:ext cx="3509601" cy="720000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696" y="38"/>
                </a:cxn>
                <a:cxn ang="0">
                  <a:pos x="1471" y="402"/>
                </a:cxn>
                <a:cxn ang="0">
                  <a:pos x="1746" y="488"/>
                </a:cxn>
                <a:cxn ang="0">
                  <a:pos x="2149" y="235"/>
                </a:cxn>
              </a:cxnLst>
              <a:rect l="0" t="0" r="r" b="b"/>
              <a:pathLst>
                <a:path w="2149" h="516">
                  <a:moveTo>
                    <a:pt x="0" y="175"/>
                  </a:moveTo>
                  <a:cubicBezTo>
                    <a:pt x="116" y="152"/>
                    <a:pt x="451" y="0"/>
                    <a:pt x="696" y="38"/>
                  </a:cubicBezTo>
                  <a:cubicBezTo>
                    <a:pt x="941" y="76"/>
                    <a:pt x="1296" y="327"/>
                    <a:pt x="1471" y="402"/>
                  </a:cubicBezTo>
                  <a:cubicBezTo>
                    <a:pt x="1646" y="477"/>
                    <a:pt x="1633" y="516"/>
                    <a:pt x="1746" y="488"/>
                  </a:cubicBezTo>
                  <a:cubicBezTo>
                    <a:pt x="1859" y="460"/>
                    <a:pt x="2065" y="288"/>
                    <a:pt x="2149" y="235"/>
                  </a:cubicBezTo>
                </a:path>
              </a:pathLst>
            </a:custGeom>
            <a:noFill/>
            <a:ln w="38100" cap="flat" cmpd="sng">
              <a:solidFill>
                <a:srgbClr val="00A45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defRPr/>
              </a:pPr>
              <a:endParaRPr lang="fr-CA">
                <a:solidFill>
                  <a:srgbClr val="FFCC00"/>
                </a:solidFill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455792" y="5300663"/>
              <a:ext cx="2652712" cy="7016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fr-CA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Petites gouttelettes</a:t>
              </a:r>
            </a:p>
            <a:p>
              <a:pPr>
                <a:defRPr/>
              </a:pPr>
              <a:r>
                <a:rPr lang="fr-CA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de graisse</a:t>
              </a:r>
            </a:p>
          </p:txBody>
        </p:sp>
      </p:grpSp>
      <p:sp>
        <p:nvSpPr>
          <p:cNvPr id="17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43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Pensez-y bien 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640" y="2291680"/>
            <a:ext cx="8153400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 smtClean="0"/>
              <a:t>Qu’adviendra-t-il de la </a:t>
            </a:r>
            <a:r>
              <a:rPr lang="fr-CA" sz="3600" b="1" u="sng" dirty="0" smtClean="0"/>
              <a:t>digestion</a:t>
            </a:r>
            <a:r>
              <a:rPr lang="fr-CA" sz="3600" dirty="0" smtClean="0"/>
              <a:t> des lipides en </a:t>
            </a:r>
            <a:r>
              <a:rPr lang="fr-CA" sz="3600" b="1" u="sng" dirty="0" smtClean="0"/>
              <a:t>l’absence</a:t>
            </a:r>
            <a:r>
              <a:rPr lang="fr-CA" sz="3600" dirty="0" smtClean="0"/>
              <a:t> de sels biliaires ?</a:t>
            </a:r>
            <a:endParaRPr lang="fr-CA" sz="3600" dirty="0"/>
          </a:p>
        </p:txBody>
      </p:sp>
      <p:pic>
        <p:nvPicPr>
          <p:cNvPr id="1026" name="Picture 2" descr="C:\Documents and Settings\Prof\Local Settings\Temporary Internet Files\Content.IE5\CB9LYXJ0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238" y="116632"/>
            <a:ext cx="2181111" cy="2259631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95064" y="4365104"/>
            <a:ext cx="8153400" cy="19008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fr-CA" sz="3600" dirty="0" smtClean="0"/>
              <a:t>La bile participe à la digestion mécanique ou chimique?</a:t>
            </a:r>
            <a:endParaRPr lang="fr-CA" sz="3600" dirty="0"/>
          </a:p>
        </p:txBody>
      </p:sp>
      <p:sp>
        <p:nvSpPr>
          <p:cNvPr id="6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44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b="13222"/>
          <a:stretch/>
        </p:blipFill>
        <p:spPr>
          <a:xfrm>
            <a:off x="395537" y="528062"/>
            <a:ext cx="8685612" cy="63299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4822"/>
            <a:ext cx="3392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CA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Mckinley</a:t>
            </a:r>
            <a:r>
              <a:rPr lang="fr-C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2014, fig. 26.17)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07504" y="0"/>
            <a:ext cx="8713788" cy="11525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 cap="sm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fr-CA" dirty="0" smtClean="0"/>
              <a:t>Vésicule biliaire: Anatomie</a:t>
            </a:r>
          </a:p>
        </p:txBody>
      </p:sp>
      <p:sp>
        <p:nvSpPr>
          <p:cNvPr id="5" name="Espace réservé du numéro de diapositive 2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43108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45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0825" y="115888"/>
            <a:ext cx="8713788" cy="1152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Vésicule biliaire: Fonctions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1520" y="2925092"/>
            <a:ext cx="8713788" cy="3168204"/>
          </a:xfrm>
        </p:spPr>
        <p:txBody>
          <a:bodyPr>
            <a:normAutofit/>
          </a:bodyPr>
          <a:lstStyle/>
          <a:p>
            <a:pPr lvl="1" eaLnBrk="1" hangingPunct="1">
              <a:spcBef>
                <a:spcPts val="600"/>
              </a:spcBef>
              <a:defRPr/>
            </a:pPr>
            <a:r>
              <a:rPr lang="fr-CA" sz="2800" dirty="0" smtClean="0"/>
              <a:t>Emmagasine la bile et la concentre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CA" sz="2800" dirty="0" smtClean="0"/>
              <a:t>Déverse la bile</a:t>
            </a:r>
            <a:r>
              <a:rPr lang="fr-CA" sz="2400" dirty="0" smtClean="0">
                <a:sym typeface="Wingdings" pitchFamily="2" charset="2"/>
              </a:rPr>
              <a:t></a:t>
            </a:r>
            <a:r>
              <a:rPr lang="fr-CA" sz="2800" dirty="0" smtClean="0"/>
              <a:t> </a:t>
            </a:r>
            <a:r>
              <a:rPr lang="fr-CA" sz="2800" b="1" dirty="0" smtClean="0">
                <a:solidFill>
                  <a:srgbClr val="FF9900"/>
                </a:solidFill>
              </a:rPr>
              <a:t>conduit cystique</a:t>
            </a:r>
            <a:r>
              <a:rPr lang="fr-CA" sz="2800" dirty="0" smtClean="0"/>
              <a:t> </a:t>
            </a:r>
            <a:r>
              <a:rPr lang="fr-CA" sz="2400" dirty="0" smtClean="0">
                <a:sym typeface="Wingdings" pitchFamily="2" charset="2"/>
              </a:rPr>
              <a:t></a:t>
            </a:r>
            <a:r>
              <a:rPr lang="fr-CA" sz="2800" dirty="0" smtClean="0"/>
              <a:t> </a:t>
            </a:r>
            <a:r>
              <a:rPr lang="fr-CA" sz="2800" b="1" dirty="0" smtClean="0">
                <a:solidFill>
                  <a:srgbClr val="006699"/>
                </a:solidFill>
              </a:rPr>
              <a:t>conduit cholédoque</a:t>
            </a:r>
            <a:r>
              <a:rPr lang="fr-CA" sz="2400" dirty="0" smtClean="0">
                <a:sym typeface="Wingdings" pitchFamily="2" charset="2"/>
              </a:rPr>
              <a:t> </a:t>
            </a:r>
            <a:r>
              <a:rPr lang="fr-CA" sz="2800" b="1" dirty="0" smtClean="0">
                <a:solidFill>
                  <a:srgbClr val="D60093"/>
                </a:solidFill>
                <a:sym typeface="Wingdings" pitchFamily="2" charset="2"/>
              </a:rPr>
              <a:t>duodénum </a:t>
            </a:r>
            <a:r>
              <a:rPr lang="fr-CA" sz="2800" dirty="0" smtClean="0">
                <a:sym typeface="Wingdings" pitchFamily="2" charset="2"/>
              </a:rPr>
              <a:t>au niveau de l’ampoule </a:t>
            </a:r>
            <a:r>
              <a:rPr lang="fr-CA" sz="2800" dirty="0" err="1" smtClean="0">
                <a:sym typeface="Wingdings" pitchFamily="2" charset="2"/>
              </a:rPr>
              <a:t>hépatopancréatique</a:t>
            </a:r>
            <a:r>
              <a:rPr lang="fr-CA" sz="2800" dirty="0" smtClean="0"/>
              <a:t>.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74822"/>
            <a:ext cx="2791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CA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Marieb</a:t>
            </a:r>
            <a:r>
              <a:rPr lang="fr-C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2010 p. 1024)</a:t>
            </a:r>
          </a:p>
        </p:txBody>
      </p:sp>
      <p:pic>
        <p:nvPicPr>
          <p:cNvPr id="12" name="Picture 4" descr="Liv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7998" y="980728"/>
            <a:ext cx="2808312" cy="184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453336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46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Foie : conduits biliaires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7188AE90-ED95-432F-BC37-C6832609DCF0}" type="slidenum">
              <a:rPr lang="fr-CA"/>
              <a:pPr>
                <a:defRPr/>
              </a:pPr>
              <a:t>47</a:t>
            </a:fld>
            <a:endParaRPr lang="fr-CA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98673" y="4437112"/>
            <a:ext cx="31213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Conduit cystique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38436" y="5796553"/>
            <a:ext cx="31870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3200" b="1" dirty="0">
                <a:solidFill>
                  <a:srgbClr val="00CC00"/>
                </a:solidFill>
              </a:rPr>
              <a:t>[Vésicule biliaire]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5220072" y="4437112"/>
            <a:ext cx="37353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3200" b="1" dirty="0">
                <a:solidFill>
                  <a:srgbClr val="C00000"/>
                </a:solidFill>
              </a:rPr>
              <a:t>Conduit cholédoque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5796136" y="5657671"/>
            <a:ext cx="283923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3200" b="1" dirty="0">
                <a:solidFill>
                  <a:srgbClr val="D60093"/>
                </a:solidFill>
                <a:sym typeface="Wingdings" pitchFamily="2" charset="2"/>
              </a:rPr>
              <a:t>Duodénum </a:t>
            </a:r>
          </a:p>
          <a:p>
            <a:pPr>
              <a:defRPr/>
            </a:pPr>
            <a:r>
              <a:rPr lang="fr-CA" sz="2000" b="1" dirty="0">
                <a:solidFill>
                  <a:srgbClr val="000000"/>
                </a:solidFill>
                <a:sym typeface="Wingdings" pitchFamily="2" charset="2"/>
              </a:rPr>
              <a:t>(au niveau de l’ampoule </a:t>
            </a:r>
          </a:p>
          <a:p>
            <a:pPr>
              <a:defRPr/>
            </a:pPr>
            <a:r>
              <a:rPr lang="fr-CA" sz="2000" b="1" dirty="0" err="1">
                <a:solidFill>
                  <a:srgbClr val="000000"/>
                </a:solidFill>
                <a:sym typeface="Wingdings" pitchFamily="2" charset="2"/>
              </a:rPr>
              <a:t>hépatopancréatique</a:t>
            </a:r>
            <a:r>
              <a:rPr lang="fr-CA" sz="2000" b="1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Flèche vers le haut 9"/>
          <p:cNvSpPr/>
          <p:nvPr>
            <p:custDataLst>
              <p:tags r:id="rId7"/>
            </p:custDataLst>
          </p:nvPr>
        </p:nvSpPr>
        <p:spPr bwMode="auto">
          <a:xfrm rot="12931726" flipH="1">
            <a:off x="2208213" y="3535363"/>
            <a:ext cx="396875" cy="863600"/>
          </a:xfrm>
          <a:prstGeom prst="upArrow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1" name="Flèche vers le haut 10"/>
          <p:cNvSpPr/>
          <p:nvPr>
            <p:custDataLst>
              <p:tags r:id="rId8"/>
            </p:custDataLst>
          </p:nvPr>
        </p:nvSpPr>
        <p:spPr bwMode="auto">
          <a:xfrm rot="10800000" flipH="1">
            <a:off x="4373563" y="2312988"/>
            <a:ext cx="396875" cy="539750"/>
          </a:xfrm>
          <a:prstGeom prst="upArrow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2" name="Flèche vers le haut 11"/>
          <p:cNvSpPr/>
          <p:nvPr>
            <p:custDataLst>
              <p:tags r:id="rId9"/>
            </p:custDataLst>
          </p:nvPr>
        </p:nvSpPr>
        <p:spPr bwMode="auto">
          <a:xfrm rot="10800000" flipH="1">
            <a:off x="7019925" y="5084763"/>
            <a:ext cx="396875" cy="539750"/>
          </a:xfrm>
          <a:prstGeom prst="upArrow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pic>
        <p:nvPicPr>
          <p:cNvPr id="81932" name="Image 13" descr="foie-SA304046.jpg">
            <a:hlinkClick r:id="rId22" action="ppaction://hlinksldjump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981075"/>
            <a:ext cx="30972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3851920" y="1268760"/>
            <a:ext cx="8034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3200" b="1" dirty="0">
                <a:solidFill>
                  <a:srgbClr val="FFFF00"/>
                </a:solidFill>
              </a:rPr>
              <a:t>Bile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027073" y="2852936"/>
            <a:ext cx="50898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3200" b="1" dirty="0">
                <a:solidFill>
                  <a:srgbClr val="990099"/>
                </a:solidFill>
              </a:rPr>
              <a:t>Conduit hépatique commun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Flèche vers le haut 16"/>
          <p:cNvSpPr/>
          <p:nvPr>
            <p:custDataLst>
              <p:tags r:id="rId13"/>
            </p:custDataLst>
          </p:nvPr>
        </p:nvSpPr>
        <p:spPr bwMode="auto">
          <a:xfrm rot="8668274">
            <a:off x="6802438" y="3535363"/>
            <a:ext cx="395287" cy="863600"/>
          </a:xfrm>
          <a:prstGeom prst="upArrow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8" name="Flèche vers le haut 17"/>
          <p:cNvSpPr/>
          <p:nvPr>
            <p:custDataLst>
              <p:tags r:id="rId14"/>
            </p:custDataLst>
          </p:nvPr>
        </p:nvSpPr>
        <p:spPr bwMode="auto">
          <a:xfrm rot="10800000" flipH="1">
            <a:off x="1798638" y="5084763"/>
            <a:ext cx="396875" cy="539750"/>
          </a:xfrm>
          <a:prstGeom prst="upArrow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9" name="Flèche vers le haut 18"/>
          <p:cNvSpPr/>
          <p:nvPr>
            <p:custDataLst>
              <p:tags r:id="rId15"/>
            </p:custDataLst>
          </p:nvPr>
        </p:nvSpPr>
        <p:spPr bwMode="auto">
          <a:xfrm rot="5400000" flipH="1">
            <a:off x="4265613" y="4348163"/>
            <a:ext cx="396875" cy="790575"/>
          </a:xfrm>
          <a:prstGeom prst="upArrow">
            <a:avLst/>
          </a:prstGeom>
          <a:solidFill>
            <a:schemeClr val="accent3">
              <a:alpha val="50000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0" name="Flèche vers le haut 19"/>
          <p:cNvSpPr/>
          <p:nvPr>
            <p:custDataLst>
              <p:tags r:id="rId16"/>
            </p:custDataLst>
          </p:nvPr>
        </p:nvSpPr>
        <p:spPr bwMode="auto">
          <a:xfrm rot="10800000" flipH="1" flipV="1">
            <a:off x="2987675" y="5084763"/>
            <a:ext cx="396875" cy="539750"/>
          </a:xfrm>
          <a:prstGeom prst="upArrow">
            <a:avLst/>
          </a:prstGeom>
          <a:solidFill>
            <a:schemeClr val="accent3">
              <a:alpha val="50000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1" name="Flèche vers le haut 20"/>
          <p:cNvSpPr/>
          <p:nvPr>
            <p:custDataLst>
              <p:tags r:id="rId17"/>
            </p:custDataLst>
          </p:nvPr>
        </p:nvSpPr>
        <p:spPr bwMode="auto">
          <a:xfrm rot="10800000" flipH="1">
            <a:off x="6156325" y="5084763"/>
            <a:ext cx="396875" cy="539750"/>
          </a:xfrm>
          <a:prstGeom prst="upArrow">
            <a:avLst/>
          </a:prstGeom>
          <a:solidFill>
            <a:schemeClr val="accent3">
              <a:alpha val="50000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23" name="Rectangle 22"/>
          <p:cNvSpPr/>
          <p:nvPr>
            <p:custDataLst>
              <p:tags r:id="rId18"/>
            </p:custDataLst>
          </p:nvPr>
        </p:nvSpPr>
        <p:spPr>
          <a:xfrm>
            <a:off x="3851920" y="5046275"/>
            <a:ext cx="147027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800" b="1" dirty="0">
                <a:solidFill>
                  <a:schemeClr val="accent3"/>
                </a:solidFill>
              </a:rPr>
              <a:t>[</a:t>
            </a:r>
            <a:r>
              <a:rPr lang="fr-CA" sz="4000" b="1" dirty="0">
                <a:solidFill>
                  <a:schemeClr val="accent3"/>
                </a:solidFill>
              </a:rPr>
              <a:t>bile</a:t>
            </a:r>
            <a:r>
              <a:rPr lang="fr-CA" sz="4800" b="1" dirty="0">
                <a:solidFill>
                  <a:schemeClr val="accent3"/>
                </a:solidFill>
              </a:rPr>
              <a:t>]</a:t>
            </a: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Espace réservé du numéro de diapositive 21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8359080" y="6525344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47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9" name="Picture 7" descr="Figure 21-17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08" t="17134" r="13942" b="9984"/>
          <a:stretch>
            <a:fillRect/>
          </a:stretch>
        </p:blipFill>
        <p:spPr>
          <a:xfrm>
            <a:off x="1858963" y="26988"/>
            <a:ext cx="5376862" cy="6858000"/>
          </a:xfrm>
          <a:noFill/>
        </p:spPr>
      </p:pic>
      <p:sp>
        <p:nvSpPr>
          <p:cNvPr id="52532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3127375"/>
            <a:ext cx="863600" cy="287338"/>
          </a:xfrm>
          <a:prstGeom prst="rect">
            <a:avLst/>
          </a:prstGeom>
          <a:solidFill>
            <a:schemeClr val="bg2">
              <a:alpha val="25000"/>
            </a:schemeClr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525322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79613" y="3744913"/>
            <a:ext cx="1079500" cy="288925"/>
          </a:xfrm>
          <a:prstGeom prst="rect">
            <a:avLst/>
          </a:prstGeom>
          <a:solidFill>
            <a:schemeClr val="bg2">
              <a:alpha val="25000"/>
            </a:schemeClr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525323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0425" y="2909888"/>
            <a:ext cx="1295400" cy="217487"/>
          </a:xfrm>
          <a:prstGeom prst="rect">
            <a:avLst/>
          </a:prstGeom>
          <a:solidFill>
            <a:srgbClr val="FF3300">
              <a:alpha val="25000"/>
            </a:srgbClr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525325" name="WordArt 13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 rot="5400000">
            <a:off x="-1944577" y="3537063"/>
            <a:ext cx="5616353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fr-CA" sz="36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Circulation</a:t>
            </a:r>
          </a:p>
        </p:txBody>
      </p:sp>
      <p:sp>
        <p:nvSpPr>
          <p:cNvPr id="525326" name="WordArt 14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 rot="5400000">
            <a:off x="5795963" y="1844675"/>
            <a:ext cx="3887787" cy="5762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fr-CA" sz="36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 -</a:t>
            </a:r>
          </a:p>
        </p:txBody>
      </p:sp>
      <p:sp>
        <p:nvSpPr>
          <p:cNvPr id="525327" name="WordArt 15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 rot="5400000">
            <a:off x="6192044" y="4040982"/>
            <a:ext cx="4752975" cy="5032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fr-CA" sz="36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hépatique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250825" y="43086"/>
            <a:ext cx="6985000" cy="1009650"/>
          </a:xfrm>
          <a:solidFill>
            <a:srgbClr val="FFFFFF">
              <a:alpha val="63922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Circulation hépatique</a:t>
            </a:r>
          </a:p>
        </p:txBody>
      </p:sp>
      <p:sp>
        <p:nvSpPr>
          <p:cNvPr id="12" name="Espace réservé du numéro de diapositive 2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88436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48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0825" y="0"/>
            <a:ext cx="8713788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Circulation hépatique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95064" y="1957536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fr-CA" b="1" dirty="0" smtClean="0"/>
              <a:t>Entrées</a:t>
            </a:r>
          </a:p>
          <a:p>
            <a:pPr lvl="1" eaLnBrk="1" hangingPunct="1">
              <a:defRPr/>
            </a:pPr>
            <a:r>
              <a:rPr lang="fr-CA" dirty="0" smtClean="0"/>
              <a:t>Artère hépatique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dirty="0" smtClean="0">
                <a:solidFill>
                  <a:srgbClr val="C80000"/>
                </a:solidFill>
                <a:sym typeface="Wingdings" pitchFamily="2" charset="2"/>
              </a:rPr>
              <a:t>Sang </a:t>
            </a:r>
            <a:r>
              <a:rPr lang="fr-CA" b="1" dirty="0" smtClean="0">
                <a:solidFill>
                  <a:srgbClr val="C80000"/>
                </a:solidFill>
                <a:sym typeface="Wingdings" pitchFamily="2" charset="2"/>
              </a:rPr>
              <a:t>oxygéné</a:t>
            </a:r>
          </a:p>
          <a:p>
            <a:pPr lvl="1" eaLnBrk="1" hangingPunct="1">
              <a:defRPr/>
            </a:pPr>
            <a:r>
              <a:rPr lang="fr-CA" dirty="0" smtClean="0">
                <a:sym typeface="Wingdings" pitchFamily="2" charset="2"/>
              </a:rPr>
              <a:t>Veine porte hépatique Sang riche en nutriments</a:t>
            </a:r>
          </a:p>
          <a:p>
            <a:pPr lvl="1" eaLnBrk="1" hangingPunct="1">
              <a:buNone/>
              <a:defRPr/>
            </a:pPr>
            <a:endParaRPr lang="fr-CA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fr-CA" b="1" dirty="0" smtClean="0"/>
              <a:t>Sortie</a:t>
            </a:r>
          </a:p>
          <a:p>
            <a:pPr lvl="1" eaLnBrk="1" hangingPunct="1">
              <a:defRPr/>
            </a:pPr>
            <a:r>
              <a:rPr lang="fr-CA" dirty="0" smtClean="0"/>
              <a:t>Veine hépatique </a:t>
            </a:r>
            <a:r>
              <a:rPr lang="fr-CA" dirty="0" smtClean="0">
                <a:sym typeface="Wingdings" pitchFamily="2" charset="2"/>
              </a:rPr>
              <a:t> Permet au sang purifié de rejoindre la </a:t>
            </a:r>
            <a:r>
              <a:rPr lang="fr-CA" u="sng" dirty="0" smtClean="0">
                <a:sym typeface="Wingdings" pitchFamily="2" charset="2"/>
              </a:rPr>
              <a:t>veine cave inférieure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1284" y="1196752"/>
            <a:ext cx="728436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buNone/>
              <a:defRPr/>
            </a:pPr>
            <a:r>
              <a:rPr lang="fr-CA" sz="2800" dirty="0" smtClean="0">
                <a:latin typeface="Verdana" pitchFamily="34" charset="0"/>
              </a:rPr>
              <a:t>Comporte </a:t>
            </a:r>
            <a:r>
              <a:rPr lang="fr-CA" sz="2800" b="1" dirty="0" smtClean="0">
                <a:latin typeface="Verdana" pitchFamily="34" charset="0"/>
              </a:rPr>
              <a:t>deux entrées</a:t>
            </a:r>
            <a:r>
              <a:rPr lang="fr-CA" sz="2800" dirty="0" smtClean="0">
                <a:latin typeface="Verdana" pitchFamily="34" charset="0"/>
              </a:rPr>
              <a:t> et une </a:t>
            </a:r>
            <a:r>
              <a:rPr lang="fr-CA" sz="2800" b="1" dirty="0" smtClean="0">
                <a:latin typeface="Verdana" pitchFamily="34" charset="0"/>
              </a:rPr>
              <a:t>sortie</a:t>
            </a:r>
          </a:p>
        </p:txBody>
      </p:sp>
      <p:sp>
        <p:nvSpPr>
          <p:cNvPr id="8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49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-27384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Estomac ~ fonctions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2160239"/>
            <a:ext cx="8424862" cy="4697761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3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fr-CA" sz="3500" dirty="0" smtClean="0"/>
              <a:t>Fonctions :</a:t>
            </a:r>
          </a:p>
          <a:p>
            <a:pPr lvl="1" eaLnBrk="1" hangingPunct="1">
              <a:spcAft>
                <a:spcPts val="3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fr-CA" b="1" dirty="0" smtClean="0">
                <a:solidFill>
                  <a:schemeClr val="tx2"/>
                </a:solidFill>
              </a:rPr>
              <a:t>Réservoir</a:t>
            </a:r>
            <a:r>
              <a:rPr lang="fr-CA" dirty="0" smtClean="0">
                <a:solidFill>
                  <a:schemeClr val="tx2"/>
                </a:solidFill>
              </a:rPr>
              <a:t> où la nourriture peut être retenue </a:t>
            </a:r>
            <a:endParaRPr lang="fr-CA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lvl="1" eaLnBrk="1" hangingPunct="1">
              <a:spcAft>
                <a:spcPts val="300"/>
              </a:spcAft>
              <a:buClr>
                <a:schemeClr val="tx1"/>
              </a:buClr>
              <a:defRPr/>
            </a:pPr>
            <a:r>
              <a:rPr lang="fr-CA" b="1" dirty="0" smtClean="0">
                <a:sym typeface="Wingdings" pitchFamily="2" charset="2"/>
              </a:rPr>
              <a:t>Digestion mécanique (pétrissage) </a:t>
            </a:r>
            <a:r>
              <a:rPr lang="fr-CA" dirty="0" smtClean="0">
                <a:sym typeface="Wingdings" pitchFamily="2" charset="2"/>
              </a:rPr>
              <a:t>:</a:t>
            </a:r>
          </a:p>
          <a:p>
            <a:pPr lvl="2" eaLnBrk="1" hangingPunct="1">
              <a:spcAft>
                <a:spcPts val="300"/>
              </a:spcAft>
              <a:buClr>
                <a:schemeClr val="tx1"/>
              </a:buClr>
              <a:defRPr/>
            </a:pPr>
            <a:r>
              <a:rPr lang="fr-CA" dirty="0" smtClean="0">
                <a:sym typeface="Wingdings" pitchFamily="2" charset="2"/>
              </a:rPr>
              <a:t>Compresser, pétrir et </a:t>
            </a:r>
            <a:r>
              <a:rPr lang="fr-CA" dirty="0" smtClean="0"/>
              <a:t>mélanger le bol alimentaire avec les sécrétions gastriques </a:t>
            </a:r>
            <a:r>
              <a:rPr lang="fr-CA" dirty="0" smtClean="0">
                <a:sym typeface="Wingdings" pitchFamily="2" charset="2"/>
              </a:rPr>
              <a:t> </a:t>
            </a:r>
            <a:r>
              <a:rPr lang="fr-CA" b="1" u="sng" dirty="0" smtClean="0">
                <a:solidFill>
                  <a:schemeClr val="tx2"/>
                </a:solidFill>
                <a:sym typeface="Wingdings" pitchFamily="2" charset="2"/>
              </a:rPr>
              <a:t>Chyme</a:t>
            </a:r>
          </a:p>
          <a:p>
            <a:pPr lvl="1">
              <a:spcAft>
                <a:spcPts val="300"/>
              </a:spcAft>
              <a:buClr>
                <a:srgbClr val="FF3399"/>
              </a:buClr>
              <a:defRPr/>
            </a:pPr>
            <a:r>
              <a:rPr lang="fr-CA" b="1" dirty="0">
                <a:solidFill>
                  <a:srgbClr val="FF3399"/>
                </a:solidFill>
              </a:rPr>
              <a:t>Propulsion (péristaltisme) :</a:t>
            </a:r>
          </a:p>
          <a:p>
            <a:pPr lvl="2">
              <a:spcAft>
                <a:spcPts val="300"/>
              </a:spcAft>
              <a:buClr>
                <a:srgbClr val="FF3399"/>
              </a:buClr>
              <a:defRPr/>
            </a:pPr>
            <a:r>
              <a:rPr lang="fr-CA" dirty="0">
                <a:solidFill>
                  <a:srgbClr val="FF3399"/>
                </a:solidFill>
                <a:sym typeface="Wingdings" pitchFamily="2" charset="2"/>
              </a:rPr>
              <a:t>Dissocie les solides des liquides</a:t>
            </a:r>
          </a:p>
          <a:p>
            <a:pPr lvl="2">
              <a:spcAft>
                <a:spcPts val="300"/>
              </a:spcAft>
              <a:buClr>
                <a:srgbClr val="FF3399"/>
              </a:buClr>
              <a:defRPr/>
            </a:pPr>
            <a:r>
              <a:rPr lang="fr-CA" dirty="0">
                <a:solidFill>
                  <a:srgbClr val="FF3399"/>
                </a:solidFill>
                <a:sym typeface="Wingdings" pitchFamily="2" charset="2"/>
              </a:rPr>
              <a:t>Évacue le </a:t>
            </a:r>
            <a:r>
              <a:rPr lang="fr-CA" b="1" dirty="0">
                <a:solidFill>
                  <a:srgbClr val="FF3399"/>
                </a:solidFill>
                <a:sym typeface="Wingdings" pitchFamily="2" charset="2"/>
              </a:rPr>
              <a:t>chyme</a:t>
            </a:r>
            <a:r>
              <a:rPr lang="fr-CA" dirty="0">
                <a:solidFill>
                  <a:srgbClr val="FF3399"/>
                </a:solidFill>
                <a:sym typeface="Wingdings" pitchFamily="2" charset="2"/>
              </a:rPr>
              <a:t> (</a:t>
            </a:r>
            <a:r>
              <a:rPr lang="fr-CA" u="sng" dirty="0">
                <a:solidFill>
                  <a:srgbClr val="FF3399"/>
                </a:solidFill>
                <a:sym typeface="Wingdings" pitchFamily="2" charset="2"/>
              </a:rPr>
              <a:t>liquide</a:t>
            </a:r>
            <a:r>
              <a:rPr lang="fr-CA" dirty="0">
                <a:solidFill>
                  <a:srgbClr val="FF3399"/>
                </a:solidFill>
                <a:sym typeface="Wingdings" pitchFamily="2" charset="2"/>
              </a:rPr>
              <a:t>) dans le </a:t>
            </a:r>
            <a:r>
              <a:rPr lang="fr-CA" dirty="0" smtClean="0">
                <a:solidFill>
                  <a:srgbClr val="FF3399"/>
                </a:solidFill>
                <a:sym typeface="Wingdings" pitchFamily="2" charset="2"/>
              </a:rPr>
              <a:t>duodénum</a:t>
            </a:r>
            <a:endParaRPr lang="fr-CA" b="1" u="sng" dirty="0" smtClean="0">
              <a:solidFill>
                <a:schemeClr val="tx2"/>
              </a:solidFill>
              <a:sym typeface="Wingdings" pitchFamily="2" charset="2"/>
            </a:endParaRPr>
          </a:p>
          <a:p>
            <a:pPr lvl="1">
              <a:spcAft>
                <a:spcPts val="300"/>
              </a:spcAft>
              <a:buClr>
                <a:srgbClr val="00CC00"/>
              </a:buClr>
              <a:defRPr/>
            </a:pPr>
            <a:r>
              <a:rPr lang="fr-CA" b="1" dirty="0" smtClean="0">
                <a:solidFill>
                  <a:srgbClr val="00CC00"/>
                </a:solidFill>
                <a:sym typeface="Wingdings" pitchFamily="2" charset="2"/>
              </a:rPr>
              <a:t>Digestion chimique </a:t>
            </a:r>
            <a:r>
              <a:rPr lang="fr-CA" dirty="0" smtClean="0">
                <a:solidFill>
                  <a:srgbClr val="00CC00"/>
                </a:solidFill>
                <a:sym typeface="Wingdings" pitchFamily="2" charset="2"/>
              </a:rPr>
              <a:t>:</a:t>
            </a:r>
          </a:p>
          <a:p>
            <a:pPr lvl="2">
              <a:spcAft>
                <a:spcPts val="300"/>
              </a:spcAft>
              <a:buClr>
                <a:srgbClr val="00CC00"/>
              </a:buClr>
              <a:defRPr/>
            </a:pPr>
            <a:r>
              <a:rPr lang="fr-CA" dirty="0" smtClean="0">
                <a:solidFill>
                  <a:srgbClr val="00CC00"/>
                </a:solidFill>
                <a:sym typeface="Wingdings" pitchFamily="2" charset="2"/>
              </a:rPr>
              <a:t>Protéines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635896" y="980728"/>
            <a:ext cx="529183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fr-CA" sz="32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 </a:t>
            </a:r>
            <a:r>
              <a:rPr lang="fr-CA" sz="3200" b="1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Digestion mécanique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635896" y="1916832"/>
            <a:ext cx="3214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None/>
              <a:defRPr/>
            </a:pPr>
            <a:r>
              <a:rPr lang="fr-CA" sz="3200" b="1" cap="small" dirty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 P</a:t>
            </a:r>
            <a:r>
              <a:rPr lang="fr-CA" sz="3200" b="1" cap="small" dirty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ropulsion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635896" y="1412776"/>
            <a:ext cx="499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fr-CA" sz="3200" b="1" cap="small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 </a:t>
            </a:r>
            <a:r>
              <a:rPr lang="fr-CA" sz="3200" b="1" cap="small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Digestion chimique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107504" y="122869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pH: 1,5 à 3,5</a:t>
            </a:r>
            <a:endParaRPr lang="fr-CA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0" y="984190"/>
            <a:ext cx="533400" cy="244476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Espace réservé du numéro de diapositive 2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système port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5150" y="0"/>
            <a:ext cx="476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7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950" y="431800"/>
            <a:ext cx="41767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fr-CA" sz="60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fr-CA" dirty="0" smtClean="0"/>
              <a:t>Veine porte-hépatique</a:t>
            </a:r>
            <a:endParaRPr lang="fr-CA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68760"/>
            <a:ext cx="44279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1325" indent="-441325" algn="l">
              <a:lnSpc>
                <a:spcPct val="110000"/>
              </a:lnSpc>
              <a:spcBef>
                <a:spcPct val="20000"/>
              </a:spcBef>
              <a:buSzPct val="80000"/>
              <a:buFont typeface="Wingdings" pitchFamily="2" charset="2"/>
              <a:buChar char="q"/>
              <a:defRPr/>
            </a:pP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sang 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provenance de </a:t>
            </a: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l’estomac, la rate, le pancréas 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 l’intestin </a:t>
            </a: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 </a:t>
            </a:r>
            <a:r>
              <a:rPr lang="fr-CA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dirigé</a:t>
            </a:r>
            <a:r>
              <a:rPr lang="fr-CA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 le</a:t>
            </a:r>
            <a:r>
              <a:rPr lang="fr-CA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foie</a:t>
            </a:r>
            <a:r>
              <a:rPr lang="fr-CA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la</a:t>
            </a:r>
            <a:r>
              <a:rPr lang="fr-CA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veine porte hépatique</a:t>
            </a:r>
            <a:r>
              <a:rPr lang="fr-CA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CA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1325" indent="-441325" algn="l">
              <a:lnSpc>
                <a:spcPct val="110000"/>
              </a:lnSpc>
              <a:spcBef>
                <a:spcPct val="20000"/>
              </a:spcBef>
              <a:buSzPct val="80000"/>
              <a:buFont typeface="Wingdings" pitchFamily="2" charset="2"/>
              <a:buChar char="q"/>
              <a:defRPr/>
            </a:pP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sang y est </a:t>
            </a:r>
            <a:r>
              <a:rPr lang="fr-CA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détoxiqué</a:t>
            </a:r>
            <a:r>
              <a:rPr lang="fr-CA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fr-C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nutriments </a:t>
            </a:r>
            <a:r>
              <a:rPr lang="fr-CA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transformés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avant d’être réacheminés au </a:t>
            </a:r>
            <a:r>
              <a:rPr lang="fr-C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cœur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la</a:t>
            </a:r>
            <a:r>
              <a:rPr lang="fr-CA" sz="24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veine hépatique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639633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hlinkClick r:id="rId7"/>
              </a:rPr>
              <a:t>http://</a:t>
            </a:r>
            <a:r>
              <a:rPr lang="fr-CA" b="1" dirty="0" smtClean="0">
                <a:hlinkClick r:id="rId7"/>
              </a:rPr>
              <a:t>musibiol.net/biologie/animat/trajet_sang.htm</a:t>
            </a:r>
            <a:endParaRPr lang="fr-CA" b="1" dirty="0" smtClean="0"/>
          </a:p>
          <a:p>
            <a:endParaRPr lang="fr-CA" b="1" dirty="0"/>
          </a:p>
        </p:txBody>
      </p:sp>
      <p:sp>
        <p:nvSpPr>
          <p:cNvPr id="7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50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Foie: pathologies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32448" y="1916832"/>
            <a:ext cx="8172000" cy="475252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CA" b="1" cap="small" dirty="0" smtClean="0"/>
              <a:t>Hépatite infectieuse canine:</a:t>
            </a:r>
          </a:p>
          <a:p>
            <a:pPr lvl="1">
              <a:defRPr/>
            </a:pPr>
            <a:r>
              <a:rPr lang="fr-CA" dirty="0" smtClean="0"/>
              <a:t>Cause : adénovirus canin (CAV-1)</a:t>
            </a:r>
          </a:p>
          <a:p>
            <a:pPr lvl="1">
              <a:defRPr/>
            </a:pPr>
            <a:r>
              <a:rPr lang="fr-CA" dirty="0" smtClean="0"/>
              <a:t>Signes cliniques: </a:t>
            </a:r>
            <a:endParaRPr lang="fr-CA" dirty="0"/>
          </a:p>
          <a:p>
            <a:pPr lvl="2"/>
            <a:r>
              <a:rPr lang="fr-CA" dirty="0" smtClean="0"/>
              <a:t>Fièvre</a:t>
            </a:r>
            <a:endParaRPr lang="fr-CA" dirty="0"/>
          </a:p>
          <a:p>
            <a:pPr lvl="2"/>
            <a:r>
              <a:rPr lang="fr-CA" dirty="0"/>
              <a:t>Soif </a:t>
            </a:r>
            <a:r>
              <a:rPr lang="fr-CA" dirty="0" smtClean="0"/>
              <a:t>intense et diminution </a:t>
            </a:r>
            <a:r>
              <a:rPr lang="fr-CA" dirty="0"/>
              <a:t>d'appétit</a:t>
            </a:r>
          </a:p>
          <a:p>
            <a:pPr lvl="2"/>
            <a:r>
              <a:rPr lang="fr-CA" b="1" u="sng" dirty="0">
                <a:solidFill>
                  <a:srgbClr val="C00000"/>
                </a:solidFill>
              </a:rPr>
              <a:t>Hépatomégalie</a:t>
            </a:r>
          </a:p>
          <a:p>
            <a:pPr lvl="2"/>
            <a:r>
              <a:rPr lang="fr-CA" sz="2500" dirty="0"/>
              <a:t>Hypertrophie des amygdales</a:t>
            </a:r>
          </a:p>
          <a:p>
            <a:pPr lvl="2"/>
            <a:r>
              <a:rPr lang="fr-CA" sz="2500" dirty="0"/>
              <a:t>Douleur abdominale</a:t>
            </a:r>
          </a:p>
          <a:p>
            <a:pPr lvl="2"/>
            <a:r>
              <a:rPr lang="fr-CA" dirty="0" smtClean="0"/>
              <a:t>Vomissement et diarrhée</a:t>
            </a:r>
            <a:endParaRPr lang="fr-CA" dirty="0"/>
          </a:p>
          <a:p>
            <a:pPr lvl="2"/>
            <a:r>
              <a:rPr lang="fr-CA" dirty="0"/>
              <a:t>Inflammation de la conjonctive</a:t>
            </a:r>
          </a:p>
          <a:p>
            <a:pPr lvl="2"/>
            <a:r>
              <a:rPr lang="fr-CA" dirty="0"/>
              <a:t>Désordre neurologique </a:t>
            </a:r>
            <a:r>
              <a:rPr lang="fr-CA" sz="1400" dirty="0"/>
              <a:t>(épilepsie, perte d'équilibre, désorientation et coma) </a:t>
            </a:r>
            <a:endParaRPr lang="fr-CA" sz="1400" dirty="0" smtClean="0"/>
          </a:p>
          <a:p>
            <a:pPr lvl="1"/>
            <a:r>
              <a:rPr lang="fr-CA" sz="2300" cap="small" dirty="0"/>
              <a:t>Vaccination possible (avec la maladie du Carré)</a:t>
            </a: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755576" y="1121926"/>
            <a:ext cx="7560840" cy="57888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CA" sz="2800" cap="sm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Infection des hépatocytes</a:t>
            </a:r>
            <a:endParaRPr lang="fr-CA" sz="2800" dirty="0"/>
          </a:p>
        </p:txBody>
      </p:sp>
      <p:sp>
        <p:nvSpPr>
          <p:cNvPr id="8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51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27" y="2410002"/>
            <a:ext cx="2410677" cy="24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Foie: pathologies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32569" y="2252360"/>
            <a:ext cx="8243887" cy="47050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2800" b="1" cap="small" dirty="0"/>
              <a:t>Lipidose </a:t>
            </a:r>
            <a:r>
              <a:rPr lang="fr-CA" sz="2800" b="1" cap="small" dirty="0" smtClean="0"/>
              <a:t>hépatique:</a:t>
            </a:r>
            <a:endParaRPr lang="fr-CA" sz="2800" b="1" cap="small" dirty="0"/>
          </a:p>
          <a:p>
            <a:pPr lvl="1" eaLnBrk="1" hangingPunct="1">
              <a:defRPr/>
            </a:pPr>
            <a:r>
              <a:rPr lang="fr-CA" sz="2400" dirty="0" smtClean="0"/>
              <a:t>Causes:</a:t>
            </a:r>
          </a:p>
          <a:p>
            <a:pPr lvl="2">
              <a:defRPr/>
            </a:pPr>
            <a:r>
              <a:rPr lang="fr-CA" sz="2000" dirty="0"/>
              <a:t>Chats (obèses) qui </a:t>
            </a:r>
            <a:r>
              <a:rPr lang="fr-CA" sz="2000" b="1" dirty="0">
                <a:solidFill>
                  <a:schemeClr val="accent3"/>
                </a:solidFill>
              </a:rPr>
              <a:t>cessent de </a:t>
            </a:r>
            <a:r>
              <a:rPr lang="fr-CA" sz="2000" b="1" dirty="0" smtClean="0">
                <a:solidFill>
                  <a:schemeClr val="accent3"/>
                </a:solidFill>
              </a:rPr>
              <a:t>s’alimenter </a:t>
            </a:r>
            <a:r>
              <a:rPr lang="fr-CA" sz="2000" dirty="0" smtClean="0">
                <a:solidFill>
                  <a:schemeClr val="accent3"/>
                </a:solidFill>
              </a:rPr>
              <a:t>(ex: stress ou infection)</a:t>
            </a:r>
            <a:endParaRPr lang="fr-CA" sz="1800" dirty="0" smtClean="0">
              <a:solidFill>
                <a:schemeClr val="accent3"/>
              </a:solidFill>
            </a:endParaRPr>
          </a:p>
          <a:p>
            <a:pPr lvl="3">
              <a:defRPr/>
            </a:pPr>
            <a:r>
              <a:rPr lang="fr-CA" sz="1700" dirty="0" smtClean="0"/>
              <a:t>Accumulation de triglycérides dans le foie </a:t>
            </a:r>
            <a:r>
              <a:rPr lang="fr-CA" sz="1300" dirty="0"/>
              <a:t>(</a:t>
            </a:r>
            <a:r>
              <a:rPr lang="fr-CA" sz="1300" dirty="0" smtClean="0"/>
              <a:t>« Syndrome du foie gras »). </a:t>
            </a:r>
          </a:p>
          <a:p>
            <a:pPr lvl="1" eaLnBrk="1" hangingPunct="1">
              <a:defRPr/>
            </a:pPr>
            <a:r>
              <a:rPr lang="fr-CA" sz="2400" dirty="0" smtClean="0"/>
              <a:t>Signes cliniques :</a:t>
            </a:r>
            <a:endParaRPr lang="fr-CA" sz="2000" dirty="0" smtClean="0"/>
          </a:p>
          <a:p>
            <a:pPr lvl="2" eaLnBrk="1" hangingPunct="1">
              <a:defRPr/>
            </a:pPr>
            <a:r>
              <a:rPr lang="fr-CA" sz="2000" dirty="0" smtClean="0"/>
              <a:t>Anorexie</a:t>
            </a:r>
          </a:p>
          <a:p>
            <a:pPr lvl="2" eaLnBrk="1" hangingPunct="1">
              <a:defRPr/>
            </a:pPr>
            <a:r>
              <a:rPr lang="fr-CA" sz="2000" dirty="0" smtClean="0"/>
              <a:t>Jaunisse</a:t>
            </a:r>
          </a:p>
          <a:p>
            <a:pPr lvl="2" eaLnBrk="1" hangingPunct="1">
              <a:defRPr/>
            </a:pPr>
            <a:r>
              <a:rPr lang="fr-CA" sz="2000" dirty="0" smtClean="0"/>
              <a:t>Regard vide</a:t>
            </a:r>
          </a:p>
          <a:p>
            <a:pPr lvl="2" eaLnBrk="1" hangingPunct="1">
              <a:defRPr/>
            </a:pPr>
            <a:r>
              <a:rPr lang="fr-CA" sz="2000" dirty="0" smtClean="0"/>
              <a:t>Salivation excessive</a:t>
            </a:r>
          </a:p>
          <a:p>
            <a:pPr lvl="2" eaLnBrk="1" hangingPunct="1">
              <a:defRPr/>
            </a:pPr>
            <a:r>
              <a:rPr lang="fr-CA" sz="2000" dirty="0" smtClean="0"/>
              <a:t>Coma et mort de l'animal</a:t>
            </a: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827584" y="1052736"/>
            <a:ext cx="7560840" cy="10556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CA" sz="2800" cap="sm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Surcharge lipidique du foie amenant à un mauvais fonctionnement</a:t>
            </a:r>
            <a:endParaRPr lang="fr-CA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644476"/>
            <a:ext cx="2857500" cy="2228850"/>
          </a:xfrm>
          <a:prstGeom prst="rect">
            <a:avLst/>
          </a:prstGeom>
        </p:spPr>
      </p:pic>
      <p:sp>
        <p:nvSpPr>
          <p:cNvPr id="8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270848" y="6525344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52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42" y="2420888"/>
            <a:ext cx="4952272" cy="437922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44624"/>
            <a:ext cx="8658544" cy="9361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Vésicule biliaire: pathologie</a:t>
            </a:r>
            <a:endParaRPr lang="fr-CA" dirty="0"/>
          </a:p>
        </p:txBody>
      </p:sp>
      <p:sp>
        <p:nvSpPr>
          <p:cNvPr id="9" name="ZoneTexte 8"/>
          <p:cNvSpPr txBox="1"/>
          <p:nvPr>
            <p:custDataLst>
              <p:tags r:id="rId2"/>
            </p:custDataLst>
          </p:nvPr>
        </p:nvSpPr>
        <p:spPr>
          <a:xfrm>
            <a:off x="107504" y="980728"/>
            <a:ext cx="8856984" cy="10556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CA" sz="2800" cap="sm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Cristallisation du cholestérol dans la vésicule biliaire pouvant bloquer le canal cystique</a:t>
            </a:r>
            <a:endParaRPr lang="fr-CA" sz="2800" dirty="0"/>
          </a:p>
        </p:txBody>
      </p:sp>
      <p:sp>
        <p:nvSpPr>
          <p:cNvPr id="10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7504" y="2301628"/>
            <a:ext cx="6264696" cy="4439740"/>
          </a:xfrm>
          <a:prstGeom prst="rect">
            <a:avLst/>
          </a:prstGeom>
          <a:solidFill>
            <a:srgbClr val="FFFFFF">
              <a:alpha val="52157"/>
            </a:srgb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fr-CA" sz="2800" b="1" cap="small" dirty="0" smtClean="0"/>
              <a:t>Calculs biliaire:</a:t>
            </a:r>
          </a:p>
          <a:p>
            <a:pPr lvl="1">
              <a:lnSpc>
                <a:spcPct val="110000"/>
              </a:lnSpc>
              <a:defRPr/>
            </a:pPr>
            <a:r>
              <a:rPr lang="fr-CA" sz="2400" dirty="0" smtClean="0"/>
              <a:t>Causes: </a:t>
            </a:r>
          </a:p>
          <a:p>
            <a:pPr lvl="2">
              <a:lnSpc>
                <a:spcPct val="110000"/>
              </a:lnSpc>
              <a:defRPr/>
            </a:pPr>
            <a:r>
              <a:rPr lang="fr-CA" sz="2100" dirty="0" smtClean="0">
                <a:sym typeface="Symbol"/>
              </a:rPr>
              <a:t> [</a:t>
            </a:r>
            <a:r>
              <a:rPr lang="fr-CA" sz="2100" dirty="0" smtClean="0"/>
              <a:t>cholestérol] ou </a:t>
            </a:r>
            <a:r>
              <a:rPr lang="fr-CA" sz="2100" dirty="0" smtClean="0">
                <a:sym typeface="Symbol"/>
              </a:rPr>
              <a:t> [</a:t>
            </a:r>
            <a:r>
              <a:rPr lang="fr-CA" sz="2100" dirty="0" smtClean="0"/>
              <a:t>sels biliaires] dans la bile.</a:t>
            </a:r>
            <a:endParaRPr lang="fr-CA" sz="1700" dirty="0" smtClean="0"/>
          </a:p>
          <a:p>
            <a:pPr lvl="2">
              <a:lnSpc>
                <a:spcPct val="110000"/>
              </a:lnSpc>
              <a:defRPr/>
            </a:pPr>
            <a:r>
              <a:rPr lang="fr-CA" sz="2000" dirty="0" smtClean="0"/>
              <a:t>La bile excrète le cholestérol et les sels biliaires le maintiennent en solution dans la bile. </a:t>
            </a:r>
          </a:p>
          <a:p>
            <a:pPr lvl="1">
              <a:lnSpc>
                <a:spcPct val="110000"/>
              </a:lnSpc>
              <a:defRPr/>
            </a:pPr>
            <a:r>
              <a:rPr lang="fr-CA" sz="2400" dirty="0" smtClean="0"/>
              <a:t>Signes cliniques :</a:t>
            </a:r>
            <a:endParaRPr lang="fr-CA" sz="2000" dirty="0" smtClean="0"/>
          </a:p>
          <a:p>
            <a:pPr lvl="2">
              <a:lnSpc>
                <a:spcPct val="110000"/>
              </a:lnSpc>
              <a:defRPr/>
            </a:pPr>
            <a:r>
              <a:rPr lang="fr-CA" sz="2000" dirty="0" smtClean="0"/>
              <a:t>Douleur intense qui irradie dans la région su thorax</a:t>
            </a:r>
          </a:p>
        </p:txBody>
      </p:sp>
      <p:sp>
        <p:nvSpPr>
          <p:cNvPr id="7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53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2"/>
          <a:stretch/>
        </p:blipFill>
        <p:spPr>
          <a:xfrm>
            <a:off x="10007" y="620688"/>
            <a:ext cx="9137347" cy="554461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95536" y="44624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 cap="sm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fr-CA" dirty="0" smtClean="0"/>
              <a:t>Pancréas: Anatomie</a:t>
            </a:r>
          </a:p>
        </p:txBody>
      </p:sp>
      <p:sp>
        <p:nvSpPr>
          <p:cNvPr id="4" name="Espace réservé du numéro de diapositive 2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54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Pancréas: Une glande…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0825" y="2132856"/>
            <a:ext cx="8713788" cy="4104456"/>
          </a:xfrm>
        </p:spPr>
        <p:txBody>
          <a:bodyPr>
            <a:normAutofit/>
          </a:bodyPr>
          <a:lstStyle/>
          <a:p>
            <a:pPr marL="896938" lvl="1" indent="-361950" eaLnBrk="1" hangingPunct="1">
              <a:buClr>
                <a:srgbClr val="FF0000"/>
              </a:buClr>
              <a:defRPr/>
            </a:pPr>
            <a:r>
              <a:rPr lang="fr-CA" sz="3200" b="1" cap="small" dirty="0" smtClean="0"/>
              <a:t>Fonction </a:t>
            </a:r>
            <a:r>
              <a:rPr lang="fr-CA" sz="3200" b="1" cap="small" dirty="0" smtClean="0">
                <a:solidFill>
                  <a:srgbClr val="D91D1D"/>
                </a:solidFill>
              </a:rPr>
              <a:t>exocrine</a:t>
            </a:r>
            <a:r>
              <a:rPr lang="fr-CA" sz="2800" dirty="0" smtClean="0"/>
              <a:t> (99%):</a:t>
            </a:r>
          </a:p>
          <a:p>
            <a:pPr marL="1435100" lvl="2" indent="-358775" eaLnBrk="1" hangingPunct="1">
              <a:buClr>
                <a:srgbClr val="FF0000"/>
              </a:buClr>
              <a:defRPr/>
            </a:pPr>
            <a:r>
              <a:rPr lang="fr-CA" dirty="0" smtClean="0"/>
              <a:t>Acini pancréatiques</a:t>
            </a:r>
          </a:p>
          <a:p>
            <a:pPr marL="1435100" lvl="2" indent="-358775" eaLnBrk="1" hangingPunct="1">
              <a:buClr>
                <a:srgbClr val="FF0000"/>
              </a:buClr>
              <a:defRPr/>
            </a:pPr>
            <a:r>
              <a:rPr lang="fr-CA" dirty="0" smtClean="0"/>
              <a:t>Sécrètent le suc pancréatique destiné au duodénum via le </a:t>
            </a:r>
            <a:r>
              <a:rPr lang="fr-CA" b="1" dirty="0" smtClean="0"/>
              <a:t>conduit pancréatique </a:t>
            </a:r>
            <a:r>
              <a:rPr lang="fr-CA" dirty="0" smtClean="0"/>
              <a:t>et </a:t>
            </a:r>
            <a:r>
              <a:rPr lang="fr-CA" b="1" dirty="0" smtClean="0"/>
              <a:t>accessoire</a:t>
            </a:r>
            <a:endParaRPr lang="fr-CA" sz="2800" dirty="0" smtClean="0"/>
          </a:p>
          <a:p>
            <a:pPr marL="896938" lvl="1" indent="-361950">
              <a:buClr>
                <a:srgbClr val="68D000"/>
              </a:buClr>
              <a:defRPr/>
            </a:pPr>
            <a:r>
              <a:rPr lang="fr-CA" sz="3200" b="1" cap="small" dirty="0" smtClean="0"/>
              <a:t>Fonction</a:t>
            </a:r>
            <a:r>
              <a:rPr lang="fr-CA" sz="3200" cap="small" dirty="0" smtClean="0"/>
              <a:t> </a:t>
            </a:r>
            <a:r>
              <a:rPr lang="fr-CA" sz="3200" b="1" cap="small" dirty="0" smtClean="0">
                <a:solidFill>
                  <a:schemeClr val="accent3"/>
                </a:solidFill>
              </a:rPr>
              <a:t>endoc</a:t>
            </a:r>
            <a:r>
              <a:rPr lang="fr-CA" sz="2800" b="1" cap="small" dirty="0" smtClean="0">
                <a:solidFill>
                  <a:schemeClr val="accent3"/>
                </a:solidFill>
              </a:rPr>
              <a:t>rine</a:t>
            </a:r>
            <a:r>
              <a:rPr lang="fr-CA" sz="2800" cap="small" dirty="0" smtClean="0"/>
              <a:t> </a:t>
            </a:r>
            <a:r>
              <a:rPr lang="fr-CA" sz="2800" dirty="0" smtClean="0"/>
              <a:t>(1%):</a:t>
            </a:r>
          </a:p>
          <a:p>
            <a:pPr marL="1435100" lvl="2" indent="-358775">
              <a:buClr>
                <a:srgbClr val="68D000"/>
              </a:buClr>
              <a:defRPr/>
            </a:pPr>
            <a:r>
              <a:rPr lang="fr-CA" dirty="0" smtClean="0"/>
              <a:t>Îlots pancréatiques ou de Langerhans.</a:t>
            </a:r>
          </a:p>
          <a:p>
            <a:pPr marL="1435100" lvl="2" indent="-358775">
              <a:buClr>
                <a:srgbClr val="68D000"/>
              </a:buClr>
              <a:defRPr/>
            </a:pPr>
            <a:r>
              <a:rPr lang="fr-CA" dirty="0" smtClean="0"/>
              <a:t>Produisent et sécrètent des </a:t>
            </a:r>
            <a:r>
              <a:rPr lang="fr-CA" b="1" dirty="0" smtClean="0"/>
              <a:t>hormones</a:t>
            </a:r>
            <a:r>
              <a:rPr lang="fr-CA" dirty="0" smtClean="0"/>
              <a:t> (insuline et glucagon)</a:t>
            </a:r>
            <a:r>
              <a:rPr lang="fr-CA" b="1" dirty="0" smtClean="0"/>
              <a:t> </a:t>
            </a:r>
            <a:r>
              <a:rPr lang="fr-CA" sz="2400" b="1" cap="small" dirty="0" smtClean="0">
                <a:solidFill>
                  <a:srgbClr val="FF0000"/>
                </a:solidFill>
                <a:sym typeface="Symbol"/>
              </a:rPr>
              <a:t> dans le sang</a:t>
            </a:r>
            <a:endParaRPr lang="fr-CA" sz="2400" b="1" cap="small" dirty="0" smtClean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1196752"/>
            <a:ext cx="888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 eaLnBrk="1" hangingPunct="1">
              <a:buNone/>
              <a:defRPr/>
            </a:pPr>
            <a:r>
              <a:rPr lang="fr-CA" sz="3200" b="1" cap="small" dirty="0" smtClean="0">
                <a:latin typeface="Verdana" pitchFamily="34" charset="0"/>
              </a:rPr>
              <a:t>Glande mixte: </a:t>
            </a:r>
            <a:r>
              <a:rPr lang="fr-CA" sz="3600" b="1" cap="small" dirty="0" smtClean="0">
                <a:solidFill>
                  <a:srgbClr val="D91D1D"/>
                </a:solidFill>
                <a:latin typeface="Verdana" pitchFamily="34" charset="0"/>
              </a:rPr>
              <a:t>exocrine</a:t>
            </a:r>
            <a:r>
              <a:rPr lang="fr-CA" sz="3600" b="1" cap="small" dirty="0" smtClean="0">
                <a:latin typeface="Verdana" pitchFamily="34" charset="0"/>
              </a:rPr>
              <a:t> </a:t>
            </a:r>
            <a:r>
              <a:rPr lang="fr-CA" sz="3200" b="1" cap="small" dirty="0" smtClean="0">
                <a:latin typeface="Verdana" pitchFamily="34" charset="0"/>
              </a:rPr>
              <a:t>&amp; </a:t>
            </a:r>
            <a:r>
              <a:rPr lang="fr-CA" sz="3600" b="1" cap="small" dirty="0" smtClean="0">
                <a:solidFill>
                  <a:schemeClr val="accent3"/>
                </a:solidFill>
                <a:latin typeface="Verdana" pitchFamily="34" charset="0"/>
              </a:rPr>
              <a:t>endocrine</a:t>
            </a:r>
            <a:r>
              <a:rPr lang="fr-CA" sz="3600" b="1" cap="small" dirty="0" smtClean="0">
                <a:latin typeface="Verdana" pitchFamily="34" charset="0"/>
              </a:rPr>
              <a:t> </a:t>
            </a:r>
            <a:endParaRPr lang="fr-CA" sz="3200" b="1" cap="small" dirty="0" smtClean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7355" y="6546830"/>
            <a:ext cx="2791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CA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Marieb</a:t>
            </a:r>
            <a:r>
              <a:rPr lang="fr-C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2010 p. 1025)</a:t>
            </a:r>
          </a:p>
        </p:txBody>
      </p:sp>
      <p:sp>
        <p:nvSpPr>
          <p:cNvPr id="9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237312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55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7611B2-2031-41F4-90E1-857C11CB4CF1}" type="slidenum">
              <a:rPr lang="fr-CA"/>
              <a:pPr>
                <a:defRPr/>
              </a:pPr>
              <a:t>56</a:t>
            </a:fld>
            <a:endParaRPr lang="fr-CA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Histologie du pancréas</a:t>
            </a:r>
          </a:p>
        </p:txBody>
      </p:sp>
      <p:pic>
        <p:nvPicPr>
          <p:cNvPr id="223235" name="Picture 3" descr="Figure 18-18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55650" y="1341438"/>
            <a:ext cx="7561263" cy="5110162"/>
          </a:xfrm>
          <a:noFill/>
        </p:spPr>
      </p:pic>
      <p:sp>
        <p:nvSpPr>
          <p:cNvPr id="2232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4888" y="2636838"/>
            <a:ext cx="1296987" cy="358775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2232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1863" y="2997200"/>
            <a:ext cx="1944687" cy="431800"/>
          </a:xfrm>
          <a:prstGeom prst="rect">
            <a:avLst/>
          </a:prstGeom>
          <a:solidFill>
            <a:schemeClr val="accent3">
              <a:alpha val="31000"/>
            </a:schemeClr>
          </a:solidFill>
          <a:ln w="2857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22323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0425" y="3933825"/>
            <a:ext cx="1944688" cy="430213"/>
          </a:xfrm>
          <a:prstGeom prst="rect">
            <a:avLst/>
          </a:prstGeom>
          <a:solidFill>
            <a:schemeClr val="accent3">
              <a:alpha val="30000"/>
            </a:schemeClr>
          </a:solidFill>
          <a:ln w="2857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10" name="Espace réservé du numéro de diapositive 2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56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fr-CA" sz="4000" dirty="0" smtClean="0"/>
              <a:t>Pancréas: </a:t>
            </a:r>
            <a:r>
              <a:rPr lang="fr-CA" sz="3600" dirty="0" smtClean="0">
                <a:solidFill>
                  <a:srgbClr val="68D000"/>
                </a:solidFill>
              </a:rPr>
              <a:t>Digestion chimique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0825" y="1340768"/>
            <a:ext cx="8713788" cy="5400600"/>
          </a:xfrm>
        </p:spPr>
        <p:txBody>
          <a:bodyPr>
            <a:normAutofit/>
          </a:bodyPr>
          <a:lstStyle/>
          <a:p>
            <a:pPr eaLnBrk="1" hangingPunct="1">
              <a:buClrTx/>
              <a:defRPr/>
            </a:pPr>
            <a:r>
              <a:rPr lang="fr-CA" sz="3000" dirty="0" smtClean="0"/>
              <a:t>Composition du </a:t>
            </a:r>
            <a:r>
              <a:rPr lang="fr-CA" sz="3000" b="1" cap="small" dirty="0" smtClean="0"/>
              <a:t>suc pancréatique </a:t>
            </a:r>
            <a:r>
              <a:rPr lang="fr-CA" sz="3000" dirty="0" smtClean="0"/>
              <a:t>:</a:t>
            </a:r>
          </a:p>
          <a:p>
            <a:pPr lvl="1" eaLnBrk="1" hangingPunct="1">
              <a:buClrTx/>
              <a:defRPr/>
            </a:pPr>
            <a:r>
              <a:rPr lang="fr-CA" sz="2800" b="1" cap="small" dirty="0" smtClean="0"/>
              <a:t>Eau </a:t>
            </a:r>
          </a:p>
          <a:p>
            <a:pPr lvl="1">
              <a:buClrTx/>
              <a:defRPr/>
            </a:pPr>
            <a:r>
              <a:rPr lang="fr-CA" sz="2800" b="1" cap="small" dirty="0"/>
              <a:t>Solution alcaline </a:t>
            </a:r>
            <a:r>
              <a:rPr lang="fr-CA" sz="2000" b="1" cap="small" dirty="0"/>
              <a:t>(ion bicarbonate, H</a:t>
            </a:r>
            <a:r>
              <a:rPr lang="fr-CA" sz="2000" b="1" cap="small" dirty="0" smtClean="0"/>
              <a:t>CO</a:t>
            </a:r>
            <a:r>
              <a:rPr lang="fr-CA" sz="2000" b="1" cap="small" baseline="-25000" dirty="0" smtClean="0"/>
              <a:t>3</a:t>
            </a:r>
            <a:r>
              <a:rPr lang="fr-CA" sz="2000" b="1" cap="small" baseline="30000" dirty="0" smtClean="0"/>
              <a:t>-</a:t>
            </a:r>
            <a:r>
              <a:rPr lang="fr-CA" sz="2000" b="1" cap="small" dirty="0" smtClean="0"/>
              <a:t> </a:t>
            </a:r>
            <a:r>
              <a:rPr lang="fr-CA" sz="2000" b="1" cap="small" dirty="0"/>
              <a:t>)</a:t>
            </a:r>
            <a:r>
              <a:rPr lang="fr-CA" sz="2000" b="1" cap="small" dirty="0">
                <a:sym typeface="Wingdings" pitchFamily="2" charset="2"/>
              </a:rPr>
              <a:t> </a:t>
            </a:r>
          </a:p>
          <a:p>
            <a:pPr lvl="2" eaLnBrk="1" hangingPunct="1">
              <a:buClrTx/>
              <a:defRPr/>
            </a:pPr>
            <a:r>
              <a:rPr lang="fr-CA" sz="2000" dirty="0" smtClean="0">
                <a:sym typeface="Wingdings" pitchFamily="2" charset="2"/>
              </a:rPr>
              <a:t>Rend pH un peu alcalinneutraliser le chyme gastrique (acide)</a:t>
            </a:r>
          </a:p>
          <a:p>
            <a:pPr lvl="2" eaLnBrk="1" hangingPunct="1">
              <a:buClrTx/>
              <a:defRPr/>
            </a:pPr>
            <a:r>
              <a:rPr lang="fr-CA" sz="2000" b="1" dirty="0" smtClean="0">
                <a:sym typeface="Wingdings" pitchFamily="2" charset="2"/>
              </a:rPr>
              <a:t>Inactive</a:t>
            </a:r>
            <a:r>
              <a:rPr lang="fr-CA" sz="2000" dirty="0" smtClean="0">
                <a:sym typeface="Wingdings" pitchFamily="2" charset="2"/>
              </a:rPr>
              <a:t> la pepsine de l’estomac </a:t>
            </a:r>
          </a:p>
          <a:p>
            <a:pPr lvl="2" eaLnBrk="1" hangingPunct="1">
              <a:buClrTx/>
              <a:defRPr/>
            </a:pPr>
            <a:r>
              <a:rPr lang="fr-CA" sz="2000" dirty="0" smtClean="0">
                <a:sym typeface="Wingdings" pitchFamily="2" charset="2"/>
              </a:rPr>
              <a:t>Établit un </a:t>
            </a:r>
            <a:r>
              <a:rPr lang="fr-CA" sz="2000" b="1" dirty="0" smtClean="0">
                <a:sym typeface="Wingdings" pitchFamily="2" charset="2"/>
              </a:rPr>
              <a:t>pH optimal à l’action des enzymes</a:t>
            </a:r>
            <a:r>
              <a:rPr lang="fr-CA" sz="2000" dirty="0" smtClean="0">
                <a:sym typeface="Wingdings" pitchFamily="2" charset="2"/>
              </a:rPr>
              <a:t> du duodénum.</a:t>
            </a:r>
            <a:endParaRPr lang="fr-CA" sz="2000" dirty="0" smtClean="0"/>
          </a:p>
          <a:p>
            <a:pPr lvl="1">
              <a:buClrTx/>
              <a:defRPr/>
            </a:pPr>
            <a:r>
              <a:rPr lang="fr-CA" sz="2800" b="1" cap="small" dirty="0"/>
              <a:t>Enzymes :</a:t>
            </a:r>
          </a:p>
          <a:p>
            <a:pPr lvl="2" eaLnBrk="1" hangingPunct="1">
              <a:buClrTx/>
              <a:defRPr/>
            </a:pPr>
            <a:r>
              <a:rPr lang="fr-CA" sz="2200" dirty="0" smtClean="0">
                <a:solidFill>
                  <a:srgbClr val="7030A0"/>
                </a:solidFill>
              </a:rPr>
              <a:t>Amylase pancréatique </a:t>
            </a:r>
            <a:r>
              <a:rPr lang="fr-CA" sz="2200" dirty="0" smtClean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fr-CA" sz="2200" b="1" dirty="0" smtClean="0">
                <a:solidFill>
                  <a:srgbClr val="7030A0"/>
                </a:solidFill>
                <a:sym typeface="Wingdings" pitchFamily="2" charset="2"/>
              </a:rPr>
              <a:t>amidon/glycogène</a:t>
            </a:r>
            <a:endParaRPr lang="fr-CA" sz="2200" b="1" dirty="0" smtClean="0">
              <a:solidFill>
                <a:srgbClr val="7030A0"/>
              </a:solidFill>
            </a:endParaRPr>
          </a:p>
          <a:p>
            <a:pPr lvl="2" eaLnBrk="1" hangingPunct="1">
              <a:buClrTx/>
              <a:defRPr/>
            </a:pPr>
            <a:r>
              <a:rPr lang="fr-CA" sz="2200" dirty="0" smtClean="0">
                <a:solidFill>
                  <a:srgbClr val="009900"/>
                </a:solidFill>
              </a:rPr>
              <a:t>Trypsinogène (forme inactive) </a:t>
            </a:r>
            <a:r>
              <a:rPr lang="fr-CA" sz="2200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CA" sz="2200" b="1" dirty="0" smtClean="0">
                <a:solidFill>
                  <a:srgbClr val="009900"/>
                </a:solidFill>
                <a:sym typeface="Wingdings" pitchFamily="2" charset="2"/>
              </a:rPr>
              <a:t>protéines</a:t>
            </a:r>
          </a:p>
          <a:p>
            <a:pPr lvl="2" eaLnBrk="1" hangingPunct="1">
              <a:buClrTx/>
              <a:defRPr/>
            </a:pPr>
            <a:r>
              <a:rPr lang="fr-CA" sz="2200" dirty="0" smtClean="0">
                <a:solidFill>
                  <a:srgbClr val="FF0000"/>
                </a:solidFill>
              </a:rPr>
              <a:t>Lipase pancréatique </a:t>
            </a:r>
            <a:r>
              <a:rPr lang="fr-CA" sz="22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CA" sz="2200" b="1" dirty="0" smtClean="0">
                <a:solidFill>
                  <a:srgbClr val="FF0000"/>
                </a:solidFill>
                <a:sym typeface="Wingdings" pitchFamily="2" charset="2"/>
              </a:rPr>
              <a:t>Triglycérides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57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2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Pancréas: pathologie</a:t>
            </a:r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144016" y="1052736"/>
            <a:ext cx="8892480" cy="57888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CA" sz="2800" cap="sm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Diminution de la sécrétion du suc pancréatique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332" y="1927621"/>
            <a:ext cx="8020068" cy="3733627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2800" b="1" cap="small" dirty="0" smtClean="0"/>
              <a:t>Insuffisance pancréatique:</a:t>
            </a:r>
            <a:endParaRPr lang="fr-CA" sz="2800" b="1" cap="small" dirty="0"/>
          </a:p>
          <a:p>
            <a:pPr lvl="1" eaLnBrk="1" hangingPunct="1">
              <a:defRPr/>
            </a:pPr>
            <a:r>
              <a:rPr lang="fr-CA" sz="2400" b="1" dirty="0" smtClean="0"/>
              <a:t>Causes:</a:t>
            </a:r>
            <a:r>
              <a:rPr lang="fr-CA" sz="2400" dirty="0" smtClean="0"/>
              <a:t> </a:t>
            </a:r>
            <a:r>
              <a:rPr lang="fr-CA" sz="2400" dirty="0"/>
              <a:t>Pancréatites chroniques ou atrophie des </a:t>
            </a:r>
            <a:r>
              <a:rPr lang="fr-CA" sz="2400" dirty="0" err="1"/>
              <a:t>acinis</a:t>
            </a:r>
            <a:r>
              <a:rPr lang="fr-CA" sz="2400" dirty="0"/>
              <a:t> pancréatiques </a:t>
            </a:r>
            <a:endParaRPr lang="fr-CA" sz="2400" dirty="0" smtClean="0"/>
          </a:p>
          <a:p>
            <a:pPr lvl="2">
              <a:defRPr/>
            </a:pPr>
            <a:r>
              <a:rPr lang="fr-CA" sz="2200" dirty="0"/>
              <a:t>Faible digestion des glucides, protéines et surtout des </a:t>
            </a:r>
            <a:r>
              <a:rPr lang="fr-CA" sz="2200" b="1" dirty="0"/>
              <a:t>graisses</a:t>
            </a:r>
            <a:r>
              <a:rPr lang="fr-CA" sz="2200" dirty="0"/>
              <a:t>.</a:t>
            </a:r>
          </a:p>
          <a:p>
            <a:pPr lvl="1" eaLnBrk="1" hangingPunct="1">
              <a:defRPr/>
            </a:pPr>
            <a:r>
              <a:rPr lang="fr-CA" sz="2400" b="1" dirty="0" smtClean="0"/>
              <a:t>Signes cliniques:</a:t>
            </a:r>
            <a:endParaRPr lang="fr-CA" sz="2000" b="1" dirty="0" smtClean="0"/>
          </a:p>
          <a:p>
            <a:pPr lvl="2">
              <a:defRPr/>
            </a:pPr>
            <a:r>
              <a:rPr lang="fr-CA" sz="2000" dirty="0"/>
              <a:t>Perte poids </a:t>
            </a:r>
          </a:p>
          <a:p>
            <a:pPr lvl="2">
              <a:defRPr/>
            </a:pPr>
            <a:r>
              <a:rPr lang="fr-CA" sz="2000" dirty="0"/>
              <a:t>Diarrhée graisseuse </a:t>
            </a:r>
            <a:endParaRPr lang="fr-CA" sz="2000" dirty="0" smtClean="0"/>
          </a:p>
          <a:p>
            <a:pPr lvl="3">
              <a:defRPr/>
            </a:pPr>
            <a:r>
              <a:rPr lang="fr-CA" b="1" dirty="0" smtClean="0">
                <a:solidFill>
                  <a:srgbClr val="C00000"/>
                </a:solidFill>
              </a:rPr>
              <a:t>stéatorrhée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5890046"/>
            <a:ext cx="4999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fr-CA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**Le </a:t>
            </a:r>
            <a:r>
              <a:rPr lang="fr-C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pancréas est le seul à produire les </a:t>
            </a:r>
            <a:r>
              <a:rPr lang="fr-CA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enzymes</a:t>
            </a:r>
            <a:r>
              <a:rPr lang="fr-C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nécessaires à la digestion des </a:t>
            </a:r>
            <a:r>
              <a:rPr lang="fr-CA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lipides</a:t>
            </a:r>
            <a:r>
              <a:rPr lang="fr-CA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niveau de l’intestin grêle.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03" y="3717032"/>
            <a:ext cx="4187957" cy="3140968"/>
          </a:xfrm>
          <a:prstGeom prst="rect">
            <a:avLst/>
          </a:prstGeom>
        </p:spPr>
      </p:pic>
      <p:sp>
        <p:nvSpPr>
          <p:cNvPr id="7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58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96"/>
          <a:stretch/>
        </p:blipFill>
        <p:spPr>
          <a:xfrm>
            <a:off x="26401" y="2088232"/>
            <a:ext cx="4977647" cy="4293096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2" b="14966"/>
          <a:stretch/>
        </p:blipFill>
        <p:spPr>
          <a:xfrm>
            <a:off x="4833824" y="2276872"/>
            <a:ext cx="4310175" cy="3938624"/>
          </a:xfrm>
          <a:prstGeom prst="rect">
            <a:avLst/>
          </a:prstGeom>
        </p:spPr>
      </p:pic>
      <p:sp>
        <p:nvSpPr>
          <p:cNvPr id="6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6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206152"/>
            <a:ext cx="8928992" cy="9906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Estomac : pétrissage et vidange gastrique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563888" y="5949280"/>
            <a:ext cx="2837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23.16 (</a:t>
            </a:r>
            <a:r>
              <a:rPr lang="fr-C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Mckinley</a:t>
            </a:r>
            <a:r>
              <a:rPr lang="fr-C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fr-C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ensées 8"/>
          <p:cNvSpPr/>
          <p:nvPr>
            <p:custDataLst>
              <p:tags r:id="rId3"/>
            </p:custDataLst>
          </p:nvPr>
        </p:nvSpPr>
        <p:spPr bwMode="auto">
          <a:xfrm>
            <a:off x="6768244" y="1700808"/>
            <a:ext cx="1908212" cy="1296144"/>
          </a:xfrm>
          <a:prstGeom prst="cloudCallout">
            <a:avLst>
              <a:gd name="adj1" fmla="val -10166"/>
              <a:gd name="adj2" fmla="val 10179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3 ml </a:t>
            </a:r>
          </a:p>
          <a:p>
            <a:pPr algn="ctr"/>
            <a:r>
              <a:rPr lang="fr-CA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à la fois !</a:t>
            </a:r>
          </a:p>
        </p:txBody>
      </p:sp>
      <p:sp>
        <p:nvSpPr>
          <p:cNvPr id="10" name="Espace réservé du contenu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1268760"/>
            <a:ext cx="8208963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cap="small" dirty="0" smtClean="0">
                <a:solidFill>
                  <a:srgbClr val="FF0066"/>
                </a:solidFill>
              </a:rPr>
              <a:t>Péristaltisme</a:t>
            </a:r>
            <a:r>
              <a:rPr lang="fr-CA" cap="small" dirty="0" smtClean="0"/>
              <a:t> </a:t>
            </a:r>
            <a:r>
              <a:rPr lang="fr-CA" b="1" u="sng" cap="small" dirty="0" smtClean="0"/>
              <a:t>bidirectionnel</a:t>
            </a:r>
            <a:r>
              <a:rPr lang="fr-CA" cap="small" dirty="0" smtClean="0"/>
              <a:t> </a:t>
            </a:r>
            <a:r>
              <a:rPr lang="fr-CA" dirty="0" smtClean="0"/>
              <a:t>:</a:t>
            </a:r>
          </a:p>
        </p:txBody>
      </p:sp>
      <p:sp>
        <p:nvSpPr>
          <p:cNvPr id="11" name="ZoneTexte 10"/>
          <p:cNvSpPr txBox="1"/>
          <p:nvPr>
            <p:custDataLst>
              <p:tags r:id="rId5"/>
            </p:custDataLst>
          </p:nvPr>
        </p:nvSpPr>
        <p:spPr>
          <a:xfrm>
            <a:off x="395536" y="6351711"/>
            <a:ext cx="84249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Digestion mécanique et </a:t>
            </a:r>
            <a:r>
              <a:rPr lang="fr-CA" sz="2400" b="1" cap="small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propulsion</a:t>
            </a:r>
            <a:r>
              <a:rPr lang="fr-CA" sz="24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0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 même temps)</a:t>
            </a:r>
            <a:endParaRPr lang="fr-CA" sz="2000" b="1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Espace réservé du numéro de diapositive 2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396808" y="6093296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6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206152"/>
            <a:ext cx="8928728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Estomac : pétrissage et vidange gastrique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512" y="1341437"/>
            <a:ext cx="8964488" cy="1799531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r-CA" sz="3600" b="1" cap="small" dirty="0" smtClean="0">
                <a:solidFill>
                  <a:srgbClr val="FF0066"/>
                </a:solidFill>
              </a:rPr>
              <a:t>Péristaltisme</a:t>
            </a:r>
            <a:r>
              <a:rPr lang="fr-CA" sz="3600" b="1" dirty="0" smtClean="0">
                <a:solidFill>
                  <a:schemeClr val="bg1"/>
                </a:solidFill>
              </a:rPr>
              <a:t> bidirectionnel :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fr-CA" dirty="0" smtClean="0"/>
              <a:t>Va-et-vient du contenu gastrique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fr-CA" dirty="0" smtClean="0"/>
              <a:t>Dissocie les solides des liquides</a:t>
            </a:r>
          </a:p>
        </p:txBody>
      </p:sp>
      <p:sp>
        <p:nvSpPr>
          <p:cNvPr id="7" name="Pensées 6"/>
          <p:cNvSpPr/>
          <p:nvPr>
            <p:custDataLst>
              <p:tags r:id="rId3"/>
            </p:custDataLst>
          </p:nvPr>
        </p:nvSpPr>
        <p:spPr bwMode="auto">
          <a:xfrm>
            <a:off x="6660232" y="1124744"/>
            <a:ext cx="2376000" cy="1368152"/>
          </a:xfrm>
          <a:prstGeom prst="cloudCallout">
            <a:avLst>
              <a:gd name="adj1" fmla="val -65853"/>
              <a:gd name="adj2" fmla="val 157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b="1" u="sng" dirty="0" smtClean="0">
                <a:sym typeface="Wingdings" pitchFamily="2" charset="2"/>
              </a:rPr>
              <a:t>NE PAS </a:t>
            </a:r>
            <a:r>
              <a:rPr lang="fr-CA" b="1" dirty="0" smtClean="0">
                <a:sym typeface="Wingdings" pitchFamily="2" charset="2"/>
              </a:rPr>
              <a:t>confondre avec la segmentation</a:t>
            </a:r>
          </a:p>
        </p:txBody>
      </p:sp>
      <p:sp>
        <p:nvSpPr>
          <p:cNvPr id="8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7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568948"/>
            <a:ext cx="8784712" cy="2267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buClr>
                <a:schemeClr val="tx1"/>
              </a:buClr>
              <a:defRPr/>
            </a:pPr>
            <a:r>
              <a:rPr lang="fr-CA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ml </a:t>
            </a:r>
            <a:r>
              <a:rPr lang="fr-CA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évacué dans duodénum </a:t>
            </a:r>
            <a:r>
              <a:rPr lang="fr-CA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(via sphincter pylorique</a:t>
            </a:r>
            <a:r>
              <a:rPr lang="fr-CA" sz="24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fr-CA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fr-CA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35013" lvl="2" indent="-28575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Protéger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muqueuse de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l’intestin grêle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contre l’acidité</a:t>
            </a:r>
          </a:p>
          <a:p>
            <a:pPr marL="735012" lvl="2" indent="-28575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Neutraliser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pH acide pour le rendre favorable à l’action des enzymes de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l’intestin grêle</a:t>
            </a:r>
          </a:p>
          <a:p>
            <a:pPr marL="735012" lvl="2" indent="-28575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Ralentir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progression du chyme pour favoriser le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lent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processus de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l’absorption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l’intestin grêle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r>
              <a:rPr lang="fr-CA" dirty="0" smtClean="0"/>
              <a:t>Estomac : histologie</a:t>
            </a:r>
            <a:endParaRPr lang="fr-CA" dirty="0"/>
          </a:p>
        </p:txBody>
      </p:sp>
      <p:pic>
        <p:nvPicPr>
          <p:cNvPr id="6" name="Espace réservé du contenu 5" descr="figure_26-10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 cstate="print"/>
          <a:srcRect r="4446" b="48606"/>
          <a:stretch>
            <a:fillRect/>
          </a:stretch>
        </p:blipFill>
        <p:spPr>
          <a:xfrm>
            <a:off x="-1" y="980728"/>
            <a:ext cx="9160867" cy="5877272"/>
          </a:xfrm>
        </p:spPr>
      </p:pic>
      <p:sp>
        <p:nvSpPr>
          <p:cNvPr id="12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8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08920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fr-CA" b="1" dirty="0">
                <a:solidFill>
                  <a:srgbClr val="68D000"/>
                </a:solidFill>
                <a:sym typeface="Wingdings"/>
              </a:rPr>
              <a:t></a:t>
            </a:r>
            <a:r>
              <a:rPr lang="fr-CA" b="1" cap="small" dirty="0">
                <a:solidFill>
                  <a:srgbClr val="00CC00"/>
                </a:solidFill>
              </a:rPr>
              <a:t>Digestion chimique</a:t>
            </a:r>
            <a:endParaRPr lang="fr-CA" b="1" dirty="0">
              <a:solidFill>
                <a:srgbClr val="00CC00"/>
              </a:solidFill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509120"/>
            <a:ext cx="1619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fr-CA" b="1" cap="small" dirty="0">
                <a:sym typeface="Wingdings"/>
              </a:rPr>
              <a:t></a:t>
            </a:r>
            <a:r>
              <a:rPr lang="fr-CA" b="1" cap="small" dirty="0"/>
              <a:t>Digestion mécanique et </a:t>
            </a:r>
            <a:r>
              <a:rPr lang="fr-CA" b="1" cap="small" dirty="0">
                <a:solidFill>
                  <a:srgbClr val="FF3399"/>
                </a:solidFill>
                <a:sym typeface="Wingdings"/>
              </a:rPr>
              <a:t></a:t>
            </a:r>
            <a:r>
              <a:rPr lang="fr-CA" b="1" cap="small" dirty="0">
                <a:solidFill>
                  <a:srgbClr val="FF3399"/>
                </a:solidFill>
              </a:rPr>
              <a:t>propulsion</a:t>
            </a:r>
            <a:endParaRPr lang="fr-CA" dirty="0">
              <a:solidFill>
                <a:srgbClr val="FF3399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44624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Estomac : histologie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124545"/>
            <a:ext cx="8892480" cy="5184775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fr-CA" sz="2800" b="1" dirty="0" smtClean="0">
                <a:solidFill>
                  <a:schemeClr val="accent2"/>
                </a:solidFill>
              </a:rPr>
              <a:t>Muqueuse</a:t>
            </a:r>
            <a:r>
              <a:rPr lang="fr-CA" sz="2800" dirty="0" smtClean="0">
                <a:solidFill>
                  <a:schemeClr val="accent2"/>
                </a:solidFill>
              </a:rPr>
              <a:t>:</a:t>
            </a:r>
            <a:r>
              <a:rPr lang="fr-CA" sz="2800" dirty="0" smtClean="0"/>
              <a:t> </a:t>
            </a:r>
            <a:r>
              <a:rPr lang="fr-CA" sz="2800" b="1" dirty="0" smtClean="0">
                <a:solidFill>
                  <a:srgbClr val="68D000"/>
                </a:solidFill>
                <a:sym typeface="Wingdings"/>
              </a:rPr>
              <a:t></a:t>
            </a:r>
            <a:r>
              <a:rPr lang="fr-CA" sz="2800" b="1" cap="small" dirty="0" smtClean="0">
                <a:solidFill>
                  <a:srgbClr val="00CC00"/>
                </a:solidFill>
              </a:rPr>
              <a:t>Digestion chimique</a:t>
            </a:r>
            <a:endParaRPr lang="fr-CA" sz="2800" b="1" dirty="0" smtClean="0">
              <a:solidFill>
                <a:srgbClr val="00CC00"/>
              </a:solidFill>
              <a:sym typeface="Wingdings" pitchFamily="2" charset="2"/>
            </a:endParaRPr>
          </a:p>
          <a:p>
            <a:pPr lvl="1">
              <a:defRPr/>
            </a:pPr>
            <a:r>
              <a:rPr lang="fr-CA" sz="2400" b="1" dirty="0" smtClean="0">
                <a:sym typeface="Wingdings" pitchFamily="2" charset="2"/>
              </a:rPr>
              <a:t>Cryptes  </a:t>
            </a:r>
            <a:r>
              <a:rPr lang="fr-CA" sz="2400" dirty="0" smtClean="0">
                <a:sym typeface="Wingdings" pitchFamily="2" charset="2"/>
              </a:rPr>
              <a:t>sécrètent le </a:t>
            </a:r>
            <a:r>
              <a:rPr lang="fr-CA" sz="2400" b="1" dirty="0" smtClean="0">
                <a:sym typeface="Wingdings" pitchFamily="2" charset="2"/>
              </a:rPr>
              <a:t>mucus</a:t>
            </a:r>
            <a:r>
              <a:rPr lang="fr-CA" sz="2400" dirty="0" smtClean="0">
                <a:sym typeface="Wingdings" pitchFamily="2" charset="2"/>
              </a:rPr>
              <a:t> alcalin</a:t>
            </a:r>
          </a:p>
          <a:p>
            <a:pPr lvl="1">
              <a:defRPr/>
            </a:pPr>
            <a:r>
              <a:rPr lang="fr-CA" sz="2400" b="1" dirty="0" smtClean="0">
                <a:sym typeface="Wingdings" pitchFamily="2" charset="2"/>
              </a:rPr>
              <a:t>Glandes gastriques  </a:t>
            </a:r>
            <a:r>
              <a:rPr lang="fr-CA" sz="2400" dirty="0" smtClean="0"/>
              <a:t>Sécrètent le </a:t>
            </a:r>
            <a:r>
              <a:rPr lang="fr-CA" sz="2400" b="1" dirty="0" smtClean="0"/>
              <a:t>suc gastrique acide</a:t>
            </a:r>
            <a:endParaRPr lang="fr-CA" sz="900" b="1" dirty="0" smtClean="0"/>
          </a:p>
          <a:p>
            <a:pPr lvl="1">
              <a:defRPr/>
            </a:pPr>
            <a:r>
              <a:rPr lang="fr-CA" sz="2400" dirty="0" smtClean="0"/>
              <a:t>Renouvelée aux 3-6 jours par </a:t>
            </a:r>
            <a:r>
              <a:rPr lang="fr-CA" sz="2400" b="1" dirty="0" smtClean="0"/>
              <a:t>¢ souches </a:t>
            </a:r>
            <a:r>
              <a:rPr lang="fr-CA" sz="2400" dirty="0" smtClean="0"/>
              <a:t> 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fr-CA" sz="2800" b="1" dirty="0" smtClean="0">
                <a:solidFill>
                  <a:schemeClr val="accent2"/>
                </a:solidFill>
              </a:rPr>
              <a:t>Sous-muqueuse</a:t>
            </a:r>
            <a:r>
              <a:rPr lang="fr-CA" sz="2800" dirty="0" smtClean="0">
                <a:solidFill>
                  <a:schemeClr val="accent2"/>
                </a:solidFill>
              </a:rPr>
              <a:t> </a:t>
            </a:r>
            <a:r>
              <a:rPr lang="fr-CA" sz="2800" dirty="0" smtClean="0">
                <a:solidFill>
                  <a:schemeClr val="accent2"/>
                </a:solidFill>
                <a:sym typeface="Wingdings" pitchFamily="2" charset="2"/>
              </a:rPr>
              <a:t>: </a:t>
            </a:r>
            <a:r>
              <a:rPr lang="fr-CA" sz="2800" dirty="0" smtClean="0">
                <a:sym typeface="Wingdings" pitchFamily="2" charset="2"/>
              </a:rPr>
              <a:t>Vaisseaux sanguins</a:t>
            </a:r>
            <a:endParaRPr lang="fr-CA" sz="2800" dirty="0">
              <a:sym typeface="Wingdings" pitchFamily="2" charset="2"/>
            </a:endParaRP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fr-CA" sz="2800" b="1" dirty="0" smtClean="0">
                <a:solidFill>
                  <a:schemeClr val="accent2"/>
                </a:solidFill>
              </a:rPr>
              <a:t>Musculeuse</a:t>
            </a:r>
            <a:r>
              <a:rPr lang="fr-CA" sz="2800" dirty="0" smtClean="0">
                <a:solidFill>
                  <a:schemeClr val="accent2"/>
                </a:solidFill>
              </a:rPr>
              <a:t>:</a:t>
            </a:r>
            <a:r>
              <a:rPr lang="fr-CA" sz="2800" b="1" cap="small" dirty="0">
                <a:solidFill>
                  <a:schemeClr val="accent2"/>
                </a:solidFill>
              </a:rPr>
              <a:t> </a:t>
            </a:r>
            <a:r>
              <a:rPr lang="fr-CA" sz="2800" b="1" cap="small" dirty="0" smtClean="0">
                <a:sym typeface="Wingdings"/>
              </a:rPr>
              <a:t></a:t>
            </a:r>
            <a:r>
              <a:rPr lang="fr-CA" sz="2800" b="1" cap="small" dirty="0" smtClean="0"/>
              <a:t>Digestion mécanique et </a:t>
            </a:r>
            <a:r>
              <a:rPr lang="fr-CA" sz="2800" b="1" cap="small" dirty="0" smtClean="0">
                <a:solidFill>
                  <a:srgbClr val="FF3399"/>
                </a:solidFill>
                <a:sym typeface="Wingdings"/>
              </a:rPr>
              <a:t></a:t>
            </a:r>
            <a:r>
              <a:rPr lang="fr-CA" sz="2800" b="1" cap="small" dirty="0" smtClean="0">
                <a:solidFill>
                  <a:srgbClr val="FF3399"/>
                </a:solidFill>
              </a:rPr>
              <a:t>propulsion</a:t>
            </a:r>
            <a:endParaRPr lang="fr-CA" sz="2800" dirty="0" smtClean="0">
              <a:solidFill>
                <a:srgbClr val="FF3399"/>
              </a:solidFill>
              <a:sym typeface="Wingdings" pitchFamily="2" charset="2"/>
            </a:endParaRPr>
          </a:p>
          <a:p>
            <a:pPr lvl="1">
              <a:defRPr/>
            </a:pPr>
            <a:r>
              <a:rPr lang="fr-CA" sz="2400" b="1" dirty="0" smtClean="0">
                <a:sym typeface="Wingdings" pitchFamily="2" charset="2"/>
              </a:rPr>
              <a:t>3 couches </a:t>
            </a:r>
            <a:r>
              <a:rPr lang="fr-CA" sz="2400" dirty="0" smtClean="0">
                <a:sym typeface="Wingdings" pitchFamily="2" charset="2"/>
              </a:rPr>
              <a:t>de muscle lisse</a:t>
            </a:r>
          </a:p>
          <a:p>
            <a:pPr lvl="2">
              <a:defRPr/>
            </a:pPr>
            <a:r>
              <a:rPr lang="fr-CA" sz="2000" dirty="0" smtClean="0">
                <a:sym typeface="Wingdings" pitchFamily="2" charset="2"/>
              </a:rPr>
              <a:t>Longitudinale externe</a:t>
            </a:r>
          </a:p>
          <a:p>
            <a:pPr lvl="2">
              <a:defRPr/>
            </a:pPr>
            <a:r>
              <a:rPr lang="fr-CA" sz="2000" dirty="0" smtClean="0">
                <a:sym typeface="Wingdings" pitchFamily="2" charset="2"/>
              </a:rPr>
              <a:t>Circulaire moyenne</a:t>
            </a:r>
          </a:p>
          <a:p>
            <a:pPr lvl="2">
              <a:defRPr/>
            </a:pPr>
            <a:r>
              <a:rPr lang="fr-CA" sz="2000" dirty="0" smtClean="0">
                <a:sym typeface="Wingdings" pitchFamily="2" charset="2"/>
              </a:rPr>
              <a:t>Oblique interne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fr-CA" sz="2800" b="1" dirty="0" smtClean="0">
                <a:solidFill>
                  <a:schemeClr val="accent2"/>
                </a:solidFill>
              </a:rPr>
              <a:t>Séreuse</a:t>
            </a:r>
            <a:r>
              <a:rPr lang="fr-CA" sz="2800" dirty="0" smtClean="0">
                <a:solidFill>
                  <a:schemeClr val="accent2"/>
                </a:solidFill>
              </a:rPr>
              <a:t>:</a:t>
            </a:r>
            <a:r>
              <a:rPr lang="fr-CA" sz="28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CA" sz="2800" dirty="0" smtClean="0">
                <a:sym typeface="Wingdings" pitchFamily="2" charset="2"/>
              </a:rPr>
              <a:t>Tissu conjonctif</a:t>
            </a:r>
          </a:p>
          <a:p>
            <a:pPr lvl="1" eaLnBrk="1" hangingPunct="1">
              <a:buNone/>
              <a:defRPr/>
            </a:pPr>
            <a:endParaRPr lang="fr-CA" sz="2400" dirty="0" smtClean="0"/>
          </a:p>
        </p:txBody>
      </p:sp>
      <p:sp>
        <p:nvSpPr>
          <p:cNvPr id="7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9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6915</TotalTime>
  <Words>2380</Words>
  <Application>Microsoft Office PowerPoint</Application>
  <PresentationFormat>Affichage à l'écran (4:3)</PresentationFormat>
  <Paragraphs>596</Paragraphs>
  <Slides>58</Slides>
  <Notes>32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Médian</vt:lpstr>
      <vt:lpstr>Module I Le système digestif</vt:lpstr>
      <vt:lpstr>Le plan de match</vt:lpstr>
      <vt:lpstr>L’ESTOMAC</vt:lpstr>
      <vt:lpstr>Estomac ~ anatomie</vt:lpstr>
      <vt:lpstr>Estomac ~ fonctions</vt:lpstr>
      <vt:lpstr>Estomac : pétrissage et vidange gastrique</vt:lpstr>
      <vt:lpstr>Estomac : pétrissage et vidange gastrique</vt:lpstr>
      <vt:lpstr>Estomac : histologie</vt:lpstr>
      <vt:lpstr>Estomac : histologie</vt:lpstr>
      <vt:lpstr>Estomac : histologie</vt:lpstr>
      <vt:lpstr>Estomac : histologie</vt:lpstr>
      <vt:lpstr>Estomac : Composition du suc gastrique  un exercice…</vt:lpstr>
      <vt:lpstr>Estomac Digestion chimique</vt:lpstr>
      <vt:lpstr>Sécrétion Gastrique et Protection de l’estomac</vt:lpstr>
      <vt:lpstr>Protections de l’estomac contre l’acidité et l’autodigestion</vt:lpstr>
      <vt:lpstr>Estomac : pathologies</vt:lpstr>
      <vt:lpstr>Estomac : pathologies</vt:lpstr>
      <vt:lpstr>Adaptation et types d’estomac</vt:lpstr>
      <vt:lpstr>Pensez-y bien !  Combien d’estomac une vache possède-t-elle ???</vt:lpstr>
      <vt:lpstr>Adaptation de l’estomac</vt:lpstr>
      <vt:lpstr>Adaptation de l’estomac</vt:lpstr>
      <vt:lpstr>Présentation PowerPoint</vt:lpstr>
      <vt:lpstr>Intestin grêle : anatomie</vt:lpstr>
      <vt:lpstr>Carrefour duodénal</vt:lpstr>
      <vt:lpstr>Intestin grêle : Fonctions</vt:lpstr>
      <vt:lpstr>Intestin grêle : anatomie</vt:lpstr>
      <vt:lpstr>Péristaltisme vs Segmentation</vt:lpstr>
      <vt:lpstr>Péristaltisme vs Segmentation</vt:lpstr>
      <vt:lpstr>Intestin grêle : anatomie &amp; Histologie</vt:lpstr>
      <vt:lpstr>Intestin grêle : anatomie</vt:lpstr>
      <vt:lpstr>Intestin grêle : anatomie</vt:lpstr>
      <vt:lpstr>Intestin grêle : histologie</vt:lpstr>
      <vt:lpstr>Intestin grêle : histologie</vt:lpstr>
      <vt:lpstr>Digestion chimique &amp; Absorption  par la bordure en brosse</vt:lpstr>
      <vt:lpstr>Intestin grêle : digestion chimique</vt:lpstr>
      <vt:lpstr>Intestin grêle : Composition du suc intestinal  un exercice…</vt:lpstr>
      <vt:lpstr>Rappel: Activité enzymatique</vt:lpstr>
      <vt:lpstr>Carrefour duodénal</vt:lpstr>
      <vt:lpstr>Foie et vésicule biliaire</vt:lpstr>
      <vt:lpstr>Foie: Anatomie et Fonctions</vt:lpstr>
      <vt:lpstr>Foie: Fonctions métaboliques</vt:lpstr>
      <vt:lpstr>Foie: Autres fonctions métaboliques</vt:lpstr>
      <vt:lpstr>Foie: Bile et digestion mécanique</vt:lpstr>
      <vt:lpstr>Pensez-y bien !</vt:lpstr>
      <vt:lpstr>Présentation PowerPoint</vt:lpstr>
      <vt:lpstr>Vésicule biliaire: Fonctions</vt:lpstr>
      <vt:lpstr>Foie : conduits biliaires </vt:lpstr>
      <vt:lpstr>Circulation hépatique</vt:lpstr>
      <vt:lpstr>Circulation hépatique</vt:lpstr>
      <vt:lpstr>Veine porte-hépatique</vt:lpstr>
      <vt:lpstr>Foie: pathologies</vt:lpstr>
      <vt:lpstr>Foie: pathologies</vt:lpstr>
      <vt:lpstr>Vésicule biliaire: pathologie</vt:lpstr>
      <vt:lpstr>Présentation PowerPoint</vt:lpstr>
      <vt:lpstr>Pancréas: Une glande…</vt:lpstr>
      <vt:lpstr>Histologie du pancréas</vt:lpstr>
      <vt:lpstr>Pancréas: Digestion chimique</vt:lpstr>
      <vt:lpstr>Pancréas: pathologie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xpdep</dc:creator>
  <cp:lastModifiedBy>xpdep</cp:lastModifiedBy>
  <cp:revision>172</cp:revision>
  <cp:lastPrinted>2014-08-25T12:43:44Z</cp:lastPrinted>
  <dcterms:created xsi:type="dcterms:W3CDTF">2014-08-21T20:10:57Z</dcterms:created>
  <dcterms:modified xsi:type="dcterms:W3CDTF">2014-09-03T17:09:19Z</dcterms:modified>
</cp:coreProperties>
</file>