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256" r:id="rId2"/>
    <p:sldId id="612" r:id="rId3"/>
    <p:sldId id="613" r:id="rId4"/>
    <p:sldId id="562" r:id="rId5"/>
    <p:sldId id="603" r:id="rId6"/>
    <p:sldId id="604" r:id="rId7"/>
    <p:sldId id="605" r:id="rId8"/>
    <p:sldId id="606" r:id="rId9"/>
    <p:sldId id="607" r:id="rId10"/>
    <p:sldId id="608" r:id="rId11"/>
    <p:sldId id="563" r:id="rId12"/>
    <p:sldId id="565" r:id="rId13"/>
    <p:sldId id="566" r:id="rId14"/>
    <p:sldId id="567" r:id="rId15"/>
    <p:sldId id="568" r:id="rId16"/>
    <p:sldId id="570" r:id="rId17"/>
    <p:sldId id="609" r:id="rId18"/>
    <p:sldId id="571" r:id="rId19"/>
    <p:sldId id="610" r:id="rId20"/>
    <p:sldId id="579" r:id="rId21"/>
    <p:sldId id="611" r:id="rId22"/>
    <p:sldId id="580" r:id="rId23"/>
    <p:sldId id="574" r:id="rId24"/>
    <p:sldId id="575" r:id="rId25"/>
    <p:sldId id="576" r:id="rId26"/>
    <p:sldId id="577" r:id="rId27"/>
    <p:sldId id="578" r:id="rId28"/>
    <p:sldId id="614" r:id="rId29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BCD7ED"/>
    <a:srgbClr val="FFFFFF"/>
    <a:srgbClr val="CC0000"/>
    <a:srgbClr val="009900"/>
    <a:srgbClr val="68D000"/>
    <a:srgbClr val="00CC00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3029" autoAdjust="0"/>
    <p:restoredTop sz="90409" autoAdjust="0"/>
  </p:normalViewPr>
  <p:slideViewPr>
    <p:cSldViewPr>
      <p:cViewPr>
        <p:scale>
          <a:sx n="66" d="100"/>
          <a:sy n="66" d="100"/>
        </p:scale>
        <p:origin x="-52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B2EA2D-730D-448D-ACD7-C64A50C14CAD}" type="datetimeFigureOut">
              <a:rPr lang="fr-CA" smtClean="0"/>
              <a:t>2014-09-18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43911-3B7A-4946-9EB0-F971123901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16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C71C2E-290D-4795-A2D4-BAD8DB5A7D9C}" type="datetimeFigureOut">
              <a:rPr lang="fr-CA" smtClean="0"/>
              <a:t>2014-09-18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EA3614-CF87-4BF7-923D-07B6A968E4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23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107F5-EB14-4070-8B63-F29CFD9FEE16}" type="slidenum">
              <a:rPr lang="fr-CA" smtClean="0"/>
              <a:pPr/>
              <a:t>4</a:t>
            </a:fld>
            <a:endParaRPr lang="fr-CA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Pas d’enzymes qui sont sécrétées parce que enzymes sont DANS la bordure en brosse.</a:t>
            </a: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F502B-AFD3-4A7F-8C3E-E3C058E243BD}" type="slidenum">
              <a:rPr lang="fr-CA" smtClean="0"/>
              <a:pPr/>
              <a:t>16</a:t>
            </a:fld>
            <a:endParaRPr lang="fr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Pas d’enzymes qui sont sécrétées parce que enzymes sont DANS la bordure en brosse.</a:t>
            </a:r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EC62-EE4D-45D4-B53E-9E31441C51B8}" type="slidenum">
              <a:rPr lang="fr-CA" smtClean="0"/>
              <a:pPr/>
              <a:t>17</a:t>
            </a:fld>
            <a:endParaRPr lang="fr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Globalement, effet tampon sur l’acide du chyme et ralentit sécrétion d’Acides dans l’estomac.</a:t>
            </a: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E4D2B-F6AE-4E28-B92A-6842775CA8D9}" type="slidenum">
              <a:rPr lang="fr-CA" smtClean="0"/>
              <a:pPr/>
              <a:t>20</a:t>
            </a:fld>
            <a:endParaRPr lang="fr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Effets :</a:t>
            </a:r>
          </a:p>
          <a:p>
            <a:pPr lvl="1"/>
            <a:r>
              <a:rPr lang="fr-CA" smtClean="0"/>
              <a:t>Vésicule biliaire </a:t>
            </a:r>
            <a:r>
              <a:rPr lang="fr-CA" smtClean="0">
                <a:sym typeface="Wingdings" pitchFamily="2" charset="2"/>
              </a:rPr>
              <a:t> c</a:t>
            </a:r>
            <a:r>
              <a:rPr lang="fr-CA" smtClean="0"/>
              <a:t>ontraction</a:t>
            </a:r>
          </a:p>
          <a:p>
            <a:pPr lvl="2"/>
            <a:r>
              <a:rPr lang="fr-CA" smtClean="0"/>
              <a:t>Déversement de bile concentrée dans le duodénum</a:t>
            </a:r>
          </a:p>
          <a:p>
            <a:pPr lvl="1"/>
            <a:r>
              <a:rPr lang="fr-CA" smtClean="0"/>
              <a:t>Pancréas </a:t>
            </a:r>
            <a:r>
              <a:rPr lang="fr-CA" smtClean="0">
                <a:sym typeface="Wingdings" pitchFamily="2" charset="2"/>
              </a:rPr>
              <a:t> s</a:t>
            </a:r>
            <a:r>
              <a:rPr lang="fr-CA" smtClean="0"/>
              <a:t>écrétion de suc pancréatique (</a:t>
            </a:r>
            <a:r>
              <a:rPr lang="fr-CA" b="1" u="sng" smtClean="0"/>
              <a:t>enzymes</a:t>
            </a:r>
            <a:r>
              <a:rPr lang="fr-CA" smtClean="0"/>
              <a:t>)</a:t>
            </a:r>
          </a:p>
          <a:p>
            <a:pPr lvl="2"/>
            <a:r>
              <a:rPr lang="fr-CA" smtClean="0"/>
              <a:t>Digérer les protéines et graisses</a:t>
            </a:r>
          </a:p>
          <a:p>
            <a:pPr lvl="1"/>
            <a:r>
              <a:rPr lang="fr-CA" smtClean="0">
                <a:solidFill>
                  <a:srgbClr val="000000"/>
                </a:solidFill>
              </a:rPr>
              <a:t>Sphincter de l’ampoule hépato-pancréatique </a:t>
            </a:r>
            <a:r>
              <a:rPr lang="fr-CA" smtClean="0">
                <a:solidFill>
                  <a:srgbClr val="000000"/>
                </a:solidFill>
                <a:sym typeface="Wingdings" pitchFamily="2" charset="2"/>
              </a:rPr>
              <a:t> se relâche</a:t>
            </a:r>
          </a:p>
          <a:p>
            <a:pPr lvl="2"/>
            <a:r>
              <a:rPr lang="fr-CA" smtClean="0">
                <a:solidFill>
                  <a:srgbClr val="969696"/>
                </a:solidFill>
              </a:rPr>
              <a:t>Déversement de bile et de suc pancréatique dans le duodénum</a:t>
            </a:r>
            <a:endParaRPr lang="fr-CA" smtClean="0">
              <a:solidFill>
                <a:srgbClr val="000000"/>
              </a:solidFill>
              <a:sym typeface="Wingdings" pitchFamily="2" charset="2"/>
            </a:endParaRPr>
          </a:p>
          <a:p>
            <a:pPr lvl="1"/>
            <a:r>
              <a:rPr lang="fr-CA" smtClean="0">
                <a:solidFill>
                  <a:srgbClr val="000000"/>
                </a:solidFill>
              </a:rPr>
              <a:t>Sphincter pylorique (estomac) </a:t>
            </a:r>
            <a:r>
              <a:rPr lang="fr-CA" smtClean="0">
                <a:solidFill>
                  <a:srgbClr val="000000"/>
                </a:solidFill>
                <a:sym typeface="Wingdings" pitchFamily="2" charset="2"/>
              </a:rPr>
              <a:t> constriction</a:t>
            </a:r>
          </a:p>
          <a:p>
            <a:pPr lvl="2"/>
            <a:r>
              <a:rPr lang="fr-CA" smtClean="0">
                <a:solidFill>
                  <a:srgbClr val="969696"/>
                </a:solidFill>
                <a:sym typeface="Wingdings" pitchFamily="2" charset="2"/>
              </a:rPr>
              <a:t>Ralentit évacuation gastrique</a:t>
            </a:r>
            <a:endParaRPr lang="fr-CA" smtClean="0">
              <a:solidFill>
                <a:srgbClr val="000000"/>
              </a:solidFill>
              <a:sym typeface="Wingdings" pitchFamily="2" charset="2"/>
            </a:endParaRPr>
          </a:p>
          <a:p>
            <a:pPr lvl="1"/>
            <a:r>
              <a:rPr lang="fr-CA" smtClean="0">
                <a:sym typeface="Wingdings" pitchFamily="2" charset="2"/>
              </a:rPr>
              <a:t>Renforce effets sécrétine</a:t>
            </a:r>
            <a:endParaRPr lang="fr-CA" smtClean="0"/>
          </a:p>
          <a:p>
            <a:endParaRPr lang="fr-CA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40CA4-89EF-4139-B396-FF84E46959CF}" type="slidenum">
              <a:rPr lang="fr-CA" smtClean="0"/>
              <a:pPr/>
              <a:t>22</a:t>
            </a:fld>
            <a:endParaRPr lang="fr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Estomac et duodénum agissent en tandem … </a:t>
            </a:r>
          </a:p>
          <a:p>
            <a:r>
              <a:rPr lang="fr-CA" smtClean="0"/>
              <a:t>Vitesse de l’évacuation gastrique dépend de ce qui se passe dans le duodénum. Plus il y a du stock à digérer dans le duodénum, + l’évacuation gastrique se fait lentement </a:t>
            </a:r>
            <a:r>
              <a:rPr lang="fr-CA" smtClean="0">
                <a:sym typeface="Wingdings" pitchFamily="2" charset="2"/>
              </a:rPr>
              <a:t> = inhibition de l’évacuation gastrique = réflexe entérogastrique.</a:t>
            </a:r>
            <a:endParaRPr lang="fr-CA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33A5-B8E3-4E0F-A3A9-CEFCE131B402}" type="slidenum">
              <a:rPr lang="fr-CA" smtClean="0"/>
              <a:pPr/>
              <a:t>24</a:t>
            </a:fld>
            <a:endParaRPr lang="fr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Mouvement de masse survient pendant un repas ou juste après (= lien avec nourriture dans l’Estomac).</a:t>
            </a: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BE3DC-FCB2-4E52-A703-0C9111C0D5C9}" type="slidenum">
              <a:rPr lang="fr-CA" smtClean="0"/>
              <a:pPr/>
              <a:t>26</a:t>
            </a:fld>
            <a:endParaRPr lang="fr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Gastrine accroît aussi force de segmentation de l’iléum et mouvements de masse de du gros intestin </a:t>
            </a:r>
            <a:r>
              <a:rPr lang="fr-CA" smtClean="0">
                <a:sym typeface="Wingdings" pitchFamily="2" charset="2"/>
              </a:rPr>
              <a:t> but = faire avance le contenu le long du tube digestif pour le prochain repas (le neuf pousse le vieux !)</a:t>
            </a:r>
            <a:endParaRPr lang="fr-CA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2E3C2-91EC-45F2-BEA5-27299A318107}" type="slidenum">
              <a:rPr lang="fr-CA" smtClean="0"/>
              <a:pPr/>
              <a:t>27</a:t>
            </a:fld>
            <a:endParaRPr lang="fr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A78A-74F8-4599-9EA7-D281758571A7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A78A-74F8-4599-9EA7-D281758571A7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107F5-EB14-4070-8B63-F29CFD9FEE16}" type="slidenum">
              <a:rPr lang="fr-CA" smtClean="0"/>
              <a:pPr/>
              <a:t>9</a:t>
            </a:fld>
            <a:endParaRPr lang="fr-CA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defRPr/>
            </a:pPr>
            <a:r>
              <a:rPr lang="fr-CA" dirty="0" smtClean="0"/>
              <a:t>Arrivée d’aliments dans la bouche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CA" dirty="0" smtClean="0"/>
              <a:t>Chimiorécepteurs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smtClean="0"/>
              <a:t>Stimulés par substances acides (vinaigre, jus agrume)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CA" dirty="0" smtClean="0"/>
              <a:t>Mécanorécepteurs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smtClean="0"/>
              <a:t>N’importe quoi qu’on mastique … ex : élastique</a:t>
            </a:r>
          </a:p>
          <a:p>
            <a:pPr lvl="0">
              <a:defRPr/>
            </a:pPr>
            <a:r>
              <a:rPr lang="fr-CA" dirty="0" smtClean="0"/>
              <a:t>Irritation des régions inférieures du tube digestif (toxines bactériennes, aliments épicés ou hyperacidité gastrique)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CA" dirty="0" smtClean="0"/>
              <a:t>Peut-être que ca diluerait ou neutraliserait les substances irritantes …</a:t>
            </a:r>
          </a:p>
          <a:p>
            <a:pPr lvl="0">
              <a:buFont typeface="Arial" pitchFamily="34" charset="0"/>
              <a:buNone/>
              <a:defRPr/>
            </a:pPr>
            <a:endParaRPr lang="fr-CA" dirty="0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EC62-EE4D-45D4-B53E-9E31441C51B8}" type="slidenum">
              <a:rPr lang="fr-CA" smtClean="0"/>
              <a:pPr/>
              <a:t>10</a:t>
            </a:fld>
            <a:endParaRPr lang="fr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F812B-2D62-413E-BED5-F61994805BD6}" type="slidenum">
              <a:rPr lang="fr-CA" smtClean="0"/>
              <a:pPr/>
              <a:t>11</a:t>
            </a:fld>
            <a:endParaRPr lang="fr-CA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0B570-47C1-4F62-8E70-B1302F651FB4}" type="slidenum">
              <a:rPr lang="fr-CA" smtClean="0"/>
              <a:pPr/>
              <a:t>12</a:t>
            </a:fld>
            <a:endParaRPr lang="fr-CA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Augmentation de</a:t>
            </a:r>
            <a:r>
              <a:rPr lang="fr-FR" baseline="0" dirty="0" smtClean="0"/>
              <a:t> la salivation et des sucs gastriques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1585B-D61B-4083-9004-2CF2B7C8CD3E}" type="slidenum">
              <a:rPr lang="fr-CA" smtClean="0"/>
              <a:pPr/>
              <a:t>13</a:t>
            </a:fld>
            <a:endParaRPr lang="fr-CA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dirty="0" smtClean="0"/>
              <a:t>Le stimulus: le bol</a:t>
            </a:r>
            <a:r>
              <a:rPr lang="fr-CA" baseline="0" dirty="0" smtClean="0"/>
              <a:t> alimentaire est rendu dans l’estomac</a:t>
            </a:r>
            <a:endParaRPr lang="fr-CA" dirty="0" smtClean="0"/>
          </a:p>
          <a:p>
            <a:pPr eaLnBrk="1" hangingPunct="1"/>
            <a:r>
              <a:rPr lang="fr-CA" dirty="0" smtClean="0"/>
              <a:t>Régulation nerveuse: Récepteurs chimiorécepteurs et mécanorécepteurs</a:t>
            </a:r>
          </a:p>
          <a:p>
            <a:pPr eaLnBrk="1" hangingPunct="1"/>
            <a:r>
              <a:rPr lang="fr-CA" dirty="0" smtClean="0"/>
              <a:t>Régulation hormonale: stimuli Protéine partiellement digérées</a:t>
            </a:r>
          </a:p>
          <a:p>
            <a:pPr eaLnBrk="1" hangingPunct="1"/>
            <a:r>
              <a:rPr lang="fr-CA" dirty="0" err="1" smtClean="0"/>
              <a:t>Aug</a:t>
            </a:r>
            <a:r>
              <a:rPr lang="fr-CA" dirty="0" smtClean="0"/>
              <a:t> du pH du chyme = les protéines agissent  comme des tampons qui retiennent les ions h+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D7E2A-EBE2-4DA2-823D-45BA250FE627}" type="slidenum">
              <a:rPr lang="fr-CA" smtClean="0"/>
              <a:pPr/>
              <a:t>14</a:t>
            </a:fld>
            <a:endParaRPr lang="fr-CA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dirty="0" smtClean="0"/>
              <a:t>Stimulus,</a:t>
            </a:r>
            <a:r>
              <a:rPr lang="fr-CA" baseline="0" dirty="0" smtClean="0"/>
              <a:t> sécrétions d’enzymes inhibitrices</a:t>
            </a:r>
            <a:endParaRPr lang="fr-CA" dirty="0" smtClean="0"/>
          </a:p>
          <a:p>
            <a:pPr eaLnBrk="1" hangingPunct="1"/>
            <a:r>
              <a:rPr lang="fr-CA" dirty="0" smtClean="0"/>
              <a:t>L’arrivé d’un peu de chyme (aliments partiellement digérés) dans le duodénum provoque la libération de gastrine intestinale</a:t>
            </a:r>
          </a:p>
          <a:p>
            <a:pPr eaLnBrk="1" hangingPunct="1"/>
            <a:r>
              <a:rPr lang="fr-CA" dirty="0" smtClean="0"/>
              <a:t>Cette phase contribue au frein de l’activité gastrique.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2E8D56-8A69-4E14-83A7-6CD5A4B98CC2}" type="datetime1">
              <a:rPr lang="fr-CA" smtClean="0"/>
              <a:pPr>
                <a:defRPr/>
              </a:pPr>
              <a:t>2014-09-18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CA" smtClean="0"/>
              <a:t>Révision – Notions de biologie cellulaire</a:t>
            </a:r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9704EA-25C2-4B19-A095-4D6587B947E1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2014-09-18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2014-09-18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 cap="sm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7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notesSlide" Target="../notesSlides/notesSlide8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10.jpe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11.jpe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10" Type="http://schemas.openxmlformats.org/officeDocument/2006/relationships/image" Target="../media/image11.jpeg"/><Relationship Id="rId4" Type="http://schemas.openxmlformats.org/officeDocument/2006/relationships/tags" Target="../tags/tag114.xml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31640" y="476672"/>
            <a:ext cx="7056784" cy="1584176"/>
          </a:xfrm>
          <a:solidFill>
            <a:srgbClr val="FFFFFF">
              <a:alpha val="6902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bg1"/>
                </a:solidFill>
              </a:rPr>
              <a:t>Module I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Le système digestif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403648" y="4869160"/>
            <a:ext cx="6400800" cy="1080120"/>
          </a:xfrm>
          <a:solidFill>
            <a:srgbClr val="FFFFFF">
              <a:alpha val="63922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b="1" cap="small" dirty="0" smtClean="0">
                <a:solidFill>
                  <a:schemeClr val="bg1"/>
                </a:solidFill>
              </a:rPr>
              <a:t>La lumière au bout du tunnel</a:t>
            </a:r>
          </a:p>
          <a:p>
            <a:pPr marL="0" indent="0" algn="ctr">
              <a:buNone/>
            </a:pPr>
            <a:r>
              <a:rPr lang="fr-CA" b="1" cap="small" dirty="0" smtClean="0">
                <a:solidFill>
                  <a:schemeClr val="bg1"/>
                </a:solidFill>
              </a:rPr>
              <a:t>Chapitre 23 (</a:t>
            </a:r>
            <a:r>
              <a:rPr lang="fr-CA" b="1" cap="small" dirty="0" err="1" smtClean="0">
                <a:solidFill>
                  <a:schemeClr val="bg1"/>
                </a:solidFill>
              </a:rPr>
              <a:t>Marieb</a:t>
            </a:r>
            <a:r>
              <a:rPr lang="fr-CA" b="1" cap="small" dirty="0" smtClean="0">
                <a:solidFill>
                  <a:schemeClr val="bg1"/>
                </a:solidFill>
              </a:rPr>
              <a:t>)</a:t>
            </a:r>
            <a:endParaRPr lang="fr-CA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3688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3600" dirty="0" smtClean="0"/>
              <a:t>Régulation de la sécrétion de salive par les glandes salivaires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68052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CA" b="1" dirty="0" smtClean="0">
                <a:solidFill>
                  <a:srgbClr val="002060"/>
                </a:solidFill>
              </a:rPr>
              <a:t>Stimulus</a:t>
            </a:r>
            <a:r>
              <a:rPr lang="fr-CA" dirty="0" smtClean="0">
                <a:solidFill>
                  <a:srgbClr val="002060"/>
                </a:solidFill>
              </a:rPr>
              <a:t> :</a:t>
            </a:r>
          </a:p>
          <a:p>
            <a:pPr lvl="1">
              <a:defRPr/>
            </a:pPr>
            <a:r>
              <a:rPr lang="fr-CA" dirty="0" smtClean="0"/>
              <a:t>Vue, odeur ou pensée de nourriture</a:t>
            </a:r>
          </a:p>
          <a:p>
            <a:pPr lvl="1">
              <a:defRPr/>
            </a:pPr>
            <a:r>
              <a:rPr lang="fr-CA" dirty="0" smtClean="0"/>
              <a:t>Arrivée d’aliments dans la bouche :</a:t>
            </a:r>
          </a:p>
          <a:p>
            <a:pPr lvl="2">
              <a:defRPr/>
            </a:pPr>
            <a:r>
              <a:rPr lang="fr-CA" b="1" dirty="0" smtClean="0"/>
              <a:t>Chimiorécepteurs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smtClean="0"/>
              <a:t>Stimulés par substances </a:t>
            </a:r>
            <a:r>
              <a:rPr lang="fr-CA" b="1" dirty="0" smtClean="0"/>
              <a:t>acides</a:t>
            </a:r>
          </a:p>
          <a:p>
            <a:pPr lvl="2">
              <a:defRPr/>
            </a:pPr>
            <a:r>
              <a:rPr lang="fr-CA" b="1" dirty="0" smtClean="0"/>
              <a:t>Mécanorécepteurs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smtClean="0"/>
              <a:t>N’importe quoi que l’on mâche </a:t>
            </a:r>
          </a:p>
          <a:p>
            <a:pPr lvl="1">
              <a:defRPr/>
            </a:pPr>
            <a:r>
              <a:rPr lang="fr-CA" dirty="0" smtClean="0"/>
              <a:t>Irritation des régions inférieures du tube digestif :</a:t>
            </a:r>
          </a:p>
          <a:p>
            <a:pPr lvl="2">
              <a:defRPr/>
            </a:pPr>
            <a:r>
              <a:rPr lang="fr-CA" dirty="0" smtClean="0"/>
              <a:t>Toxines bactériennes</a:t>
            </a:r>
          </a:p>
          <a:p>
            <a:pPr lvl="2">
              <a:defRPr/>
            </a:pPr>
            <a:r>
              <a:rPr lang="fr-CA" dirty="0" smtClean="0"/>
              <a:t>Aliments épicés </a:t>
            </a:r>
          </a:p>
          <a:p>
            <a:pPr lvl="2">
              <a:defRPr/>
            </a:pPr>
            <a:r>
              <a:rPr lang="fr-CA" dirty="0" smtClean="0"/>
              <a:t>Hyperacidité gastrique</a:t>
            </a:r>
          </a:p>
          <a:p>
            <a:pPr>
              <a:defRPr/>
            </a:pPr>
            <a:r>
              <a:rPr lang="fr-CA" b="1" dirty="0" smtClean="0"/>
              <a:t>Effet</a:t>
            </a:r>
            <a:r>
              <a:rPr lang="fr-CA" dirty="0" smtClean="0"/>
              <a:t> :</a:t>
            </a:r>
          </a:p>
          <a:p>
            <a:pPr lvl="1">
              <a:defRPr/>
            </a:pPr>
            <a:r>
              <a:rPr lang="fr-CA" dirty="0" smtClean="0"/>
              <a:t>Sécrétion de </a:t>
            </a:r>
            <a:r>
              <a:rPr lang="fr-CA" b="1" dirty="0" smtClean="0"/>
              <a:t>salive</a:t>
            </a:r>
            <a:r>
              <a:rPr lang="fr-CA" dirty="0" smtClean="0"/>
              <a:t> par les </a:t>
            </a:r>
            <a:r>
              <a:rPr lang="fr-CA" b="1" dirty="0" smtClean="0"/>
              <a:t>glandes salivaires</a:t>
            </a:r>
            <a:r>
              <a:rPr lang="fr-CA" dirty="0" smtClean="0"/>
              <a:t>.</a:t>
            </a:r>
            <a:endParaRPr lang="fr-CA" dirty="0" smtClean="0">
              <a:sym typeface="Wingdings" pitchFamily="2" charset="2"/>
            </a:endParaRPr>
          </a:p>
        </p:txBody>
      </p:sp>
      <p:sp>
        <p:nvSpPr>
          <p:cNvPr id="6" name="Pensées 5"/>
          <p:cNvSpPr/>
          <p:nvPr/>
        </p:nvSpPr>
        <p:spPr bwMode="auto">
          <a:xfrm>
            <a:off x="6372496" y="1340768"/>
            <a:ext cx="2664000" cy="953992"/>
          </a:xfrm>
          <a:prstGeom prst="cloudCallout">
            <a:avLst>
              <a:gd name="adj1" fmla="val 16565"/>
              <a:gd name="adj2" fmla="val 132599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A" b="1" dirty="0" smtClean="0">
                <a:solidFill>
                  <a:srgbClr val="000000"/>
                </a:solidFill>
              </a:rPr>
              <a:t>La salive contient des ions HCO</a:t>
            </a:r>
            <a:r>
              <a:rPr lang="fr-CA" b="1" baseline="-25000" dirty="0" smtClean="0">
                <a:solidFill>
                  <a:srgbClr val="000000"/>
                </a:solidFill>
              </a:rPr>
              <a:t>3</a:t>
            </a:r>
            <a:r>
              <a:rPr lang="fr-CA" b="1" baseline="30000" dirty="0" smtClean="0">
                <a:solidFill>
                  <a:srgbClr val="000000"/>
                </a:solidFill>
              </a:rPr>
              <a:t>-</a:t>
            </a:r>
            <a:r>
              <a:rPr lang="fr-CA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Pensées 6"/>
          <p:cNvSpPr/>
          <p:nvPr/>
        </p:nvSpPr>
        <p:spPr bwMode="auto">
          <a:xfrm>
            <a:off x="3059832" y="1600524"/>
            <a:ext cx="3096344" cy="532332"/>
          </a:xfrm>
          <a:prstGeom prst="cloudCallout">
            <a:avLst>
              <a:gd name="adj1" fmla="val -27952"/>
              <a:gd name="adj2" fmla="val 9670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A" b="1" dirty="0" smtClean="0">
                <a:solidFill>
                  <a:srgbClr val="000000"/>
                </a:solidFill>
              </a:rPr>
              <a:t>Réflexe conditionné</a:t>
            </a:r>
          </a:p>
        </p:txBody>
      </p:sp>
      <p:sp>
        <p:nvSpPr>
          <p:cNvPr id="8" name="Espace réservé du numéro de diapositive 12"/>
          <p:cNvSpPr txBox="1">
            <a:spLocks/>
          </p:cNvSpPr>
          <p:nvPr/>
        </p:nvSpPr>
        <p:spPr>
          <a:xfrm>
            <a:off x="8180784" y="6309320"/>
            <a:ext cx="658416" cy="47625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A8490-CAAE-45AF-BBC6-B3BA0DBECBD0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4400" dirty="0" smtClean="0"/>
              <a:t>Régulation des sécrétions gastriques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84313"/>
            <a:ext cx="8496300" cy="496887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L’estomac sécrète 2-3 L de suc gastrique par jour. </a:t>
            </a:r>
          </a:p>
          <a:p>
            <a:pPr eaLnBrk="1" hangingPunct="1">
              <a:defRPr/>
            </a:pPr>
            <a:endParaRPr lang="fr-CA" sz="2000" dirty="0" smtClean="0"/>
          </a:p>
          <a:p>
            <a:pPr eaLnBrk="1" hangingPunct="1">
              <a:defRPr/>
            </a:pPr>
            <a:r>
              <a:rPr lang="fr-CA" b="1" dirty="0" smtClean="0">
                <a:solidFill>
                  <a:srgbClr val="C00000"/>
                </a:solidFill>
              </a:rPr>
              <a:t>Stimuli</a:t>
            </a:r>
            <a:r>
              <a:rPr lang="fr-CA" dirty="0" smtClean="0"/>
              <a:t> proviennent de 3 endroits :</a:t>
            </a:r>
          </a:p>
          <a:p>
            <a:pPr lvl="1" eaLnBrk="1" hangingPunct="1">
              <a:defRPr/>
            </a:pPr>
            <a:r>
              <a:rPr lang="fr-CA" b="1" cap="small" dirty="0" smtClean="0">
                <a:solidFill>
                  <a:srgbClr val="C00000"/>
                </a:solidFill>
              </a:rPr>
              <a:t>Encéphale</a:t>
            </a:r>
            <a:r>
              <a:rPr lang="fr-CA" dirty="0" smtClean="0">
                <a:solidFill>
                  <a:srgbClr val="C00000"/>
                </a:solidFill>
              </a:rPr>
              <a:t> </a:t>
            </a:r>
            <a:r>
              <a:rPr lang="fr-CA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fr-CA" sz="2400" dirty="0" smtClean="0">
                <a:solidFill>
                  <a:srgbClr val="C00000"/>
                </a:solidFill>
                <a:sym typeface="Wingdings" pitchFamily="2" charset="2"/>
              </a:rPr>
              <a:t>phase céphalique</a:t>
            </a:r>
          </a:p>
          <a:p>
            <a:pPr lvl="1" eaLnBrk="1" hangingPunct="1">
              <a:defRPr/>
            </a:pPr>
            <a:r>
              <a:rPr lang="fr-CA" b="1" cap="small" dirty="0" smtClean="0">
                <a:solidFill>
                  <a:schemeClr val="accent3"/>
                </a:solidFill>
                <a:sym typeface="Wingdings" pitchFamily="2" charset="2"/>
              </a:rPr>
              <a:t>Estomac </a:t>
            </a:r>
            <a:r>
              <a:rPr lang="fr-CA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fr-CA" sz="2400" dirty="0" smtClean="0">
                <a:solidFill>
                  <a:schemeClr val="accent3"/>
                </a:solidFill>
                <a:sym typeface="Wingdings" pitchFamily="2" charset="2"/>
              </a:rPr>
              <a:t>phase gastrique (gastrine)</a:t>
            </a:r>
          </a:p>
          <a:p>
            <a:pPr lvl="1" eaLnBrk="1" hangingPunct="1">
              <a:defRPr/>
            </a:pPr>
            <a:r>
              <a:rPr lang="fr-CA" b="1" cap="small" dirty="0" smtClean="0">
                <a:sym typeface="Wingdings" pitchFamily="2" charset="2"/>
              </a:rPr>
              <a:t>Intestin</a:t>
            </a:r>
            <a:r>
              <a:rPr lang="fr-CA" dirty="0" smtClean="0">
                <a:sym typeface="Wingdings" pitchFamily="2" charset="2"/>
              </a:rPr>
              <a:t>  </a:t>
            </a:r>
            <a:r>
              <a:rPr lang="fr-CA" sz="2400" dirty="0" smtClean="0">
                <a:sym typeface="Wingdings" pitchFamily="2" charset="2"/>
              </a:rPr>
              <a:t>phase intestinale (sécrétine+CCK)</a:t>
            </a:r>
            <a:endParaRPr lang="fr-CA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fr-CA" sz="2000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fr-CA" b="1" u="sng" dirty="0" smtClean="0">
                <a:sym typeface="Wingdings" pitchFamily="2" charset="2"/>
              </a:rPr>
              <a:t>TOUS</a:t>
            </a:r>
            <a:r>
              <a:rPr lang="fr-CA" dirty="0" smtClean="0">
                <a:sym typeface="Wingdings" pitchFamily="2" charset="2"/>
              </a:rPr>
              <a:t> ont pour cible </a:t>
            </a:r>
            <a:r>
              <a:rPr lang="fr-CA" b="1" u="sng" dirty="0" smtClean="0">
                <a:solidFill>
                  <a:srgbClr val="7030A0"/>
                </a:solidFill>
                <a:sym typeface="Wingdings" pitchFamily="2" charset="2"/>
              </a:rPr>
              <a:t>l’estomac</a:t>
            </a:r>
            <a:r>
              <a:rPr lang="fr-CA" dirty="0" smtClean="0">
                <a:sym typeface="Wingdings" pitchFamily="2" charset="2"/>
              </a:rPr>
              <a:t> !</a:t>
            </a:r>
          </a:p>
        </p:txBody>
      </p:sp>
      <p:sp>
        <p:nvSpPr>
          <p:cNvPr id="4" name="Espace réservé du numéro de diapositive 12"/>
          <p:cNvSpPr txBox="1">
            <a:spLocks/>
          </p:cNvSpPr>
          <p:nvPr/>
        </p:nvSpPr>
        <p:spPr>
          <a:xfrm>
            <a:off x="8180784" y="6309320"/>
            <a:ext cx="658416" cy="47625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A8490-CAAE-45AF-BBC6-B3BA0DBECBD0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6" grpId="0"/>
      <p:bldP spid="6359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980728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tx2"/>
                </a:solidFill>
                <a:latin typeface="Verdana" pitchFamily="34" charset="0"/>
              </a:rPr>
              <a:t>Phase préparatoire à la digestion chimique. L’estomac se prépare à </a:t>
            </a:r>
            <a:r>
              <a:rPr lang="fr-CA" sz="2000" b="1" dirty="0">
                <a:solidFill>
                  <a:schemeClr val="tx2"/>
                </a:solidFill>
                <a:latin typeface="Verdana" pitchFamily="34" charset="0"/>
              </a:rPr>
              <a:t>la digestion avant l’arrivée des aliments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3" y="116632"/>
            <a:ext cx="475322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CA" sz="36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céphalique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5650" y="1790972"/>
            <a:ext cx="2895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b="1" dirty="0">
                <a:solidFill>
                  <a:schemeClr val="accent2"/>
                </a:solidFill>
                <a:latin typeface="Verdana" pitchFamily="34" charset="0"/>
              </a:rPr>
              <a:t>Stimuli psychiques</a:t>
            </a:r>
          </a:p>
          <a:p>
            <a:pPr algn="l"/>
            <a:r>
              <a:rPr lang="fr-CA" sz="2000" b="1" dirty="0">
                <a:solidFill>
                  <a:schemeClr val="accent2"/>
                </a:solidFill>
                <a:latin typeface="Verdana" pitchFamily="34" charset="0"/>
              </a:rPr>
              <a:t>(pensé, mémoire)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5963" y="1790972"/>
            <a:ext cx="2949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b="1" dirty="0">
                <a:solidFill>
                  <a:schemeClr val="accent4"/>
                </a:solidFill>
                <a:latin typeface="Verdana" pitchFamily="34" charset="0"/>
              </a:rPr>
              <a:t>Stimuli sensoriels</a:t>
            </a:r>
          </a:p>
          <a:p>
            <a:pPr algn="l"/>
            <a:r>
              <a:rPr lang="fr-CA" sz="2000" b="1" dirty="0">
                <a:solidFill>
                  <a:schemeClr val="accent4"/>
                </a:solidFill>
                <a:latin typeface="Verdana" pitchFamily="34" charset="0"/>
              </a:rPr>
              <a:t>(odorat, vue, goût)</a:t>
            </a:r>
          </a:p>
        </p:txBody>
      </p:sp>
      <p:sp>
        <p:nvSpPr>
          <p:cNvPr id="512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51720" y="2564904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12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164288" y="258313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0113" y="3014935"/>
            <a:ext cx="2159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dirty="0">
                <a:latin typeface="Verdana" pitchFamily="34" charset="0"/>
              </a:rPr>
              <a:t>Cortex cérébral</a:t>
            </a:r>
          </a:p>
        </p:txBody>
      </p:sp>
      <p:sp>
        <p:nvSpPr>
          <p:cNvPr id="512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1863" y="3014935"/>
            <a:ext cx="2462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dirty="0">
                <a:latin typeface="Verdana" pitchFamily="34" charset="0"/>
              </a:rPr>
              <a:t>Organes des sens</a:t>
            </a:r>
          </a:p>
        </p:txBody>
      </p:sp>
      <p:sp>
        <p:nvSpPr>
          <p:cNvPr id="512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59882" y="3212976"/>
            <a:ext cx="1008062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92500" y="3878535"/>
            <a:ext cx="2170146" cy="40011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dirty="0">
                <a:latin typeface="Verdana" pitchFamily="34" charset="0"/>
              </a:rPr>
              <a:t>Centre nerveux</a:t>
            </a:r>
          </a:p>
        </p:txBody>
      </p:sp>
      <p:sp>
        <p:nvSpPr>
          <p:cNvPr id="5121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716016" y="4365105"/>
            <a:ext cx="864095" cy="2880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24128" y="4437112"/>
            <a:ext cx="2946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Glandes gastriques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04049" y="5734997"/>
            <a:ext cx="345638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sz="2000" b="1" dirty="0" smtClean="0">
                <a:latin typeface="Verdana" pitchFamily="34" charset="0"/>
                <a:sym typeface="Symbol"/>
              </a:rPr>
              <a:t> </a:t>
            </a:r>
            <a:r>
              <a:rPr lang="fr-CA" sz="2000" b="1" dirty="0" smtClean="0">
                <a:latin typeface="Verdana" pitchFamily="34" charset="0"/>
              </a:rPr>
              <a:t>Sécrétion </a:t>
            </a:r>
            <a:r>
              <a:rPr lang="fr-CA" sz="2000" b="1" dirty="0">
                <a:latin typeface="Verdana" pitchFamily="34" charset="0"/>
              </a:rPr>
              <a:t>du suc gastrique</a:t>
            </a:r>
          </a:p>
          <a:p>
            <a:pPr algn="ctr"/>
            <a:r>
              <a:rPr lang="fr-CA" sz="1600" b="1" dirty="0">
                <a:latin typeface="Verdana" pitchFamily="34" charset="0"/>
              </a:rPr>
              <a:t>(mucus, </a:t>
            </a:r>
            <a:r>
              <a:rPr lang="fr-CA" sz="1600" b="1" dirty="0" err="1">
                <a:latin typeface="Verdana" pitchFamily="34" charset="0"/>
              </a:rPr>
              <a:t>HCl</a:t>
            </a:r>
            <a:r>
              <a:rPr lang="fr-CA" sz="1600" b="1" dirty="0">
                <a:latin typeface="Verdana" pitchFamily="34" charset="0"/>
              </a:rPr>
              <a:t>, </a:t>
            </a:r>
            <a:r>
              <a:rPr lang="fr-CA" sz="1600" b="1" dirty="0" err="1">
                <a:latin typeface="Verdana" pitchFamily="34" charset="0"/>
              </a:rPr>
              <a:t>pepsinogène</a:t>
            </a:r>
            <a:r>
              <a:rPr lang="fr-CA" sz="1600" b="1" dirty="0">
                <a:latin typeface="Verdana" pitchFamily="34" charset="0"/>
              </a:rPr>
              <a:t>) </a:t>
            </a:r>
          </a:p>
        </p:txBody>
      </p:sp>
      <p:sp>
        <p:nvSpPr>
          <p:cNvPr id="5121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948264" y="4940523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5576" y="4437112"/>
            <a:ext cx="2802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Glandes salivaires</a:t>
            </a:r>
          </a:p>
        </p:txBody>
      </p:sp>
      <p:sp>
        <p:nvSpPr>
          <p:cNvPr id="22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122487" y="4940523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3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0959" y="5661248"/>
            <a:ext cx="2786905" cy="8925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sz="2000" b="1" dirty="0" smtClean="0">
                <a:solidFill>
                  <a:schemeClr val="tx1"/>
                </a:solidFill>
                <a:latin typeface="Verdana" pitchFamily="34" charset="0"/>
                <a:sym typeface="Symbol"/>
              </a:rPr>
              <a:t> </a:t>
            </a:r>
            <a:r>
              <a:rPr lang="fr-CA" sz="2000" b="1" dirty="0" smtClean="0">
                <a:solidFill>
                  <a:schemeClr val="tx1"/>
                </a:solidFill>
                <a:latin typeface="Verdana" pitchFamily="34" charset="0"/>
              </a:rPr>
              <a:t>Salivation</a:t>
            </a:r>
            <a:endParaRPr lang="fr-CA" sz="20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fr-CA" sz="1600" b="1" dirty="0">
                <a:solidFill>
                  <a:schemeClr val="tx1"/>
                </a:solidFill>
                <a:latin typeface="Verdana" pitchFamily="34" charset="0"/>
              </a:rPr>
              <a:t>(eau, mucus, amylase salivaire) </a:t>
            </a:r>
          </a:p>
        </p:txBody>
      </p:sp>
      <p:sp>
        <p:nvSpPr>
          <p:cNvPr id="24" name="Pensées 23"/>
          <p:cNvSpPr/>
          <p:nvPr/>
        </p:nvSpPr>
        <p:spPr bwMode="auto">
          <a:xfrm>
            <a:off x="215677" y="3497157"/>
            <a:ext cx="2268091" cy="799789"/>
          </a:xfrm>
          <a:prstGeom prst="cloudCallout">
            <a:avLst>
              <a:gd name="adj1" fmla="val 43797"/>
              <a:gd name="adj2" fmla="val 6932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fr-CA" sz="1400" b="1" dirty="0">
                <a:solidFill>
                  <a:schemeClr val="tx1"/>
                </a:solidFill>
                <a:latin typeface="Verdana" pitchFamily="34" charset="0"/>
              </a:rPr>
              <a:t>Réflexe conditionné</a:t>
            </a:r>
          </a:p>
        </p:txBody>
      </p:sp>
      <p:sp>
        <p:nvSpPr>
          <p:cNvPr id="25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36468" y="4365105"/>
            <a:ext cx="791516" cy="2880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004098" y="3212207"/>
            <a:ext cx="1008062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pic>
        <p:nvPicPr>
          <p:cNvPr id="27" name="Image 19" descr="brain-3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3522" y="1819585"/>
            <a:ext cx="1368102" cy="9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space réservé du numéro de diapositive 12"/>
          <p:cNvSpPr txBox="1">
            <a:spLocks/>
          </p:cNvSpPr>
          <p:nvPr/>
        </p:nvSpPr>
        <p:spPr>
          <a:xfrm>
            <a:off x="8378080" y="6309320"/>
            <a:ext cx="658416" cy="47625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A8490-CAAE-45AF-BBC6-B3BA0DBECBD0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  <p:bldP spid="51205" grpId="0"/>
      <p:bldP spid="51206" grpId="0" animBg="1"/>
      <p:bldP spid="51207" grpId="0" animBg="1"/>
      <p:bldP spid="51208" grpId="0"/>
      <p:bldP spid="51209" grpId="0"/>
      <p:bldP spid="51210" grpId="0" animBg="1"/>
      <p:bldP spid="51212" grpId="0" animBg="1"/>
      <p:bldP spid="51213" grpId="0" animBg="1"/>
      <p:bldP spid="51214" grpId="0"/>
      <p:bldP spid="51215" grpId="0" animBg="1"/>
      <p:bldP spid="51216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à coins arrondis 35"/>
          <p:cNvSpPr/>
          <p:nvPr/>
        </p:nvSpPr>
        <p:spPr>
          <a:xfrm>
            <a:off x="2735288" y="5085184"/>
            <a:ext cx="2808312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2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60032" y="57398"/>
            <a:ext cx="41570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fr-CA" b="1" dirty="0" smtClean="0">
                <a:solidFill>
                  <a:schemeClr val="tx2"/>
                </a:solidFill>
                <a:latin typeface="Verdana" pitchFamily="34" charset="0"/>
              </a:rPr>
              <a:t>Phase principale à la digestion chimique. L’estomac </a:t>
            </a:r>
            <a:r>
              <a:rPr lang="fr-CA" b="1" dirty="0">
                <a:solidFill>
                  <a:schemeClr val="tx2"/>
                </a:solidFill>
                <a:latin typeface="Verdana" pitchFamily="34" charset="0"/>
              </a:rPr>
              <a:t>est en pleine activité digestive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115888"/>
            <a:ext cx="424827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CA" sz="36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gastrique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504" y="1038225"/>
            <a:ext cx="3151825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b="1">
                <a:solidFill>
                  <a:schemeClr val="accent2"/>
                </a:solidFill>
                <a:latin typeface="Verdana" pitchFamily="34" charset="0"/>
              </a:rPr>
              <a:t>Régulation nerveuse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24128" y="1124744"/>
            <a:ext cx="3376245" cy="400110"/>
          </a:xfrm>
          <a:prstGeom prst="rect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b="1" dirty="0">
                <a:solidFill>
                  <a:srgbClr val="00CC00"/>
                </a:solidFill>
                <a:latin typeface="Verdana" pitchFamily="34" charset="0"/>
              </a:rPr>
              <a:t>Régulation hormonale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08948" y="4815557"/>
            <a:ext cx="261497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00CC00"/>
                </a:solidFill>
                <a:latin typeface="Verdana" pitchFamily="34" charset="0"/>
                <a:sym typeface="Symbol"/>
              </a:rPr>
              <a:t> </a:t>
            </a:r>
            <a:r>
              <a:rPr lang="fr-CA" sz="2000" b="1" dirty="0" smtClean="0">
                <a:solidFill>
                  <a:srgbClr val="00CC00"/>
                </a:solidFill>
                <a:latin typeface="Verdana" pitchFamily="34" charset="0"/>
              </a:rPr>
              <a:t>Gastrine</a:t>
            </a:r>
            <a:r>
              <a:rPr lang="fr-CA" sz="2000" dirty="0" smtClean="0">
                <a:solidFill>
                  <a:srgbClr val="00CC00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fr-CA" sz="2000" dirty="0" smtClean="0">
                <a:latin typeface="Verdana" pitchFamily="34" charset="0"/>
              </a:rPr>
              <a:t>dans </a:t>
            </a:r>
            <a:r>
              <a:rPr lang="fr-CA" sz="2000" dirty="0">
                <a:latin typeface="Verdana" pitchFamily="34" charset="0"/>
              </a:rPr>
              <a:t>le sang</a:t>
            </a:r>
          </a:p>
        </p:txBody>
      </p:sp>
      <p:sp>
        <p:nvSpPr>
          <p:cNvPr id="5223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8400" y="1424970"/>
            <a:ext cx="2831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Entrée des aliments </a:t>
            </a:r>
          </a:p>
          <a:p>
            <a:pPr algn="ctr"/>
            <a:r>
              <a:rPr lang="fr-CA" sz="2000" dirty="0">
                <a:latin typeface="Verdana" pitchFamily="34" charset="0"/>
              </a:rPr>
              <a:t>dans l’estomac</a:t>
            </a:r>
            <a:endParaRPr lang="fr-CA" dirty="0">
              <a:latin typeface="Verdana" pitchFamily="34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7016" y="3604433"/>
            <a:ext cx="2836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Récepteurs nerveux </a:t>
            </a:r>
          </a:p>
          <a:p>
            <a:pPr algn="ctr"/>
            <a:r>
              <a:rPr lang="fr-CA" sz="2000" dirty="0">
                <a:latin typeface="Verdana" pitchFamily="34" charset="0"/>
              </a:rPr>
              <a:t>de la paroi</a:t>
            </a:r>
            <a:endParaRPr lang="fr-CA" dirty="0">
              <a:latin typeface="Verdana" pitchFamily="34" charset="0"/>
            </a:endParaRPr>
          </a:p>
        </p:txBody>
      </p:sp>
      <p:sp>
        <p:nvSpPr>
          <p:cNvPr id="5223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583160" y="4293096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040" y="4725144"/>
            <a:ext cx="2170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dirty="0">
                <a:latin typeface="Verdana" pitchFamily="34" charset="0"/>
              </a:rPr>
              <a:t>Centre nerveux</a:t>
            </a:r>
            <a:endParaRPr lang="fr-CA" dirty="0">
              <a:latin typeface="Verdana" pitchFamily="34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52" y="6461125"/>
            <a:ext cx="2226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1600" b="1" cap="small" dirty="0">
                <a:solidFill>
                  <a:srgbClr val="7030A0"/>
                </a:solidFill>
                <a:latin typeface="Verdana" pitchFamily="34" charset="0"/>
              </a:rPr>
              <a:t>Voir Figure </a:t>
            </a:r>
            <a:r>
              <a:rPr lang="fr-CA" sz="1600" b="1" cap="small" dirty="0" smtClean="0">
                <a:solidFill>
                  <a:srgbClr val="7030A0"/>
                </a:solidFill>
                <a:latin typeface="Verdana" pitchFamily="34" charset="0"/>
              </a:rPr>
              <a:t>23.17</a:t>
            </a:r>
            <a:endParaRPr lang="fr-CA" sz="1600" b="1" cap="small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5223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70501" y="1917130"/>
            <a:ext cx="577155" cy="647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45887" y="3717032"/>
            <a:ext cx="3438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¢ </a:t>
            </a:r>
            <a:r>
              <a:rPr lang="fr-CA" sz="2000" dirty="0" err="1">
                <a:latin typeface="Verdana" pitchFamily="34" charset="0"/>
              </a:rPr>
              <a:t>endocrinocytes</a:t>
            </a:r>
            <a:r>
              <a:rPr lang="fr-CA" sz="2000" dirty="0">
                <a:latin typeface="Verdana" pitchFamily="34" charset="0"/>
              </a:rPr>
              <a:t> de la muqueuse </a:t>
            </a:r>
            <a:r>
              <a:rPr lang="fr-CA" sz="2000" b="1" dirty="0">
                <a:solidFill>
                  <a:srgbClr val="0000FF"/>
                </a:solidFill>
                <a:latin typeface="Verdana" pitchFamily="34" charset="0"/>
              </a:rPr>
              <a:t>gastrique</a:t>
            </a:r>
          </a:p>
        </p:txBody>
      </p:sp>
      <p:sp>
        <p:nvSpPr>
          <p:cNvPr id="5224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128322" y="443718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dirty="0">
              <a:latin typeface="Verdana" pitchFamily="34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79105" y="5224646"/>
            <a:ext cx="2640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dirty="0">
                <a:latin typeface="Verdana" pitchFamily="34" charset="0"/>
              </a:rPr>
              <a:t>Glandes gastriques</a:t>
            </a:r>
            <a:endParaRPr lang="fr-CA" sz="2400" b="1" dirty="0">
              <a:latin typeface="Verdana" pitchFamily="34" charset="0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67744" y="6165304"/>
            <a:ext cx="439955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CA" sz="2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 </a:t>
            </a:r>
            <a:r>
              <a:rPr lang="fr-CA" sz="2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Sécrétion </a:t>
            </a:r>
            <a:r>
              <a:rPr lang="fr-CA" sz="20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suc gastrique</a:t>
            </a:r>
          </a:p>
          <a:p>
            <a:pPr algn="l"/>
            <a:r>
              <a:rPr lang="fr-CA" sz="20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(mucus,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r>
              <a:rPr lang="fr-CA" sz="2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A" sz="20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pepsinogène) </a:t>
            </a:r>
            <a:endParaRPr lang="fr-CA" sz="24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175448" y="5805264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32" name="Line 1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5400000">
            <a:off x="2626582" y="1881523"/>
            <a:ext cx="577155" cy="647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33" name="Line 1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>
            <a:off x="1691022" y="3177122"/>
            <a:ext cx="360041" cy="4317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16200000" flipH="1">
            <a:off x="6659872" y="3321136"/>
            <a:ext cx="360041" cy="4317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3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43200" y="5141062"/>
            <a:ext cx="598132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51112" y="2492896"/>
            <a:ext cx="2327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Distension de la </a:t>
            </a:r>
          </a:p>
          <a:p>
            <a:pPr algn="ctr"/>
            <a:r>
              <a:rPr lang="fr-CA" sz="2000" dirty="0">
                <a:latin typeface="Verdana" pitchFamily="34" charset="0"/>
              </a:rPr>
              <a:t>paroi stomacale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11552" y="257709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itchFamily="34" charset="0"/>
                <a:sym typeface="Symbol"/>
              </a:rPr>
              <a:t> </a:t>
            </a:r>
            <a:r>
              <a:rPr lang="fr-CA" sz="2000" dirty="0" smtClean="0">
                <a:latin typeface="Verdana" pitchFamily="34" charset="0"/>
              </a:rPr>
              <a:t>pH du chyme</a:t>
            </a:r>
          </a:p>
          <a:p>
            <a:pPr algn="ctr"/>
            <a:r>
              <a:rPr lang="fr-CA" sz="2000" dirty="0" smtClean="0">
                <a:latin typeface="Verdana" pitchFamily="34" charset="0"/>
              </a:rPr>
              <a:t>Présence de </a:t>
            </a:r>
            <a:r>
              <a:rPr lang="fr-CA" sz="2000" dirty="0" smtClean="0">
                <a:latin typeface="Verdana" pitchFamily="34" charset="0"/>
              </a:rPr>
              <a:t>protéines</a:t>
            </a:r>
            <a:endParaRPr lang="fr-CA" sz="2000" dirty="0">
              <a:latin typeface="Verdana" pitchFamily="34" charset="0"/>
            </a:endParaRPr>
          </a:p>
        </p:txBody>
      </p:sp>
      <p:sp>
        <p:nvSpPr>
          <p:cNvPr id="37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5687616" y="5141062"/>
            <a:ext cx="598132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27" name="Espace réservé du numéro de diapositive 12"/>
          <p:cNvSpPr txBox="1">
            <a:spLocks/>
          </p:cNvSpPr>
          <p:nvPr/>
        </p:nvSpPr>
        <p:spPr>
          <a:xfrm>
            <a:off x="8000256" y="6553150"/>
            <a:ext cx="658416" cy="47625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A8490-CAAE-45AF-BBC6-B3BA0DBECBD0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8" name="Image 30" descr="stomwall-400.jpg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15" b="10361"/>
          <a:stretch>
            <a:fillRect/>
          </a:stretch>
        </p:blipFill>
        <p:spPr bwMode="auto">
          <a:xfrm>
            <a:off x="3167336" y="2302485"/>
            <a:ext cx="2016224" cy="22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00192" y="5949280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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Motilité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estomac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84996" y="5653697"/>
            <a:ext cx="15395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Relâche 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sphincter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pylorique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</p:txBody>
      </p:sp>
      <p:sp>
        <p:nvSpPr>
          <p:cNvPr id="38" name="Line 1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rot="16200000" flipH="1">
            <a:off x="8024430" y="5309706"/>
            <a:ext cx="360041" cy="4317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4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092280" y="5445224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dirty="0">
              <a:latin typeface="Verdana" pitchFamily="34" charset="0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6081486" y="3874575"/>
            <a:ext cx="3043971" cy="2890696"/>
          </a:xfrm>
          <a:custGeom>
            <a:avLst/>
            <a:gdLst>
              <a:gd name="connsiteX0" fmla="*/ 0 w 3043971"/>
              <a:gd name="connsiteY0" fmla="*/ 2787482 h 2890696"/>
              <a:gd name="connsiteX1" fmla="*/ 1756228 w 3043971"/>
              <a:gd name="connsiteY1" fmla="*/ 2801996 h 2890696"/>
              <a:gd name="connsiteX2" fmla="*/ 2989943 w 3043971"/>
              <a:gd name="connsiteY2" fmla="*/ 2801996 h 2890696"/>
              <a:gd name="connsiteX3" fmla="*/ 2830285 w 3043971"/>
              <a:gd name="connsiteY3" fmla="*/ 1611825 h 2890696"/>
              <a:gd name="connsiteX4" fmla="*/ 2888343 w 3043971"/>
              <a:gd name="connsiteY4" fmla="*/ 145882 h 2890696"/>
              <a:gd name="connsiteX5" fmla="*/ 2496457 w 3043971"/>
              <a:gd name="connsiteY5" fmla="*/ 131368 h 289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971" h="2890696">
                <a:moveTo>
                  <a:pt x="0" y="2787482"/>
                </a:moveTo>
                <a:lnTo>
                  <a:pt x="1756228" y="2801996"/>
                </a:lnTo>
                <a:cubicBezTo>
                  <a:pt x="2254552" y="2804415"/>
                  <a:pt x="2810934" y="3000358"/>
                  <a:pt x="2989943" y="2801996"/>
                </a:cubicBezTo>
                <a:cubicBezTo>
                  <a:pt x="3168953" y="2603634"/>
                  <a:pt x="2847218" y="2054511"/>
                  <a:pt x="2830285" y="1611825"/>
                </a:cubicBezTo>
                <a:cubicBezTo>
                  <a:pt x="2813352" y="1169139"/>
                  <a:pt x="2943981" y="392625"/>
                  <a:pt x="2888343" y="145882"/>
                </a:cubicBezTo>
                <a:cubicBezTo>
                  <a:pt x="2832705" y="-100861"/>
                  <a:pt x="2664581" y="15253"/>
                  <a:pt x="2496457" y="13136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8600854" y="4509120"/>
            <a:ext cx="36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FF0000"/>
                </a:solidFill>
              </a:rPr>
              <a:t>-</a:t>
            </a:r>
            <a:endParaRPr lang="fr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226" grpId="0"/>
      <p:bldP spid="52228" grpId="0" animBg="1"/>
      <p:bldP spid="52229" grpId="0" animBg="1"/>
      <p:bldP spid="52230" grpId="0"/>
      <p:bldP spid="52231" grpId="0"/>
      <p:bldP spid="52232" grpId="0"/>
      <p:bldP spid="52233" grpId="0" animBg="1"/>
      <p:bldP spid="52234" grpId="0"/>
      <p:bldP spid="52238" grpId="0" animBg="1"/>
      <p:bldP spid="52241" grpId="0"/>
      <p:bldP spid="52243" grpId="0" animBg="1"/>
      <p:bldP spid="52244" grpId="0"/>
      <p:bldP spid="52246" grpId="0" animBg="1"/>
      <p:bldP spid="52245" grpId="0" animBg="1"/>
      <p:bldP spid="32" grpId="0" animBg="1"/>
      <p:bldP spid="33" grpId="0" animBg="1"/>
      <p:bldP spid="34" grpId="0" animBg="1"/>
      <p:bldP spid="35" grpId="0" animBg="1"/>
      <p:bldP spid="52237" grpId="0"/>
      <p:bldP spid="30" grpId="0"/>
      <p:bldP spid="37" grpId="0" animBg="1"/>
      <p:bldP spid="29" grpId="0"/>
      <p:bldP spid="31" grpId="0"/>
      <p:bldP spid="38" grpId="0" animBg="1"/>
      <p:bldP spid="40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4048" y="118373"/>
            <a:ext cx="3814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b="1" dirty="0" smtClean="0">
                <a:solidFill>
                  <a:schemeClr val="tx2"/>
                </a:solidFill>
                <a:latin typeface="Verdana" pitchFamily="34" charset="0"/>
              </a:rPr>
              <a:t>Phase d’inhibition. Le </a:t>
            </a:r>
            <a:r>
              <a:rPr lang="fr-CA" b="1" dirty="0">
                <a:solidFill>
                  <a:schemeClr val="tx2"/>
                </a:solidFill>
                <a:latin typeface="Verdana" pitchFamily="34" charset="0"/>
              </a:rPr>
              <a:t>chyme entre dans l’intestin</a:t>
            </a:r>
          </a:p>
        </p:txBody>
      </p:sp>
      <p:sp>
        <p:nvSpPr>
          <p:cNvPr id="542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288" y="836712"/>
            <a:ext cx="3788217" cy="707886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b="1" dirty="0">
                <a:solidFill>
                  <a:schemeClr val="accent2"/>
                </a:solidFill>
                <a:latin typeface="Verdana" pitchFamily="34" charset="0"/>
              </a:rPr>
              <a:t>Régulation </a:t>
            </a:r>
            <a:r>
              <a:rPr lang="fr-CA" sz="2000" b="1" dirty="0" smtClean="0">
                <a:solidFill>
                  <a:schemeClr val="accent2"/>
                </a:solidFill>
                <a:latin typeface="Verdana" pitchFamily="34" charset="0"/>
              </a:rPr>
              <a:t>nerveuse</a:t>
            </a:r>
          </a:p>
          <a:p>
            <a:pPr algn="l"/>
            <a:r>
              <a:rPr lang="fr-CA" sz="2000" b="1" dirty="0" smtClean="0">
                <a:solidFill>
                  <a:schemeClr val="accent2"/>
                </a:solidFill>
                <a:latin typeface="Verdana" pitchFamily="34" charset="0"/>
              </a:rPr>
              <a:t>Réflexe entéro-gastrique</a:t>
            </a:r>
            <a:endParaRPr lang="fr-CA" sz="20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8625" y="868650"/>
            <a:ext cx="3376245" cy="400110"/>
          </a:xfrm>
          <a:prstGeom prst="rect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b="1" dirty="0">
                <a:solidFill>
                  <a:srgbClr val="00CC00"/>
                </a:solidFill>
                <a:latin typeface="Verdana" pitchFamily="34" charset="0"/>
              </a:rPr>
              <a:t>Régulation hormonale</a:t>
            </a:r>
          </a:p>
        </p:txBody>
      </p:sp>
      <p:sp>
        <p:nvSpPr>
          <p:cNvPr id="5427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35150" y="191611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2276475"/>
            <a:ext cx="2836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Récepteurs nerveux </a:t>
            </a:r>
          </a:p>
          <a:p>
            <a:pPr algn="ctr"/>
            <a:r>
              <a:rPr lang="fr-CA" sz="2000" dirty="0">
                <a:latin typeface="Verdana" pitchFamily="34" charset="0"/>
              </a:rPr>
              <a:t>de la paroi</a:t>
            </a:r>
            <a:endParaRPr lang="fr-CA" dirty="0">
              <a:latin typeface="Verdana" pitchFamily="34" charset="0"/>
            </a:endParaRPr>
          </a:p>
        </p:txBody>
      </p:sp>
      <p:sp>
        <p:nvSpPr>
          <p:cNvPr id="5428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835150" y="299720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-180528" y="4437063"/>
            <a:ext cx="2089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Inhibe la motilité gastrique</a:t>
            </a:r>
            <a:endParaRPr lang="fr-CA" dirty="0">
              <a:latin typeface="Verdana" pitchFamily="34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9592" y="3500438"/>
            <a:ext cx="2170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dirty="0">
                <a:latin typeface="Verdana" pitchFamily="34" charset="0"/>
              </a:rPr>
              <a:t>Centre nerveux</a:t>
            </a:r>
            <a:endParaRPr lang="fr-CA" dirty="0">
              <a:latin typeface="Verdana" pitchFamily="34" charset="0"/>
            </a:endParaRPr>
          </a:p>
        </p:txBody>
      </p:sp>
      <p:sp>
        <p:nvSpPr>
          <p:cNvPr id="5428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258888" y="3933825"/>
            <a:ext cx="50323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5536" y="6053226"/>
            <a:ext cx="362952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fr-CA" sz="2000" b="1" dirty="0">
                <a:latin typeface="Verdana" pitchFamily="34" charset="0"/>
                <a:sym typeface="Wingdings" pitchFamily="2" charset="2"/>
              </a:rPr>
              <a:t> Évacuation gastrique</a:t>
            </a:r>
            <a:r>
              <a:rPr lang="fr-CA" sz="2000" b="1" dirty="0">
                <a:latin typeface="Verdana" pitchFamily="34" charset="0"/>
              </a:rPr>
              <a:t> </a:t>
            </a:r>
            <a:endParaRPr lang="fr-CA" b="1" dirty="0">
              <a:latin typeface="Verdana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07704" y="551748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3528" y="1516722"/>
            <a:ext cx="3387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000" dirty="0">
                <a:latin typeface="Verdana" pitchFamily="34" charset="0"/>
              </a:rPr>
              <a:t>Distension du duodénum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00713" y="2276872"/>
            <a:ext cx="2952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¢ </a:t>
            </a:r>
            <a:r>
              <a:rPr lang="fr-CA" sz="2000" dirty="0" err="1">
                <a:latin typeface="Verdana" pitchFamily="34" charset="0"/>
              </a:rPr>
              <a:t>endocrinocytes</a:t>
            </a:r>
            <a:r>
              <a:rPr lang="fr-CA" sz="2000" dirty="0">
                <a:latin typeface="Verdana" pitchFamily="34" charset="0"/>
              </a:rPr>
              <a:t> de la muqueuse </a:t>
            </a:r>
            <a:r>
              <a:rPr lang="fr-CA" sz="2000" b="1" dirty="0">
                <a:solidFill>
                  <a:srgbClr val="008000"/>
                </a:solidFill>
                <a:latin typeface="Verdana" pitchFamily="34" charset="0"/>
              </a:rPr>
              <a:t>intestinale</a:t>
            </a:r>
          </a:p>
        </p:txBody>
      </p:sp>
      <p:sp>
        <p:nvSpPr>
          <p:cNvPr id="54288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121525" y="191611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1863" y="4725144"/>
            <a:ext cx="2640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A" sz="2000" dirty="0">
                <a:latin typeface="Verdana" pitchFamily="34" charset="0"/>
              </a:rPr>
              <a:t>Glandes gastriques</a:t>
            </a:r>
            <a:endParaRPr lang="fr-CA" sz="2400" b="1" dirty="0">
              <a:latin typeface="Verdana" pitchFamily="34" charset="0"/>
            </a:endParaRPr>
          </a:p>
        </p:txBody>
      </p:sp>
      <p:sp>
        <p:nvSpPr>
          <p:cNvPr id="5429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308304" y="4365352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92080" y="5664150"/>
            <a:ext cx="3797423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sz="2400" b="1" dirty="0">
                <a:latin typeface="Verdana" pitchFamily="34" charset="0"/>
                <a:sym typeface="Wingdings" pitchFamily="2" charset="2"/>
              </a:rPr>
              <a:t></a:t>
            </a:r>
            <a:r>
              <a:rPr lang="fr-CA" sz="2400" b="1" dirty="0">
                <a:latin typeface="Verdana" pitchFamily="34" charset="0"/>
              </a:rPr>
              <a:t> </a:t>
            </a:r>
            <a:r>
              <a:rPr lang="fr-CA" sz="2000" b="1" dirty="0">
                <a:latin typeface="Verdana" pitchFamily="34" charset="0"/>
              </a:rPr>
              <a:t>Sécrétion du suc gastrique</a:t>
            </a:r>
          </a:p>
          <a:p>
            <a:pPr algn="ctr"/>
            <a:r>
              <a:rPr lang="fr-CA" sz="1600" b="1" dirty="0">
                <a:latin typeface="Verdana" pitchFamily="34" charset="0"/>
              </a:rPr>
              <a:t>(mucus, </a:t>
            </a:r>
            <a:r>
              <a:rPr lang="fr-CA" sz="1600" b="1" dirty="0" err="1">
                <a:latin typeface="Verdana" pitchFamily="34" charset="0"/>
              </a:rPr>
              <a:t>HCl</a:t>
            </a:r>
            <a:r>
              <a:rPr lang="fr-CA" sz="1600" b="1" dirty="0">
                <a:latin typeface="Verdana" pitchFamily="34" charset="0"/>
              </a:rPr>
              <a:t>, </a:t>
            </a:r>
            <a:r>
              <a:rPr lang="fr-CA" sz="1600" b="1" dirty="0" err="1">
                <a:latin typeface="Verdana" pitchFamily="34" charset="0"/>
              </a:rPr>
              <a:t>pepsinogène</a:t>
            </a:r>
            <a:r>
              <a:rPr lang="fr-CA" sz="1600" b="1" dirty="0">
                <a:latin typeface="Verdana" pitchFamily="34" charset="0"/>
              </a:rPr>
              <a:t>) </a:t>
            </a:r>
          </a:p>
        </p:txBody>
      </p:sp>
      <p:sp>
        <p:nvSpPr>
          <p:cNvPr id="5429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308850" y="522922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4712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0825" y="166688"/>
            <a:ext cx="46121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fr-CA" sz="36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intestinale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37060" y="4437112"/>
            <a:ext cx="2374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Contraction du sphincter pylorique</a:t>
            </a:r>
            <a:endParaRPr lang="fr-CA" sz="2400" b="1" dirty="0">
              <a:latin typeface="Verdana" pitchFamily="34" charset="0"/>
            </a:endParaRPr>
          </a:p>
        </p:txBody>
      </p:sp>
      <p:sp>
        <p:nvSpPr>
          <p:cNvPr id="5429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51050" y="3933825"/>
            <a:ext cx="50323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96607" y="1268760"/>
            <a:ext cx="2856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Présence de </a:t>
            </a:r>
            <a:r>
              <a:rPr lang="fr-CA" sz="2000" dirty="0" smtClean="0">
                <a:latin typeface="Verdana" pitchFamily="34" charset="0"/>
              </a:rPr>
              <a:t>protéines &amp; </a:t>
            </a:r>
            <a:r>
              <a:rPr lang="fr-CA" sz="2000" dirty="0">
                <a:latin typeface="Verdana" pitchFamily="34" charset="0"/>
              </a:rPr>
              <a:t>graisses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8688" y="3663429"/>
            <a:ext cx="251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000" dirty="0">
                <a:latin typeface="Verdana" pitchFamily="34" charset="0"/>
              </a:rPr>
              <a:t>CCK et sécrétine</a:t>
            </a:r>
          </a:p>
          <a:p>
            <a:pPr algn="ctr"/>
            <a:r>
              <a:rPr lang="fr-CA" sz="2000" dirty="0">
                <a:latin typeface="Verdana" pitchFamily="34" charset="0"/>
              </a:rPr>
              <a:t>(sang)</a:t>
            </a:r>
          </a:p>
        </p:txBody>
      </p:sp>
      <p:sp>
        <p:nvSpPr>
          <p:cNvPr id="54299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36296" y="3285232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latin typeface="Verdana" pitchFamily="34" charset="0"/>
            </a:endParaRPr>
          </a:p>
        </p:txBody>
      </p:sp>
      <p:pic>
        <p:nvPicPr>
          <p:cNvPr id="28" name="Image 28" descr="intestin-SA304047.jpg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344738"/>
            <a:ext cx="1511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Espace réservé du numéro de diapositive 12"/>
          <p:cNvSpPr txBox="1">
            <a:spLocks/>
          </p:cNvSpPr>
          <p:nvPr/>
        </p:nvSpPr>
        <p:spPr>
          <a:xfrm>
            <a:off x="8180784" y="6021288"/>
            <a:ext cx="658416" cy="47625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A8490-CAAE-45AF-BBC6-B3BA0DBECBD0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  <p:bldP spid="54276" grpId="0" animBg="1"/>
      <p:bldP spid="54278" grpId="0" animBg="1"/>
      <p:bldP spid="54279" grpId="0"/>
      <p:bldP spid="54280" grpId="0" animBg="1"/>
      <p:bldP spid="54281" grpId="0"/>
      <p:bldP spid="54282" grpId="0"/>
      <p:bldP spid="54283" grpId="0" animBg="1"/>
      <p:bldP spid="54284" grpId="0" animBg="1"/>
      <p:bldP spid="54285" grpId="0" animBg="1"/>
      <p:bldP spid="54286" grpId="0"/>
      <p:bldP spid="54287" grpId="0"/>
      <p:bldP spid="54288" grpId="0" animBg="1"/>
      <p:bldP spid="54290" grpId="0"/>
      <p:bldP spid="54291" grpId="0" animBg="1"/>
      <p:bldP spid="54292" grpId="0" animBg="1"/>
      <p:bldP spid="54293" grpId="0" animBg="1"/>
      <p:bldP spid="54295" grpId="0"/>
      <p:bldP spid="54296" grpId="0" animBg="1"/>
      <p:bldP spid="54297" grpId="0"/>
      <p:bldP spid="54298" grpId="0"/>
      <p:bldP spid="54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9_Fig_23_17_p_1012.jpg"/>
          <p:cNvPicPr>
            <a:picLocks noChangeAspect="1"/>
          </p:cNvPicPr>
          <p:nvPr/>
        </p:nvPicPr>
        <p:blipFill>
          <a:blip r:embed="rId2" cstate="print"/>
          <a:srcRect t="2751" b="12200"/>
          <a:stretch>
            <a:fillRect/>
          </a:stretch>
        </p:blipFill>
        <p:spPr>
          <a:xfrm>
            <a:off x="66592" y="44624"/>
            <a:ext cx="9113920" cy="6813376"/>
          </a:xfrm>
          <a:prstGeom prst="rect">
            <a:avLst/>
          </a:prstGeom>
        </p:spPr>
      </p:pic>
      <p:sp>
        <p:nvSpPr>
          <p:cNvPr id="4" name="Espace réservé du numéro de diapositive 12"/>
          <p:cNvSpPr txBox="1">
            <a:spLocks/>
          </p:cNvSpPr>
          <p:nvPr/>
        </p:nvSpPr>
        <p:spPr>
          <a:xfrm>
            <a:off x="8180784" y="6309320"/>
            <a:ext cx="658416" cy="47625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A8490-CAAE-45AF-BBC6-B3BA0DBECBD0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36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4400" dirty="0" smtClean="0"/>
              <a:t>Régulation de la sécrétion de suc intestinal</a:t>
            </a:r>
            <a:endParaRPr lang="fr-CA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1628800"/>
            <a:ext cx="8208963" cy="4824388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Stimulus :</a:t>
            </a:r>
          </a:p>
          <a:p>
            <a:pPr lvl="1">
              <a:defRPr/>
            </a:pPr>
            <a:r>
              <a:rPr lang="fr-CA" dirty="0" smtClean="0"/>
              <a:t>Étirement de la paroi du duodénum</a:t>
            </a:r>
          </a:p>
          <a:p>
            <a:pPr lvl="1">
              <a:defRPr/>
            </a:pPr>
            <a:r>
              <a:rPr lang="fr-CA" dirty="0" smtClean="0"/>
              <a:t>Arrivée de </a:t>
            </a:r>
            <a:r>
              <a:rPr lang="fr-CA" b="1" dirty="0" smtClean="0">
                <a:solidFill>
                  <a:srgbClr val="C00000"/>
                </a:solidFill>
              </a:rPr>
              <a:t>chyme acide </a:t>
            </a:r>
            <a:r>
              <a:rPr lang="fr-CA" dirty="0" smtClean="0"/>
              <a:t>dans le duodénum</a:t>
            </a:r>
          </a:p>
          <a:p>
            <a:pPr>
              <a:defRPr/>
            </a:pPr>
            <a:endParaRPr lang="fr-CA" dirty="0" smtClean="0"/>
          </a:p>
          <a:p>
            <a:pPr>
              <a:defRPr/>
            </a:pPr>
            <a:r>
              <a:rPr lang="fr-CA" dirty="0" smtClean="0"/>
              <a:t>Effet :</a:t>
            </a:r>
          </a:p>
          <a:p>
            <a:pPr lvl="1">
              <a:defRPr/>
            </a:pPr>
            <a:r>
              <a:rPr lang="fr-CA" dirty="0" smtClean="0"/>
              <a:t>¢ des glandes intestinales </a:t>
            </a:r>
          </a:p>
          <a:p>
            <a:pPr lvl="2">
              <a:defRPr/>
            </a:pPr>
            <a:r>
              <a:rPr lang="fr-CA" dirty="0">
                <a:sym typeface="Symbol"/>
              </a:rPr>
              <a:t> </a:t>
            </a:r>
            <a:r>
              <a:rPr lang="fr-CA" dirty="0"/>
              <a:t>suc intestinal (eau + mucus </a:t>
            </a:r>
            <a:r>
              <a:rPr lang="fr-CA" b="1" dirty="0">
                <a:solidFill>
                  <a:srgbClr val="CC0066"/>
                </a:solidFill>
              </a:rPr>
              <a:t>alcalin</a:t>
            </a:r>
            <a:r>
              <a:rPr lang="fr-CA" dirty="0"/>
              <a:t>) </a:t>
            </a:r>
            <a:endParaRPr lang="fr-CA" dirty="0" smtClean="0"/>
          </a:p>
          <a:p>
            <a:pPr lvl="1">
              <a:defRPr/>
            </a:pPr>
            <a:r>
              <a:rPr lang="fr-CA" dirty="0" smtClean="0"/>
              <a:t>Glandes </a:t>
            </a:r>
            <a:r>
              <a:rPr lang="fr-CA" dirty="0" smtClean="0"/>
              <a:t>duodénales (Brunner)</a:t>
            </a:r>
          </a:p>
          <a:p>
            <a:pPr lvl="2">
              <a:defRPr/>
            </a:pPr>
            <a:r>
              <a:rPr lang="fr-CA" dirty="0" smtClean="0"/>
              <a:t>Mucus </a:t>
            </a:r>
            <a:r>
              <a:rPr lang="fr-CA" b="1" dirty="0">
                <a:solidFill>
                  <a:srgbClr val="CC0066"/>
                </a:solidFill>
              </a:rPr>
              <a:t>alcalin</a:t>
            </a:r>
            <a:endParaRPr lang="fr-CA" b="1" dirty="0">
              <a:solidFill>
                <a:srgbClr val="CC0066"/>
              </a:solidFill>
              <a:sym typeface="Wingdings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6093296"/>
            <a:ext cx="8101916" cy="5107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BUT = neutraliser l’acidité du chyme gastrique. </a:t>
            </a:r>
            <a:endParaRPr lang="fr-CA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ensées 4"/>
          <p:cNvSpPr/>
          <p:nvPr/>
        </p:nvSpPr>
        <p:spPr bwMode="auto">
          <a:xfrm>
            <a:off x="3327094" y="1484784"/>
            <a:ext cx="3785556" cy="485481"/>
          </a:xfrm>
          <a:prstGeom prst="cloudCallout">
            <a:avLst>
              <a:gd name="adj1" fmla="val -56309"/>
              <a:gd name="adj2" fmla="val 821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Capté par mécanorécepteurs</a:t>
            </a:r>
          </a:p>
        </p:txBody>
      </p:sp>
      <p:sp>
        <p:nvSpPr>
          <p:cNvPr id="6" name="Pensées 5"/>
          <p:cNvSpPr/>
          <p:nvPr/>
        </p:nvSpPr>
        <p:spPr bwMode="auto">
          <a:xfrm>
            <a:off x="5334755" y="3068960"/>
            <a:ext cx="3658668" cy="485481"/>
          </a:xfrm>
          <a:prstGeom prst="cloudCallout">
            <a:avLst>
              <a:gd name="adj1" fmla="val -55650"/>
              <a:gd name="adj2" fmla="val -7805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Capté par chimiorécepteurs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368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4400" dirty="0" smtClean="0"/>
              <a:t>Régulation de la sécrétion de suc intestinal</a:t>
            </a:r>
            <a:endParaRPr lang="fr-CA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1412875"/>
            <a:ext cx="8208963" cy="5040313"/>
          </a:xfrm>
        </p:spPr>
        <p:txBody>
          <a:bodyPr/>
          <a:lstStyle/>
          <a:p>
            <a:pPr>
              <a:defRPr/>
            </a:pPr>
            <a:r>
              <a:rPr lang="fr-C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Stimulus</a:t>
            </a:r>
            <a:r>
              <a:rPr lang="fr-CA" dirty="0" smtClean="0"/>
              <a:t> :</a:t>
            </a:r>
          </a:p>
          <a:p>
            <a:pPr lvl="1">
              <a:defRPr/>
            </a:pPr>
            <a:r>
              <a:rPr lang="fr-CA" b="1" dirty="0" smtClean="0">
                <a:solidFill>
                  <a:srgbClr val="FF0066"/>
                </a:solidFill>
              </a:rPr>
              <a:t>Étirement</a:t>
            </a:r>
            <a:r>
              <a:rPr lang="fr-CA" dirty="0" smtClean="0"/>
              <a:t> de la paroi du duodénum</a:t>
            </a:r>
          </a:p>
          <a:p>
            <a:pPr lvl="1">
              <a:defRPr/>
            </a:pPr>
            <a:r>
              <a:rPr lang="fr-CA" dirty="0" smtClean="0"/>
              <a:t>Arrivée de </a:t>
            </a:r>
            <a:r>
              <a:rPr lang="fr-CA" b="1" dirty="0" smtClean="0">
                <a:solidFill>
                  <a:srgbClr val="00CC00"/>
                </a:solidFill>
              </a:rPr>
              <a:t>chyme acide </a:t>
            </a:r>
            <a:r>
              <a:rPr lang="fr-CA" dirty="0" smtClean="0"/>
              <a:t>dans le duodénum</a:t>
            </a:r>
          </a:p>
          <a:p>
            <a:pPr>
              <a:defRPr/>
            </a:pPr>
            <a:r>
              <a:rPr lang="fr-CA" b="1" dirty="0" smtClean="0">
                <a:solidFill>
                  <a:srgbClr val="FF0000"/>
                </a:solidFill>
              </a:rPr>
              <a:t>Effet</a:t>
            </a:r>
            <a:r>
              <a:rPr lang="fr-CA" dirty="0" smtClean="0"/>
              <a:t> :</a:t>
            </a:r>
          </a:p>
          <a:p>
            <a:pPr lvl="1">
              <a:defRPr/>
            </a:pPr>
            <a:r>
              <a:rPr lang="fr-CA" b="1" dirty="0" smtClean="0"/>
              <a:t>Glandes intestinales :</a:t>
            </a:r>
          </a:p>
          <a:p>
            <a:pPr lvl="2">
              <a:defRPr/>
            </a:pPr>
            <a:r>
              <a:rPr lang="fr-CA" dirty="0" smtClean="0">
                <a:sym typeface="Symbol"/>
              </a:rPr>
              <a:t> </a:t>
            </a:r>
            <a:r>
              <a:rPr lang="fr-CA" dirty="0" smtClean="0"/>
              <a:t>suc intestinal (eau + mucus </a:t>
            </a:r>
            <a:r>
              <a:rPr lang="fr-CA" b="1" dirty="0" smtClean="0">
                <a:solidFill>
                  <a:srgbClr val="CC0066"/>
                </a:solidFill>
              </a:rPr>
              <a:t>alcalin</a:t>
            </a:r>
            <a:r>
              <a:rPr lang="fr-CA" dirty="0" smtClean="0"/>
              <a:t>)</a:t>
            </a:r>
          </a:p>
          <a:p>
            <a:pPr lvl="1">
              <a:defRPr/>
            </a:pPr>
            <a:r>
              <a:rPr lang="fr-CA" b="1" dirty="0" smtClean="0"/>
              <a:t>Glandes duodénales </a:t>
            </a:r>
            <a:r>
              <a:rPr lang="fr-CA" b="1" dirty="0" smtClean="0">
                <a:solidFill>
                  <a:schemeClr val="bg1"/>
                </a:solidFill>
              </a:rPr>
              <a:t>(sous-muqueuse) :</a:t>
            </a:r>
          </a:p>
          <a:p>
            <a:pPr lvl="2">
              <a:defRPr/>
            </a:pPr>
            <a:r>
              <a:rPr lang="fr-CA" dirty="0" smtClean="0"/>
              <a:t>Mucus</a:t>
            </a:r>
            <a:r>
              <a:rPr lang="fr-CA" b="1" dirty="0" smtClean="0"/>
              <a:t> </a:t>
            </a:r>
            <a:r>
              <a:rPr lang="fr-CA" b="1" dirty="0" smtClean="0">
                <a:solidFill>
                  <a:srgbClr val="CC0066"/>
                </a:solidFill>
              </a:rPr>
              <a:t>alcalin</a:t>
            </a:r>
            <a:endParaRPr lang="fr-CA" dirty="0" smtClean="0">
              <a:solidFill>
                <a:srgbClr val="CC0066"/>
              </a:solidFill>
              <a:sym typeface="Wingdings" pitchFamily="2" charset="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Module 1 - Système digestif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CF68DF-BA31-4E6E-AED6-6BEED1BAEF38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  <p:sp>
        <p:nvSpPr>
          <p:cNvPr id="6" name="Pensées 5"/>
          <p:cNvSpPr/>
          <p:nvPr/>
        </p:nvSpPr>
        <p:spPr bwMode="auto">
          <a:xfrm>
            <a:off x="3327094" y="1484784"/>
            <a:ext cx="3785556" cy="485481"/>
          </a:xfrm>
          <a:prstGeom prst="cloudCallout">
            <a:avLst>
              <a:gd name="adj1" fmla="val -56309"/>
              <a:gd name="adj2" fmla="val 821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Capté par mécanorécepteurs</a:t>
            </a:r>
          </a:p>
        </p:txBody>
      </p:sp>
      <p:sp>
        <p:nvSpPr>
          <p:cNvPr id="7" name="Pensées 6"/>
          <p:cNvSpPr/>
          <p:nvPr/>
        </p:nvSpPr>
        <p:spPr bwMode="auto">
          <a:xfrm>
            <a:off x="5334755" y="3068960"/>
            <a:ext cx="3658668" cy="485481"/>
          </a:xfrm>
          <a:prstGeom prst="cloudCallout">
            <a:avLst>
              <a:gd name="adj1" fmla="val -55650"/>
              <a:gd name="adj2" fmla="val -7805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Capté par chimiorécepteurs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5733256"/>
            <a:ext cx="8101916" cy="5788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BUT = neutraliser l’acidité du chyme gastrique. </a:t>
            </a:r>
            <a:endParaRPr lang="fr-CA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115888"/>
            <a:ext cx="8496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CA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rPr>
              <a:t>Rappel: Intestin grêle histologie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0675" y="1654175"/>
            <a:ext cx="1871663" cy="371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18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¢ absorbante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80063" y="2924175"/>
            <a:ext cx="1439862" cy="3091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fr-CA" sz="18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¢ caliciforme 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92725" y="5876925"/>
            <a:ext cx="1511300" cy="329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¢ Paneth </a:t>
            </a:r>
          </a:p>
        </p:txBody>
      </p:sp>
      <p:sp>
        <p:nvSpPr>
          <p:cNvPr id="32564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5600" y="4251325"/>
            <a:ext cx="2160588" cy="288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sz="1800" b="1" dirty="0">
                <a:solidFill>
                  <a:srgbClr val="E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¢ </a:t>
            </a:r>
            <a:r>
              <a:rPr lang="fr-CA" sz="1800" b="1" dirty="0" err="1">
                <a:solidFill>
                  <a:srgbClr val="E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endocrinocyte</a:t>
            </a:r>
            <a:endParaRPr lang="fr-CA" sz="1800" b="1" dirty="0">
              <a:solidFill>
                <a:srgbClr val="E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20038" y="1444625"/>
            <a:ext cx="1223962" cy="7794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18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Digère</a:t>
            </a:r>
          </a:p>
          <a:p>
            <a:pPr algn="ctr">
              <a:spcBef>
                <a:spcPct val="50000"/>
              </a:spcBef>
              <a:defRPr/>
            </a:pPr>
            <a:r>
              <a:rPr lang="fr-CA" sz="18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Absorbe 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40650" y="2924175"/>
            <a:ext cx="1152525" cy="329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8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Mucus</a:t>
            </a:r>
          </a:p>
        </p:txBody>
      </p:sp>
      <p:sp>
        <p:nvSpPr>
          <p:cNvPr id="32564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92950" y="5661025"/>
            <a:ext cx="1871663" cy="690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Lysozyme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Phagocytose</a:t>
            </a:r>
          </a:p>
        </p:txBody>
      </p:sp>
      <p:sp>
        <p:nvSpPr>
          <p:cNvPr id="32564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18450" y="4076700"/>
            <a:ext cx="1225550" cy="593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sz="1800" b="1">
                <a:solidFill>
                  <a:srgbClr val="E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Sécrétine 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sz="1800" b="1">
                <a:solidFill>
                  <a:srgbClr val="E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CCK</a:t>
            </a:r>
          </a:p>
        </p:txBody>
      </p:sp>
      <p:sp>
        <p:nvSpPr>
          <p:cNvPr id="32564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019925" y="3068638"/>
            <a:ext cx="86518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4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19925" y="1628775"/>
            <a:ext cx="1008063" cy="17780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4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019925" y="1844675"/>
            <a:ext cx="936625" cy="17780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4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657975" y="5805488"/>
            <a:ext cx="647700" cy="2127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659563" y="6021388"/>
            <a:ext cx="504825" cy="144462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5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524750" y="4221163"/>
            <a:ext cx="431800" cy="141287"/>
          </a:xfrm>
          <a:prstGeom prst="line">
            <a:avLst/>
          </a:prstGeom>
          <a:noFill/>
          <a:ln w="38100">
            <a:solidFill>
              <a:srgbClr val="EA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5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527925" y="4365625"/>
            <a:ext cx="504825" cy="144463"/>
          </a:xfrm>
          <a:prstGeom prst="line">
            <a:avLst/>
          </a:prstGeom>
          <a:noFill/>
          <a:ln w="38100">
            <a:solidFill>
              <a:srgbClr val="EA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52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5613" y="3392488"/>
            <a:ext cx="792162" cy="358775"/>
          </a:xfrm>
          <a:prstGeom prst="roundRect">
            <a:avLst>
              <a:gd name="adj" fmla="val 16667"/>
            </a:avLst>
          </a:prstGeom>
          <a:solidFill>
            <a:srgbClr val="FFFF00">
              <a:alpha val="67999"/>
            </a:srgbClr>
          </a:solidFill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53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3988" y="5445125"/>
            <a:ext cx="1079500" cy="358775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sp>
        <p:nvSpPr>
          <p:cNvPr id="325654" name="AutoShap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84288" y="4279900"/>
            <a:ext cx="1081087" cy="288925"/>
          </a:xfrm>
          <a:prstGeom prst="roundRect">
            <a:avLst>
              <a:gd name="adj" fmla="val 16667"/>
            </a:avLst>
          </a:prstGeom>
          <a:solidFill>
            <a:srgbClr val="00FFFF">
              <a:alpha val="67999"/>
            </a:srgbClr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fr-CA" sz="18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+mn-cs"/>
            </a:endParaRPr>
          </a:p>
        </p:txBody>
      </p:sp>
      <p:pic>
        <p:nvPicPr>
          <p:cNvPr id="55319" name="Picture 24" descr="Figure 24-18b"/>
          <p:cNvPicPr>
            <a:picLocks noGrp="1" noChangeAspect="1" noChangeArrowheads="1"/>
          </p:cNvPicPr>
          <p:nvPr>
            <p:ph idx="4294967295"/>
            <p:custDataLst>
              <p:tags r:id="rId2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8" t="8328" r="33485" b="52786"/>
          <a:stretch>
            <a:fillRect/>
          </a:stretch>
        </p:blipFill>
        <p:spPr>
          <a:xfrm>
            <a:off x="0" y="981075"/>
            <a:ext cx="5616575" cy="5462588"/>
          </a:xfrm>
          <a:noFill/>
        </p:spPr>
      </p:pic>
      <p:sp>
        <p:nvSpPr>
          <p:cNvPr id="325658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43525" y="1000125"/>
            <a:ext cx="1800225" cy="37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  <a:cs typeface="+mn-cs"/>
              </a:rPr>
              <a:t>Microvillosités</a:t>
            </a:r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11"/>
            <p:custDataLst>
              <p:tags r:id="rId22"/>
            </p:custDataLst>
          </p:nvPr>
        </p:nvSpPr>
        <p:spPr>
          <a:xfrm>
            <a:off x="8172400" y="6309320"/>
            <a:ext cx="749424" cy="288032"/>
          </a:xfrm>
        </p:spPr>
        <p:txBody>
          <a:bodyPr/>
          <a:lstStyle/>
          <a:p>
            <a:pPr>
              <a:defRPr/>
            </a:pPr>
            <a:fld id="{97A2CA30-256E-4D2B-A257-0680806202D4}" type="slidenum">
              <a:rPr lang="fr-CA" b="1">
                <a:solidFill>
                  <a:schemeClr val="tx1"/>
                </a:solidFill>
                <a:latin typeface="Verdana" pitchFamily="34" charset="0"/>
              </a:rPr>
              <a:pPr>
                <a:defRPr/>
              </a:pPr>
              <a:t>18</a:t>
            </a:fld>
            <a:endParaRPr lang="fr-CA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30_Fig_23_28_p_1027-Éd2010-vierge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921" y="188913"/>
            <a:ext cx="56165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Module 1 - Système digestif</a:t>
            </a:r>
            <a:endParaRPr lang="fr-CA"/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99696" y="5273675"/>
            <a:ext cx="1260475" cy="323850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Sécrétine</a:t>
            </a: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58384" y="3716338"/>
            <a:ext cx="1728787" cy="792782"/>
          </a:xfrm>
          <a:prstGeom prst="rect">
            <a:avLst/>
          </a:prstGeom>
          <a:solidFill>
            <a:schemeClr val="bg1">
              <a:alpha val="72000"/>
            </a:schemeClr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Arrivée de chyme acide</a:t>
            </a: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4196" y="5516563"/>
            <a:ext cx="2160588" cy="860425"/>
          </a:xfrm>
          <a:prstGeom prst="rect">
            <a:avLst/>
          </a:prstGeom>
          <a:solidFill>
            <a:srgbClr val="7030A0">
              <a:alpha val="25999"/>
            </a:srgbClr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Endocrinocyte</a:t>
            </a:r>
            <a:r>
              <a:rPr lang="fr-C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intestinal</a:t>
            </a:r>
          </a:p>
        </p:txBody>
      </p:sp>
      <p:sp>
        <p:nvSpPr>
          <p:cNvPr id="18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04234" y="1673225"/>
            <a:ext cx="1260475" cy="323850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Sécrétine</a:t>
            </a:r>
          </a:p>
        </p:txBody>
      </p:sp>
      <p:sp>
        <p:nvSpPr>
          <p:cNvPr id="20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58171" y="2276475"/>
            <a:ext cx="755650" cy="360363"/>
          </a:xfrm>
          <a:prstGeom prst="rect">
            <a:avLst/>
          </a:prstGeom>
          <a:solidFill>
            <a:schemeClr val="tx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[Bile]</a:t>
            </a:r>
            <a:endParaRPr lang="fr-CA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94559" y="4797425"/>
            <a:ext cx="1260475" cy="323850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Sécrétine</a:t>
            </a:r>
          </a:p>
        </p:txBody>
      </p:sp>
      <p:sp>
        <p:nvSpPr>
          <p:cNvPr id="24" name="Text Box 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71046" y="1196975"/>
            <a:ext cx="755650" cy="360363"/>
          </a:xfrm>
          <a:prstGeom prst="rect">
            <a:avLst/>
          </a:prstGeom>
          <a:solidFill>
            <a:schemeClr val="tx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Bile</a:t>
            </a:r>
            <a:endParaRPr lang="fr-CA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98021" y="4724400"/>
            <a:ext cx="2089150" cy="369888"/>
          </a:xfrm>
          <a:prstGeom prst="rect">
            <a:avLst/>
          </a:prstGeom>
          <a:solidFill>
            <a:srgbClr val="FFC000">
              <a:alpha val="40000"/>
            </a:srgbClr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b="1" dirty="0">
                <a:solidFill>
                  <a:srgbClr val="000000"/>
                </a:solidFill>
                <a:latin typeface="Arial" charset="0"/>
              </a:rPr>
              <a:t>Ions bicarbonate</a:t>
            </a:r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569" y="2916520"/>
            <a:ext cx="284524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32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Sécrétine</a:t>
            </a:r>
          </a:p>
        </p:txBody>
      </p:sp>
      <p:cxnSp>
        <p:nvCxnSpPr>
          <p:cNvPr id="29" name="Connecteur droit avec flèche 28"/>
          <p:cNvCxnSpPr/>
          <p:nvPr/>
        </p:nvCxnSpPr>
        <p:spPr bwMode="auto">
          <a:xfrm rot="5400000">
            <a:off x="6079778" y="3464719"/>
            <a:ext cx="395287" cy="180975"/>
          </a:xfrm>
          <a:prstGeom prst="straightConnector1">
            <a:avLst/>
          </a:prstGeom>
          <a:solidFill>
            <a:srgbClr val="CCFF66">
              <a:alpha val="50000"/>
            </a:srgbClr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necteur droit avec flèche 29"/>
          <p:cNvCxnSpPr/>
          <p:nvPr/>
        </p:nvCxnSpPr>
        <p:spPr bwMode="auto">
          <a:xfrm rot="5400000" flipH="1" flipV="1">
            <a:off x="5885309" y="3917950"/>
            <a:ext cx="396875" cy="180975"/>
          </a:xfrm>
          <a:prstGeom prst="straightConnector1">
            <a:avLst/>
          </a:prstGeom>
          <a:solidFill>
            <a:srgbClr val="CCFF66">
              <a:alpha val="50000"/>
            </a:srgbClr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itre 1"/>
          <p:cNvSpPr txBox="1">
            <a:spLocks/>
          </p:cNvSpPr>
          <p:nvPr/>
        </p:nvSpPr>
        <p:spPr>
          <a:xfrm>
            <a:off x="1" y="115888"/>
            <a:ext cx="3707904" cy="18009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0" cap="small" spc="0" normalizeH="0" noProof="0" dirty="0" smtClean="0">
                <a:ln>
                  <a:noFill/>
                </a:ln>
                <a:solidFill>
                  <a:srgbClr val="966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Régulation de la sécrétion de bile et de suc pancréatique</a:t>
            </a:r>
            <a:endParaRPr kumimoji="0" lang="fr-CA" sz="3200" b="1" i="0" u="none" strike="noStrike" kern="0" cap="small" spc="0" normalizeH="0" noProof="0" dirty="0">
              <a:ln>
                <a:noFill/>
              </a:ln>
              <a:solidFill>
                <a:srgbClr val="9664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725" y="3714750"/>
            <a:ext cx="2628900" cy="30307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Neutraliser chyme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Rôles 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</a:t>
            </a:r>
            <a:r>
              <a:rPr lang="fr-C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sécrétion bile + ion </a:t>
            </a:r>
            <a:r>
              <a:rPr lang="fr-C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bicarbonate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 </a:t>
            </a:r>
            <a:r>
              <a:rPr lang="fr-C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sécrétion suc </a:t>
            </a:r>
            <a:r>
              <a:rPr lang="fr-C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gastrique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CA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Renforce </a:t>
            </a:r>
            <a:r>
              <a:rPr lang="fr-C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effets CCK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0486 C -0.0283 0.01088 -0.07865 0.01204 -0.07413 0.04004 C -0.06962 0.06805 -0.07587 0.15301 0.00851 0.17338 C 0.09288 0.19375 0.35243 0.21227 0.43264 0.1618 C 0.51285 0.11134 0.4809 -0.01204 0.48958 -0.13009 C 0.49826 -0.24815 0.50504 -0.4581 0.48438 -0.5463 C 0.46372 -0.63449 0.41458 -0.64699 0.36545 -0.6588 C 0.31632 -0.6706 0.2283 -0.65116 0.18958 -0.61736 C 0.15087 -0.58357 0.14445 -0.49005 0.13264 -0.45648 " pathEditMode="relative" rAng="0" ptsTypes="aaaaaaaaa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758 C 0.00052 0.04325 0.00504 0.12881 0.00052 0.17391 C -0.00399 0.21901 -0.0158 0.24144 -0.02691 0.28862 C -0.03802 0.3358 -0.05156 0.41443 -0.06597 0.45652 C -0.08038 0.49861 -0.10347 0.52359 -0.11337 0.5411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5.82794E-7 C 0.06111 0.00879 0.11059 0.01781 0.12812 0.04834 C 0.14566 0.07886 0.12413 0.13899 0.11666 0.18409 C 0.1092 0.22919 0.09566 0.29487 0.08298 0.31822 C 0.07031 0.34158 0.04982 0.32308 0.04114 0.32424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-0.01128 0.0044 -0.06302 0.00023 -0.06736 0.02639 C -0.0717 0.05254 -0.0868 0.13217 -0.02587 0.15741 C 0.03507 0.18264 0.23889 0.19259 0.29826 0.17801 C 0.35764 0.16342 0.32413 0.09236 0.3309 0.06991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7119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8" grpId="0" animBg="1"/>
      <p:bldP spid="20" grpId="0" animBg="1"/>
      <p:bldP spid="20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131024" cy="706090"/>
          </a:xfrm>
          <a:solidFill>
            <a:srgbClr val="FFFFFF">
              <a:alpha val="61176"/>
            </a:srgb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Le plan de match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23528" y="1340768"/>
            <a:ext cx="8229600" cy="5229200"/>
          </a:xfrm>
          <a:solidFill>
            <a:srgbClr val="FFFFFF">
              <a:alpha val="61961"/>
            </a:srgbClr>
          </a:solidFill>
        </p:spPr>
        <p:txBody>
          <a:bodyPr>
            <a:normAutofit/>
          </a:bodyPr>
          <a:lstStyle/>
          <a:p>
            <a:pPr marL="363538" indent="-363538" eaLnBrk="1" hangingPunct="1">
              <a:lnSpc>
                <a:spcPct val="110000"/>
              </a:lnSpc>
              <a:defRPr/>
            </a:pPr>
            <a:r>
              <a:rPr lang="fr-CA" b="1" dirty="0" smtClean="0"/>
              <a:t>Mécanisme de régulation et homéostasie</a:t>
            </a:r>
          </a:p>
          <a:p>
            <a:pPr marL="363538" indent="-363538">
              <a:lnSpc>
                <a:spcPct val="110000"/>
              </a:lnSpc>
              <a:defRPr/>
            </a:pPr>
            <a:r>
              <a:rPr lang="fr-CA" b="1" dirty="0"/>
              <a:t>Régulation de la </a:t>
            </a:r>
            <a:r>
              <a:rPr lang="fr-CA" b="1" dirty="0" smtClean="0"/>
              <a:t>digestion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400" cap="small" dirty="0"/>
              <a:t>Sécrétion de la salive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400" cap="small" dirty="0"/>
              <a:t>Sécrétions gastrique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400" cap="small" dirty="0"/>
              <a:t>Sécrétions intestinales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400" cap="small" dirty="0"/>
              <a:t>Suc pancréatique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400" cap="small" dirty="0"/>
              <a:t>Bile</a:t>
            </a:r>
          </a:p>
          <a:p>
            <a:pPr marL="683578" lvl="1" indent="-363538">
              <a:lnSpc>
                <a:spcPct val="110000"/>
              </a:lnSpc>
              <a:defRPr/>
            </a:pPr>
            <a:endParaRPr lang="fr-CA" b="1" dirty="0"/>
          </a:p>
          <a:p>
            <a:pPr marL="363538" lvl="1" indent="-363538">
              <a:lnSpc>
                <a:spcPct val="11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fr-CA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>
                <a:solidFill>
                  <a:srgbClr val="002060"/>
                </a:solidFill>
              </a:rPr>
              <a:t>Sécrétine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125538"/>
            <a:ext cx="8353425" cy="53990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CA" dirty="0" smtClean="0"/>
              <a:t>Stimulus :</a:t>
            </a:r>
          </a:p>
          <a:p>
            <a:pPr lvl="1">
              <a:defRPr/>
            </a:pPr>
            <a:r>
              <a:rPr lang="fr-CA" dirty="0" smtClean="0"/>
              <a:t>Entrée de </a:t>
            </a:r>
            <a:r>
              <a:rPr lang="fr-CA" b="1" dirty="0" smtClean="0"/>
              <a:t>chyme</a:t>
            </a:r>
            <a:r>
              <a:rPr lang="fr-CA" dirty="0" smtClean="0"/>
              <a:t> </a:t>
            </a:r>
            <a:r>
              <a:rPr lang="fr-CA" b="1" u="sng" dirty="0" smtClean="0"/>
              <a:t>acide</a:t>
            </a:r>
            <a:r>
              <a:rPr lang="fr-CA" dirty="0" smtClean="0"/>
              <a:t> dans le duodénum</a:t>
            </a:r>
          </a:p>
          <a:p>
            <a:pPr>
              <a:defRPr/>
            </a:pPr>
            <a:r>
              <a:rPr lang="fr-CA" dirty="0" smtClean="0"/>
              <a:t>Effets :</a:t>
            </a:r>
          </a:p>
          <a:p>
            <a:pPr lvl="1">
              <a:defRPr/>
            </a:pPr>
            <a:r>
              <a:rPr lang="fr-CA" dirty="0" smtClean="0"/>
              <a:t>Foie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2">
              <a:defRPr/>
            </a:pPr>
            <a:r>
              <a:rPr lang="fr-CA" dirty="0" smtClean="0">
                <a:sym typeface="Wingdings" pitchFamily="2" charset="2"/>
              </a:rPr>
              <a:t>Stimule sécrétion bile (alcaline)</a:t>
            </a:r>
            <a:endParaRPr lang="fr-CA" dirty="0" smtClean="0"/>
          </a:p>
          <a:p>
            <a:pPr lvl="1">
              <a:defRPr/>
            </a:pPr>
            <a:r>
              <a:rPr lang="fr-CA" dirty="0" smtClean="0"/>
              <a:t>Vésicule biliaire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2">
              <a:defRPr/>
            </a:pPr>
            <a:r>
              <a:rPr lang="fr-CA" dirty="0" smtClean="0">
                <a:sym typeface="Wingdings" pitchFamily="2" charset="2"/>
              </a:rPr>
              <a:t>Stimule sécrétion </a:t>
            </a:r>
            <a:r>
              <a:rPr lang="fr-CA" b="1" dirty="0" smtClean="0">
                <a:sym typeface="Wingdings" pitchFamily="2" charset="2"/>
              </a:rPr>
              <a:t>[bile] (alcaline)</a:t>
            </a:r>
            <a:endParaRPr lang="fr-CA" b="1" dirty="0" smtClean="0"/>
          </a:p>
          <a:p>
            <a:pPr lvl="1">
              <a:defRPr/>
            </a:pPr>
            <a:r>
              <a:rPr lang="fr-CA" dirty="0" smtClean="0"/>
              <a:t>Pancréas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2">
              <a:defRPr/>
            </a:pPr>
            <a:r>
              <a:rPr lang="fr-CA" dirty="0" smtClean="0">
                <a:sym typeface="Wingdings" pitchFamily="2" charset="2"/>
              </a:rPr>
              <a:t>S</a:t>
            </a:r>
            <a:r>
              <a:rPr lang="fr-CA" dirty="0" smtClean="0"/>
              <a:t>écrétion de suc pancréatique riche en </a:t>
            </a:r>
            <a:r>
              <a:rPr lang="fr-CA" b="1" u="sng" dirty="0" smtClean="0"/>
              <a:t>ions bicarbonate</a:t>
            </a:r>
          </a:p>
          <a:p>
            <a:pPr lvl="3">
              <a:defRPr/>
            </a:pPr>
            <a:r>
              <a:rPr lang="fr-CA" dirty="0" smtClean="0"/>
              <a:t>Tamponner chyme acide </a:t>
            </a:r>
          </a:p>
          <a:p>
            <a:pPr lvl="1">
              <a:defRPr/>
            </a:pPr>
            <a:r>
              <a:rPr lang="fr-CA" dirty="0" smtClean="0"/>
              <a:t>Estomac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2">
              <a:defRPr/>
            </a:pPr>
            <a:r>
              <a:rPr lang="fr-CA" dirty="0" smtClean="0"/>
              <a:t>Sphincter pylorique </a:t>
            </a:r>
            <a:r>
              <a:rPr lang="fr-CA" dirty="0" smtClean="0">
                <a:sym typeface="Wingdings" pitchFamily="2" charset="2"/>
              </a:rPr>
              <a:t> se contracte</a:t>
            </a:r>
            <a:endParaRPr lang="fr-CA" dirty="0" smtClean="0"/>
          </a:p>
          <a:p>
            <a:pPr lvl="3">
              <a:defRPr/>
            </a:pPr>
            <a:r>
              <a:rPr lang="fr-CA" dirty="0" smtClean="0">
                <a:sym typeface="Wingdings"/>
              </a:rPr>
              <a:t> évacuation gastrique</a:t>
            </a:r>
            <a:endParaRPr lang="fr-CA" dirty="0" smtClean="0"/>
          </a:p>
          <a:p>
            <a:pPr lvl="2">
              <a:defRPr/>
            </a:pPr>
            <a:r>
              <a:rPr lang="fr-CA" dirty="0" smtClean="0"/>
              <a:t>Glandes gastriques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smtClean="0"/>
              <a:t>inhibe sécrétion suc gastrique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30_Fig_23_28_p_1027-Éd2010-vierg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921" y="188913"/>
            <a:ext cx="56165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71159" y="5273675"/>
            <a:ext cx="684212" cy="323850"/>
          </a:xfrm>
          <a:prstGeom prst="rect">
            <a:avLst/>
          </a:prstGeom>
          <a:solidFill>
            <a:srgbClr val="FF0000">
              <a:alpha val="5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CCK</a:t>
            </a: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31409" y="3644900"/>
            <a:ext cx="1584325" cy="828675"/>
          </a:xfrm>
          <a:prstGeom prst="rect">
            <a:avLst/>
          </a:prstGeom>
          <a:solidFill>
            <a:schemeClr val="bg1">
              <a:alpha val="72000"/>
            </a:schemeClr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Arrivée de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graisses</a:t>
            </a:r>
            <a:r>
              <a:rPr lang="fr-FR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+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peptides</a:t>
            </a: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63540" y="5516563"/>
            <a:ext cx="2160588" cy="860425"/>
          </a:xfrm>
          <a:prstGeom prst="rect">
            <a:avLst/>
          </a:prstGeom>
          <a:solidFill>
            <a:srgbClr val="7030A0">
              <a:alpha val="25999"/>
            </a:srgbClr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Endocrinocyte</a:t>
            </a:r>
            <a:r>
              <a:rPr lang="fr-C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intestinal</a:t>
            </a:r>
          </a:p>
        </p:txBody>
      </p:sp>
      <p:sp>
        <p:nvSpPr>
          <p:cNvPr id="18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5696" y="1673225"/>
            <a:ext cx="684213" cy="323850"/>
          </a:xfrm>
          <a:prstGeom prst="rect">
            <a:avLst/>
          </a:prstGeom>
          <a:solidFill>
            <a:srgbClr val="FF0000">
              <a:alpha val="5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CCK</a:t>
            </a:r>
          </a:p>
        </p:txBody>
      </p:sp>
      <p:sp>
        <p:nvSpPr>
          <p:cNvPr id="20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3884" y="2276475"/>
            <a:ext cx="755650" cy="360363"/>
          </a:xfrm>
          <a:prstGeom prst="rect">
            <a:avLst/>
          </a:prstGeom>
          <a:solidFill>
            <a:schemeClr val="tx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[Bile]</a:t>
            </a:r>
            <a:endParaRPr lang="fr-CA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64434" y="4797425"/>
            <a:ext cx="684212" cy="323850"/>
          </a:xfrm>
          <a:prstGeom prst="rect">
            <a:avLst/>
          </a:prstGeom>
          <a:solidFill>
            <a:srgbClr val="FF0000">
              <a:alpha val="5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</a:rPr>
              <a:t>CCK</a:t>
            </a:r>
          </a:p>
        </p:txBody>
      </p:sp>
      <p:sp>
        <p:nvSpPr>
          <p:cNvPr id="25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42484" y="4654550"/>
            <a:ext cx="2124075" cy="646113"/>
          </a:xfrm>
          <a:prstGeom prst="rect">
            <a:avLst/>
          </a:prstGeom>
          <a:solidFill>
            <a:srgbClr val="FFC000">
              <a:alpha val="40000"/>
            </a:srgbClr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b="1" dirty="0">
                <a:solidFill>
                  <a:srgbClr val="000000"/>
                </a:solidFill>
                <a:latin typeface="Arial" charset="0"/>
              </a:rPr>
              <a:t>Suc pancréatique (enzymes)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0569" y="3179588"/>
            <a:ext cx="3349352" cy="32800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Digestion 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enzymatique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Effets: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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libération 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[bile] (sels biliaires)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</a:t>
            </a: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sécrétion suc pancréatique (enzymes)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fr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Relâchement sphincter de l’ampoule hépato-pancréatique.</a:t>
            </a:r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569" y="2344738"/>
            <a:ext cx="1187450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chemeClr val="tx1"/>
                </a:solidFill>
              </a:rPr>
              <a:t>CCK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5175696" y="4508500"/>
            <a:ext cx="647700" cy="576263"/>
          </a:xfrm>
          <a:prstGeom prst="ellipse">
            <a:avLst/>
          </a:prstGeom>
          <a:solidFill>
            <a:srgbClr val="969696">
              <a:alpha val="50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" y="115888"/>
            <a:ext cx="3707904" cy="18009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3200" b="1" kern="0" cap="small" dirty="0">
                <a:solidFill>
                  <a:srgbClr val="966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Régulation de la sécrétion de bile et de suc pancréatique</a:t>
            </a:r>
            <a:endParaRPr lang="fr-CA" sz="3200" b="1" kern="0" cap="small" dirty="0">
              <a:solidFill>
                <a:srgbClr val="966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0486 C -0.0283 0.01088 -0.07865 0.01204 -0.07413 0.04004 C -0.06962 0.06805 -0.07587 0.15301 0.00851 0.17338 C 0.09288 0.19375 0.35243 0.21227 0.43264 0.1618 C 0.51285 0.11134 0.4809 -0.01204 0.48958 -0.13009 C 0.49826 -0.24815 0.50504 -0.4581 0.48438 -0.5463 C 0.46372 -0.63449 0.41458 -0.64699 0.36545 -0.6588 C 0.31632 -0.6706 0.2283 -0.65116 0.18958 -0.61736 C 0.15087 -0.58357 0.14445 -0.49005 0.13264 -0.45648 " pathEditMode="relative" rAng="0" ptsTypes="aaaaaaaaa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5.82794E-7 C 0.06111 0.00879 0.11059 0.01781 0.12812 0.04834 C 0.14566 0.07886 0.12222 0.14292 0.11666 0.18409 C 0.11111 0.22525 0.10729 0.27521 0.09496 0.29625 C 0.08263 0.3173 0.05364 0.30735 0.0427 0.3103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14061E-7 C -0.01129 0.00439 -0.06302 0.00023 -0.06736 0.02636 C -0.0717 0.0525 -0.08542 0.13252 -0.02587 0.15749 C 0.03368 0.18247 0.23073 0.19033 0.28975 0.17622 C 0.34878 0.16212 0.32048 0.09436 0.32847 0.07285 " pathEditMode="relative" rAng="0" ptsTypes="aaaaa">
                                      <p:cBhvr>
                                        <p:cTn id="3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7119 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8" grpId="0" animBg="1"/>
      <p:bldP spid="20" grpId="0" animBg="1"/>
      <p:bldP spid="20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6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>
                <a:solidFill>
                  <a:srgbClr val="C00000"/>
                </a:solidFill>
              </a:rPr>
              <a:t>CCK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1268413"/>
            <a:ext cx="8137525" cy="51847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CA" dirty="0" smtClean="0"/>
              <a:t>Stimulus :</a:t>
            </a:r>
          </a:p>
          <a:p>
            <a:pPr lvl="1">
              <a:defRPr/>
            </a:pPr>
            <a:r>
              <a:rPr lang="fr-CA" dirty="0" smtClean="0"/>
              <a:t>Entrée de </a:t>
            </a:r>
            <a:r>
              <a:rPr lang="fr-CA" b="1" dirty="0" smtClean="0"/>
              <a:t>protéines</a:t>
            </a:r>
            <a:r>
              <a:rPr lang="fr-CA" dirty="0" smtClean="0"/>
              <a:t> dans le duodénum</a:t>
            </a:r>
          </a:p>
          <a:p>
            <a:pPr lvl="1">
              <a:defRPr/>
            </a:pPr>
            <a:r>
              <a:rPr lang="fr-CA" dirty="0" smtClean="0"/>
              <a:t>Entrée de </a:t>
            </a:r>
            <a:r>
              <a:rPr lang="fr-CA" b="1" dirty="0" smtClean="0">
                <a:solidFill>
                  <a:srgbClr val="C00000"/>
                </a:solidFill>
              </a:rPr>
              <a:t>graisses</a:t>
            </a:r>
            <a:r>
              <a:rPr lang="fr-CA" dirty="0" smtClean="0"/>
              <a:t> dans le duodénum</a:t>
            </a:r>
          </a:p>
          <a:p>
            <a:pPr>
              <a:defRPr/>
            </a:pPr>
            <a:r>
              <a:rPr lang="fr-CA" dirty="0" smtClean="0"/>
              <a:t>Effets :</a:t>
            </a:r>
          </a:p>
          <a:p>
            <a:pPr lvl="1">
              <a:defRPr/>
            </a:pPr>
            <a:r>
              <a:rPr lang="fr-CA" dirty="0" smtClean="0"/>
              <a:t>Vésicule biliaire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2">
              <a:defRPr/>
            </a:pPr>
            <a:r>
              <a:rPr lang="fr-CA" dirty="0" smtClean="0">
                <a:sym typeface="Wingdings" pitchFamily="2" charset="2"/>
              </a:rPr>
              <a:t>Stimule sécrétion </a:t>
            </a:r>
            <a:r>
              <a:rPr lang="fr-CA" b="1" dirty="0" smtClean="0">
                <a:solidFill>
                  <a:schemeClr val="bg1"/>
                </a:solidFill>
                <a:sym typeface="Wingdings" pitchFamily="2" charset="2"/>
              </a:rPr>
              <a:t>[bile] </a:t>
            </a:r>
            <a:r>
              <a:rPr lang="fr-CA" dirty="0" smtClean="0">
                <a:sym typeface="Wingdings" pitchFamily="2" charset="2"/>
              </a:rPr>
              <a:t>riche en </a:t>
            </a:r>
            <a:r>
              <a:rPr lang="fr-CA" dirty="0" smtClean="0">
                <a:solidFill>
                  <a:schemeClr val="bg1"/>
                </a:solidFill>
                <a:sym typeface="Wingdings" pitchFamily="2" charset="2"/>
              </a:rPr>
              <a:t>sels biliaires</a:t>
            </a:r>
          </a:p>
          <a:p>
            <a:pPr lvl="1">
              <a:defRPr/>
            </a:pPr>
            <a:r>
              <a:rPr lang="fr-CA" dirty="0" smtClean="0"/>
              <a:t>Pancréas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2">
              <a:defRPr/>
            </a:pPr>
            <a:r>
              <a:rPr lang="fr-CA" sz="2200" dirty="0" smtClean="0"/>
              <a:t>Sécrétion de suc pancréatique riche en </a:t>
            </a:r>
            <a:r>
              <a:rPr lang="fr-CA" sz="2200" b="1" u="sng" dirty="0" smtClean="0">
                <a:solidFill>
                  <a:srgbClr val="C00000"/>
                </a:solidFill>
              </a:rPr>
              <a:t>enzymes</a:t>
            </a:r>
          </a:p>
          <a:p>
            <a:pPr lvl="3">
              <a:defRPr/>
            </a:pPr>
            <a:r>
              <a:rPr lang="fr-CA" sz="2000" dirty="0" smtClean="0"/>
              <a:t>Digérer les </a:t>
            </a:r>
            <a:r>
              <a:rPr lang="fr-CA" sz="2000" b="1" dirty="0" smtClean="0">
                <a:solidFill>
                  <a:schemeClr val="accent6">
                    <a:lumMod val="75000"/>
                  </a:schemeClr>
                </a:solidFill>
              </a:rPr>
              <a:t>protéines</a:t>
            </a:r>
            <a:r>
              <a:rPr lang="fr-CA" sz="2000" dirty="0" smtClean="0"/>
              <a:t> et </a:t>
            </a:r>
            <a:r>
              <a:rPr lang="fr-CA" sz="2000" b="1" dirty="0" smtClean="0"/>
              <a:t>graisses</a:t>
            </a:r>
            <a:r>
              <a:rPr lang="fr-CA" sz="2000" dirty="0" smtClean="0"/>
              <a:t> </a:t>
            </a:r>
          </a:p>
          <a:p>
            <a:pPr lvl="1">
              <a:defRPr/>
            </a:pPr>
            <a:r>
              <a:rPr lang="fr-CA" sz="2600" dirty="0" smtClean="0"/>
              <a:t>Sphincter de l’ampoule hépato-pancréatique :</a:t>
            </a:r>
          </a:p>
          <a:p>
            <a:pPr lvl="2">
              <a:defRPr/>
            </a:pPr>
            <a:r>
              <a:rPr lang="fr-CA" sz="2200" dirty="0" smtClean="0">
                <a:sym typeface="Wingdings" pitchFamily="2" charset="2"/>
              </a:rPr>
              <a:t>Se relâche</a:t>
            </a:r>
          </a:p>
          <a:p>
            <a:pPr lvl="3">
              <a:defRPr/>
            </a:pPr>
            <a:r>
              <a:rPr lang="fr-CA" sz="2000" dirty="0" smtClean="0"/>
              <a:t>Permet le déversement de </a:t>
            </a:r>
            <a:r>
              <a:rPr lang="fr-CA" sz="2000" b="1" u="sng" dirty="0" smtClean="0"/>
              <a:t>suc pancréatique</a:t>
            </a:r>
            <a:r>
              <a:rPr lang="fr-CA" sz="2000" b="1" dirty="0" smtClean="0"/>
              <a:t> </a:t>
            </a:r>
            <a:r>
              <a:rPr lang="fr-CA" sz="2000" dirty="0" smtClean="0">
                <a:solidFill>
                  <a:schemeClr val="accent1"/>
                </a:solidFill>
              </a:rPr>
              <a:t>et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dirty="0" smtClean="0">
                <a:solidFill>
                  <a:schemeClr val="accent1"/>
                </a:solidFill>
              </a:rPr>
              <a:t>de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b="1" u="sng" dirty="0" smtClean="0">
                <a:solidFill>
                  <a:schemeClr val="bg1"/>
                </a:solidFill>
              </a:rPr>
              <a:t>bile</a:t>
            </a:r>
            <a:r>
              <a:rPr lang="fr-CA" sz="2000" dirty="0" smtClean="0"/>
              <a:t> dans le duodénum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39750" y="188913"/>
            <a:ext cx="8135938" cy="2087562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Régulation nerveuse de la digestion</a:t>
            </a:r>
            <a:endParaRPr lang="fr-CA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7920038" cy="1655440"/>
          </a:xfrm>
        </p:spPr>
        <p:txBody>
          <a:bodyPr>
            <a:noAutofit/>
          </a:bodyPr>
          <a:lstStyle/>
          <a:p>
            <a:pPr marL="355600" indent="-260350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fr-CA" sz="3200" dirty="0" smtClean="0">
                <a:solidFill>
                  <a:schemeClr val="bg1"/>
                </a:solidFill>
              </a:rPr>
              <a:t>Réflexe </a:t>
            </a:r>
            <a:r>
              <a:rPr lang="fr-CA" sz="3200" dirty="0" err="1" smtClean="0">
                <a:solidFill>
                  <a:schemeClr val="bg1"/>
                </a:solidFill>
              </a:rPr>
              <a:t>entéro</a:t>
            </a:r>
            <a:r>
              <a:rPr lang="fr-CA" sz="3200" dirty="0" smtClean="0">
                <a:solidFill>
                  <a:schemeClr val="bg1"/>
                </a:solidFill>
              </a:rPr>
              <a:t>-gastrique</a:t>
            </a:r>
          </a:p>
          <a:p>
            <a:pPr marL="355600" indent="-260350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fr-CA" sz="3200" dirty="0" smtClean="0">
                <a:solidFill>
                  <a:schemeClr val="bg1"/>
                </a:solidFill>
              </a:rPr>
              <a:t>Réflexe </a:t>
            </a:r>
            <a:r>
              <a:rPr lang="fr-CA" sz="3200" dirty="0" err="1" smtClean="0">
                <a:solidFill>
                  <a:schemeClr val="bg1"/>
                </a:solidFill>
              </a:rPr>
              <a:t>gastro</a:t>
            </a:r>
            <a:r>
              <a:rPr lang="fr-CA" sz="3200" dirty="0" smtClean="0">
                <a:solidFill>
                  <a:schemeClr val="bg1"/>
                </a:solidFill>
              </a:rPr>
              <a:t>-iléal</a:t>
            </a:r>
          </a:p>
          <a:p>
            <a:pPr marL="355600" indent="-260350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fr-CA" sz="3200" dirty="0" smtClean="0">
                <a:solidFill>
                  <a:schemeClr val="bg1"/>
                </a:solidFill>
              </a:rPr>
              <a:t>Réflexe </a:t>
            </a:r>
            <a:r>
              <a:rPr lang="fr-CA" sz="3200" dirty="0" err="1" smtClean="0">
                <a:solidFill>
                  <a:schemeClr val="bg1"/>
                </a:solidFill>
              </a:rPr>
              <a:t>gastro</a:t>
            </a:r>
            <a:r>
              <a:rPr lang="fr-CA" sz="3200" dirty="0" smtClean="0">
                <a:solidFill>
                  <a:schemeClr val="bg1"/>
                </a:solidFill>
              </a:rPr>
              <a:t>-colique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496300" cy="13700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Réflexe </a:t>
            </a:r>
            <a:r>
              <a:rPr lang="fr-CA" dirty="0" err="1" smtClean="0"/>
              <a:t>entéro</a:t>
            </a:r>
            <a:r>
              <a:rPr lang="fr-CA" dirty="0" smtClean="0"/>
              <a:t>-gastrique</a:t>
            </a:r>
            <a:br>
              <a:rPr lang="fr-CA" dirty="0" smtClean="0"/>
            </a:br>
            <a:r>
              <a:rPr lang="fr-CA" sz="4400" dirty="0" smtClean="0"/>
              <a:t>(phase intestinale)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1700213"/>
            <a:ext cx="8208963" cy="48244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CA" dirty="0" smtClean="0"/>
              <a:t>Stimulus :</a:t>
            </a:r>
          </a:p>
          <a:p>
            <a:pPr lvl="1">
              <a:defRPr/>
            </a:pPr>
            <a:r>
              <a:rPr lang="fr-CA" dirty="0" smtClean="0"/>
              <a:t>Étirement de la paroi </a:t>
            </a:r>
            <a:r>
              <a:rPr lang="fr-CA" dirty="0" smtClean="0">
                <a:solidFill>
                  <a:srgbClr val="FF0000"/>
                </a:solidFill>
              </a:rPr>
              <a:t>du duodénum</a:t>
            </a:r>
          </a:p>
          <a:p>
            <a:pPr>
              <a:defRPr/>
            </a:pPr>
            <a:r>
              <a:rPr lang="fr-CA" dirty="0" smtClean="0"/>
              <a:t>Effets :</a:t>
            </a:r>
          </a:p>
          <a:p>
            <a:pPr lvl="1">
              <a:defRPr/>
            </a:pPr>
            <a:r>
              <a:rPr lang="fr-CA" dirty="0" smtClean="0"/>
              <a:t>Estomac :</a:t>
            </a:r>
          </a:p>
          <a:p>
            <a:pPr lvl="2">
              <a:defRPr/>
            </a:pPr>
            <a:r>
              <a:rPr lang="fr-CA" dirty="0" smtClean="0"/>
              <a:t>↓ sécrétion suc gastrique</a:t>
            </a:r>
          </a:p>
          <a:p>
            <a:pPr lvl="1">
              <a:defRPr/>
            </a:pPr>
            <a:r>
              <a:rPr lang="fr-CA" dirty="0" smtClean="0"/>
              <a:t>Sphincter pylorique :</a:t>
            </a:r>
          </a:p>
          <a:p>
            <a:pPr lvl="2">
              <a:defRPr/>
            </a:pPr>
            <a:r>
              <a:rPr lang="fr-CA" dirty="0" smtClean="0"/>
              <a:t>Se contracte = </a:t>
            </a:r>
            <a:r>
              <a:rPr lang="fr-CA" b="1" dirty="0" smtClean="0">
                <a:solidFill>
                  <a:srgbClr val="FF0000"/>
                </a:solidFill>
              </a:rPr>
              <a:t>↓ évacuation gastrique</a:t>
            </a:r>
          </a:p>
          <a:p>
            <a:pPr>
              <a:defRPr/>
            </a:pPr>
            <a:r>
              <a:rPr lang="fr-CA" dirty="0" smtClean="0"/>
              <a:t>But :</a:t>
            </a:r>
          </a:p>
          <a:p>
            <a:pPr lvl="1">
              <a:defRPr/>
            </a:pPr>
            <a:r>
              <a:rPr lang="fr-CA" dirty="0" smtClean="0"/>
              <a:t>Protège duodénum contre </a:t>
            </a:r>
            <a:r>
              <a:rPr lang="fr-CA" dirty="0" smtClean="0">
                <a:solidFill>
                  <a:srgbClr val="C00000"/>
                </a:solidFill>
              </a:rPr>
              <a:t>forte acidité</a:t>
            </a:r>
          </a:p>
          <a:p>
            <a:pPr lvl="1">
              <a:defRPr/>
            </a:pPr>
            <a:r>
              <a:rPr lang="fr-CA" dirty="0" smtClean="0"/>
              <a:t>Permettre la digestion et l’absorption dans le duodénum</a:t>
            </a:r>
          </a:p>
        </p:txBody>
      </p:sp>
      <p:sp>
        <p:nvSpPr>
          <p:cNvPr id="4" name="Pensées 3"/>
          <p:cNvSpPr/>
          <p:nvPr/>
        </p:nvSpPr>
        <p:spPr bwMode="auto">
          <a:xfrm>
            <a:off x="2915816" y="1340768"/>
            <a:ext cx="3785556" cy="485481"/>
          </a:xfrm>
          <a:prstGeom prst="cloudCallout">
            <a:avLst>
              <a:gd name="adj1" fmla="val -45854"/>
              <a:gd name="adj2" fmla="val 821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Capté par mécanorécepteurs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Réflexe </a:t>
            </a:r>
            <a:r>
              <a:rPr lang="fr-CA" dirty="0" err="1" smtClean="0"/>
              <a:t>gastro</a:t>
            </a:r>
            <a:r>
              <a:rPr lang="fr-CA" dirty="0" smtClean="0"/>
              <a:t>-iléal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CA" dirty="0" smtClean="0"/>
              <a:t>Stimulus :</a:t>
            </a:r>
          </a:p>
          <a:p>
            <a:pPr lvl="1">
              <a:defRPr/>
            </a:pPr>
            <a:r>
              <a:rPr lang="fr-CA" dirty="0" smtClean="0"/>
              <a:t>Présence de nourriture dans </a:t>
            </a:r>
            <a:r>
              <a:rPr lang="fr-CA" b="1" dirty="0" smtClean="0"/>
              <a:t>l’estomac</a:t>
            </a:r>
          </a:p>
          <a:p>
            <a:pPr lvl="2">
              <a:defRPr/>
            </a:pPr>
            <a:r>
              <a:rPr lang="fr-CA" dirty="0" smtClean="0"/>
              <a:t>= libération de gastrine (sang)</a:t>
            </a:r>
          </a:p>
          <a:p>
            <a:pPr lvl="1">
              <a:defRPr/>
            </a:pPr>
            <a:r>
              <a:rPr lang="fr-CA" dirty="0" smtClean="0"/>
              <a:t>Arrivée du chyme dans le </a:t>
            </a:r>
            <a:r>
              <a:rPr lang="fr-CA" b="1" dirty="0" smtClean="0"/>
              <a:t>duodénum</a:t>
            </a:r>
          </a:p>
          <a:p>
            <a:pPr lvl="2">
              <a:defRPr/>
            </a:pPr>
            <a:r>
              <a:rPr lang="fr-CA" dirty="0" smtClean="0"/>
              <a:t>Étirement de la paroi de l’intestin grêle</a:t>
            </a:r>
          </a:p>
          <a:p>
            <a:pPr>
              <a:defRPr/>
            </a:pPr>
            <a:r>
              <a:rPr lang="fr-CA" dirty="0" smtClean="0"/>
              <a:t>Effets :</a:t>
            </a:r>
          </a:p>
          <a:p>
            <a:pPr lvl="1">
              <a:defRPr/>
            </a:pPr>
            <a:r>
              <a:rPr lang="fr-CA" dirty="0" smtClean="0"/>
              <a:t>Iléum :</a:t>
            </a:r>
          </a:p>
          <a:p>
            <a:pPr lvl="2">
              <a:defRPr/>
            </a:pPr>
            <a:r>
              <a:rPr lang="fr-CA" dirty="0" smtClean="0"/>
              <a:t>↑ péristaltisme</a:t>
            </a:r>
          </a:p>
          <a:p>
            <a:pPr lvl="1">
              <a:defRPr/>
            </a:pPr>
            <a:r>
              <a:rPr lang="fr-CA" dirty="0" smtClean="0"/>
              <a:t>Valve iléo-caecale :</a:t>
            </a:r>
          </a:p>
          <a:p>
            <a:pPr lvl="2">
              <a:defRPr/>
            </a:pPr>
            <a:r>
              <a:rPr lang="fr-CA" dirty="0" smtClean="0"/>
              <a:t>Se relâche = vidange intestinale</a:t>
            </a:r>
          </a:p>
          <a:p>
            <a:pPr>
              <a:defRPr/>
            </a:pPr>
            <a:r>
              <a:rPr lang="fr-CA" dirty="0" smtClean="0"/>
              <a:t>But :</a:t>
            </a:r>
          </a:p>
          <a:p>
            <a:pPr lvl="1">
              <a:defRPr/>
            </a:pPr>
            <a:r>
              <a:rPr lang="fr-CA" dirty="0" smtClean="0"/>
              <a:t>Avancement du </a:t>
            </a:r>
            <a:r>
              <a:rPr lang="fr-CA" b="1" dirty="0" smtClean="0"/>
              <a:t>chyme</a:t>
            </a:r>
            <a:r>
              <a:rPr lang="fr-CA" dirty="0" smtClean="0"/>
              <a:t> vers le côlon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Réflexe </a:t>
            </a:r>
            <a:r>
              <a:rPr lang="fr-CA" dirty="0" err="1" smtClean="0"/>
              <a:t>gastro</a:t>
            </a:r>
            <a:r>
              <a:rPr lang="fr-CA" dirty="0" smtClean="0"/>
              <a:t>-colique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CA" dirty="0" smtClean="0"/>
              <a:t>Stimulus :</a:t>
            </a:r>
          </a:p>
          <a:p>
            <a:pPr lvl="1">
              <a:defRPr/>
            </a:pPr>
            <a:r>
              <a:rPr lang="fr-CA" dirty="0" smtClean="0"/>
              <a:t>Présence de nourriture dans </a:t>
            </a:r>
            <a:r>
              <a:rPr lang="fr-CA" b="1" dirty="0" smtClean="0"/>
              <a:t>l’estomac</a:t>
            </a:r>
          </a:p>
          <a:p>
            <a:pPr lvl="2">
              <a:defRPr/>
            </a:pPr>
            <a:r>
              <a:rPr lang="fr-CA" dirty="0" smtClean="0"/>
              <a:t>= libération de gastrine (sang)</a:t>
            </a:r>
          </a:p>
          <a:p>
            <a:pPr lvl="1">
              <a:defRPr/>
            </a:pPr>
            <a:r>
              <a:rPr lang="fr-CA" dirty="0" smtClean="0"/>
              <a:t>Arrivée du chyme dans le </a:t>
            </a:r>
            <a:r>
              <a:rPr lang="fr-CA" b="1" dirty="0" smtClean="0"/>
              <a:t>gros intestin</a:t>
            </a:r>
          </a:p>
          <a:p>
            <a:pPr lvl="2">
              <a:defRPr/>
            </a:pPr>
            <a:r>
              <a:rPr lang="fr-CA" dirty="0" smtClean="0"/>
              <a:t>Étirement de la paroi du côlon</a:t>
            </a:r>
          </a:p>
          <a:p>
            <a:pPr>
              <a:defRPr/>
            </a:pPr>
            <a:r>
              <a:rPr lang="fr-CA" dirty="0" smtClean="0"/>
              <a:t>Effets :</a:t>
            </a:r>
          </a:p>
          <a:p>
            <a:pPr lvl="1">
              <a:defRPr/>
            </a:pPr>
            <a:r>
              <a:rPr lang="fr-CA" dirty="0" smtClean="0"/>
              <a:t>Côlon :</a:t>
            </a:r>
            <a:endParaRPr lang="fr-CA" dirty="0" smtClean="0">
              <a:latin typeface="Arial"/>
              <a:cs typeface="Arial"/>
            </a:endParaRPr>
          </a:p>
          <a:p>
            <a:pPr lvl="2">
              <a:defRPr/>
            </a:pPr>
            <a:r>
              <a:rPr lang="fr-CA" dirty="0" smtClean="0">
                <a:latin typeface="Arial"/>
                <a:cs typeface="Arial"/>
              </a:rPr>
              <a:t>↑ </a:t>
            </a:r>
            <a:r>
              <a:rPr lang="fr-CA" dirty="0" smtClean="0"/>
              <a:t>Mouvements de masse (péristaltisme)</a:t>
            </a:r>
          </a:p>
          <a:p>
            <a:pPr>
              <a:defRPr/>
            </a:pPr>
            <a:r>
              <a:rPr lang="fr-CA" dirty="0" smtClean="0"/>
              <a:t>But :</a:t>
            </a:r>
          </a:p>
          <a:p>
            <a:pPr lvl="1">
              <a:defRPr/>
            </a:pPr>
            <a:r>
              <a:rPr lang="fr-CA" dirty="0" smtClean="0"/>
              <a:t>Avancement des </a:t>
            </a:r>
            <a:r>
              <a:rPr lang="fr-CA" b="1" dirty="0" smtClean="0"/>
              <a:t>fèces</a:t>
            </a:r>
            <a:r>
              <a:rPr lang="fr-CA" dirty="0" smtClean="0"/>
              <a:t> vers le rectum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9872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Gastrine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722" y="809652"/>
            <a:ext cx="8964488" cy="5760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1800" dirty="0" smtClean="0"/>
              <a:t>Stimulus :</a:t>
            </a:r>
          </a:p>
          <a:p>
            <a:pPr lvl="1">
              <a:defRPr/>
            </a:pPr>
            <a:r>
              <a:rPr lang="fr-CA" sz="1800" u="sng" dirty="0" smtClean="0"/>
              <a:t>Étirement</a:t>
            </a:r>
            <a:r>
              <a:rPr lang="fr-CA" sz="1800" dirty="0" smtClean="0"/>
              <a:t> de la paroi de l’estomac</a:t>
            </a:r>
          </a:p>
          <a:p>
            <a:pPr lvl="1">
              <a:defRPr/>
            </a:pPr>
            <a:r>
              <a:rPr lang="fr-CA" sz="1800" dirty="0" smtClean="0"/>
              <a:t>Présence de </a:t>
            </a:r>
            <a:r>
              <a:rPr lang="fr-CA" sz="1800" u="sng" dirty="0" smtClean="0"/>
              <a:t>protéines</a:t>
            </a:r>
            <a:r>
              <a:rPr lang="fr-CA" sz="1800" dirty="0" smtClean="0"/>
              <a:t> (partiellement digérées)</a:t>
            </a:r>
          </a:p>
          <a:p>
            <a:pPr lvl="1">
              <a:defRPr/>
            </a:pPr>
            <a:r>
              <a:rPr lang="fr-CA" sz="1800" dirty="0" smtClean="0"/>
              <a:t>Augmentation </a:t>
            </a:r>
            <a:r>
              <a:rPr lang="fr-CA" sz="1800" u="sng" dirty="0" smtClean="0"/>
              <a:t>pH</a:t>
            </a:r>
          </a:p>
          <a:p>
            <a:pPr lvl="1">
              <a:defRPr/>
            </a:pPr>
            <a:r>
              <a:rPr lang="fr-CA" sz="1800" dirty="0" smtClean="0"/>
              <a:t>Caféine</a:t>
            </a:r>
          </a:p>
          <a:p>
            <a:pPr>
              <a:defRPr/>
            </a:pPr>
            <a:r>
              <a:rPr lang="fr-CA" sz="1800" dirty="0" smtClean="0"/>
              <a:t>Effets :</a:t>
            </a:r>
          </a:p>
          <a:p>
            <a:pPr lvl="1">
              <a:defRPr/>
            </a:pPr>
            <a:r>
              <a:rPr lang="fr-CA" sz="1800" b="1" u="sng" dirty="0" smtClean="0"/>
              <a:t>Estomac :</a:t>
            </a:r>
          </a:p>
          <a:p>
            <a:pPr lvl="2" eaLnBrk="1" hangingPunct="1">
              <a:defRPr/>
            </a:pPr>
            <a:r>
              <a:rPr lang="fr-CA" sz="1800" dirty="0" smtClean="0"/>
              <a:t>Glandes gastriques </a:t>
            </a:r>
            <a:r>
              <a:rPr lang="fr-CA" sz="1800" dirty="0" smtClean="0">
                <a:sym typeface="Wingdings" pitchFamily="2" charset="2"/>
              </a:rPr>
              <a:t> </a:t>
            </a:r>
            <a:r>
              <a:rPr lang="fr-CA" sz="1800" dirty="0" smtClean="0"/>
              <a:t>sécrètent suc gastrique (</a:t>
            </a:r>
            <a:r>
              <a:rPr lang="fr-CA" sz="1800" dirty="0" err="1" smtClean="0"/>
              <a:t>HCl</a:t>
            </a:r>
            <a:r>
              <a:rPr lang="fr-CA" sz="1800" dirty="0" smtClean="0"/>
              <a:t> + enzymes) </a:t>
            </a:r>
          </a:p>
          <a:p>
            <a:pPr lvl="2" eaLnBrk="1" hangingPunct="1">
              <a:defRPr/>
            </a:pPr>
            <a:r>
              <a:rPr lang="fr-CA" sz="1800" dirty="0" smtClean="0"/>
              <a:t>Muscles de l’estomac </a:t>
            </a:r>
            <a:r>
              <a:rPr lang="fr-CA" sz="1800" dirty="0" smtClean="0">
                <a:sym typeface="Wingdings" pitchFamily="2" charset="2"/>
              </a:rPr>
              <a:t> a</a:t>
            </a:r>
            <a:r>
              <a:rPr lang="fr-CA" sz="1800" dirty="0" smtClean="0"/>
              <a:t>ccroît péristaltisme (bidirectionnel)</a:t>
            </a:r>
          </a:p>
          <a:p>
            <a:pPr lvl="2" eaLnBrk="1" hangingPunct="1">
              <a:defRPr/>
            </a:pPr>
            <a:r>
              <a:rPr lang="fr-CA" sz="1800" dirty="0" smtClean="0"/>
              <a:t>Sphincter pylorique </a:t>
            </a:r>
            <a:r>
              <a:rPr lang="fr-CA" sz="1800" dirty="0" smtClean="0">
                <a:sym typeface="Wingdings" pitchFamily="2" charset="2"/>
              </a:rPr>
              <a:t></a:t>
            </a:r>
            <a:r>
              <a:rPr lang="fr-CA" sz="1800" dirty="0" smtClean="0"/>
              <a:t> relâchement</a:t>
            </a:r>
          </a:p>
          <a:p>
            <a:pPr lvl="3" eaLnBrk="1" hangingPunct="1">
              <a:defRPr/>
            </a:pPr>
            <a:r>
              <a:rPr lang="fr-CA" sz="1800" dirty="0" smtClean="0"/>
              <a:t>Déclenche évacuation gastrique</a:t>
            </a:r>
          </a:p>
          <a:p>
            <a:pPr lvl="1" eaLnBrk="1" hangingPunct="1">
              <a:defRPr/>
            </a:pPr>
            <a:r>
              <a:rPr lang="fr-CA" sz="1800" b="1" u="sng" dirty="0" smtClean="0"/>
              <a:t>Intestin grêle – Réflexe gastro-iléal :</a:t>
            </a:r>
          </a:p>
          <a:p>
            <a:pPr lvl="2" eaLnBrk="1" hangingPunct="1">
              <a:defRPr/>
            </a:pPr>
            <a:r>
              <a:rPr lang="fr-CA" sz="1800" dirty="0" smtClean="0">
                <a:cs typeface="Arial"/>
              </a:rPr>
              <a:t>Iléum </a:t>
            </a:r>
            <a:r>
              <a:rPr lang="fr-CA" sz="1800" dirty="0" smtClean="0">
                <a:cs typeface="Arial"/>
                <a:sym typeface="Wingdings" pitchFamily="2" charset="2"/>
              </a:rPr>
              <a:t> </a:t>
            </a:r>
            <a:r>
              <a:rPr lang="fr-CA" sz="1800" dirty="0" smtClean="0">
                <a:cs typeface="Arial"/>
              </a:rPr>
              <a:t>↑ péristaltisme</a:t>
            </a:r>
          </a:p>
          <a:p>
            <a:pPr lvl="2" eaLnBrk="1" hangingPunct="1">
              <a:defRPr/>
            </a:pPr>
            <a:r>
              <a:rPr lang="fr-CA" sz="1800" dirty="0" smtClean="0">
                <a:cs typeface="Arial"/>
              </a:rPr>
              <a:t>Valve iléo-caecale </a:t>
            </a:r>
            <a:r>
              <a:rPr lang="fr-CA" sz="1800" dirty="0" smtClean="0">
                <a:cs typeface="Arial"/>
                <a:sym typeface="Wingdings" pitchFamily="2" charset="2"/>
              </a:rPr>
              <a:t> r</a:t>
            </a:r>
            <a:r>
              <a:rPr lang="fr-CA" sz="1800" dirty="0" smtClean="0">
                <a:cs typeface="Arial"/>
              </a:rPr>
              <a:t>elâchement = vidange intestinale</a:t>
            </a:r>
          </a:p>
          <a:p>
            <a:pPr lvl="1" eaLnBrk="1" hangingPunct="1">
              <a:defRPr/>
            </a:pPr>
            <a:r>
              <a:rPr lang="fr-CA" sz="1800" dirty="0" smtClean="0">
                <a:cs typeface="Arial"/>
              </a:rPr>
              <a:t> </a:t>
            </a:r>
            <a:r>
              <a:rPr lang="fr-CA" sz="1800" b="1" u="sng" dirty="0" smtClean="0">
                <a:cs typeface="Arial"/>
              </a:rPr>
              <a:t>Côlon – Réflexe gastro-colique :</a:t>
            </a:r>
          </a:p>
          <a:p>
            <a:pPr lvl="2" eaLnBrk="1" hangingPunct="1">
              <a:defRPr/>
            </a:pPr>
            <a:r>
              <a:rPr lang="fr-CA" sz="1800" dirty="0" smtClean="0">
                <a:cs typeface="Arial"/>
              </a:rPr>
              <a:t>↑ Mouvements de masse (péristaltisme)</a:t>
            </a:r>
            <a:endParaRPr lang="fr-CA" sz="1800" dirty="0" smtClean="0"/>
          </a:p>
          <a:p>
            <a:pPr>
              <a:defRPr/>
            </a:pPr>
            <a:endParaRPr lang="fr-CA" sz="1800" dirty="0"/>
          </a:p>
        </p:txBody>
      </p:sp>
      <p:sp>
        <p:nvSpPr>
          <p:cNvPr id="4" name="Pensées 3"/>
          <p:cNvSpPr/>
          <p:nvPr/>
        </p:nvSpPr>
        <p:spPr bwMode="auto">
          <a:xfrm>
            <a:off x="4932040" y="332656"/>
            <a:ext cx="3743787" cy="953992"/>
          </a:xfrm>
          <a:prstGeom prst="cloudCallout">
            <a:avLst>
              <a:gd name="adj1" fmla="val -71368"/>
              <a:gd name="adj2" fmla="val -27316"/>
            </a:avLst>
          </a:prstGeom>
          <a:solidFill>
            <a:schemeClr val="tx2">
              <a:lumMod val="40000"/>
              <a:lumOff val="60000"/>
              <a:alpha val="5000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Régit </a:t>
            </a:r>
            <a:r>
              <a:rPr kumimoji="0" lang="fr-CA" sz="18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l’activité gastrique.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Déclenche les </a:t>
            </a:r>
            <a:r>
              <a:rPr kumimoji="0" lang="fr-CA" sz="18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réflexes</a:t>
            </a:r>
            <a:r>
              <a:rPr kumimoji="0" lang="fr-CA" sz="1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896" y="2276872"/>
            <a:ext cx="5343129" cy="4616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2400" b="1" cap="sm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Sécrétion inhibée par pH acide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00" y="-9872"/>
            <a:ext cx="8153400" cy="990600"/>
          </a:xfrm>
        </p:spPr>
        <p:txBody>
          <a:bodyPr/>
          <a:lstStyle/>
          <a:p>
            <a:r>
              <a:rPr lang="fr-CA" dirty="0" smtClean="0"/>
              <a:t>C’est la fin…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893153" cy="367240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719038" cy="23993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1" y="3471264"/>
            <a:ext cx="4335786" cy="33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Plan de match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fr-CA" dirty="0" smtClean="0"/>
              <a:t>Régulation nerveuse et hormonale de la digestion – Principes de base :</a:t>
            </a:r>
          </a:p>
          <a:p>
            <a:pPr lvl="1">
              <a:defRPr/>
            </a:pPr>
            <a:r>
              <a:rPr lang="fr-CA" dirty="0" smtClean="0"/>
              <a:t>Stimuli et récepteurs</a:t>
            </a:r>
          </a:p>
          <a:p>
            <a:pPr lvl="1">
              <a:defRPr/>
            </a:pPr>
            <a:r>
              <a:rPr lang="fr-CA" dirty="0" smtClean="0"/>
              <a:t>Centre de régulation</a:t>
            </a:r>
          </a:p>
          <a:p>
            <a:pPr lvl="1">
              <a:defRPr/>
            </a:pPr>
            <a:r>
              <a:rPr lang="fr-CA" dirty="0" smtClean="0"/>
              <a:t>Effecteurs et réponse</a:t>
            </a:r>
          </a:p>
          <a:p>
            <a:pPr>
              <a:defRPr/>
            </a:pPr>
            <a:r>
              <a:rPr lang="fr-CA" dirty="0" smtClean="0"/>
              <a:t>Sécrétions endocrines du tube digestif :</a:t>
            </a:r>
          </a:p>
          <a:p>
            <a:pPr lvl="1">
              <a:defRPr/>
            </a:pPr>
            <a:r>
              <a:rPr lang="fr-CA" dirty="0" smtClean="0"/>
              <a:t>Gastrine</a:t>
            </a:r>
          </a:p>
          <a:p>
            <a:pPr lvl="1">
              <a:defRPr/>
            </a:pPr>
            <a:r>
              <a:rPr lang="fr-CA" dirty="0" smtClean="0"/>
              <a:t>Sécrétine</a:t>
            </a:r>
          </a:p>
          <a:p>
            <a:pPr lvl="1">
              <a:defRPr/>
            </a:pPr>
            <a:r>
              <a:rPr lang="fr-CA" dirty="0" smtClean="0"/>
              <a:t>CCK</a:t>
            </a:r>
          </a:p>
          <a:p>
            <a:pPr>
              <a:defRPr/>
            </a:pPr>
            <a:r>
              <a:rPr lang="fr-CA" dirty="0" smtClean="0"/>
              <a:t>Régulation de la sécrétion gastrique :</a:t>
            </a:r>
          </a:p>
          <a:p>
            <a:pPr lvl="1">
              <a:defRPr/>
            </a:pPr>
            <a:r>
              <a:rPr lang="fr-CA" dirty="0" smtClean="0"/>
              <a:t>Phase céphalique</a:t>
            </a:r>
          </a:p>
          <a:p>
            <a:pPr lvl="1">
              <a:defRPr/>
            </a:pPr>
            <a:r>
              <a:rPr lang="fr-CA" dirty="0" smtClean="0"/>
              <a:t>Phase gastrique</a:t>
            </a:r>
          </a:p>
          <a:p>
            <a:pPr lvl="1">
              <a:defRPr/>
            </a:pPr>
            <a:r>
              <a:rPr lang="fr-CA" dirty="0" smtClean="0"/>
              <a:t>Phase intestinale</a:t>
            </a:r>
          </a:p>
          <a:p>
            <a:pPr>
              <a:defRPr/>
            </a:pPr>
            <a:r>
              <a:rPr lang="fr-CA" dirty="0" smtClean="0"/>
              <a:t>Régulation des autres sécrétions digestives :</a:t>
            </a:r>
          </a:p>
          <a:p>
            <a:pPr lvl="1">
              <a:defRPr/>
            </a:pPr>
            <a:r>
              <a:rPr lang="fr-CA" dirty="0" smtClean="0"/>
              <a:t>Salive</a:t>
            </a:r>
          </a:p>
          <a:p>
            <a:pPr lvl="1">
              <a:defRPr/>
            </a:pPr>
            <a:r>
              <a:rPr lang="fr-CA" dirty="0" smtClean="0"/>
              <a:t>Suc intestinal</a:t>
            </a:r>
          </a:p>
          <a:p>
            <a:pPr lvl="1">
              <a:defRPr/>
            </a:pPr>
            <a:r>
              <a:rPr lang="fr-CA" dirty="0" smtClean="0"/>
              <a:t>Suc pancréatique</a:t>
            </a:r>
          </a:p>
          <a:p>
            <a:pPr lvl="1">
              <a:defRPr/>
            </a:pPr>
            <a:r>
              <a:rPr lang="fr-CA" dirty="0" smtClean="0"/>
              <a:t>Bile</a:t>
            </a:r>
          </a:p>
          <a:p>
            <a:pPr>
              <a:defRPr/>
            </a:pPr>
            <a:r>
              <a:rPr lang="fr-CA" dirty="0" smtClean="0"/>
              <a:t>Réflexes :</a:t>
            </a:r>
          </a:p>
          <a:p>
            <a:pPr lvl="1">
              <a:defRPr/>
            </a:pPr>
            <a:r>
              <a:rPr lang="fr-CA" dirty="0" smtClean="0"/>
              <a:t>Réflexe </a:t>
            </a:r>
            <a:r>
              <a:rPr lang="fr-CA" dirty="0" err="1" smtClean="0"/>
              <a:t>entéro</a:t>
            </a:r>
            <a:r>
              <a:rPr lang="fr-CA" dirty="0" smtClean="0"/>
              <a:t>-gastrique</a:t>
            </a:r>
          </a:p>
          <a:p>
            <a:pPr lvl="1">
              <a:defRPr/>
            </a:pPr>
            <a:r>
              <a:rPr lang="fr-CA" dirty="0" smtClean="0"/>
              <a:t>Réflexe </a:t>
            </a:r>
            <a:r>
              <a:rPr lang="fr-CA" dirty="0" err="1" smtClean="0"/>
              <a:t>gastro</a:t>
            </a:r>
            <a:r>
              <a:rPr lang="fr-CA" dirty="0" smtClean="0"/>
              <a:t>-iléal</a:t>
            </a:r>
          </a:p>
          <a:p>
            <a:pPr lvl="1">
              <a:defRPr/>
            </a:pPr>
            <a:r>
              <a:rPr lang="fr-CA" dirty="0" smtClean="0"/>
              <a:t>Réflexe </a:t>
            </a:r>
            <a:r>
              <a:rPr lang="fr-CA" dirty="0" err="1" smtClean="0"/>
              <a:t>gastro</a:t>
            </a:r>
            <a:r>
              <a:rPr lang="fr-CA" dirty="0" smtClean="0"/>
              <a:t>-colique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Module 1 - Système digestif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AB62C1-0ACE-4FB9-8CA4-10D00550513D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107" y="0"/>
            <a:ext cx="82819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CA" sz="4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Mécanisme de régulation et homéostasie</a:t>
            </a:r>
            <a:endParaRPr lang="fr-CA" sz="4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4400" dirty="0" smtClean="0"/>
              <a:t>Mécanisme de régulation</a:t>
            </a:r>
            <a:endParaRPr lang="fr-FR" sz="4400" dirty="0" smtClean="0">
              <a:solidFill>
                <a:srgbClr val="FF0066"/>
              </a:solidFill>
            </a:endParaRPr>
          </a:p>
        </p:txBody>
      </p:sp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5326063" y="5334000"/>
            <a:ext cx="1871662" cy="6946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Envoie une réponse via … 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620713" y="3309938"/>
            <a:ext cx="2003425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Récepteur(s)</a:t>
            </a: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525838" y="5254625"/>
            <a:ext cx="1800225" cy="860425"/>
          </a:xfrm>
          <a:prstGeom prst="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Centre d’</a:t>
            </a:r>
            <a:r>
              <a:rPr lang="fr-CA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nalyse</a:t>
            </a:r>
          </a:p>
        </p:txBody>
      </p:sp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5984750" y="3140968"/>
            <a:ext cx="2259658" cy="830997"/>
          </a:xfrm>
          <a:prstGeom prst="rect">
            <a:avLst/>
          </a:prstGeom>
          <a:solidFill>
            <a:srgbClr val="FF0000">
              <a:alpha val="69000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ffecteur(s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) + Effets produits</a:t>
            </a:r>
            <a:endParaRPr lang="fr-CA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42375" name="Text Box 7"/>
          <p:cNvSpPr txBox="1">
            <a:spLocks noChangeArrowheads="1"/>
          </p:cNvSpPr>
          <p:nvPr/>
        </p:nvSpPr>
        <p:spPr bwMode="auto">
          <a:xfrm>
            <a:off x="684213" y="4535488"/>
            <a:ext cx="187166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 i="1" dirty="0">
                <a:solidFill>
                  <a:srgbClr val="000000"/>
                </a:solidFill>
                <a:effectLst/>
                <a:latin typeface="Tahoma" pitchFamily="34" charset="0"/>
              </a:rPr>
              <a:t>Voie </a:t>
            </a:r>
            <a:r>
              <a:rPr lang="fr-CA" sz="2400" b="1" i="1" u="sng" dirty="0">
                <a:solidFill>
                  <a:srgbClr val="000000"/>
                </a:solidFill>
                <a:effectLst/>
                <a:latin typeface="Tahoma" pitchFamily="34" charset="0"/>
              </a:rPr>
              <a:t>a</a:t>
            </a:r>
            <a:r>
              <a:rPr lang="fr-CA" sz="2400" i="1" dirty="0">
                <a:solidFill>
                  <a:srgbClr val="000000"/>
                </a:solidFill>
                <a:effectLst/>
                <a:latin typeface="Tahoma" pitchFamily="34" charset="0"/>
              </a:rPr>
              <a:t>fférente</a:t>
            </a: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6322417" y="4535488"/>
            <a:ext cx="15843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 i="1" dirty="0">
                <a:solidFill>
                  <a:srgbClr val="000000"/>
                </a:solidFill>
                <a:effectLst/>
                <a:latin typeface="Tahoma" pitchFamily="34" charset="0"/>
              </a:rPr>
              <a:t>Voie </a:t>
            </a:r>
            <a:r>
              <a:rPr lang="fr-CA" sz="2400" b="1" i="1" u="sng" dirty="0">
                <a:solidFill>
                  <a:srgbClr val="000000"/>
                </a:solidFill>
                <a:effectLst/>
                <a:latin typeface="Tahoma" pitchFamily="34" charset="0"/>
              </a:rPr>
              <a:t>e</a:t>
            </a:r>
            <a:r>
              <a:rPr lang="fr-CA" sz="2400" i="1" dirty="0">
                <a:solidFill>
                  <a:srgbClr val="000000"/>
                </a:solidFill>
                <a:effectLst/>
                <a:latin typeface="Tahoma" pitchFamily="34" charset="0"/>
              </a:rPr>
              <a:t>fférente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3238" y="1943100"/>
            <a:ext cx="2160587" cy="574675"/>
            <a:chOff x="703" y="1480"/>
            <a:chExt cx="1361" cy="362"/>
          </a:xfrm>
        </p:grpSpPr>
        <p:sp>
          <p:nvSpPr>
            <p:cNvPr id="9247" name="Oval 11"/>
            <p:cNvSpPr>
              <a:spLocks noChangeArrowheads="1"/>
            </p:cNvSpPr>
            <p:nvPr/>
          </p:nvSpPr>
          <p:spPr bwMode="auto">
            <a:xfrm>
              <a:off x="793" y="1480"/>
              <a:ext cx="1225" cy="36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i="1"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46" name="Text Box 10"/>
            <p:cNvSpPr txBox="1">
              <a:spLocks noChangeArrowheads="1"/>
            </p:cNvSpPr>
            <p:nvPr/>
          </p:nvSpPr>
          <p:spPr bwMode="auto">
            <a:xfrm>
              <a:off x="703" y="1501"/>
              <a:ext cx="1361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A" sz="2400" i="1" dirty="0">
                  <a:solidFill>
                    <a:srgbClr val="000000"/>
                  </a:solidFill>
                  <a:effectLst/>
                  <a:latin typeface="Tahoma" pitchFamily="34" charset="0"/>
                </a:rPr>
                <a:t>Stimulus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34285" y="1943100"/>
            <a:ext cx="2160588" cy="574675"/>
            <a:chOff x="703" y="1480"/>
            <a:chExt cx="1361" cy="362"/>
          </a:xfrm>
        </p:grpSpPr>
        <p:sp>
          <p:nvSpPr>
            <p:cNvPr id="9245" name="Oval 14"/>
            <p:cNvSpPr>
              <a:spLocks noChangeArrowheads="1"/>
            </p:cNvSpPr>
            <p:nvPr/>
          </p:nvSpPr>
          <p:spPr bwMode="auto">
            <a:xfrm>
              <a:off x="793" y="1480"/>
              <a:ext cx="1225" cy="362"/>
            </a:xfrm>
            <a:prstGeom prst="ellipse">
              <a:avLst/>
            </a:prstGeom>
            <a:solidFill>
              <a:srgbClr val="EAEAEA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i="1"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44" name="Text Box 13"/>
            <p:cNvSpPr txBox="1">
              <a:spLocks noChangeArrowheads="1"/>
            </p:cNvSpPr>
            <p:nvPr/>
          </p:nvSpPr>
          <p:spPr bwMode="auto">
            <a:xfrm>
              <a:off x="703" y="1501"/>
              <a:ext cx="1361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A" sz="2400" i="1" dirty="0">
                  <a:solidFill>
                    <a:srgbClr val="000000"/>
                  </a:solidFill>
                  <a:effectLst/>
                  <a:latin typeface="Tahoma" pitchFamily="34" charset="0"/>
                </a:rPr>
                <a:t>Réponse</a:t>
              </a:r>
            </a:p>
          </p:txBody>
        </p:sp>
      </p:grpSp>
      <p:cxnSp>
        <p:nvCxnSpPr>
          <p:cNvPr id="442383" name="AutoShape 15"/>
          <p:cNvCxnSpPr>
            <a:cxnSpLocks noChangeShapeType="1"/>
            <a:endCxn id="442372" idx="0"/>
          </p:cNvCxnSpPr>
          <p:nvPr/>
        </p:nvCxnSpPr>
        <p:spPr bwMode="auto">
          <a:xfrm>
            <a:off x="1619250" y="2536825"/>
            <a:ext cx="3176" cy="77311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442384" name="AutoShape 16"/>
          <p:cNvCxnSpPr>
            <a:cxnSpLocks noChangeShapeType="1"/>
            <a:stCxn id="442372" idx="2"/>
            <a:endCxn id="442375" idx="0"/>
          </p:cNvCxnSpPr>
          <p:nvPr/>
        </p:nvCxnSpPr>
        <p:spPr bwMode="auto">
          <a:xfrm flipH="1">
            <a:off x="1620044" y="3771603"/>
            <a:ext cx="2382" cy="76388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42385" name="AutoShape 17"/>
          <p:cNvCxnSpPr>
            <a:cxnSpLocks noChangeShapeType="1"/>
            <a:stCxn id="442375" idx="2"/>
            <a:endCxn id="442373" idx="1"/>
          </p:cNvCxnSpPr>
          <p:nvPr/>
        </p:nvCxnSpPr>
        <p:spPr bwMode="auto">
          <a:xfrm rot="16200000" flipH="1">
            <a:off x="2413765" y="4572764"/>
            <a:ext cx="318353" cy="1905794"/>
          </a:xfrm>
          <a:prstGeom prst="bentConnector2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442386" name="AutoShape 18"/>
          <p:cNvCxnSpPr>
            <a:cxnSpLocks noChangeShapeType="1"/>
            <a:stCxn id="442373" idx="3"/>
            <a:endCxn id="442376" idx="2"/>
          </p:cNvCxnSpPr>
          <p:nvPr/>
        </p:nvCxnSpPr>
        <p:spPr bwMode="auto">
          <a:xfrm flipV="1">
            <a:off x="5326063" y="5366485"/>
            <a:ext cx="1788517" cy="318353"/>
          </a:xfrm>
          <a:prstGeom prst="bentConnector2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442387" name="AutoShape 19"/>
          <p:cNvCxnSpPr>
            <a:cxnSpLocks noChangeShapeType="1"/>
            <a:stCxn id="442376" idx="0"/>
            <a:endCxn id="442374" idx="2"/>
          </p:cNvCxnSpPr>
          <p:nvPr/>
        </p:nvCxnSpPr>
        <p:spPr bwMode="auto">
          <a:xfrm flipH="1" flipV="1">
            <a:off x="7114579" y="3971965"/>
            <a:ext cx="1" cy="56352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42388" name="AutoShape 20"/>
          <p:cNvCxnSpPr>
            <a:cxnSpLocks noChangeShapeType="1"/>
          </p:cNvCxnSpPr>
          <p:nvPr/>
        </p:nvCxnSpPr>
        <p:spPr bwMode="auto">
          <a:xfrm flipV="1">
            <a:off x="7114579" y="2492896"/>
            <a:ext cx="0" cy="648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42390" name="AutoShape 22"/>
          <p:cNvCxnSpPr>
            <a:cxnSpLocks noChangeShapeType="1"/>
          </p:cNvCxnSpPr>
          <p:nvPr/>
        </p:nvCxnSpPr>
        <p:spPr bwMode="auto">
          <a:xfrm rot="-5400000" flipH="1" flipV="1">
            <a:off x="4371975" y="-828675"/>
            <a:ext cx="1588" cy="5507038"/>
          </a:xfrm>
          <a:prstGeom prst="bentConnector3">
            <a:avLst>
              <a:gd name="adj1" fmla="val -24300009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442391" name="Text Box 23"/>
          <p:cNvSpPr txBox="1">
            <a:spLocks noChangeArrowheads="1"/>
          </p:cNvSpPr>
          <p:nvPr/>
        </p:nvSpPr>
        <p:spPr bwMode="auto">
          <a:xfrm>
            <a:off x="2411760" y="1214438"/>
            <a:ext cx="3650903" cy="10618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algn="ctr">
              <a:lnSpc>
                <a:spcPct val="50000"/>
              </a:lnSpc>
              <a:spcBef>
                <a:spcPct val="50000"/>
              </a:spcBef>
            </a:pPr>
            <a:r>
              <a:rPr lang="fr-CA" b="1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Rétroaction :</a:t>
            </a:r>
          </a:p>
          <a:p>
            <a:pPr marL="185738" algn="ctr">
              <a:lnSpc>
                <a:spcPct val="50000"/>
              </a:lnSpc>
              <a:spcBef>
                <a:spcPct val="50000"/>
              </a:spcBef>
              <a:buClr>
                <a:srgbClr val="000000"/>
              </a:buClr>
            </a:pPr>
            <a:endParaRPr lang="fr-CA" dirty="0"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185738" algn="ctr">
              <a:lnSpc>
                <a:spcPct val="50000"/>
              </a:lnSpc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fr-CA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fr-CA" b="1" dirty="0"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Positive</a:t>
            </a:r>
            <a:r>
              <a:rPr lang="fr-CA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fr-CA" b="1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= Rétro-</a:t>
            </a:r>
            <a:r>
              <a:rPr lang="fr-CA" b="1" dirty="0"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activation</a:t>
            </a:r>
          </a:p>
          <a:p>
            <a:pPr marL="185738" algn="ctr">
              <a:lnSpc>
                <a:spcPct val="50000"/>
              </a:lnSpc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fr-CA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fr-CA" b="1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Négative</a:t>
            </a:r>
            <a:r>
              <a:rPr lang="fr-CA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fr-CA" b="1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= Rétro-</a:t>
            </a:r>
            <a:r>
              <a:rPr lang="fr-CA" b="1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inhibition</a:t>
            </a:r>
          </a:p>
        </p:txBody>
      </p:sp>
      <p:sp>
        <p:nvSpPr>
          <p:cNvPr id="442392" name="Text Box 24"/>
          <p:cNvSpPr txBox="1">
            <a:spLocks noChangeArrowheads="1"/>
          </p:cNvSpPr>
          <p:nvPr/>
        </p:nvSpPr>
        <p:spPr bwMode="auto">
          <a:xfrm>
            <a:off x="477838" y="2617788"/>
            <a:ext cx="1165225" cy="555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500" i="1" dirty="0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Est capté par …</a:t>
            </a:r>
          </a:p>
        </p:txBody>
      </p:sp>
      <p:sp>
        <p:nvSpPr>
          <p:cNvPr id="442393" name="Text Box 25"/>
          <p:cNvSpPr txBox="1">
            <a:spLocks noChangeArrowheads="1"/>
          </p:cNvSpPr>
          <p:nvPr/>
        </p:nvSpPr>
        <p:spPr bwMode="auto">
          <a:xfrm>
            <a:off x="428625" y="3940175"/>
            <a:ext cx="1368425" cy="555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Qui envoie via …</a:t>
            </a:r>
          </a:p>
        </p:txBody>
      </p:sp>
      <p:sp>
        <p:nvSpPr>
          <p:cNvPr id="442394" name="Text Box 26"/>
          <p:cNvSpPr txBox="1">
            <a:spLocks noChangeArrowheads="1"/>
          </p:cNvSpPr>
          <p:nvPr/>
        </p:nvSpPr>
        <p:spPr bwMode="auto">
          <a:xfrm>
            <a:off x="1797050" y="5443538"/>
            <a:ext cx="1584325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Un message 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CA" sz="900" i="1"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 nerveux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 chimique</a:t>
            </a:r>
          </a:p>
        </p:txBody>
      </p:sp>
      <p:sp>
        <p:nvSpPr>
          <p:cNvPr id="442395" name="Text Box 27"/>
          <p:cNvSpPr txBox="1">
            <a:spLocks noChangeArrowheads="1"/>
          </p:cNvSpPr>
          <p:nvPr/>
        </p:nvSpPr>
        <p:spPr bwMode="auto">
          <a:xfrm>
            <a:off x="6764338" y="4070350"/>
            <a:ext cx="1871662" cy="325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Vers les … </a:t>
            </a:r>
          </a:p>
        </p:txBody>
      </p:sp>
      <p:sp>
        <p:nvSpPr>
          <p:cNvPr id="442396" name="Text Box 28"/>
          <p:cNvSpPr txBox="1">
            <a:spLocks noChangeArrowheads="1"/>
          </p:cNvSpPr>
          <p:nvPr/>
        </p:nvSpPr>
        <p:spPr bwMode="auto">
          <a:xfrm>
            <a:off x="7269163" y="2581275"/>
            <a:ext cx="1655762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Qui produisent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une … </a:t>
            </a:r>
          </a:p>
        </p:txBody>
      </p:sp>
      <p:sp>
        <p:nvSpPr>
          <p:cNvPr id="442397" name="Text Box 29"/>
          <p:cNvSpPr txBox="1">
            <a:spLocks noChangeArrowheads="1"/>
          </p:cNvSpPr>
          <p:nvPr/>
        </p:nvSpPr>
        <p:spPr bwMode="auto">
          <a:xfrm>
            <a:off x="3452813" y="4633913"/>
            <a:ext cx="1871662" cy="555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500" i="1">
                <a:solidFill>
                  <a:srgbClr val="333333"/>
                </a:solidFill>
                <a:effectLst/>
                <a:latin typeface="Arial" charset="0"/>
                <a:cs typeface="Arial" charset="0"/>
              </a:rPr>
              <a:t>Qui analyse le message et …</a:t>
            </a:r>
          </a:p>
        </p:txBody>
      </p:sp>
      <p:sp>
        <p:nvSpPr>
          <p:cNvPr id="442398" name="Text Box 30"/>
          <p:cNvSpPr txBox="1">
            <a:spLocks noChangeArrowheads="1"/>
          </p:cNvSpPr>
          <p:nvPr/>
        </p:nvSpPr>
        <p:spPr bwMode="auto">
          <a:xfrm>
            <a:off x="3165475" y="2807332"/>
            <a:ext cx="2663825" cy="1387176"/>
          </a:xfrm>
          <a:prstGeom prst="rect">
            <a:avLst/>
          </a:prstGeom>
          <a:solidFill>
            <a:srgbClr val="FFFF00">
              <a:alpha val="55000"/>
            </a:srgbClr>
          </a:solidFill>
          <a:ln w="38100" cmpd="dbl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C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L’homéostasie </a:t>
            </a:r>
          </a:p>
          <a:p>
            <a:pPr algn="ctr">
              <a:spcBef>
                <a:spcPts val="0"/>
              </a:spcBef>
              <a:defRPr/>
            </a:pPr>
            <a:r>
              <a:rPr lang="fr-C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est </a:t>
            </a:r>
          </a:p>
          <a:p>
            <a:pPr algn="ctr">
              <a:spcBef>
                <a:spcPts val="0"/>
              </a:spcBef>
              <a:defRPr/>
            </a:pPr>
            <a:r>
              <a:rPr lang="fr-C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rétablie</a:t>
            </a:r>
            <a:endParaRPr lang="fr-CA" sz="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771775" y="6462713"/>
            <a:ext cx="3887788" cy="279400"/>
          </a:xfrm>
        </p:spPr>
        <p:txBody>
          <a:bodyPr/>
          <a:lstStyle/>
          <a:p>
            <a:pPr>
              <a:defRPr/>
            </a:pPr>
            <a:r>
              <a:rPr lang="fr-CA" smtClean="0"/>
              <a:t>Module 1 - Système digestif</a:t>
            </a:r>
            <a:endParaRPr lang="fr-CA"/>
          </a:p>
        </p:txBody>
      </p:sp>
      <p:sp>
        <p:nvSpPr>
          <p:cNvPr id="3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831013" y="6381750"/>
            <a:ext cx="2133600" cy="339725"/>
          </a:xfrm>
        </p:spPr>
        <p:txBody>
          <a:bodyPr/>
          <a:lstStyle/>
          <a:p>
            <a:pPr>
              <a:defRPr/>
            </a:pPr>
            <a:fld id="{6579A45E-E7B7-4D3D-9BD1-ED6617E18B28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0" grpId="0"/>
      <p:bldP spid="442372" grpId="0" animBg="1"/>
      <p:bldP spid="442373" grpId="0" animBg="1"/>
      <p:bldP spid="442374" grpId="0" animBg="1"/>
      <p:bldP spid="442375" grpId="0"/>
      <p:bldP spid="442376" grpId="0"/>
      <p:bldP spid="442391" grpId="0"/>
      <p:bldP spid="442392" grpId="0"/>
      <p:bldP spid="442393" grpId="0"/>
      <p:bldP spid="442394" grpId="0"/>
      <p:bldP spid="442395" grpId="0"/>
      <p:bldP spid="442396" grpId="0"/>
      <p:bldP spid="442397" grpId="0"/>
      <p:bldP spid="4423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800" dirty="0" smtClean="0"/>
              <a:t>Mécanisme de régulation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413"/>
            <a:ext cx="8785101" cy="5184775"/>
          </a:xfrm>
        </p:spPr>
        <p:txBody>
          <a:bodyPr>
            <a:normAutofit lnSpcReduction="10000"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Stimulus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smtClean="0"/>
              <a:t>(= élément déclencheur) :</a:t>
            </a:r>
          </a:p>
          <a:p>
            <a:pPr lvl="1"/>
            <a:r>
              <a:rPr lang="fr-CA" b="1" dirty="0" smtClean="0">
                <a:solidFill>
                  <a:srgbClr val="03B8C1"/>
                </a:solidFill>
              </a:rPr>
              <a:t>Mécanique</a:t>
            </a:r>
            <a:r>
              <a:rPr lang="fr-CA" dirty="0" smtClean="0">
                <a:solidFill>
                  <a:srgbClr val="CC0066"/>
                </a:solidFill>
              </a:rPr>
              <a:t>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b="1" dirty="0" smtClean="0">
                <a:solidFill>
                  <a:srgbClr val="0070C0"/>
                </a:solidFill>
                <a:sym typeface="Wingdings" pitchFamily="2" charset="2"/>
              </a:rPr>
              <a:t>étirement</a:t>
            </a:r>
            <a:r>
              <a:rPr lang="fr-CA" dirty="0" smtClean="0">
                <a:sym typeface="Wingdings" pitchFamily="2" charset="2"/>
              </a:rPr>
              <a:t> de la paroi</a:t>
            </a:r>
          </a:p>
          <a:p>
            <a:pPr lvl="2"/>
            <a:r>
              <a:rPr lang="fr-CA" dirty="0" smtClean="0">
                <a:sym typeface="Wingdings" pitchFamily="2" charset="2"/>
              </a:rPr>
              <a:t>Ex : entrée du bol alimentaire dans l’estomac</a:t>
            </a:r>
          </a:p>
          <a:p>
            <a:pPr lvl="1"/>
            <a:r>
              <a:rPr lang="fr-CA" b="1" dirty="0" smtClean="0">
                <a:solidFill>
                  <a:srgbClr val="03B8C1"/>
                </a:solidFill>
                <a:sym typeface="Wingdings" pitchFamily="2" charset="2"/>
              </a:rPr>
              <a:t>Chimique</a:t>
            </a:r>
            <a:r>
              <a:rPr lang="fr-CA" dirty="0" smtClean="0">
                <a:sym typeface="Wingdings" pitchFamily="2" charset="2"/>
              </a:rPr>
              <a:t>  </a:t>
            </a:r>
            <a:r>
              <a:rPr lang="fr-CA" b="1" dirty="0" smtClean="0">
                <a:solidFill>
                  <a:srgbClr val="0070C0"/>
                </a:solidFill>
                <a:sym typeface="Wingdings" pitchFamily="2" charset="2"/>
              </a:rPr>
              <a:t>nature</a:t>
            </a:r>
            <a:r>
              <a:rPr lang="fr-CA" dirty="0" smtClean="0">
                <a:sym typeface="Wingdings" pitchFamily="2" charset="2"/>
              </a:rPr>
              <a:t> de l’aliment</a:t>
            </a:r>
          </a:p>
          <a:p>
            <a:pPr lvl="2"/>
            <a:r>
              <a:rPr lang="fr-CA" dirty="0" smtClean="0">
                <a:sym typeface="Wingdings" pitchFamily="2" charset="2"/>
              </a:rPr>
              <a:t>Ex : entrée de chyme acide, de graisses ou protéines</a:t>
            </a:r>
          </a:p>
          <a:p>
            <a:pPr lvl="2"/>
            <a:endParaRPr lang="fr-CA" dirty="0" smtClean="0">
              <a:solidFill>
                <a:srgbClr val="00B0F0"/>
              </a:solidFill>
              <a:sym typeface="Wingdings" pitchFamily="2" charset="2"/>
            </a:endParaRPr>
          </a:p>
          <a:p>
            <a:r>
              <a:rPr lang="fr-CA" b="1" dirty="0" smtClean="0">
                <a:solidFill>
                  <a:srgbClr val="00CC00"/>
                </a:solidFill>
              </a:rPr>
              <a:t>Récepteurs</a:t>
            </a:r>
            <a:r>
              <a:rPr lang="fr-CA" dirty="0" smtClean="0">
                <a:solidFill>
                  <a:schemeClr val="accent1"/>
                </a:solidFill>
              </a:rPr>
              <a:t> </a:t>
            </a:r>
            <a:r>
              <a:rPr lang="fr-CA" dirty="0" smtClean="0"/>
              <a:t>(= </a:t>
            </a:r>
            <a:r>
              <a:rPr lang="fr-CA" b="1" dirty="0" smtClean="0"/>
              <a:t>¢</a:t>
            </a:r>
            <a:r>
              <a:rPr lang="fr-CA" dirty="0" smtClean="0"/>
              <a:t> à l’affût des stimuli) :</a:t>
            </a:r>
          </a:p>
          <a:p>
            <a:pPr lvl="1"/>
            <a:r>
              <a:rPr lang="fr-CA" b="1" dirty="0" smtClean="0">
                <a:solidFill>
                  <a:srgbClr val="339933"/>
                </a:solidFill>
              </a:rPr>
              <a:t>Mécanorécepteurs</a:t>
            </a:r>
            <a:r>
              <a:rPr lang="fr-CA" dirty="0" smtClean="0">
                <a:solidFill>
                  <a:srgbClr val="00CC00"/>
                </a:solidFill>
              </a:rPr>
              <a:t> </a:t>
            </a:r>
            <a:r>
              <a:rPr lang="fr-CA" dirty="0" smtClean="0">
                <a:sym typeface="Wingdings" pitchFamily="2" charset="2"/>
              </a:rPr>
              <a:t> détectent </a:t>
            </a:r>
            <a:r>
              <a:rPr lang="fr-CA" b="1" dirty="0" smtClean="0">
                <a:solidFill>
                  <a:srgbClr val="38EA00"/>
                </a:solidFill>
                <a:sym typeface="Wingdings" pitchFamily="2" charset="2"/>
              </a:rPr>
              <a:t>étirement</a:t>
            </a:r>
            <a:r>
              <a:rPr lang="fr-CA" dirty="0" smtClean="0">
                <a:solidFill>
                  <a:srgbClr val="38EA00"/>
                </a:solidFill>
                <a:sym typeface="Wingdings" pitchFamily="2" charset="2"/>
              </a:rPr>
              <a:t> </a:t>
            </a:r>
            <a:r>
              <a:rPr lang="fr-CA" dirty="0" smtClean="0">
                <a:sym typeface="Wingdings" pitchFamily="2" charset="2"/>
              </a:rPr>
              <a:t>paroi</a:t>
            </a:r>
            <a:endParaRPr lang="fr-CA" dirty="0" smtClean="0"/>
          </a:p>
          <a:p>
            <a:pPr lvl="1"/>
            <a:r>
              <a:rPr lang="fr-CA" b="1" dirty="0" smtClean="0">
                <a:solidFill>
                  <a:srgbClr val="339933"/>
                </a:solidFill>
              </a:rPr>
              <a:t>Chimiorécepteurs</a:t>
            </a:r>
            <a:r>
              <a:rPr lang="fr-CA" dirty="0" smtClean="0">
                <a:solidFill>
                  <a:srgbClr val="00B050"/>
                </a:solidFill>
              </a:rPr>
              <a:t> </a:t>
            </a:r>
            <a:r>
              <a:rPr lang="fr-CA" dirty="0" smtClean="0">
                <a:sym typeface="Wingdings" pitchFamily="2" charset="2"/>
              </a:rPr>
              <a:t> détectent </a:t>
            </a:r>
            <a:r>
              <a:rPr lang="fr-CA" b="1" dirty="0" smtClean="0">
                <a:solidFill>
                  <a:srgbClr val="38EA00"/>
                </a:solidFill>
                <a:sym typeface="Wingdings" pitchFamily="2" charset="2"/>
              </a:rPr>
              <a:t>variations</a:t>
            </a:r>
            <a:r>
              <a:rPr lang="fr-CA" b="1" u="sng" dirty="0" smtClean="0">
                <a:solidFill>
                  <a:srgbClr val="38EA00"/>
                </a:solidFill>
                <a:sym typeface="Wingdings" pitchFamily="2" charset="2"/>
              </a:rPr>
              <a:t> </a:t>
            </a:r>
            <a:r>
              <a:rPr lang="fr-CA" b="1" dirty="0" smtClean="0">
                <a:solidFill>
                  <a:srgbClr val="38EA00"/>
                </a:solidFill>
                <a:sym typeface="Wingdings" pitchFamily="2" charset="2"/>
              </a:rPr>
              <a:t>chimiques</a:t>
            </a:r>
            <a:r>
              <a:rPr lang="fr-CA" dirty="0" smtClean="0">
                <a:sym typeface="Wingdings" pitchFamily="2" charset="2"/>
              </a:rPr>
              <a:t> (ex : pH)</a:t>
            </a:r>
            <a:endParaRPr lang="fr-CA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Module 1 - Système digestif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79A45E-E7B7-4D3D-9BD1-ED6617E18B28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800" dirty="0" smtClean="0"/>
              <a:t>Mécanisme de régulation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1268413"/>
            <a:ext cx="8388350" cy="5184775"/>
          </a:xfrm>
        </p:spPr>
        <p:txBody>
          <a:bodyPr>
            <a:normAutofit lnSpcReduction="10000"/>
          </a:bodyPr>
          <a:lstStyle/>
          <a:p>
            <a:r>
              <a:rPr lang="fr-CA" b="1" dirty="0" smtClean="0">
                <a:solidFill>
                  <a:schemeClr val="accent2"/>
                </a:solidFill>
              </a:rPr>
              <a:t>Centre de régulation </a:t>
            </a:r>
            <a:r>
              <a:rPr lang="fr-CA" dirty="0" smtClean="0"/>
              <a:t>(= nature du message envoyé) :</a:t>
            </a:r>
          </a:p>
          <a:p>
            <a:pPr lvl="1"/>
            <a:r>
              <a:rPr lang="fr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Hormonale</a:t>
            </a:r>
            <a:r>
              <a:rPr lang="fr-C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CA" dirty="0" smtClean="0">
                <a:sym typeface="Wingdings" pitchFamily="2" charset="2"/>
              </a:rPr>
              <a:t> muscles, glandes </a:t>
            </a:r>
            <a:endParaRPr lang="fr-CA" b="1" u="sng" dirty="0" smtClean="0"/>
          </a:p>
          <a:p>
            <a:pPr lvl="2"/>
            <a:r>
              <a:rPr lang="fr-CA" dirty="0" smtClean="0"/>
              <a:t>Via</a:t>
            </a:r>
            <a:r>
              <a:rPr lang="fr-CA" b="1" dirty="0" smtClean="0">
                <a:solidFill>
                  <a:schemeClr val="accent2"/>
                </a:solidFill>
              </a:rPr>
              <a:t> </a:t>
            </a:r>
            <a:r>
              <a:rPr lang="fr-CA" b="1" dirty="0" err="1" smtClean="0">
                <a:solidFill>
                  <a:schemeClr val="accent2"/>
                </a:solidFill>
              </a:rPr>
              <a:t>endocrinocytes</a:t>
            </a:r>
            <a:r>
              <a:rPr lang="fr-CA" b="1" dirty="0" smtClean="0">
                <a:solidFill>
                  <a:schemeClr val="accent2"/>
                </a:solidFill>
              </a:rPr>
              <a:t> </a:t>
            </a:r>
            <a:r>
              <a:rPr lang="fr-CA" b="1" dirty="0" smtClean="0">
                <a:sym typeface="Wingdings" pitchFamily="2" charset="2"/>
              </a:rPr>
              <a:t></a:t>
            </a:r>
            <a:r>
              <a:rPr lang="fr-CA" b="1" dirty="0" smtClean="0">
                <a:solidFill>
                  <a:schemeClr val="accent2"/>
                </a:solidFill>
                <a:sym typeface="Wingdings" pitchFamily="2" charset="2"/>
              </a:rPr>
              <a:t> hormones </a:t>
            </a:r>
            <a:r>
              <a:rPr lang="fr-CA" b="1" dirty="0" smtClean="0">
                <a:solidFill>
                  <a:srgbClr val="C00000"/>
                </a:solidFill>
                <a:sym typeface="Wingdings" pitchFamily="2" charset="2"/>
              </a:rPr>
              <a:t>= </a:t>
            </a:r>
            <a:r>
              <a:rPr lang="fr-CA" b="1" u="sng" dirty="0" smtClean="0">
                <a:solidFill>
                  <a:srgbClr val="C00000"/>
                </a:solidFill>
                <a:sym typeface="Wingdings" pitchFamily="2" charset="2"/>
              </a:rPr>
              <a:t>SANG</a:t>
            </a:r>
            <a:r>
              <a:rPr lang="fr-CA" b="1" dirty="0" smtClean="0">
                <a:solidFill>
                  <a:srgbClr val="C00000"/>
                </a:solidFill>
                <a:sym typeface="Wingdings" pitchFamily="2" charset="2"/>
              </a:rPr>
              <a:t> !!!</a:t>
            </a:r>
            <a:endParaRPr lang="fr-CA" b="1" dirty="0" smtClean="0">
              <a:solidFill>
                <a:srgbClr val="C00000"/>
              </a:solidFill>
            </a:endParaRPr>
          </a:p>
          <a:p>
            <a:pPr lvl="1"/>
            <a:r>
              <a:rPr lang="fr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Nerveuse</a:t>
            </a:r>
            <a:r>
              <a:rPr lang="fr-C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CA" dirty="0" smtClean="0">
                <a:sym typeface="Wingdings" pitchFamily="2" charset="2"/>
              </a:rPr>
              <a:t> muscles, glandes </a:t>
            </a:r>
          </a:p>
          <a:p>
            <a:pPr lvl="2"/>
            <a:r>
              <a:rPr lang="fr-CA" dirty="0" smtClean="0">
                <a:sym typeface="Wingdings" pitchFamily="2" charset="2"/>
              </a:rPr>
              <a:t>Via</a:t>
            </a:r>
            <a:r>
              <a:rPr lang="fr-CA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CA" b="1" dirty="0" smtClean="0">
                <a:solidFill>
                  <a:schemeClr val="accent2"/>
                </a:solidFill>
                <a:sym typeface="Wingdings" pitchFamily="2" charset="2"/>
              </a:rPr>
              <a:t>neurones</a:t>
            </a:r>
          </a:p>
          <a:p>
            <a:pPr lvl="2"/>
            <a:endParaRPr lang="fr-CA" sz="1800" dirty="0" smtClean="0">
              <a:solidFill>
                <a:srgbClr val="FF00FF"/>
              </a:solidFill>
            </a:endParaRPr>
          </a:p>
          <a:p>
            <a:r>
              <a:rPr lang="fr-CA" b="1" dirty="0" smtClean="0">
                <a:solidFill>
                  <a:srgbClr val="C00000"/>
                </a:solidFill>
              </a:rPr>
              <a:t>Effecteurs </a:t>
            </a:r>
            <a:r>
              <a:rPr lang="fr-CA" dirty="0" smtClean="0"/>
              <a:t>(= cible) et </a:t>
            </a:r>
            <a:r>
              <a:rPr lang="fr-CA" b="1" dirty="0" smtClean="0">
                <a:solidFill>
                  <a:srgbClr val="C00000"/>
                </a:solidFill>
              </a:rPr>
              <a:t>effet produit </a:t>
            </a:r>
            <a:r>
              <a:rPr lang="fr-CA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fr-CA" b="1" dirty="0" smtClean="0">
                <a:solidFill>
                  <a:srgbClr val="FF0000"/>
                </a:solidFill>
              </a:rPr>
              <a:t>Glande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smtClean="0">
                <a:sym typeface="Symbol"/>
              </a:rPr>
              <a:t> ou  de sa sécrétion </a:t>
            </a:r>
          </a:p>
          <a:p>
            <a:pPr lvl="2"/>
            <a:r>
              <a:rPr lang="fr-CA" dirty="0" smtClean="0">
                <a:sym typeface="Wingdings" pitchFamily="2" charset="2"/>
              </a:rPr>
              <a:t>Ex : </a:t>
            </a:r>
            <a:r>
              <a:rPr lang="fr-CA" dirty="0" smtClean="0">
                <a:sym typeface="Symbol"/>
              </a:rPr>
              <a:t>enzymes, hormones, mucus, </a:t>
            </a:r>
            <a:r>
              <a:rPr lang="fr-CA" dirty="0" err="1" smtClean="0">
                <a:sym typeface="Symbol"/>
              </a:rPr>
              <a:t>HCl</a:t>
            </a:r>
            <a:endParaRPr lang="fr-CA" dirty="0" smtClean="0">
              <a:sym typeface="Wingdings" pitchFamily="2" charset="2"/>
            </a:endParaRPr>
          </a:p>
          <a:p>
            <a:pPr lvl="1"/>
            <a:r>
              <a:rPr lang="fr-CA" b="1" dirty="0" smtClean="0">
                <a:solidFill>
                  <a:srgbClr val="FF0000"/>
                </a:solidFill>
                <a:sym typeface="Wingdings" pitchFamily="2" charset="2"/>
              </a:rPr>
              <a:t>Muscles </a:t>
            </a:r>
            <a:r>
              <a:rPr lang="fr-CA" dirty="0" smtClean="0">
                <a:sym typeface="Wingdings" pitchFamily="2" charset="2"/>
              </a:rPr>
              <a:t> contraction ou relâchement</a:t>
            </a:r>
          </a:p>
          <a:p>
            <a:pPr lvl="2"/>
            <a:r>
              <a:rPr lang="fr-CA" dirty="0" smtClean="0">
                <a:sym typeface="Wingdings" pitchFamily="2" charset="2"/>
              </a:rPr>
              <a:t>Ex : </a:t>
            </a:r>
            <a:r>
              <a:rPr lang="fr-CA" dirty="0" smtClean="0">
                <a:sym typeface="Symbol"/>
              </a:rPr>
              <a:t> péristaltisme, fermeture sphincter</a:t>
            </a:r>
            <a:endParaRPr lang="fr-CA" dirty="0" smtClean="0">
              <a:sym typeface="Wingdings" pitchFamily="2" charset="2"/>
            </a:endParaRPr>
          </a:p>
          <a:p>
            <a:pPr lvl="1"/>
            <a:endParaRPr lang="fr-CA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Module 1 - Système digestif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79A45E-E7B7-4D3D-9BD1-ED6617E18B28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800" dirty="0" smtClean="0"/>
              <a:t>Mécanisme de régulation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solidFill>
                  <a:srgbClr val="000000"/>
                </a:solidFill>
              </a:rPr>
              <a:t>Réponse finale </a:t>
            </a:r>
            <a:r>
              <a:rPr lang="fr-CA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fr-CA" dirty="0" smtClean="0">
                <a:solidFill>
                  <a:srgbClr val="4D4D4D"/>
                </a:solidFill>
                <a:sym typeface="Wingdings" pitchFamily="2" charset="2"/>
              </a:rPr>
              <a:t>= </a:t>
            </a:r>
            <a:r>
              <a:rPr lang="fr-CA" b="1" u="sng" dirty="0" smtClean="0">
                <a:solidFill>
                  <a:srgbClr val="4D4D4D"/>
                </a:solidFill>
                <a:sym typeface="Wingdings" pitchFamily="2" charset="2"/>
              </a:rPr>
              <a:t>somme</a:t>
            </a:r>
            <a:r>
              <a:rPr lang="fr-CA" dirty="0" smtClean="0">
                <a:solidFill>
                  <a:srgbClr val="4D4D4D"/>
                </a:solidFill>
                <a:sym typeface="Wingdings" pitchFamily="2" charset="2"/>
              </a:rPr>
              <a:t> de toutes les actions produites par les effecteurs</a:t>
            </a:r>
          </a:p>
          <a:p>
            <a:pPr lvl="1"/>
            <a:r>
              <a:rPr lang="fr-CA" dirty="0" smtClean="0">
                <a:solidFill>
                  <a:srgbClr val="4D4D4D"/>
                </a:solidFill>
                <a:sym typeface="Wingdings" pitchFamily="2" charset="2"/>
              </a:rPr>
              <a:t>La réponse peut …</a:t>
            </a:r>
          </a:p>
          <a:p>
            <a:pPr lvl="2"/>
            <a:r>
              <a:rPr lang="fr-CA" b="1" u="sng" dirty="0" smtClean="0">
                <a:solidFill>
                  <a:srgbClr val="777777"/>
                </a:solidFill>
                <a:sym typeface="Wingdings" pitchFamily="2" charset="2"/>
              </a:rPr>
              <a:t>Annuler</a:t>
            </a:r>
            <a:r>
              <a:rPr lang="fr-CA" dirty="0" smtClean="0">
                <a:solidFill>
                  <a:srgbClr val="777777"/>
                </a:solidFill>
                <a:sym typeface="Wingdings" pitchFamily="2" charset="2"/>
              </a:rPr>
              <a:t> le stimulus de départ</a:t>
            </a:r>
          </a:p>
          <a:p>
            <a:pPr lvl="2">
              <a:buNone/>
            </a:pPr>
            <a:r>
              <a:rPr lang="fr-CA" dirty="0" smtClean="0">
                <a:solidFill>
                  <a:srgbClr val="777777"/>
                </a:solidFill>
                <a:sym typeface="Wingdings" pitchFamily="2" charset="2"/>
              </a:rPr>
              <a:t>ou …</a:t>
            </a:r>
          </a:p>
          <a:p>
            <a:pPr lvl="2"/>
            <a:r>
              <a:rPr lang="fr-CA" b="1" u="sng" dirty="0" smtClean="0">
                <a:solidFill>
                  <a:srgbClr val="777777"/>
                </a:solidFill>
                <a:sym typeface="Wingdings" pitchFamily="2" charset="2"/>
              </a:rPr>
              <a:t>Amplifier</a:t>
            </a:r>
            <a:r>
              <a:rPr lang="fr-CA" dirty="0" smtClean="0">
                <a:solidFill>
                  <a:srgbClr val="777777"/>
                </a:solidFill>
                <a:sym typeface="Wingdings" pitchFamily="2" charset="2"/>
              </a:rPr>
              <a:t> le stimulus de départ </a:t>
            </a:r>
          </a:p>
          <a:p>
            <a:pPr lvl="1"/>
            <a:endParaRPr lang="fr-CA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Module 1 - Système digestif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79A45E-E7B7-4D3D-9BD1-ED6617E18B28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827584" y="5157192"/>
            <a:ext cx="8101916" cy="1080000"/>
          </a:xfrm>
          <a:prstGeom prst="round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La réponse finale effectue une </a:t>
            </a:r>
            <a:r>
              <a:rPr lang="fr-CA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rétroaction</a:t>
            </a:r>
            <a:r>
              <a:rPr lang="fr-C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C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fr-CA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positive ou négative</a:t>
            </a:r>
            <a:r>
              <a:rPr lang="fr-C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 </a:t>
            </a:r>
            <a:r>
              <a:rPr lang="fr-C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sur le stimulus de départ. </a:t>
            </a:r>
            <a:endParaRPr lang="fr-CA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86767"/>
            <a:ext cx="82819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CA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Régulation </a:t>
            </a:r>
            <a:r>
              <a:rPr lang="fr-CA" sz="4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digestion</a:t>
            </a:r>
            <a:endParaRPr lang="fr-CA" sz="4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827584" y="1628800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3200" b="1" cap="small" dirty="0" smtClean="0">
                <a:latin typeface="Verdana" pitchFamily="34" charset="0"/>
              </a:rPr>
              <a:t>Régulation des: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800" cap="small" dirty="0" smtClean="0">
                <a:latin typeface="Verdana" pitchFamily="34" charset="0"/>
              </a:rPr>
              <a:t>Sécrétion de la salive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800" cap="small" dirty="0" smtClean="0">
                <a:latin typeface="Verdana" pitchFamily="34" charset="0"/>
              </a:rPr>
              <a:t>Sécrétions </a:t>
            </a:r>
            <a:r>
              <a:rPr lang="fr-CA" sz="2800" cap="small" dirty="0" smtClean="0">
                <a:latin typeface="Verdana" pitchFamily="34" charset="0"/>
              </a:rPr>
              <a:t>gastrique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800" cap="small" dirty="0" smtClean="0">
                <a:latin typeface="Verdana" pitchFamily="34" charset="0"/>
              </a:rPr>
              <a:t>Sécrétions intestinales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800" cap="small" dirty="0" smtClean="0">
                <a:latin typeface="Verdana" pitchFamily="34" charset="0"/>
              </a:rPr>
              <a:t>Suc pancréatique</a:t>
            </a:r>
          </a:p>
          <a:p>
            <a:pPr lvl="1" indent="273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fr-CA" sz="2800" cap="small" dirty="0" smtClean="0">
                <a:latin typeface="Verdana" pitchFamily="34" charset="0"/>
              </a:rPr>
              <a:t>Bile</a:t>
            </a:r>
          </a:p>
        </p:txBody>
      </p:sp>
    </p:spTree>
    <p:extLst>
      <p:ext uri="{BB962C8B-B14F-4D97-AF65-F5344CB8AC3E}">
        <p14:creationId xmlns:p14="http://schemas.microsoft.com/office/powerpoint/2010/main" val="30962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15974</TotalTime>
  <Words>1726</Words>
  <Application>Microsoft Office PowerPoint</Application>
  <PresentationFormat>Affichage à l'écran (4:3)</PresentationFormat>
  <Paragraphs>402</Paragraphs>
  <Slides>28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Médian</vt:lpstr>
      <vt:lpstr>Module I Le système digestif</vt:lpstr>
      <vt:lpstr>Le plan de match</vt:lpstr>
      <vt:lpstr>Plan de match</vt:lpstr>
      <vt:lpstr>Présentation PowerPoint</vt:lpstr>
      <vt:lpstr>Mécanisme de régulation</vt:lpstr>
      <vt:lpstr>Mécanisme de régulation</vt:lpstr>
      <vt:lpstr>Mécanisme de régulation</vt:lpstr>
      <vt:lpstr>Mécanisme de régulation</vt:lpstr>
      <vt:lpstr>Présentation PowerPoint</vt:lpstr>
      <vt:lpstr>Régulation de la sécrétion de salive par les glandes salivaires</vt:lpstr>
      <vt:lpstr>Régulation des sécrétions gastriques</vt:lpstr>
      <vt:lpstr>Présentation PowerPoint</vt:lpstr>
      <vt:lpstr>Présentation PowerPoint</vt:lpstr>
      <vt:lpstr>Présentation PowerPoint</vt:lpstr>
      <vt:lpstr>Présentation PowerPoint</vt:lpstr>
      <vt:lpstr>Régulation de la sécrétion de suc intestinal</vt:lpstr>
      <vt:lpstr>Régulation de la sécrétion de suc intestinal</vt:lpstr>
      <vt:lpstr>Présentation PowerPoint</vt:lpstr>
      <vt:lpstr>Présentation PowerPoint</vt:lpstr>
      <vt:lpstr>Sécrétine</vt:lpstr>
      <vt:lpstr>Présentation PowerPoint</vt:lpstr>
      <vt:lpstr>CCK</vt:lpstr>
      <vt:lpstr>Régulation nerveuse de la digestion</vt:lpstr>
      <vt:lpstr>Réflexe entéro-gastrique (phase intestinale)</vt:lpstr>
      <vt:lpstr>Réflexe gastro-iléal</vt:lpstr>
      <vt:lpstr>Réflexe gastro-colique</vt:lpstr>
      <vt:lpstr>Gastrine</vt:lpstr>
      <vt:lpstr>C’est la fin…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xpdep</dc:creator>
  <cp:lastModifiedBy>xpdep</cp:lastModifiedBy>
  <cp:revision>236</cp:revision>
  <cp:lastPrinted>2014-09-15T14:16:14Z</cp:lastPrinted>
  <dcterms:created xsi:type="dcterms:W3CDTF">2014-08-21T20:10:57Z</dcterms:created>
  <dcterms:modified xsi:type="dcterms:W3CDTF">2014-09-19T01:40:42Z</dcterms:modified>
</cp:coreProperties>
</file>