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3.xml" ContentType="application/vnd.openxmlformats-officedocument.presentationml.notesSlide+xml"/>
  <Override PartName="/ppt/tags/tag27.xml" ContentType="application/vnd.openxmlformats-officedocument.presentationml.tags+xml"/>
  <Override PartName="/ppt/notesSlides/notesSlide4.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5.xml" ContentType="application/vnd.openxmlformats-officedocument.presentationml.notesSlide+xml"/>
  <Override PartName="/ppt/tags/tag59.xml" ContentType="application/vnd.openxmlformats-officedocument.presentationml.tags+xml"/>
  <Override PartName="/ppt/notesSlides/notesSlide6.xml" ContentType="application/vnd.openxmlformats-officedocument.presentationml.notesSlide+xml"/>
  <Override PartName="/ppt/tags/tag60.xml" ContentType="application/vnd.openxmlformats-officedocument.presentationml.tags+xml"/>
  <Override PartName="/ppt/notesSlides/notesSlide7.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8.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9.xml" ContentType="application/vnd.openxmlformats-officedocument.presentationml.notesSlide+xml"/>
  <Override PartName="/ppt/tags/tag75.xml" ContentType="application/vnd.openxmlformats-officedocument.presentationml.tags+xml"/>
  <Override PartName="/ppt/notesSlides/notesSlide10.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notesSlides/notesSlide11.xml" ContentType="application/vnd.openxmlformats-officedocument.presentationml.notesSlide+xml"/>
  <Override PartName="/ppt/tags/tag226.xml" ContentType="application/vnd.openxmlformats-officedocument.presentationml.tags+xml"/>
  <Override PartName="/ppt/tags/tag227.xml" ContentType="application/vnd.openxmlformats-officedocument.presentationml.tags+xml"/>
  <Override PartName="/ppt/notesSlides/notesSlide12.xml" ContentType="application/vnd.openxmlformats-officedocument.presentationml.notesSlide+xml"/>
  <Override PartName="/ppt/tags/tag228.xml" ContentType="application/vnd.openxmlformats-officedocument.presentationml.tags+xml"/>
  <Override PartName="/ppt/tags/tag229.xml" ContentType="application/vnd.openxmlformats-officedocument.presentationml.tags+xml"/>
  <Override PartName="/ppt/notesSlides/notesSlide13.xml" ContentType="application/vnd.openxmlformats-officedocument.presentationml.notesSlide+xml"/>
  <Override PartName="/ppt/tags/tag230.xml" ContentType="application/vnd.openxmlformats-officedocument.presentationml.tags+xml"/>
  <Override PartName="/ppt/tags/tag23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notesSlides/notesSlide16.xml" ContentType="application/vnd.openxmlformats-officedocument.presentationml.notesSlide+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40"/>
  </p:notesMasterIdLst>
  <p:handoutMasterIdLst>
    <p:handoutMasterId r:id="rId41"/>
  </p:handoutMasterIdLst>
  <p:sldIdLst>
    <p:sldId id="256" r:id="rId2"/>
    <p:sldId id="259" r:id="rId3"/>
    <p:sldId id="536" r:id="rId4"/>
    <p:sldId id="581" r:id="rId5"/>
    <p:sldId id="534" r:id="rId6"/>
    <p:sldId id="582" r:id="rId7"/>
    <p:sldId id="583" r:id="rId8"/>
    <p:sldId id="584" r:id="rId9"/>
    <p:sldId id="585" r:id="rId10"/>
    <p:sldId id="586" r:id="rId11"/>
    <p:sldId id="587" r:id="rId12"/>
    <p:sldId id="588" r:id="rId13"/>
    <p:sldId id="600" r:id="rId14"/>
    <p:sldId id="590" r:id="rId15"/>
    <p:sldId id="593" r:id="rId16"/>
    <p:sldId id="594" r:id="rId17"/>
    <p:sldId id="597" r:id="rId18"/>
    <p:sldId id="543" r:id="rId19"/>
    <p:sldId id="542" r:id="rId20"/>
    <p:sldId id="545" r:id="rId21"/>
    <p:sldId id="602" r:id="rId22"/>
    <p:sldId id="544" r:id="rId23"/>
    <p:sldId id="548" r:id="rId24"/>
    <p:sldId id="546" r:id="rId25"/>
    <p:sldId id="547" r:id="rId26"/>
    <p:sldId id="549" r:id="rId27"/>
    <p:sldId id="551" r:id="rId28"/>
    <p:sldId id="550" r:id="rId29"/>
    <p:sldId id="552" r:id="rId30"/>
    <p:sldId id="553" r:id="rId31"/>
    <p:sldId id="554" r:id="rId32"/>
    <p:sldId id="601" r:id="rId33"/>
    <p:sldId id="555" r:id="rId34"/>
    <p:sldId id="556" r:id="rId35"/>
    <p:sldId id="557" r:id="rId36"/>
    <p:sldId id="558" r:id="rId37"/>
    <p:sldId id="559" r:id="rId38"/>
    <p:sldId id="560" r:id="rId3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D7ED"/>
    <a:srgbClr val="FFFFFF"/>
    <a:srgbClr val="CC0000"/>
    <a:srgbClr val="FF3399"/>
    <a:srgbClr val="009900"/>
    <a:srgbClr val="68D000"/>
    <a:srgbClr val="FF0000"/>
    <a:srgbClr val="00CC00"/>
    <a:srgbClr val="0000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750" autoAdjust="0"/>
    <p:restoredTop sz="87567" autoAdjust="0"/>
  </p:normalViewPr>
  <p:slideViewPr>
    <p:cSldViewPr>
      <p:cViewPr varScale="1">
        <p:scale>
          <a:sx n="70" d="100"/>
          <a:sy n="70" d="100"/>
        </p:scale>
        <p:origin x="-198" y="-96"/>
      </p:cViewPr>
      <p:guideLst>
        <p:guide orient="horz" pos="2160"/>
        <p:guide pos="2880"/>
      </p:guideLst>
    </p:cSldViewPr>
  </p:slideViewPr>
  <p:outlineViewPr>
    <p:cViewPr>
      <p:scale>
        <a:sx n="33" d="100"/>
        <a:sy n="33" d="100"/>
      </p:scale>
      <p:origin x="0" y="36294"/>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BB2EA2D-730D-448D-ACD7-C64A50C14CAD}" type="datetimeFigureOut">
              <a:rPr lang="fr-CA" smtClean="0"/>
              <a:t>2014-09-09</a:t>
            </a:fld>
            <a:endParaRPr lang="fr-CA"/>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E343911-3B7A-4946-9EB0-F971123901DA}" type="slidenum">
              <a:rPr lang="fr-CA" smtClean="0"/>
              <a:t>‹N°›</a:t>
            </a:fld>
            <a:endParaRPr lang="fr-CA"/>
          </a:p>
        </p:txBody>
      </p:sp>
    </p:spTree>
    <p:extLst>
      <p:ext uri="{BB962C8B-B14F-4D97-AF65-F5344CB8AC3E}">
        <p14:creationId xmlns:p14="http://schemas.microsoft.com/office/powerpoint/2010/main" val="34261620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C71C2E-290D-4795-A2D4-BAD8DB5A7D9C}" type="datetimeFigureOut">
              <a:rPr lang="fr-CA" smtClean="0"/>
              <a:t>2014-09-09</a:t>
            </a:fld>
            <a:endParaRPr lang="fr-CA"/>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EA3614-CF87-4BF7-923D-07B6A968E4BA}" type="slidenum">
              <a:rPr lang="fr-CA" smtClean="0"/>
              <a:t>‹N°›</a:t>
            </a:fld>
            <a:endParaRPr lang="fr-CA"/>
          </a:p>
        </p:txBody>
      </p:sp>
    </p:spTree>
    <p:extLst>
      <p:ext uri="{BB962C8B-B14F-4D97-AF65-F5344CB8AC3E}">
        <p14:creationId xmlns:p14="http://schemas.microsoft.com/office/powerpoint/2010/main" val="1768237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443C1222-3F86-428C-AFB7-0EA4BF5575A4}" type="slidenum">
              <a:rPr lang="fr-CA" smtClean="0"/>
              <a:pPr/>
              <a:t>3</a:t>
            </a:fld>
            <a:endParaRPr lang="fr-CA"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fr-CA" dirty="0" smtClean="0"/>
              <a:t>Sécrétions du tube digestif lui-même</a:t>
            </a:r>
          </a:p>
          <a:p>
            <a:pPr eaLnBrk="1" hangingPunct="1">
              <a:defRPr/>
            </a:pPr>
            <a:r>
              <a:rPr lang="fr-CA" sz="3200" dirty="0" smtClean="0"/>
              <a:t>La digestion chimique: </a:t>
            </a:r>
          </a:p>
          <a:p>
            <a:pPr lvl="1" eaLnBrk="1" hangingPunct="1">
              <a:defRPr/>
            </a:pPr>
            <a:r>
              <a:rPr lang="fr-CA" sz="3000" dirty="0" smtClean="0"/>
              <a:t>Transformer les nutriments en </a:t>
            </a:r>
            <a:r>
              <a:rPr lang="fr-CA" sz="3000" dirty="0" smtClean="0">
                <a:solidFill>
                  <a:schemeClr val="accent2"/>
                </a:solidFill>
              </a:rPr>
              <a:t>monomères</a:t>
            </a:r>
          </a:p>
          <a:p>
            <a:pPr lvl="2">
              <a:defRPr/>
            </a:pPr>
            <a:r>
              <a:rPr lang="fr-CA" dirty="0" smtClean="0"/>
              <a:t>Permettre le passage au travers de la mb des ¢ épithéliales absorbantes</a:t>
            </a:r>
          </a:p>
          <a:p>
            <a:pPr lvl="2">
              <a:buNone/>
              <a:defRPr/>
            </a:pPr>
            <a:endParaRPr lang="fr-CA" dirty="0" smtClean="0"/>
          </a:p>
          <a:p>
            <a:pPr>
              <a:defRPr/>
            </a:pPr>
            <a:r>
              <a:rPr lang="fr-CA" sz="3200" dirty="0" smtClean="0"/>
              <a:t>L’absorption:</a:t>
            </a:r>
          </a:p>
          <a:p>
            <a:pPr lvl="1">
              <a:defRPr/>
            </a:pPr>
            <a:r>
              <a:rPr lang="fr-CA" sz="3000" dirty="0" smtClean="0"/>
              <a:t>Le passage des nutriments du tube digestif au sang ou à la lymphe</a:t>
            </a:r>
          </a:p>
          <a:p>
            <a:pPr eaLnBrk="1" hangingPunct="1"/>
            <a:endParaRPr lang="fr-CA"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059108A3-F79B-40C9-A9C9-02F200987A57}" type="slidenum">
              <a:rPr lang="fr-CA" smtClean="0"/>
              <a:pPr/>
              <a:t>17</a:t>
            </a:fld>
            <a:endParaRPr lang="fr-CA"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A5FBD0E9-3440-45F1-99F6-4E95530F679F}" type="slidenum">
              <a:rPr lang="fr-CA" smtClean="0"/>
              <a:pPr/>
              <a:t>23</a:t>
            </a:fld>
            <a:endParaRPr lang="fr-CA"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fr-CA" smtClean="0"/>
              <a:t>Micelle se niche dans la bordure en brosse mais ne pénètre pas dans la cellule, ensuite les micelles retournent dans la lumière intestinale afin d’aller chercher d’autre ac.gras, vit liposolubles (ADEK) cholestérols.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err="1" smtClean="0"/>
              <a:t>Chylomicron</a:t>
            </a:r>
            <a:r>
              <a:rPr lang="fr-CA" baseline="0" dirty="0" smtClean="0"/>
              <a:t> = enrobage dans protéines</a:t>
            </a:r>
            <a:endParaRPr lang="fr-CA" dirty="0"/>
          </a:p>
        </p:txBody>
      </p:sp>
      <p:sp>
        <p:nvSpPr>
          <p:cNvPr id="4" name="Espace réservé du numéro de diapositive 3"/>
          <p:cNvSpPr>
            <a:spLocks noGrp="1"/>
          </p:cNvSpPr>
          <p:nvPr>
            <p:ph type="sldNum" sz="quarter" idx="10"/>
          </p:nvPr>
        </p:nvSpPr>
        <p:spPr/>
        <p:txBody>
          <a:bodyPr/>
          <a:lstStyle/>
          <a:p>
            <a:pPr>
              <a:defRPr/>
            </a:pPr>
            <a:fld id="{624AD6F6-6E2C-41A5-95E2-1C37DF16A5CB}" type="slidenum">
              <a:rPr lang="fr-FR" smtClean="0"/>
              <a:pPr>
                <a:defRPr/>
              </a:pPr>
              <a:t>24</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63C014BC-5578-4D7F-9DD5-7B42BEB67B66}" type="slidenum">
              <a:rPr lang="fr-CA" smtClean="0"/>
              <a:pPr/>
              <a:t>25</a:t>
            </a:fld>
            <a:endParaRPr lang="fr-CA"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fr-CA" smtClean="0"/>
              <a:t>95% à condition que la vésicule biliaire est encore là et qu’il n’y a pas de conduit hépatique ou cholédoque de bloqué par calcul. Donc les vit lipo ne sont pas bien absorbées n’ont plus.</a:t>
            </a:r>
          </a:p>
          <a:p>
            <a:pPr eaLnBrk="1" hangingPunct="1"/>
            <a:r>
              <a:rPr lang="fr-CA" smtClean="0"/>
              <a:t>Sans la présence de micelle les lipides ne feraient que flotter à la surface du chyme, ne pourrait se rendre à la bordure en brosse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https://www.youtube.com/watch?v=nHlDcS9oNfI</a:t>
            </a:r>
            <a:endParaRPr lang="fr-CA" dirty="0"/>
          </a:p>
        </p:txBody>
      </p:sp>
      <p:sp>
        <p:nvSpPr>
          <p:cNvPr id="4" name="Espace réservé du numéro de diapositive 3"/>
          <p:cNvSpPr>
            <a:spLocks noGrp="1"/>
          </p:cNvSpPr>
          <p:nvPr>
            <p:ph type="sldNum" sz="quarter" idx="10"/>
          </p:nvPr>
        </p:nvSpPr>
        <p:spPr/>
        <p:txBody>
          <a:bodyPr/>
          <a:lstStyle/>
          <a:p>
            <a:fld id="{EFEA3614-CF87-4BF7-923D-07B6A968E4BA}" type="slidenum">
              <a:rPr lang="fr-CA" smtClean="0"/>
              <a:t>26</a:t>
            </a:fld>
            <a:endParaRPr lang="fr-CA"/>
          </a:p>
        </p:txBody>
      </p:sp>
    </p:spTree>
    <p:extLst>
      <p:ext uri="{BB962C8B-B14F-4D97-AF65-F5344CB8AC3E}">
        <p14:creationId xmlns:p14="http://schemas.microsoft.com/office/powerpoint/2010/main" val="326304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Espace réservé de l'image des diapositives 1"/>
          <p:cNvSpPr>
            <a:spLocks noGrp="1" noRot="1" noChangeAspect="1" noTextEdit="1"/>
          </p:cNvSpPr>
          <p:nvPr>
            <p:ph type="sldImg"/>
          </p:nvPr>
        </p:nvSpPr>
        <p:spPr>
          <a:ln/>
        </p:spPr>
      </p:sp>
      <p:sp>
        <p:nvSpPr>
          <p:cNvPr id="84995" name="Espace réservé des commentaires 2"/>
          <p:cNvSpPr>
            <a:spLocks noGrp="1"/>
          </p:cNvSpPr>
          <p:nvPr>
            <p:ph type="body" idx="1"/>
          </p:nvPr>
        </p:nvSpPr>
        <p:spPr>
          <a:noFill/>
          <a:ln/>
        </p:spPr>
        <p:txBody>
          <a:bodyPr/>
          <a:lstStyle/>
          <a:p>
            <a:endParaRPr lang="fr-FR" smtClean="0"/>
          </a:p>
        </p:txBody>
      </p:sp>
      <p:sp>
        <p:nvSpPr>
          <p:cNvPr id="84996" name="Espace réservé du numéro de diapositive 3"/>
          <p:cNvSpPr>
            <a:spLocks noGrp="1"/>
          </p:cNvSpPr>
          <p:nvPr>
            <p:ph type="sldNum" sz="quarter" idx="5"/>
          </p:nvPr>
        </p:nvSpPr>
        <p:spPr>
          <a:noFill/>
        </p:spPr>
        <p:txBody>
          <a:bodyPr/>
          <a:lstStyle/>
          <a:p>
            <a:fld id="{4E7A632F-E1A5-4E32-A7ED-EF76496759D1}" type="slidenum">
              <a:rPr lang="fr-CA" smtClean="0"/>
              <a:pPr/>
              <a:t>27</a:t>
            </a:fld>
            <a:endParaRPr lang="fr-CA"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Espace réservé de l'image des diapositives 1"/>
          <p:cNvSpPr>
            <a:spLocks noGrp="1" noRot="1" noChangeAspect="1" noTextEdit="1"/>
          </p:cNvSpPr>
          <p:nvPr>
            <p:ph type="sldImg"/>
          </p:nvPr>
        </p:nvSpPr>
        <p:spPr>
          <a:ln/>
        </p:spPr>
      </p:sp>
      <p:sp>
        <p:nvSpPr>
          <p:cNvPr id="64515" name="Espace réservé des commentaires 2"/>
          <p:cNvSpPr>
            <a:spLocks noGrp="1"/>
          </p:cNvSpPr>
          <p:nvPr>
            <p:ph type="body" idx="1"/>
          </p:nvPr>
        </p:nvSpPr>
        <p:spPr>
          <a:noFill/>
          <a:ln/>
        </p:spPr>
        <p:txBody>
          <a:bodyPr/>
          <a:lstStyle/>
          <a:p>
            <a:r>
              <a:rPr lang="fr-CA" smtClean="0"/>
              <a:t>Intestin grêle reçoit 9L d’eau/jour, provenant principalement des sécrétions du tube digestif.</a:t>
            </a:r>
          </a:p>
        </p:txBody>
      </p:sp>
      <p:sp>
        <p:nvSpPr>
          <p:cNvPr id="64516" name="Espace réservé du numéro de diapositive 3"/>
          <p:cNvSpPr>
            <a:spLocks noGrp="1"/>
          </p:cNvSpPr>
          <p:nvPr>
            <p:ph type="sldNum" sz="quarter" idx="5"/>
          </p:nvPr>
        </p:nvSpPr>
        <p:spPr>
          <a:noFill/>
        </p:spPr>
        <p:txBody>
          <a:bodyPr/>
          <a:lstStyle/>
          <a:p>
            <a:fld id="{1B326041-446C-4C7C-A573-BEB71F6126FD}" type="slidenum">
              <a:rPr lang="fr-CA" smtClean="0"/>
              <a:pPr/>
              <a:t>29</a:t>
            </a:fld>
            <a:endParaRPr lang="fr-CA"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57F7B45E-455E-45A2-BD99-76261F191407}" type="slidenum">
              <a:rPr lang="fr-CA" smtClean="0"/>
              <a:pPr/>
              <a:t>35</a:t>
            </a:fld>
            <a:endParaRPr lang="fr-CA"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fr-CA" smtClean="0"/>
              <a:t>Le chyme séjourne 3-10 h dans le gros intestin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Espace réservé de l'image des diapositives 1"/>
          <p:cNvSpPr>
            <a:spLocks noGrp="1" noRot="1" noChangeAspect="1" noTextEdit="1"/>
          </p:cNvSpPr>
          <p:nvPr>
            <p:ph type="sldImg"/>
          </p:nvPr>
        </p:nvSpPr>
        <p:spPr>
          <a:ln/>
        </p:spPr>
      </p:sp>
      <p:sp>
        <p:nvSpPr>
          <p:cNvPr id="87043" name="Espace réservé des commentaires 2"/>
          <p:cNvSpPr>
            <a:spLocks noGrp="1"/>
          </p:cNvSpPr>
          <p:nvPr>
            <p:ph type="body" idx="1"/>
          </p:nvPr>
        </p:nvSpPr>
        <p:spPr>
          <a:noFill/>
          <a:ln/>
        </p:spPr>
        <p:txBody>
          <a:bodyPr/>
          <a:lstStyle/>
          <a:p>
            <a:r>
              <a:rPr lang="fr-CA" smtClean="0"/>
              <a:t>Causes possibles de la diarrhée :</a:t>
            </a:r>
          </a:p>
          <a:p>
            <a:r>
              <a:rPr lang="fr-CA" smtClean="0"/>
              <a:t>	irritation par bactéries</a:t>
            </a:r>
          </a:p>
          <a:p>
            <a:r>
              <a:rPr lang="fr-CA" smtClean="0"/>
              <a:t>	changement de nourriture</a:t>
            </a:r>
          </a:p>
          <a:p>
            <a:r>
              <a:rPr lang="fr-CA" smtClean="0"/>
              <a:t>Solution à la diarrhée </a:t>
            </a:r>
            <a:r>
              <a:rPr lang="fr-CA" smtClean="0">
                <a:sym typeface="Wingdings" pitchFamily="2" charset="2"/>
              </a:rPr>
              <a:t> alimentation riche en fibres !?</a:t>
            </a:r>
            <a:endParaRPr lang="fr-CA" smtClean="0"/>
          </a:p>
          <a:p>
            <a:r>
              <a:rPr lang="fr-CA" smtClean="0"/>
              <a:t>Solution à la constipation </a:t>
            </a:r>
            <a:r>
              <a:rPr lang="fr-CA" smtClean="0">
                <a:sym typeface="Wingdings" pitchFamily="2" charset="2"/>
              </a:rPr>
              <a:t> alimentation riche en fibres</a:t>
            </a:r>
            <a:endParaRPr lang="fr-CA" smtClean="0"/>
          </a:p>
        </p:txBody>
      </p:sp>
      <p:sp>
        <p:nvSpPr>
          <p:cNvPr id="87044" name="Espace réservé du numéro de diapositive 3"/>
          <p:cNvSpPr>
            <a:spLocks noGrp="1"/>
          </p:cNvSpPr>
          <p:nvPr>
            <p:ph type="sldNum" sz="quarter" idx="5"/>
          </p:nvPr>
        </p:nvSpPr>
        <p:spPr>
          <a:noFill/>
        </p:spPr>
        <p:txBody>
          <a:bodyPr/>
          <a:lstStyle/>
          <a:p>
            <a:fld id="{56A6329F-96C1-4658-B704-9CEF7969B280}" type="slidenum">
              <a:rPr lang="fr-CA" smtClean="0"/>
              <a:pPr/>
              <a:t>36</a:t>
            </a:fld>
            <a:endParaRPr lang="fr-CA"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Espace réservé de l'image des diapositives 1"/>
          <p:cNvSpPr>
            <a:spLocks noGrp="1" noRot="1" noChangeAspect="1" noTextEdit="1"/>
          </p:cNvSpPr>
          <p:nvPr>
            <p:ph type="sldImg"/>
          </p:nvPr>
        </p:nvSpPr>
        <p:spPr>
          <a:ln/>
        </p:spPr>
      </p:sp>
      <p:sp>
        <p:nvSpPr>
          <p:cNvPr id="88067" name="Espace réservé des commentaires 2"/>
          <p:cNvSpPr>
            <a:spLocks noGrp="1"/>
          </p:cNvSpPr>
          <p:nvPr>
            <p:ph type="body" idx="1"/>
          </p:nvPr>
        </p:nvSpPr>
        <p:spPr>
          <a:noFill/>
          <a:ln/>
        </p:spPr>
        <p:txBody>
          <a:bodyPr/>
          <a:lstStyle/>
          <a:p>
            <a:r>
              <a:rPr lang="fr-CA" smtClean="0"/>
              <a:t>Fibres ont la capacité de se lier à l’eau. Plus on mange des fibres, plus l’eau est liée et donc ne peut être absorbée dans le côlon. Ainsi, les fèces sont volumineuses (les fibres non digérées) et molles (l’eau non absorbée.)</a:t>
            </a:r>
          </a:p>
          <a:p>
            <a:r>
              <a:rPr lang="fr-CA" smtClean="0"/>
              <a:t>Aussi, en augmentant le volume des fèces, ca stimule le tonus et le péristaltisme du tube digestif (le tube est étiré = présence de « nourriture » = augmente le péristaltisme), donc le chyme est en mouvement dans le tube digestif et l’expose plus facilement à la paroi, ce qui permet une meilleure absorption des nutriments. </a:t>
            </a:r>
          </a:p>
        </p:txBody>
      </p:sp>
      <p:sp>
        <p:nvSpPr>
          <p:cNvPr id="88068" name="Espace réservé du numéro de diapositive 3"/>
          <p:cNvSpPr>
            <a:spLocks noGrp="1"/>
          </p:cNvSpPr>
          <p:nvPr>
            <p:ph type="sldNum" sz="quarter" idx="5"/>
          </p:nvPr>
        </p:nvSpPr>
        <p:spPr>
          <a:noFill/>
        </p:spPr>
        <p:txBody>
          <a:bodyPr/>
          <a:lstStyle/>
          <a:p>
            <a:fld id="{578D1ABF-AEBA-4390-926A-92AE14E671C1}" type="slidenum">
              <a:rPr lang="fr-CA" smtClean="0"/>
              <a:pPr/>
              <a:t>37</a:t>
            </a:fld>
            <a:endParaRPr lang="fr-C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BF32779C-4AAC-4170-ADD0-6B01A73A110F}" type="slidenum">
              <a:rPr lang="fr-CA" smtClean="0"/>
              <a:pPr/>
              <a:t>4</a:t>
            </a:fld>
            <a:endParaRPr lang="fr-CA"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fr-FR"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Espace réservé de l'image des diapositives 1"/>
          <p:cNvSpPr>
            <a:spLocks noGrp="1" noRot="1" noChangeAspect="1" noTextEdit="1"/>
          </p:cNvSpPr>
          <p:nvPr>
            <p:ph type="sldImg"/>
          </p:nvPr>
        </p:nvSpPr>
        <p:spPr>
          <a:ln/>
        </p:spPr>
      </p:sp>
      <p:sp>
        <p:nvSpPr>
          <p:cNvPr id="89091" name="Espace réservé des commentaires 2"/>
          <p:cNvSpPr>
            <a:spLocks noGrp="1"/>
          </p:cNvSpPr>
          <p:nvPr>
            <p:ph type="body" idx="1"/>
          </p:nvPr>
        </p:nvSpPr>
        <p:spPr>
          <a:noFill/>
          <a:ln/>
        </p:spPr>
        <p:txBody>
          <a:bodyPr/>
          <a:lstStyle/>
          <a:p>
            <a:r>
              <a:rPr lang="fr-FR" smtClean="0"/>
              <a:t>Diarrhée = pcq pas d’absorption (¢ absorbantes sont détruites)</a:t>
            </a:r>
          </a:p>
          <a:p>
            <a:r>
              <a:rPr lang="fr-FR" smtClean="0"/>
              <a:t>Sang = pcq muqueuse est détruite profondément et même la sous-muqueuse qui contient des vaisseaux sanguins.</a:t>
            </a:r>
          </a:p>
        </p:txBody>
      </p:sp>
      <p:sp>
        <p:nvSpPr>
          <p:cNvPr id="89092" name="Espace réservé du numéro de diapositive 3"/>
          <p:cNvSpPr>
            <a:spLocks noGrp="1"/>
          </p:cNvSpPr>
          <p:nvPr>
            <p:ph type="sldNum" sz="quarter" idx="5"/>
          </p:nvPr>
        </p:nvSpPr>
        <p:spPr>
          <a:noFill/>
        </p:spPr>
        <p:txBody>
          <a:bodyPr/>
          <a:lstStyle/>
          <a:p>
            <a:fld id="{F4CC2A8A-E930-4D1D-AA13-574D49E840E7}" type="slidenum">
              <a:rPr lang="fr-CA" smtClean="0"/>
              <a:pPr/>
              <a:t>38</a:t>
            </a:fld>
            <a:endParaRPr lang="fr-CA"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Espace réservé de l'image des diapositives 1"/>
          <p:cNvSpPr>
            <a:spLocks noGrp="1" noRot="1" noChangeAspect="1" noTextEdit="1"/>
          </p:cNvSpPr>
          <p:nvPr>
            <p:ph type="sldImg"/>
          </p:nvPr>
        </p:nvSpPr>
        <p:spPr>
          <a:ln/>
        </p:spPr>
      </p:sp>
      <p:sp>
        <p:nvSpPr>
          <p:cNvPr id="118787" name="Espace réservé des commentaires 2"/>
          <p:cNvSpPr>
            <a:spLocks noGrp="1"/>
          </p:cNvSpPr>
          <p:nvPr>
            <p:ph type="body" idx="1"/>
          </p:nvPr>
        </p:nvSpPr>
        <p:spPr>
          <a:noFill/>
          <a:ln/>
        </p:spPr>
        <p:txBody>
          <a:bodyPr/>
          <a:lstStyle/>
          <a:p>
            <a:r>
              <a:rPr lang="fr-CA" dirty="0" smtClean="0"/>
              <a:t>Est-ce que les aliments entrent dans la circulation sanguine sous leur forme intacte ? Ex : steak = steak ?</a:t>
            </a:r>
          </a:p>
        </p:txBody>
      </p:sp>
      <p:sp>
        <p:nvSpPr>
          <p:cNvPr id="118788" name="Espace réservé du numéro de diapositive 3"/>
          <p:cNvSpPr>
            <a:spLocks noGrp="1"/>
          </p:cNvSpPr>
          <p:nvPr>
            <p:ph type="sldNum" sz="quarter" idx="5"/>
          </p:nvPr>
        </p:nvSpPr>
        <p:spPr>
          <a:noFill/>
        </p:spPr>
        <p:txBody>
          <a:bodyPr/>
          <a:lstStyle/>
          <a:p>
            <a:fld id="{1B0AA849-1C42-49EC-A7DB-1FBF21E0D035}" type="slidenum">
              <a:rPr lang="fr-CA" smtClean="0"/>
              <a:pPr/>
              <a:t>5</a:t>
            </a:fld>
            <a:endParaRPr lang="fr-CA"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Côté</a:t>
            </a:r>
            <a:r>
              <a:rPr lang="fr-CA" baseline="0" dirty="0" smtClean="0"/>
              <a:t> apical et côté basal = pas les même modes de transport</a:t>
            </a:r>
            <a:endParaRPr lang="fr-CA" dirty="0"/>
          </a:p>
        </p:txBody>
      </p:sp>
      <p:sp>
        <p:nvSpPr>
          <p:cNvPr id="4" name="Espace réservé du numéro de diapositive 3"/>
          <p:cNvSpPr>
            <a:spLocks noGrp="1"/>
          </p:cNvSpPr>
          <p:nvPr>
            <p:ph type="sldNum" sz="quarter" idx="10"/>
          </p:nvPr>
        </p:nvSpPr>
        <p:spPr/>
        <p:txBody>
          <a:bodyPr/>
          <a:lstStyle/>
          <a:p>
            <a:fld id="{EFEA3614-CF87-4BF7-923D-07B6A968E4BA}" type="slidenum">
              <a:rPr lang="fr-CA" smtClean="0"/>
              <a:t>6</a:t>
            </a:fld>
            <a:endParaRPr lang="fr-CA"/>
          </a:p>
        </p:txBody>
      </p:sp>
    </p:spTree>
    <p:extLst>
      <p:ext uri="{BB962C8B-B14F-4D97-AF65-F5344CB8AC3E}">
        <p14:creationId xmlns:p14="http://schemas.microsoft.com/office/powerpoint/2010/main" val="894578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Espace réservé de l'image des diapositives 1"/>
          <p:cNvSpPr>
            <a:spLocks noGrp="1" noRot="1" noChangeAspect="1" noTextEdit="1"/>
          </p:cNvSpPr>
          <p:nvPr>
            <p:ph type="sldImg"/>
          </p:nvPr>
        </p:nvSpPr>
        <p:spPr>
          <a:ln/>
        </p:spPr>
      </p:sp>
      <p:sp>
        <p:nvSpPr>
          <p:cNvPr id="97283" name="Espace réservé des commentaires 2"/>
          <p:cNvSpPr>
            <a:spLocks noGrp="1"/>
          </p:cNvSpPr>
          <p:nvPr>
            <p:ph type="body" idx="1"/>
          </p:nvPr>
        </p:nvSpPr>
        <p:spPr>
          <a:noFill/>
          <a:ln/>
        </p:spPr>
        <p:txBody>
          <a:bodyPr/>
          <a:lstStyle/>
          <a:p>
            <a:endParaRPr lang="fr-CA" dirty="0" smtClean="0"/>
          </a:p>
        </p:txBody>
      </p:sp>
      <p:sp>
        <p:nvSpPr>
          <p:cNvPr id="97284" name="Espace réservé du numéro de diapositive 3"/>
          <p:cNvSpPr>
            <a:spLocks noGrp="1"/>
          </p:cNvSpPr>
          <p:nvPr>
            <p:ph type="sldNum" sz="quarter" idx="5"/>
          </p:nvPr>
        </p:nvSpPr>
        <p:spPr>
          <a:noFill/>
        </p:spPr>
        <p:txBody>
          <a:bodyPr/>
          <a:lstStyle/>
          <a:p>
            <a:fld id="{9A9CA2C3-9BA7-49B0-B763-B8A0CF1AF1A3}" type="slidenum">
              <a:rPr lang="fr-CA" smtClean="0"/>
              <a:pPr/>
              <a:t>9</a:t>
            </a:fld>
            <a:endParaRPr lang="fr-CA"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Espace réservé de l'image des diapositives 1"/>
          <p:cNvSpPr>
            <a:spLocks noGrp="1" noRot="1" noChangeAspect="1" noTextEdit="1"/>
          </p:cNvSpPr>
          <p:nvPr>
            <p:ph type="sldImg"/>
          </p:nvPr>
        </p:nvSpPr>
        <p:spPr>
          <a:ln/>
        </p:spPr>
      </p:sp>
      <p:sp>
        <p:nvSpPr>
          <p:cNvPr id="99331" name="Espace réservé des commentaires 2"/>
          <p:cNvSpPr>
            <a:spLocks noGrp="1"/>
          </p:cNvSpPr>
          <p:nvPr>
            <p:ph type="body" idx="1"/>
          </p:nvPr>
        </p:nvSpPr>
        <p:spPr>
          <a:noFill/>
          <a:ln/>
        </p:spPr>
        <p:txBody>
          <a:bodyPr/>
          <a:lstStyle/>
          <a:p>
            <a:endParaRPr lang="fr-CA" dirty="0" smtClean="0"/>
          </a:p>
        </p:txBody>
      </p:sp>
      <p:sp>
        <p:nvSpPr>
          <p:cNvPr id="99332" name="Espace réservé du numéro de diapositive 3"/>
          <p:cNvSpPr>
            <a:spLocks noGrp="1"/>
          </p:cNvSpPr>
          <p:nvPr>
            <p:ph type="sldNum" sz="quarter" idx="5"/>
          </p:nvPr>
        </p:nvSpPr>
        <p:spPr>
          <a:noFill/>
        </p:spPr>
        <p:txBody>
          <a:bodyPr/>
          <a:lstStyle/>
          <a:p>
            <a:fld id="{09C99C0E-9E0E-43BB-9483-EBF0DFF49F5A}" type="slidenum">
              <a:rPr lang="fr-CA" smtClean="0"/>
              <a:pPr/>
              <a:t>10</a:t>
            </a:fld>
            <a:endParaRPr lang="fr-CA"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Espace réservé de l'image des diapositives 1"/>
          <p:cNvSpPr>
            <a:spLocks noGrp="1" noRot="1" noChangeAspect="1" noTextEdit="1"/>
          </p:cNvSpPr>
          <p:nvPr>
            <p:ph type="sldImg"/>
          </p:nvPr>
        </p:nvSpPr>
        <p:spPr>
          <a:ln/>
        </p:spPr>
      </p:sp>
      <p:sp>
        <p:nvSpPr>
          <p:cNvPr id="100355" name="Espace réservé des commentaires 2"/>
          <p:cNvSpPr>
            <a:spLocks noGrp="1"/>
          </p:cNvSpPr>
          <p:nvPr>
            <p:ph type="body" idx="1"/>
          </p:nvPr>
        </p:nvSpPr>
        <p:spPr>
          <a:noFill/>
          <a:ln/>
        </p:spPr>
        <p:txBody>
          <a:bodyPr/>
          <a:lstStyle/>
          <a:p>
            <a:endParaRPr lang="fr-CA" dirty="0" smtClean="0"/>
          </a:p>
        </p:txBody>
      </p:sp>
      <p:sp>
        <p:nvSpPr>
          <p:cNvPr id="100356" name="Espace réservé du numéro de diapositive 3"/>
          <p:cNvSpPr>
            <a:spLocks noGrp="1"/>
          </p:cNvSpPr>
          <p:nvPr>
            <p:ph type="sldNum" sz="quarter" idx="5"/>
          </p:nvPr>
        </p:nvSpPr>
        <p:spPr>
          <a:noFill/>
        </p:spPr>
        <p:txBody>
          <a:bodyPr/>
          <a:lstStyle/>
          <a:p>
            <a:fld id="{5BC6C3A8-4E45-4A19-9A04-8CC84E8C1459}" type="slidenum">
              <a:rPr lang="fr-CA" smtClean="0"/>
              <a:pPr/>
              <a:t>11</a:t>
            </a:fld>
            <a:endParaRPr lang="fr-CA"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F9AAF484-AFD8-48BD-BAEE-2517D9E8B442}" type="slidenum">
              <a:rPr lang="fr-CA" smtClean="0"/>
              <a:pPr/>
              <a:t>14</a:t>
            </a:fld>
            <a:endParaRPr lang="fr-CA"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sz="1200" b="0" dirty="0" smtClean="0"/>
              <a:t>Une pompe à ATP transportant </a:t>
            </a:r>
            <a:r>
              <a:rPr lang="fr-CA" sz="1200" dirty="0" smtClean="0"/>
              <a:t>activement</a:t>
            </a:r>
            <a:r>
              <a:rPr lang="fr-CA" sz="1200" b="0" dirty="0" smtClean="0"/>
              <a:t> </a:t>
            </a:r>
            <a:r>
              <a:rPr lang="fr-CA" sz="1200" dirty="0" smtClean="0"/>
              <a:t>un certain soluté</a:t>
            </a:r>
            <a:r>
              <a:rPr lang="fr-CA" sz="1200" b="0" dirty="0" smtClean="0"/>
              <a:t> peut </a:t>
            </a:r>
            <a:r>
              <a:rPr lang="fr-CA" sz="1200" dirty="0" smtClean="0"/>
              <a:t>indirectement </a:t>
            </a:r>
            <a:r>
              <a:rPr lang="fr-CA" sz="1200" b="0" dirty="0" smtClean="0"/>
              <a:t>amorcer le transport </a:t>
            </a:r>
            <a:r>
              <a:rPr lang="fr-CA" sz="1200" dirty="0" smtClean="0"/>
              <a:t>d’un autre soluté</a:t>
            </a:r>
          </a:p>
          <a:p>
            <a:r>
              <a:rPr lang="fr-CA" sz="1200" b="0" dirty="0" smtClean="0"/>
              <a:t>Transport s’effectuant à l’aide d’une </a:t>
            </a:r>
            <a:r>
              <a:rPr lang="fr-CA" sz="1200" u="sng" dirty="0" smtClean="0"/>
              <a:t>perméase</a:t>
            </a:r>
            <a:r>
              <a:rPr lang="fr-CA" sz="1200" b="0" dirty="0" smtClean="0"/>
              <a:t> qui utilise la </a:t>
            </a:r>
            <a:r>
              <a:rPr lang="fr-CA" sz="1200" dirty="0" smtClean="0"/>
              <a:t>réserve énergétique produit par le premier transport</a:t>
            </a:r>
            <a:r>
              <a:rPr lang="fr-CA" sz="1200" b="0" dirty="0" smtClean="0"/>
              <a:t> pour effectuer le </a:t>
            </a:r>
            <a:r>
              <a:rPr lang="fr-CA" sz="1200" dirty="0" smtClean="0"/>
              <a:t>deuxième</a:t>
            </a:r>
            <a:endParaRPr lang="fr-CA" sz="1200" dirty="0" smtClean="0">
              <a:sym typeface="Symbol" pitchFamily="18" charset="2"/>
            </a:endParaRPr>
          </a:p>
          <a:p>
            <a:endParaRPr lang="fr-CA" dirty="0"/>
          </a:p>
        </p:txBody>
      </p:sp>
      <p:sp>
        <p:nvSpPr>
          <p:cNvPr id="4" name="Espace réservé du numéro de diapositive 3"/>
          <p:cNvSpPr>
            <a:spLocks noGrp="1"/>
          </p:cNvSpPr>
          <p:nvPr>
            <p:ph type="sldNum" sz="quarter" idx="10"/>
          </p:nvPr>
        </p:nvSpPr>
        <p:spPr/>
        <p:txBody>
          <a:bodyPr/>
          <a:lstStyle/>
          <a:p>
            <a:pPr>
              <a:defRPr/>
            </a:pPr>
            <a:fld id="{624AD6F6-6E2C-41A5-95E2-1C37DF16A5CB}" type="slidenum">
              <a:rPr lang="fr-FR" smtClean="0"/>
              <a:pPr>
                <a:defRPr/>
              </a:pPr>
              <a:t>16</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bg>
      <p:bgRef idx="1001">
        <a:schemeClr val="bg2"/>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2362200" y="4038600"/>
            <a:ext cx="6477000" cy="1828800"/>
          </a:xfrm>
        </p:spPr>
        <p:txBody>
          <a:bodyPr anchor="b"/>
          <a:lstStyle>
            <a:lvl1pPr>
              <a:defRPr cap="all" baseline="0"/>
            </a:lvl1pPr>
          </a:lstStyle>
          <a:p>
            <a:r>
              <a:rPr kumimoji="0" lang="fr-FR" dirty="0" smtClean="0"/>
              <a:t>Modifiez le style du titre</a:t>
            </a:r>
            <a:endParaRPr kumimoji="0"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a:xfrm>
            <a:off x="6096000" y="6248400"/>
            <a:ext cx="2667000" cy="365125"/>
          </a:xfrm>
          <a:prstGeom prst="rect">
            <a:avLst/>
          </a:prstGeom>
        </p:spPr>
        <p:txBody>
          <a:bodyPr/>
          <a:lstStyle/>
          <a:p>
            <a:fld id="{9623F393-22B5-4960-AC06-3DB77822E57A}" type="datetimeFigureOut">
              <a:rPr lang="fr-CA" smtClean="0"/>
              <a:t>2014-09-09</a:t>
            </a:fld>
            <a:endParaRPr lang="fr-CA" dirty="0"/>
          </a:p>
        </p:txBody>
      </p:sp>
      <p:sp>
        <p:nvSpPr>
          <p:cNvPr id="5" name="Espace réservé du pied de page 4"/>
          <p:cNvSpPr>
            <a:spLocks noGrp="1"/>
          </p:cNvSpPr>
          <p:nvPr>
            <p:ph type="ftr" sz="quarter" idx="11"/>
          </p:nvPr>
        </p:nvSpPr>
        <p:spPr>
          <a:xfrm>
            <a:off x="609600" y="6248206"/>
            <a:ext cx="5421083" cy="365125"/>
          </a:xfrm>
          <a:prstGeom prst="rect">
            <a:avLst/>
          </a:prstGeom>
        </p:spPr>
        <p:txBody>
          <a:bodyPr/>
          <a:lstStyle/>
          <a:p>
            <a:endParaRPr lang="fr-CA" dirty="0"/>
          </a:p>
        </p:txBody>
      </p:sp>
      <p:sp>
        <p:nvSpPr>
          <p:cNvPr id="6" name="Espace réservé du numéro de diapositive 5"/>
          <p:cNvSpPr>
            <a:spLocks noGrp="1"/>
          </p:cNvSpPr>
          <p:nvPr>
            <p:ph type="sldNum" sz="quarter" idx="12"/>
          </p:nvPr>
        </p:nvSpPr>
        <p:spPr>
          <a:xfrm>
            <a:off x="0" y="1272222"/>
            <a:ext cx="533400" cy="244476"/>
          </a:xfrm>
          <a:prstGeom prst="rect">
            <a:avLst/>
          </a:prstGeom>
        </p:spPr>
        <p:txBody>
          <a:bodyPr/>
          <a:lstStyle/>
          <a:p>
            <a:fld id="{40B20BE1-851F-4687-9A1A-1CF970E65AE4}" type="slidenum">
              <a:rPr lang="fr-CA" smtClean="0"/>
              <a:t>‹N°›</a:t>
            </a:fld>
            <a:endParaRPr lang="fr-C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Ref idx="1001">
        <a:schemeClr val="bg1"/>
      </p:bgRef>
    </p:bg>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53200" y="609600"/>
            <a:ext cx="2057400" cy="5516563"/>
          </a:xfrm>
        </p:spPr>
        <p:txBody>
          <a:bodyPr vert="eaVer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457200" y="609600"/>
            <a:ext cx="5562600" cy="5516564"/>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a:xfrm>
            <a:off x="6553200" y="6248402"/>
            <a:ext cx="2209800" cy="365125"/>
          </a:xfrm>
          <a:prstGeom prst="rect">
            <a:avLst/>
          </a:prstGeom>
        </p:spPr>
        <p:txBody>
          <a:bodyPr/>
          <a:lstStyle/>
          <a:p>
            <a:fld id="{9623F393-22B5-4960-AC06-3DB77822E57A}" type="datetimeFigureOut">
              <a:rPr lang="fr-CA" smtClean="0"/>
              <a:t>2014-09-09</a:t>
            </a:fld>
            <a:endParaRPr lang="fr-CA" dirty="0"/>
          </a:p>
        </p:txBody>
      </p:sp>
      <p:sp>
        <p:nvSpPr>
          <p:cNvPr id="5" name="Espace réservé du pied de page 4"/>
          <p:cNvSpPr>
            <a:spLocks noGrp="1"/>
          </p:cNvSpPr>
          <p:nvPr>
            <p:ph type="ftr" sz="quarter" idx="11"/>
          </p:nvPr>
        </p:nvSpPr>
        <p:spPr>
          <a:xfrm>
            <a:off x="457201" y="6248207"/>
            <a:ext cx="5573483" cy="365125"/>
          </a:xfrm>
          <a:prstGeom prst="rect">
            <a:avLst/>
          </a:prstGeom>
        </p:spPr>
        <p:txBody>
          <a:bodyPr/>
          <a:lstStyle/>
          <a:p>
            <a:endParaRPr lang="fr-CA"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Espace réservé du numéro de diapositive 5"/>
          <p:cNvSpPr>
            <a:spLocks noGrp="1"/>
          </p:cNvSpPr>
          <p:nvPr>
            <p:ph type="sldNum" sz="quarter" idx="12"/>
          </p:nvPr>
        </p:nvSpPr>
        <p:spPr>
          <a:xfrm rot="5400000">
            <a:off x="5989638" y="144462"/>
            <a:ext cx="533400" cy="244476"/>
          </a:xfrm>
          <a:prstGeom prst="rect">
            <a:avLst/>
          </a:prstGeom>
        </p:spPr>
        <p:txBody>
          <a:bodyPr/>
          <a:lstStyle/>
          <a:p>
            <a:fld id="{40B20BE1-851F-4687-9A1A-1CF970E65AE4}" type="slidenum">
              <a:rPr lang="fr-CA" smtClean="0"/>
              <a:t>‹N°›</a:t>
            </a:fld>
            <a:endParaRPr lang="fr-CA" dirty="0"/>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68313" y="115888"/>
            <a:ext cx="8496300" cy="1009650"/>
          </a:xfrm>
        </p:spPr>
        <p:txBody>
          <a:bodyPr/>
          <a:lstStyle/>
          <a:p>
            <a:r>
              <a:rPr lang="fr-FR" smtClean="0"/>
              <a:t>Cliquez pour modifier le style du titre</a:t>
            </a:r>
            <a:endParaRPr lang="fr-CA"/>
          </a:p>
        </p:txBody>
      </p:sp>
      <p:sp>
        <p:nvSpPr>
          <p:cNvPr id="3" name="Espace réservé du texte 2"/>
          <p:cNvSpPr>
            <a:spLocks noGrp="1"/>
          </p:cNvSpPr>
          <p:nvPr>
            <p:ph type="body" sz="half" idx="1"/>
          </p:nvPr>
        </p:nvSpPr>
        <p:spPr>
          <a:xfrm>
            <a:off x="755650" y="1268413"/>
            <a:ext cx="4027488" cy="51847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935538" y="1268413"/>
            <a:ext cx="4029075" cy="51847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pied de page 4"/>
          <p:cNvSpPr>
            <a:spLocks noGrp="1" noChangeArrowheads="1"/>
          </p:cNvSpPr>
          <p:nvPr>
            <p:ph type="ftr" sz="quarter" idx="10"/>
          </p:nvPr>
        </p:nvSpPr>
        <p:spPr>
          <a:xfrm>
            <a:off x="609600" y="6248206"/>
            <a:ext cx="5421083" cy="365125"/>
          </a:xfrm>
          <a:prstGeom prst="rect">
            <a:avLst/>
          </a:prstGeom>
        </p:spPr>
        <p:txBody>
          <a:bodyPr/>
          <a:lstStyle>
            <a:lvl1pPr>
              <a:defRPr/>
            </a:lvl1pPr>
          </a:lstStyle>
          <a:p>
            <a:pPr>
              <a:defRPr/>
            </a:pPr>
            <a:r>
              <a:rPr lang="fr-CA" dirty="0"/>
              <a:t>Module-2 - Système digestif</a:t>
            </a:r>
          </a:p>
        </p:txBody>
      </p:sp>
      <p:sp>
        <p:nvSpPr>
          <p:cNvPr id="6" name="Espace réservé du numéro de diapositive 5"/>
          <p:cNvSpPr>
            <a:spLocks noGrp="1" noChangeArrowheads="1"/>
          </p:cNvSpPr>
          <p:nvPr>
            <p:ph type="sldNum" sz="quarter" idx="11"/>
          </p:nvPr>
        </p:nvSpPr>
        <p:spPr>
          <a:xfrm>
            <a:off x="0" y="1272222"/>
            <a:ext cx="533400" cy="244476"/>
          </a:xfrm>
          <a:prstGeom prst="rect">
            <a:avLst/>
          </a:prstGeom>
        </p:spPr>
        <p:txBody>
          <a:bodyPr/>
          <a:lstStyle>
            <a:lvl1pPr>
              <a:defRPr/>
            </a:lvl1pPr>
          </a:lstStyle>
          <a:p>
            <a:pPr>
              <a:defRPr/>
            </a:pPr>
            <a:fld id="{01ACE741-1E8D-437E-A3B3-065B051061B7}" type="slidenum">
              <a:rPr lang="fr-CA"/>
              <a:pPr>
                <a:defRPr/>
              </a:pPr>
              <a:t>‹N°›</a:t>
            </a:fld>
            <a:endParaRPr lang="fr-CA"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12648" y="228600"/>
            <a:ext cx="8153400" cy="990600"/>
          </a:xfrm>
        </p:spPr>
        <p:txBody>
          <a:bodyPr/>
          <a:lstStyle/>
          <a:p>
            <a:r>
              <a:rPr kumimoji="0" lang="fr-FR" smtClean="0"/>
              <a:t>Modifiez le style du titre</a:t>
            </a:r>
            <a:endParaRPr kumimoji="0" lang="en-US"/>
          </a:p>
        </p:txBody>
      </p:sp>
      <p:sp>
        <p:nvSpPr>
          <p:cNvPr id="4" name="Espace réservé de la date 3"/>
          <p:cNvSpPr>
            <a:spLocks noGrp="1"/>
          </p:cNvSpPr>
          <p:nvPr>
            <p:ph type="dt" sz="half" idx="10"/>
          </p:nvPr>
        </p:nvSpPr>
        <p:spPr>
          <a:xfrm>
            <a:off x="6096000" y="6248400"/>
            <a:ext cx="2667000" cy="365125"/>
          </a:xfrm>
          <a:prstGeom prst="rect">
            <a:avLst/>
          </a:prstGeom>
        </p:spPr>
        <p:txBody>
          <a:bodyPr/>
          <a:lstStyle/>
          <a:p>
            <a:fld id="{9623F393-22B5-4960-AC06-3DB77822E57A}" type="datetimeFigureOut">
              <a:rPr lang="fr-CA" smtClean="0"/>
              <a:t>2014-09-09</a:t>
            </a:fld>
            <a:endParaRPr lang="fr-CA"/>
          </a:p>
        </p:txBody>
      </p:sp>
      <p:sp>
        <p:nvSpPr>
          <p:cNvPr id="5" name="Espace réservé du pied de page 4"/>
          <p:cNvSpPr>
            <a:spLocks noGrp="1"/>
          </p:cNvSpPr>
          <p:nvPr>
            <p:ph type="ftr" sz="quarter" idx="11"/>
          </p:nvPr>
        </p:nvSpPr>
        <p:spPr>
          <a:xfrm>
            <a:off x="609600" y="6248206"/>
            <a:ext cx="5421083" cy="365125"/>
          </a:xfrm>
          <a:prstGeom prst="rect">
            <a:avLst/>
          </a:prstGeom>
        </p:spPr>
        <p:txBody>
          <a:bodyPr/>
          <a:lstStyle/>
          <a:p>
            <a:endParaRPr lang="fr-CA"/>
          </a:p>
        </p:txBody>
      </p:sp>
      <p:sp>
        <p:nvSpPr>
          <p:cNvPr id="6" name="Espace réservé du numéro de diapositive 5"/>
          <p:cNvSpPr>
            <a:spLocks noGrp="1"/>
          </p:cNvSpPr>
          <p:nvPr>
            <p:ph type="sldNum" sz="quarter" idx="12"/>
          </p:nvPr>
        </p:nvSpPr>
        <p:spPr>
          <a:xfrm>
            <a:off x="0" y="1272222"/>
            <a:ext cx="533400" cy="244476"/>
          </a:xfrm>
          <a:prstGeom prst="rect">
            <a:avLst/>
          </a:prstGeom>
        </p:spPr>
        <p:txBody>
          <a:bodyPr/>
          <a:lstStyle>
            <a:lvl1pPr>
              <a:defRPr>
                <a:solidFill>
                  <a:srgbClr val="FFFFFF"/>
                </a:solidFill>
              </a:defRPr>
            </a:lvl1pPr>
          </a:lstStyle>
          <a:p>
            <a:fld id="{40B20BE1-851F-4687-9A1A-1CF970E65AE4}" type="slidenum">
              <a:rPr lang="fr-CA" smtClean="0"/>
              <a:pPr/>
              <a:t>‹N°›</a:t>
            </a:fld>
            <a:endParaRPr lang="fr-CA" dirty="0"/>
          </a:p>
        </p:txBody>
      </p:sp>
      <p:sp>
        <p:nvSpPr>
          <p:cNvPr id="8" name="Espace réservé du contenu 7"/>
          <p:cNvSpPr>
            <a:spLocks noGrp="1"/>
          </p:cNvSpPr>
          <p:nvPr>
            <p:ph sz="quarter" idx="1"/>
          </p:nvPr>
        </p:nvSpPr>
        <p:spPr>
          <a:xfrm>
            <a:off x="612648" y="1600200"/>
            <a:ext cx="8153400" cy="44958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fr-FR" smtClean="0"/>
              <a:t>Modifiez le style du titre</a:t>
            </a:r>
            <a:endParaRPr kumimoji="0" lang="en-US"/>
          </a:p>
        </p:txBody>
      </p:sp>
      <p:sp>
        <p:nvSpPr>
          <p:cNvPr id="12" name="Espace réservé de la date 11"/>
          <p:cNvSpPr>
            <a:spLocks noGrp="1"/>
          </p:cNvSpPr>
          <p:nvPr>
            <p:ph type="dt" sz="half" idx="10"/>
          </p:nvPr>
        </p:nvSpPr>
        <p:spPr>
          <a:xfrm>
            <a:off x="6096000" y="6248400"/>
            <a:ext cx="2667000" cy="365125"/>
          </a:xfrm>
          <a:prstGeom prst="rect">
            <a:avLst/>
          </a:prstGeom>
        </p:spPr>
        <p:txBody>
          <a:bodyPr/>
          <a:lstStyle/>
          <a:p>
            <a:fld id="{9623F393-22B5-4960-AC06-3DB77822E57A}" type="datetimeFigureOut">
              <a:rPr lang="fr-CA" smtClean="0"/>
              <a:t>2014-09-09</a:t>
            </a:fld>
            <a:endParaRPr lang="fr-CA"/>
          </a:p>
        </p:txBody>
      </p:sp>
      <p:sp>
        <p:nvSpPr>
          <p:cNvPr id="13" name="Espace réservé du numéro de diapositive 12"/>
          <p:cNvSpPr>
            <a:spLocks noGrp="1"/>
          </p:cNvSpPr>
          <p:nvPr>
            <p:ph type="sldNum" sz="quarter" idx="11"/>
          </p:nvPr>
        </p:nvSpPr>
        <p:spPr>
          <a:xfrm>
            <a:off x="0" y="1752600"/>
            <a:ext cx="1295400" cy="701676"/>
          </a:xfrm>
          <a:prstGeom prst="rect">
            <a:avLst/>
          </a:prstGeom>
        </p:spPr>
        <p:txBody>
          <a:bodyPr>
            <a:noAutofit/>
          </a:bodyPr>
          <a:lstStyle>
            <a:lvl1pPr>
              <a:defRPr sz="2400">
                <a:solidFill>
                  <a:srgbClr val="FFFFFF"/>
                </a:solidFill>
              </a:defRPr>
            </a:lvl1pPr>
          </a:lstStyle>
          <a:p>
            <a:fld id="{40B20BE1-851F-4687-9A1A-1CF970E65AE4}" type="slidenum">
              <a:rPr lang="fr-CA" smtClean="0"/>
              <a:t>‹N°›</a:t>
            </a:fld>
            <a:endParaRPr lang="fr-CA"/>
          </a:p>
        </p:txBody>
      </p:sp>
      <p:sp>
        <p:nvSpPr>
          <p:cNvPr id="14" name="Espace réservé du pied de page 13"/>
          <p:cNvSpPr>
            <a:spLocks noGrp="1"/>
          </p:cNvSpPr>
          <p:nvPr>
            <p:ph type="ftr" sz="quarter" idx="12"/>
          </p:nvPr>
        </p:nvSpPr>
        <p:spPr>
          <a:xfrm>
            <a:off x="609600" y="6248206"/>
            <a:ext cx="5421083" cy="365125"/>
          </a:xfrm>
          <a:prstGeom prst="rect">
            <a:avLst/>
          </a:prstGeom>
        </p:spPr>
        <p:txBody>
          <a:bodyPr/>
          <a:lstStyle/>
          <a:p>
            <a:endParaRPr lang="fr-CA"/>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9" name="Espace réservé du contenu 8"/>
          <p:cNvSpPr>
            <a:spLocks noGrp="1"/>
          </p:cNvSpPr>
          <p:nvPr>
            <p:ph sz="quarter" idx="1"/>
          </p:nvPr>
        </p:nvSpPr>
        <p:spPr>
          <a:xfrm>
            <a:off x="609600" y="1589567"/>
            <a:ext cx="3886200" cy="45720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844901" y="1589567"/>
            <a:ext cx="3886200" cy="45720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8" name="Espace réservé de la date 7"/>
          <p:cNvSpPr>
            <a:spLocks noGrp="1"/>
          </p:cNvSpPr>
          <p:nvPr>
            <p:ph type="dt" sz="half" idx="15"/>
          </p:nvPr>
        </p:nvSpPr>
        <p:spPr>
          <a:xfrm>
            <a:off x="6096000" y="6248400"/>
            <a:ext cx="2667000" cy="365125"/>
          </a:xfrm>
          <a:prstGeom prst="rect">
            <a:avLst/>
          </a:prstGeom>
        </p:spPr>
        <p:txBody>
          <a:bodyPr rtlCol="0"/>
          <a:lstStyle/>
          <a:p>
            <a:fld id="{9623F393-22B5-4960-AC06-3DB77822E57A}" type="datetimeFigureOut">
              <a:rPr lang="fr-CA" smtClean="0"/>
              <a:t>2014-09-09</a:t>
            </a:fld>
            <a:endParaRPr lang="fr-CA" dirty="0"/>
          </a:p>
        </p:txBody>
      </p:sp>
      <p:sp>
        <p:nvSpPr>
          <p:cNvPr id="10" name="Espace réservé du numéro de diapositive 9"/>
          <p:cNvSpPr>
            <a:spLocks noGrp="1"/>
          </p:cNvSpPr>
          <p:nvPr>
            <p:ph type="sldNum" sz="quarter" idx="16"/>
          </p:nvPr>
        </p:nvSpPr>
        <p:spPr>
          <a:xfrm>
            <a:off x="0" y="1272222"/>
            <a:ext cx="533400" cy="244476"/>
          </a:xfrm>
          <a:prstGeom prst="rect">
            <a:avLst/>
          </a:prstGeom>
        </p:spPr>
        <p:txBody>
          <a:bodyPr rtlCol="0"/>
          <a:lstStyle/>
          <a:p>
            <a:fld id="{40B20BE1-851F-4687-9A1A-1CF970E65AE4}" type="slidenum">
              <a:rPr lang="fr-CA" smtClean="0"/>
              <a:t>‹N°›</a:t>
            </a:fld>
            <a:endParaRPr lang="fr-CA" dirty="0"/>
          </a:p>
        </p:txBody>
      </p:sp>
      <p:sp>
        <p:nvSpPr>
          <p:cNvPr id="12" name="Espace réservé du pied de page 11"/>
          <p:cNvSpPr>
            <a:spLocks noGrp="1"/>
          </p:cNvSpPr>
          <p:nvPr>
            <p:ph type="ftr" sz="quarter" idx="17"/>
          </p:nvPr>
        </p:nvSpPr>
        <p:spPr>
          <a:xfrm>
            <a:off x="609600" y="6248206"/>
            <a:ext cx="5421083" cy="365125"/>
          </a:xfrm>
          <a:prstGeom prst="rect">
            <a:avLst/>
          </a:prstGeom>
        </p:spPr>
        <p:txBody>
          <a:bodyPr rtlCol="0"/>
          <a:lstStyle/>
          <a:p>
            <a:endParaRPr lang="fr-CA"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33400" y="273050"/>
            <a:ext cx="8153400" cy="869950"/>
          </a:xfrm>
        </p:spPr>
        <p:txBody>
          <a:bodyPr anchor="ctr"/>
          <a:lstStyle>
            <a:lvl1pPr>
              <a:defRPr/>
            </a:lvl1pPr>
          </a:lstStyle>
          <a:p>
            <a:r>
              <a:rPr kumimoji="0" lang="fr-FR" smtClean="0"/>
              <a:t>Modifiez le style du titre</a:t>
            </a:r>
            <a:endParaRPr kumimoji="0" lang="en-US"/>
          </a:p>
        </p:txBody>
      </p:sp>
      <p:sp>
        <p:nvSpPr>
          <p:cNvPr id="11" name="Espace réservé du contenu 10"/>
          <p:cNvSpPr>
            <a:spLocks noGrp="1"/>
          </p:cNvSpPr>
          <p:nvPr>
            <p:ph sz="quarter" idx="2"/>
          </p:nvPr>
        </p:nvSpPr>
        <p:spPr>
          <a:xfrm>
            <a:off x="609600" y="2438400"/>
            <a:ext cx="3886200" cy="35814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4800600" y="2438400"/>
            <a:ext cx="3886200" cy="35814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 name="Espace réservé de la date 9"/>
          <p:cNvSpPr>
            <a:spLocks noGrp="1"/>
          </p:cNvSpPr>
          <p:nvPr>
            <p:ph type="dt" sz="half" idx="15"/>
          </p:nvPr>
        </p:nvSpPr>
        <p:spPr>
          <a:xfrm>
            <a:off x="6096000" y="6248400"/>
            <a:ext cx="2667000" cy="365125"/>
          </a:xfrm>
          <a:prstGeom prst="rect">
            <a:avLst/>
          </a:prstGeom>
        </p:spPr>
        <p:txBody>
          <a:bodyPr rtlCol="0"/>
          <a:lstStyle/>
          <a:p>
            <a:fld id="{9623F393-22B5-4960-AC06-3DB77822E57A}" type="datetimeFigureOut">
              <a:rPr lang="fr-CA" smtClean="0"/>
              <a:t>2014-09-09</a:t>
            </a:fld>
            <a:endParaRPr lang="fr-CA" dirty="0"/>
          </a:p>
        </p:txBody>
      </p:sp>
      <p:sp>
        <p:nvSpPr>
          <p:cNvPr id="12" name="Espace réservé du numéro de diapositive 11"/>
          <p:cNvSpPr>
            <a:spLocks noGrp="1"/>
          </p:cNvSpPr>
          <p:nvPr>
            <p:ph type="sldNum" sz="quarter" idx="16"/>
          </p:nvPr>
        </p:nvSpPr>
        <p:spPr>
          <a:xfrm>
            <a:off x="0" y="1272222"/>
            <a:ext cx="533400" cy="244476"/>
          </a:xfrm>
          <a:prstGeom prst="rect">
            <a:avLst/>
          </a:prstGeom>
        </p:spPr>
        <p:txBody>
          <a:bodyPr rtlCol="0"/>
          <a:lstStyle/>
          <a:p>
            <a:fld id="{40B20BE1-851F-4687-9A1A-1CF970E65AE4}" type="slidenum">
              <a:rPr lang="fr-CA" smtClean="0"/>
              <a:t>‹N°›</a:t>
            </a:fld>
            <a:endParaRPr lang="fr-CA" dirty="0"/>
          </a:p>
        </p:txBody>
      </p:sp>
      <p:sp>
        <p:nvSpPr>
          <p:cNvPr id="14" name="Espace réservé du pied de page 13"/>
          <p:cNvSpPr>
            <a:spLocks noGrp="1"/>
          </p:cNvSpPr>
          <p:nvPr>
            <p:ph type="ftr" sz="quarter" idx="17"/>
          </p:nvPr>
        </p:nvSpPr>
        <p:spPr>
          <a:xfrm>
            <a:off x="609600" y="6248206"/>
            <a:ext cx="5421083" cy="365125"/>
          </a:xfrm>
          <a:prstGeom prst="rect">
            <a:avLst/>
          </a:prstGeom>
        </p:spPr>
        <p:txBody>
          <a:bodyPr rtlCol="0"/>
          <a:lstStyle/>
          <a:p>
            <a:endParaRPr lang="fr-CA" dirty="0"/>
          </a:p>
        </p:txBody>
      </p:sp>
      <p:sp>
        <p:nvSpPr>
          <p:cNvPr id="16" name="Espace réservé du texte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fr-FR" smtClean="0"/>
              <a:t>Modifiez les styles du texte du masque</a:t>
            </a:r>
          </a:p>
        </p:txBody>
      </p:sp>
      <p:sp>
        <p:nvSpPr>
          <p:cNvPr id="15" name="Espace réservé du texte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fr-FR" smtClean="0"/>
              <a:t>Modifiez les styles du texte du masque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e la date 2"/>
          <p:cNvSpPr>
            <a:spLocks noGrp="1"/>
          </p:cNvSpPr>
          <p:nvPr>
            <p:ph type="dt" sz="half" idx="10"/>
          </p:nvPr>
        </p:nvSpPr>
        <p:spPr>
          <a:xfrm>
            <a:off x="6096000" y="6248400"/>
            <a:ext cx="2667000" cy="365125"/>
          </a:xfrm>
          <a:prstGeom prst="rect">
            <a:avLst/>
          </a:prstGeom>
        </p:spPr>
        <p:txBody>
          <a:bodyPr/>
          <a:lstStyle/>
          <a:p>
            <a:fld id="{9623F393-22B5-4960-AC06-3DB77822E57A}" type="datetimeFigureOut">
              <a:rPr lang="fr-CA" smtClean="0"/>
              <a:t>2014-09-09</a:t>
            </a:fld>
            <a:endParaRPr lang="fr-CA" dirty="0"/>
          </a:p>
        </p:txBody>
      </p:sp>
      <p:sp>
        <p:nvSpPr>
          <p:cNvPr id="4" name="Espace réservé du pied de page 3"/>
          <p:cNvSpPr>
            <a:spLocks noGrp="1"/>
          </p:cNvSpPr>
          <p:nvPr>
            <p:ph type="ftr" sz="quarter" idx="11"/>
          </p:nvPr>
        </p:nvSpPr>
        <p:spPr>
          <a:xfrm>
            <a:off x="609600" y="6248206"/>
            <a:ext cx="5421083" cy="365125"/>
          </a:xfrm>
          <a:prstGeom prst="rect">
            <a:avLst/>
          </a:prstGeom>
        </p:spPr>
        <p:txBody>
          <a:bodyPr/>
          <a:lstStyle/>
          <a:p>
            <a:endParaRPr lang="fr-CA" dirty="0"/>
          </a:p>
        </p:txBody>
      </p:sp>
      <p:sp>
        <p:nvSpPr>
          <p:cNvPr id="5" name="Espace réservé du numéro de diapositive 4"/>
          <p:cNvSpPr>
            <a:spLocks noGrp="1"/>
          </p:cNvSpPr>
          <p:nvPr>
            <p:ph type="sldNum" sz="quarter" idx="12"/>
          </p:nvPr>
        </p:nvSpPr>
        <p:spPr>
          <a:xfrm>
            <a:off x="0" y="1272222"/>
            <a:ext cx="533400" cy="244476"/>
          </a:xfrm>
          <a:prstGeom prst="rect">
            <a:avLst/>
          </a:prstGeom>
        </p:spPr>
        <p:txBody>
          <a:bodyPr/>
          <a:lstStyle>
            <a:lvl1pPr>
              <a:defRPr>
                <a:solidFill>
                  <a:srgbClr val="FFFFFF"/>
                </a:solidFill>
              </a:defRPr>
            </a:lvl1pPr>
          </a:lstStyle>
          <a:p>
            <a:fld id="{40B20BE1-851F-4687-9A1A-1CF970E65AE4}" type="slidenum">
              <a:rPr lang="fr-CA" smtClean="0"/>
              <a:t>‹N°›</a:t>
            </a:fld>
            <a:endParaRPr lang="fr-C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6096000" y="6248400"/>
            <a:ext cx="2667000" cy="365125"/>
          </a:xfrm>
          <a:prstGeom prst="rect">
            <a:avLst/>
          </a:prstGeom>
        </p:spPr>
        <p:txBody>
          <a:bodyPr/>
          <a:lstStyle/>
          <a:p>
            <a:fld id="{9623F393-22B5-4960-AC06-3DB77822E57A}" type="datetimeFigureOut">
              <a:rPr lang="fr-CA" smtClean="0"/>
              <a:t>2014-09-09</a:t>
            </a:fld>
            <a:endParaRPr lang="fr-CA" dirty="0"/>
          </a:p>
        </p:txBody>
      </p:sp>
      <p:sp>
        <p:nvSpPr>
          <p:cNvPr id="3" name="Espace réservé du pied de page 2"/>
          <p:cNvSpPr>
            <a:spLocks noGrp="1"/>
          </p:cNvSpPr>
          <p:nvPr>
            <p:ph type="ftr" sz="quarter" idx="11"/>
          </p:nvPr>
        </p:nvSpPr>
        <p:spPr>
          <a:xfrm>
            <a:off x="609600" y="6248206"/>
            <a:ext cx="5421083" cy="365125"/>
          </a:xfrm>
          <a:prstGeom prst="rect">
            <a:avLst/>
          </a:prstGeom>
        </p:spPr>
        <p:txBody>
          <a:bodyPr/>
          <a:lstStyle/>
          <a:p>
            <a:endParaRPr lang="fr-CA" dirty="0"/>
          </a:p>
        </p:txBody>
      </p:sp>
      <p:sp>
        <p:nvSpPr>
          <p:cNvPr id="4" name="Espace réservé du numéro de diapositive 3"/>
          <p:cNvSpPr>
            <a:spLocks noGrp="1"/>
          </p:cNvSpPr>
          <p:nvPr>
            <p:ph type="sldNum" sz="quarter" idx="12"/>
          </p:nvPr>
        </p:nvSpPr>
        <p:spPr>
          <a:xfrm>
            <a:off x="0" y="6248400"/>
            <a:ext cx="533400" cy="381000"/>
          </a:xfrm>
          <a:prstGeom prst="rect">
            <a:avLst/>
          </a:prstGeom>
        </p:spPr>
        <p:txBody>
          <a:bodyPr/>
          <a:lstStyle>
            <a:lvl1pPr>
              <a:defRPr>
                <a:solidFill>
                  <a:schemeClr val="tx2"/>
                </a:solidFill>
              </a:defRPr>
            </a:lvl1pPr>
          </a:lstStyle>
          <a:p>
            <a:fld id="{40B20BE1-851F-4687-9A1A-1CF970E65AE4}" type="slidenum">
              <a:rPr lang="fr-CA" smtClean="0"/>
              <a:t>‹N°›</a:t>
            </a:fld>
            <a:endParaRPr lang="fr-C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8077200" cy="869950"/>
          </a:xfrm>
        </p:spPr>
        <p:txBody>
          <a:bodyPr anchor="ctr"/>
          <a:lstStyle>
            <a:lvl1pPr algn="l">
              <a:buNone/>
              <a:defRPr sz="4400" b="0"/>
            </a:lvl1pPr>
          </a:lstStyle>
          <a:p>
            <a:r>
              <a:rPr kumimoji="0" lang="fr-FR" smtClean="0"/>
              <a:t>Modifiez le style du titre</a:t>
            </a:r>
            <a:endParaRPr kumimoji="0" lang="en-US"/>
          </a:p>
        </p:txBody>
      </p:sp>
      <p:sp>
        <p:nvSpPr>
          <p:cNvPr id="5" name="Espace réservé de la date 4"/>
          <p:cNvSpPr>
            <a:spLocks noGrp="1"/>
          </p:cNvSpPr>
          <p:nvPr>
            <p:ph type="dt" sz="half" idx="10"/>
          </p:nvPr>
        </p:nvSpPr>
        <p:spPr>
          <a:xfrm>
            <a:off x="6096000" y="6248400"/>
            <a:ext cx="2667000" cy="365125"/>
          </a:xfrm>
          <a:prstGeom prst="rect">
            <a:avLst/>
          </a:prstGeom>
        </p:spPr>
        <p:txBody>
          <a:bodyPr/>
          <a:lstStyle/>
          <a:p>
            <a:fld id="{9623F393-22B5-4960-AC06-3DB77822E57A}" type="datetimeFigureOut">
              <a:rPr lang="fr-CA" smtClean="0"/>
              <a:t>2014-09-09</a:t>
            </a:fld>
            <a:endParaRPr lang="fr-CA" dirty="0"/>
          </a:p>
        </p:txBody>
      </p:sp>
      <p:sp>
        <p:nvSpPr>
          <p:cNvPr id="6" name="Espace réservé du pied de page 5"/>
          <p:cNvSpPr>
            <a:spLocks noGrp="1"/>
          </p:cNvSpPr>
          <p:nvPr>
            <p:ph type="ftr" sz="quarter" idx="11"/>
          </p:nvPr>
        </p:nvSpPr>
        <p:spPr>
          <a:xfrm>
            <a:off x="609600" y="6248206"/>
            <a:ext cx="5421083" cy="365125"/>
          </a:xfrm>
          <a:prstGeom prst="rect">
            <a:avLst/>
          </a:prstGeom>
        </p:spPr>
        <p:txBody>
          <a:bodyPr/>
          <a:lstStyle/>
          <a:p>
            <a:endParaRPr lang="fr-CA" dirty="0"/>
          </a:p>
        </p:txBody>
      </p:sp>
      <p:sp>
        <p:nvSpPr>
          <p:cNvPr id="7" name="Espace réservé du numéro de diapositive 6"/>
          <p:cNvSpPr>
            <a:spLocks noGrp="1"/>
          </p:cNvSpPr>
          <p:nvPr>
            <p:ph type="sldNum" sz="quarter" idx="12"/>
          </p:nvPr>
        </p:nvSpPr>
        <p:spPr>
          <a:xfrm>
            <a:off x="0" y="1272222"/>
            <a:ext cx="533400" cy="244476"/>
          </a:xfrm>
          <a:prstGeom prst="rect">
            <a:avLst/>
          </a:prstGeom>
        </p:spPr>
        <p:txBody>
          <a:bodyPr/>
          <a:lstStyle>
            <a:lvl1pPr>
              <a:defRPr>
                <a:solidFill>
                  <a:srgbClr val="FFFFFF"/>
                </a:solidFill>
              </a:defRPr>
            </a:lvl1pPr>
          </a:lstStyle>
          <a:p>
            <a:fld id="{40B20BE1-851F-4687-9A1A-1CF970E65AE4}" type="slidenum">
              <a:rPr lang="fr-CA" smtClean="0"/>
              <a:t>‹N°›</a:t>
            </a:fld>
            <a:endParaRPr lang="fr-CA" dirty="0"/>
          </a:p>
        </p:txBody>
      </p:sp>
      <p:sp>
        <p:nvSpPr>
          <p:cNvPr id="3" name="Espace réservé du texte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smtClean="0"/>
              <a:t>Modifiez les styles du texte du masque</a:t>
            </a:r>
          </a:p>
        </p:txBody>
      </p:sp>
      <p:sp>
        <p:nvSpPr>
          <p:cNvPr id="9" name="Espace réservé du contenu 8"/>
          <p:cNvSpPr>
            <a:spLocks noGrp="1"/>
          </p:cNvSpPr>
          <p:nvPr>
            <p:ph sz="quarter" idx="1"/>
          </p:nvPr>
        </p:nvSpPr>
        <p:spPr>
          <a:xfrm>
            <a:off x="2362200" y="1752600"/>
            <a:ext cx="6400800" cy="44196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3">
        <a:schemeClr val="bg2"/>
      </p:bgRef>
    </p:bg>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FR" smtClean="0"/>
              <a:t>Modifiez les styles du texte du masque</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r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fr-FR" smtClean="0"/>
              <a:t>Modifiez le style du titre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Espace réservé de la date 11"/>
          <p:cNvSpPr>
            <a:spLocks noGrp="1"/>
          </p:cNvSpPr>
          <p:nvPr>
            <p:ph type="dt" sz="half" idx="10"/>
          </p:nvPr>
        </p:nvSpPr>
        <p:spPr>
          <a:xfrm>
            <a:off x="6248400" y="6248400"/>
            <a:ext cx="2667000" cy="365125"/>
          </a:xfrm>
          <a:prstGeom prst="rect">
            <a:avLst/>
          </a:prstGeom>
        </p:spPr>
        <p:txBody>
          <a:bodyPr rtlCol="0"/>
          <a:lstStyle/>
          <a:p>
            <a:fld id="{9623F393-22B5-4960-AC06-3DB77822E57A}" type="datetimeFigureOut">
              <a:rPr lang="fr-CA" smtClean="0"/>
              <a:t>2014-09-09</a:t>
            </a:fld>
            <a:endParaRPr lang="fr-CA" dirty="0"/>
          </a:p>
        </p:txBody>
      </p:sp>
      <p:sp>
        <p:nvSpPr>
          <p:cNvPr id="13" name="Espace réservé du numéro de diapositive 12"/>
          <p:cNvSpPr>
            <a:spLocks noGrp="1"/>
          </p:cNvSpPr>
          <p:nvPr>
            <p:ph type="sldNum" sz="quarter" idx="11"/>
          </p:nvPr>
        </p:nvSpPr>
        <p:spPr>
          <a:xfrm>
            <a:off x="0" y="4667249"/>
            <a:ext cx="1447800" cy="663578"/>
          </a:xfrm>
          <a:prstGeom prst="rect">
            <a:avLst/>
          </a:prstGeom>
        </p:spPr>
        <p:txBody>
          <a:bodyPr rtlCol="0"/>
          <a:lstStyle>
            <a:lvl1pPr>
              <a:defRPr sz="2800"/>
            </a:lvl1pPr>
          </a:lstStyle>
          <a:p>
            <a:fld id="{40B20BE1-851F-4687-9A1A-1CF970E65AE4}" type="slidenum">
              <a:rPr lang="fr-CA" smtClean="0"/>
              <a:t>‹N°›</a:t>
            </a:fld>
            <a:endParaRPr lang="fr-CA" dirty="0"/>
          </a:p>
        </p:txBody>
      </p:sp>
      <p:sp>
        <p:nvSpPr>
          <p:cNvPr id="14" name="Espace réservé du pied de page 13"/>
          <p:cNvSpPr>
            <a:spLocks noGrp="1"/>
          </p:cNvSpPr>
          <p:nvPr>
            <p:ph type="ftr" sz="quarter" idx="12"/>
          </p:nvPr>
        </p:nvSpPr>
        <p:spPr>
          <a:xfrm>
            <a:off x="1600200" y="6248206"/>
            <a:ext cx="4572000" cy="365125"/>
          </a:xfrm>
          <a:prstGeom prst="rect">
            <a:avLst/>
          </a:prstGeom>
        </p:spPr>
        <p:txBody>
          <a:bodyPr rtlCol="0"/>
          <a:lstStyle/>
          <a:p>
            <a:endParaRPr lang="fr-CA" dirty="0"/>
          </a:p>
        </p:txBody>
      </p:sp>
      <p:sp>
        <p:nvSpPr>
          <p:cNvPr id="3" name="Espace réservé pour une image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fr-FR" dirty="0" smtClean="0"/>
              <a:t>Cliquez sur l'icône pour ajouter une image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609600" y="228600"/>
            <a:ext cx="8153400" cy="990600"/>
          </a:xfrm>
          <a:prstGeom prst="rect">
            <a:avLst/>
          </a:prstGeom>
        </p:spPr>
        <p:txBody>
          <a:bodyPr vert="horz" anchor="ctr">
            <a:normAutofit/>
          </a:bodyPr>
          <a:lstStyle/>
          <a:p>
            <a:r>
              <a:rPr kumimoji="0" lang="fr-FR" dirty="0" smtClean="0"/>
              <a:t>Modifiez le style du titre</a:t>
            </a:r>
            <a:endParaRPr kumimoji="0" lang="en-US" dirty="0"/>
          </a:p>
        </p:txBody>
      </p:sp>
      <p:sp>
        <p:nvSpPr>
          <p:cNvPr id="13" name="Espace réservé du texte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fr-FR" dirty="0" smtClean="0"/>
              <a:t>Modifiez les styles du texte du masque</a:t>
            </a:r>
          </a:p>
          <a:p>
            <a:pPr lvl="1" eaLnBrk="1" latinLnBrk="0" hangingPunct="1"/>
            <a:r>
              <a:rPr kumimoji="0" lang="fr-FR" dirty="0" smtClean="0"/>
              <a:t>Deuxième niveau</a:t>
            </a:r>
          </a:p>
          <a:p>
            <a:pPr lvl="2" eaLnBrk="1" latinLnBrk="0" hangingPunct="1"/>
            <a:r>
              <a:rPr kumimoji="0" lang="fr-FR" dirty="0" smtClean="0"/>
              <a:t>Troisième niveau</a:t>
            </a:r>
          </a:p>
          <a:p>
            <a:pPr lvl="3" eaLnBrk="1" latinLnBrk="0" hangingPunct="1"/>
            <a:r>
              <a:rPr kumimoji="0" lang="fr-FR" dirty="0" smtClean="0"/>
              <a:t>Quatrième niveau</a:t>
            </a:r>
          </a:p>
          <a:p>
            <a:pPr lvl="4" eaLnBrk="1" latinLnBrk="0" hangingPunct="1"/>
            <a:r>
              <a:rPr kumimoji="0" lang="fr-FR" dirty="0" smtClean="0"/>
              <a:t>Cinquième niveau</a:t>
            </a:r>
            <a:endParaRPr kumimoji="0" lang="en-US"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iming>
    <p:tnLst>
      <p:par>
        <p:cTn id="1" dur="indefinite" restart="never" nodeType="tmRoot"/>
      </p:par>
    </p:tnLst>
  </p:timing>
  <p:txStyles>
    <p:titleStyle>
      <a:lvl1pPr algn="l" rtl="0" eaLnBrk="1" latinLnBrk="0" hangingPunct="1">
        <a:spcBef>
          <a:spcPct val="0"/>
        </a:spcBef>
        <a:buNone/>
        <a:defRPr kumimoji="0" sz="4400" b="1" kern="1200" cap="small" baseline="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9.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60.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63.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16.jpeg"/><Relationship Id="rId5" Type="http://schemas.openxmlformats.org/officeDocument/2006/relationships/slideLayout" Target="../slideLayouts/slideLayout7.xml"/><Relationship Id="rId4" Type="http://schemas.openxmlformats.org/officeDocument/2006/relationships/tags" Target="../tags/tag67.xml"/></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70.xml"/><Relationship Id="rId7" Type="http://schemas.openxmlformats.org/officeDocument/2006/relationships/tags" Target="../tags/tag74.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tags" Target="../tags/tag73.xml"/><Relationship Id="rId5" Type="http://schemas.openxmlformats.org/officeDocument/2006/relationships/tags" Target="../tags/tag72.xml"/><Relationship Id="rId10" Type="http://schemas.openxmlformats.org/officeDocument/2006/relationships/image" Target="../media/image17.jpeg"/><Relationship Id="rId4" Type="http://schemas.openxmlformats.org/officeDocument/2006/relationships/tags" Target="../tags/tag71.xml"/><Relationship Id="rId9"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75.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13" Type="http://schemas.openxmlformats.org/officeDocument/2006/relationships/tags" Target="../tags/tag88.xml"/><Relationship Id="rId18" Type="http://schemas.openxmlformats.org/officeDocument/2006/relationships/tags" Target="../tags/tag93.xml"/><Relationship Id="rId26" Type="http://schemas.openxmlformats.org/officeDocument/2006/relationships/tags" Target="../tags/tag101.xml"/><Relationship Id="rId39" Type="http://schemas.openxmlformats.org/officeDocument/2006/relationships/tags" Target="../tags/tag114.xml"/><Relationship Id="rId21" Type="http://schemas.openxmlformats.org/officeDocument/2006/relationships/tags" Target="../tags/tag96.xml"/><Relationship Id="rId34" Type="http://schemas.openxmlformats.org/officeDocument/2006/relationships/tags" Target="../tags/tag109.xml"/><Relationship Id="rId42" Type="http://schemas.openxmlformats.org/officeDocument/2006/relationships/tags" Target="../tags/tag117.xml"/><Relationship Id="rId47" Type="http://schemas.openxmlformats.org/officeDocument/2006/relationships/tags" Target="../tags/tag122.xml"/><Relationship Id="rId50" Type="http://schemas.openxmlformats.org/officeDocument/2006/relationships/tags" Target="../tags/tag125.xml"/><Relationship Id="rId55" Type="http://schemas.openxmlformats.org/officeDocument/2006/relationships/tags" Target="../tags/tag130.xml"/><Relationship Id="rId63" Type="http://schemas.openxmlformats.org/officeDocument/2006/relationships/tags" Target="../tags/tag138.xml"/><Relationship Id="rId68" Type="http://schemas.openxmlformats.org/officeDocument/2006/relationships/image" Target="../media/image19.jpeg"/><Relationship Id="rId7" Type="http://schemas.openxmlformats.org/officeDocument/2006/relationships/tags" Target="../tags/tag82.xml"/><Relationship Id="rId2" Type="http://schemas.openxmlformats.org/officeDocument/2006/relationships/tags" Target="../tags/tag77.xml"/><Relationship Id="rId16" Type="http://schemas.openxmlformats.org/officeDocument/2006/relationships/tags" Target="../tags/tag91.xml"/><Relationship Id="rId29" Type="http://schemas.openxmlformats.org/officeDocument/2006/relationships/tags" Target="../tags/tag104.xml"/><Relationship Id="rId1" Type="http://schemas.openxmlformats.org/officeDocument/2006/relationships/tags" Target="../tags/tag76.xml"/><Relationship Id="rId6" Type="http://schemas.openxmlformats.org/officeDocument/2006/relationships/tags" Target="../tags/tag81.xml"/><Relationship Id="rId11" Type="http://schemas.openxmlformats.org/officeDocument/2006/relationships/tags" Target="../tags/tag86.xml"/><Relationship Id="rId24" Type="http://schemas.openxmlformats.org/officeDocument/2006/relationships/tags" Target="../tags/tag99.xml"/><Relationship Id="rId32" Type="http://schemas.openxmlformats.org/officeDocument/2006/relationships/tags" Target="../tags/tag107.xml"/><Relationship Id="rId37" Type="http://schemas.openxmlformats.org/officeDocument/2006/relationships/tags" Target="../tags/tag112.xml"/><Relationship Id="rId40" Type="http://schemas.openxmlformats.org/officeDocument/2006/relationships/tags" Target="../tags/tag115.xml"/><Relationship Id="rId45" Type="http://schemas.openxmlformats.org/officeDocument/2006/relationships/tags" Target="../tags/tag120.xml"/><Relationship Id="rId53" Type="http://schemas.openxmlformats.org/officeDocument/2006/relationships/tags" Target="../tags/tag128.xml"/><Relationship Id="rId58" Type="http://schemas.openxmlformats.org/officeDocument/2006/relationships/tags" Target="../tags/tag133.xml"/><Relationship Id="rId66" Type="http://schemas.openxmlformats.org/officeDocument/2006/relationships/tags" Target="../tags/tag141.xml"/><Relationship Id="rId5" Type="http://schemas.openxmlformats.org/officeDocument/2006/relationships/tags" Target="../tags/tag80.xml"/><Relationship Id="rId15" Type="http://schemas.openxmlformats.org/officeDocument/2006/relationships/tags" Target="../tags/tag90.xml"/><Relationship Id="rId23" Type="http://schemas.openxmlformats.org/officeDocument/2006/relationships/tags" Target="../tags/tag98.xml"/><Relationship Id="rId28" Type="http://schemas.openxmlformats.org/officeDocument/2006/relationships/tags" Target="../tags/tag103.xml"/><Relationship Id="rId36" Type="http://schemas.openxmlformats.org/officeDocument/2006/relationships/tags" Target="../tags/tag111.xml"/><Relationship Id="rId49" Type="http://schemas.openxmlformats.org/officeDocument/2006/relationships/tags" Target="../tags/tag124.xml"/><Relationship Id="rId57" Type="http://schemas.openxmlformats.org/officeDocument/2006/relationships/tags" Target="../tags/tag132.xml"/><Relationship Id="rId61" Type="http://schemas.openxmlformats.org/officeDocument/2006/relationships/tags" Target="../tags/tag136.xml"/><Relationship Id="rId10" Type="http://schemas.openxmlformats.org/officeDocument/2006/relationships/tags" Target="../tags/tag85.xml"/><Relationship Id="rId19" Type="http://schemas.openxmlformats.org/officeDocument/2006/relationships/tags" Target="../tags/tag94.xml"/><Relationship Id="rId31" Type="http://schemas.openxmlformats.org/officeDocument/2006/relationships/tags" Target="../tags/tag106.xml"/><Relationship Id="rId44" Type="http://schemas.openxmlformats.org/officeDocument/2006/relationships/tags" Target="../tags/tag119.xml"/><Relationship Id="rId52" Type="http://schemas.openxmlformats.org/officeDocument/2006/relationships/tags" Target="../tags/tag127.xml"/><Relationship Id="rId60" Type="http://schemas.openxmlformats.org/officeDocument/2006/relationships/tags" Target="../tags/tag135.xml"/><Relationship Id="rId65" Type="http://schemas.openxmlformats.org/officeDocument/2006/relationships/tags" Target="../tags/tag140.xml"/><Relationship Id="rId4" Type="http://schemas.openxmlformats.org/officeDocument/2006/relationships/tags" Target="../tags/tag79.xml"/><Relationship Id="rId9" Type="http://schemas.openxmlformats.org/officeDocument/2006/relationships/tags" Target="../tags/tag84.xml"/><Relationship Id="rId14" Type="http://schemas.openxmlformats.org/officeDocument/2006/relationships/tags" Target="../tags/tag89.xml"/><Relationship Id="rId22" Type="http://schemas.openxmlformats.org/officeDocument/2006/relationships/tags" Target="../tags/tag97.xml"/><Relationship Id="rId27" Type="http://schemas.openxmlformats.org/officeDocument/2006/relationships/tags" Target="../tags/tag102.xml"/><Relationship Id="rId30" Type="http://schemas.openxmlformats.org/officeDocument/2006/relationships/tags" Target="../tags/tag105.xml"/><Relationship Id="rId35" Type="http://schemas.openxmlformats.org/officeDocument/2006/relationships/tags" Target="../tags/tag110.xml"/><Relationship Id="rId43" Type="http://schemas.openxmlformats.org/officeDocument/2006/relationships/tags" Target="../tags/tag118.xml"/><Relationship Id="rId48" Type="http://schemas.openxmlformats.org/officeDocument/2006/relationships/tags" Target="../tags/tag123.xml"/><Relationship Id="rId56" Type="http://schemas.openxmlformats.org/officeDocument/2006/relationships/tags" Target="../tags/tag131.xml"/><Relationship Id="rId64" Type="http://schemas.openxmlformats.org/officeDocument/2006/relationships/tags" Target="../tags/tag139.xml"/><Relationship Id="rId8" Type="http://schemas.openxmlformats.org/officeDocument/2006/relationships/tags" Target="../tags/tag83.xml"/><Relationship Id="rId51" Type="http://schemas.openxmlformats.org/officeDocument/2006/relationships/tags" Target="../tags/tag126.xml"/><Relationship Id="rId3" Type="http://schemas.openxmlformats.org/officeDocument/2006/relationships/tags" Target="../tags/tag78.xml"/><Relationship Id="rId12" Type="http://schemas.openxmlformats.org/officeDocument/2006/relationships/tags" Target="../tags/tag87.xml"/><Relationship Id="rId17" Type="http://schemas.openxmlformats.org/officeDocument/2006/relationships/tags" Target="../tags/tag92.xml"/><Relationship Id="rId25" Type="http://schemas.openxmlformats.org/officeDocument/2006/relationships/tags" Target="../tags/tag100.xml"/><Relationship Id="rId33" Type="http://schemas.openxmlformats.org/officeDocument/2006/relationships/tags" Target="../tags/tag108.xml"/><Relationship Id="rId38" Type="http://schemas.openxmlformats.org/officeDocument/2006/relationships/tags" Target="../tags/tag113.xml"/><Relationship Id="rId46" Type="http://schemas.openxmlformats.org/officeDocument/2006/relationships/tags" Target="../tags/tag121.xml"/><Relationship Id="rId59" Type="http://schemas.openxmlformats.org/officeDocument/2006/relationships/tags" Target="../tags/tag134.xml"/><Relationship Id="rId67" Type="http://schemas.openxmlformats.org/officeDocument/2006/relationships/slideLayout" Target="../slideLayouts/slideLayout6.xml"/><Relationship Id="rId20" Type="http://schemas.openxmlformats.org/officeDocument/2006/relationships/tags" Target="../tags/tag95.xml"/><Relationship Id="rId41" Type="http://schemas.openxmlformats.org/officeDocument/2006/relationships/tags" Target="../tags/tag116.xml"/><Relationship Id="rId54" Type="http://schemas.openxmlformats.org/officeDocument/2006/relationships/tags" Target="../tags/tag129.xml"/><Relationship Id="rId62" Type="http://schemas.openxmlformats.org/officeDocument/2006/relationships/tags" Target="../tags/tag13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3.xml"/><Relationship Id="rId1" Type="http://schemas.openxmlformats.org/officeDocument/2006/relationships/tags" Target="../tags/tag14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8" Type="http://schemas.openxmlformats.org/officeDocument/2006/relationships/tags" Target="../tags/tag151.xml"/><Relationship Id="rId13" Type="http://schemas.openxmlformats.org/officeDocument/2006/relationships/tags" Target="../tags/tag156.xml"/><Relationship Id="rId18" Type="http://schemas.openxmlformats.org/officeDocument/2006/relationships/tags" Target="../tags/tag161.xml"/><Relationship Id="rId26" Type="http://schemas.openxmlformats.org/officeDocument/2006/relationships/tags" Target="../tags/tag169.xml"/><Relationship Id="rId3" Type="http://schemas.openxmlformats.org/officeDocument/2006/relationships/tags" Target="../tags/tag146.xml"/><Relationship Id="rId21" Type="http://schemas.openxmlformats.org/officeDocument/2006/relationships/tags" Target="../tags/tag164.xml"/><Relationship Id="rId34" Type="http://schemas.openxmlformats.org/officeDocument/2006/relationships/tags" Target="../tags/tag177.xml"/><Relationship Id="rId7" Type="http://schemas.openxmlformats.org/officeDocument/2006/relationships/tags" Target="../tags/tag150.xml"/><Relationship Id="rId12" Type="http://schemas.openxmlformats.org/officeDocument/2006/relationships/tags" Target="../tags/tag155.xml"/><Relationship Id="rId17" Type="http://schemas.openxmlformats.org/officeDocument/2006/relationships/tags" Target="../tags/tag160.xml"/><Relationship Id="rId25" Type="http://schemas.openxmlformats.org/officeDocument/2006/relationships/tags" Target="../tags/tag168.xml"/><Relationship Id="rId33" Type="http://schemas.openxmlformats.org/officeDocument/2006/relationships/tags" Target="../tags/tag176.xml"/><Relationship Id="rId38" Type="http://schemas.openxmlformats.org/officeDocument/2006/relationships/image" Target="../media/image19.jpeg"/><Relationship Id="rId2" Type="http://schemas.openxmlformats.org/officeDocument/2006/relationships/tags" Target="../tags/tag145.xml"/><Relationship Id="rId16" Type="http://schemas.openxmlformats.org/officeDocument/2006/relationships/tags" Target="../tags/tag159.xml"/><Relationship Id="rId20" Type="http://schemas.openxmlformats.org/officeDocument/2006/relationships/tags" Target="../tags/tag163.xml"/><Relationship Id="rId29" Type="http://schemas.openxmlformats.org/officeDocument/2006/relationships/tags" Target="../tags/tag172.xml"/><Relationship Id="rId1" Type="http://schemas.openxmlformats.org/officeDocument/2006/relationships/tags" Target="../tags/tag144.xml"/><Relationship Id="rId6" Type="http://schemas.openxmlformats.org/officeDocument/2006/relationships/tags" Target="../tags/tag149.xml"/><Relationship Id="rId11" Type="http://schemas.openxmlformats.org/officeDocument/2006/relationships/tags" Target="../tags/tag154.xml"/><Relationship Id="rId24" Type="http://schemas.openxmlformats.org/officeDocument/2006/relationships/tags" Target="../tags/tag167.xml"/><Relationship Id="rId32" Type="http://schemas.openxmlformats.org/officeDocument/2006/relationships/tags" Target="../tags/tag175.xml"/><Relationship Id="rId37" Type="http://schemas.openxmlformats.org/officeDocument/2006/relationships/slideLayout" Target="../slideLayouts/slideLayout6.xml"/><Relationship Id="rId5" Type="http://schemas.openxmlformats.org/officeDocument/2006/relationships/tags" Target="../tags/tag148.xml"/><Relationship Id="rId15" Type="http://schemas.openxmlformats.org/officeDocument/2006/relationships/tags" Target="../tags/tag158.xml"/><Relationship Id="rId23" Type="http://schemas.openxmlformats.org/officeDocument/2006/relationships/tags" Target="../tags/tag166.xml"/><Relationship Id="rId28" Type="http://schemas.openxmlformats.org/officeDocument/2006/relationships/tags" Target="../tags/tag171.xml"/><Relationship Id="rId36" Type="http://schemas.openxmlformats.org/officeDocument/2006/relationships/tags" Target="../tags/tag179.xml"/><Relationship Id="rId10" Type="http://schemas.openxmlformats.org/officeDocument/2006/relationships/tags" Target="../tags/tag153.xml"/><Relationship Id="rId19" Type="http://schemas.openxmlformats.org/officeDocument/2006/relationships/tags" Target="../tags/tag162.xml"/><Relationship Id="rId31" Type="http://schemas.openxmlformats.org/officeDocument/2006/relationships/tags" Target="../tags/tag174.xml"/><Relationship Id="rId4" Type="http://schemas.openxmlformats.org/officeDocument/2006/relationships/tags" Target="../tags/tag147.xml"/><Relationship Id="rId9" Type="http://schemas.openxmlformats.org/officeDocument/2006/relationships/tags" Target="../tags/tag152.xml"/><Relationship Id="rId14" Type="http://schemas.openxmlformats.org/officeDocument/2006/relationships/tags" Target="../tags/tag157.xml"/><Relationship Id="rId22" Type="http://schemas.openxmlformats.org/officeDocument/2006/relationships/tags" Target="../tags/tag165.xml"/><Relationship Id="rId27" Type="http://schemas.openxmlformats.org/officeDocument/2006/relationships/tags" Target="../tags/tag170.xml"/><Relationship Id="rId30" Type="http://schemas.openxmlformats.org/officeDocument/2006/relationships/tags" Target="../tags/tag173.xml"/><Relationship Id="rId35" Type="http://schemas.openxmlformats.org/officeDocument/2006/relationships/tags" Target="../tags/tag178.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80.xml"/></Relationships>
</file>

<file path=ppt/slides/_rels/slide23.xml.rels><?xml version="1.0" encoding="UTF-8" standalone="yes"?>
<Relationships xmlns="http://schemas.openxmlformats.org/package/2006/relationships"><Relationship Id="rId8" Type="http://schemas.openxmlformats.org/officeDocument/2006/relationships/tags" Target="../tags/tag188.xml"/><Relationship Id="rId13" Type="http://schemas.openxmlformats.org/officeDocument/2006/relationships/tags" Target="../tags/tag193.xml"/><Relationship Id="rId18" Type="http://schemas.openxmlformats.org/officeDocument/2006/relationships/tags" Target="../tags/tag198.xml"/><Relationship Id="rId26" Type="http://schemas.openxmlformats.org/officeDocument/2006/relationships/tags" Target="../tags/tag206.xml"/><Relationship Id="rId39" Type="http://schemas.openxmlformats.org/officeDocument/2006/relationships/tags" Target="../tags/tag219.xml"/><Relationship Id="rId3" Type="http://schemas.openxmlformats.org/officeDocument/2006/relationships/tags" Target="../tags/tag183.xml"/><Relationship Id="rId21" Type="http://schemas.openxmlformats.org/officeDocument/2006/relationships/tags" Target="../tags/tag201.xml"/><Relationship Id="rId34" Type="http://schemas.openxmlformats.org/officeDocument/2006/relationships/tags" Target="../tags/tag214.xml"/><Relationship Id="rId42" Type="http://schemas.openxmlformats.org/officeDocument/2006/relationships/tags" Target="../tags/tag222.xml"/><Relationship Id="rId47" Type="http://schemas.openxmlformats.org/officeDocument/2006/relationships/notesSlide" Target="../notesSlides/notesSlide11.xml"/><Relationship Id="rId7" Type="http://schemas.openxmlformats.org/officeDocument/2006/relationships/tags" Target="../tags/tag187.xml"/><Relationship Id="rId12" Type="http://schemas.openxmlformats.org/officeDocument/2006/relationships/tags" Target="../tags/tag192.xml"/><Relationship Id="rId17" Type="http://schemas.openxmlformats.org/officeDocument/2006/relationships/tags" Target="../tags/tag197.xml"/><Relationship Id="rId25" Type="http://schemas.openxmlformats.org/officeDocument/2006/relationships/tags" Target="../tags/tag205.xml"/><Relationship Id="rId33" Type="http://schemas.openxmlformats.org/officeDocument/2006/relationships/tags" Target="../tags/tag213.xml"/><Relationship Id="rId38" Type="http://schemas.openxmlformats.org/officeDocument/2006/relationships/tags" Target="../tags/tag218.xml"/><Relationship Id="rId46" Type="http://schemas.openxmlformats.org/officeDocument/2006/relationships/slideLayout" Target="../slideLayouts/slideLayout6.xml"/><Relationship Id="rId2" Type="http://schemas.openxmlformats.org/officeDocument/2006/relationships/tags" Target="../tags/tag182.xml"/><Relationship Id="rId16" Type="http://schemas.openxmlformats.org/officeDocument/2006/relationships/tags" Target="../tags/tag196.xml"/><Relationship Id="rId20" Type="http://schemas.openxmlformats.org/officeDocument/2006/relationships/tags" Target="../tags/tag200.xml"/><Relationship Id="rId29" Type="http://schemas.openxmlformats.org/officeDocument/2006/relationships/tags" Target="../tags/tag209.xml"/><Relationship Id="rId41" Type="http://schemas.openxmlformats.org/officeDocument/2006/relationships/tags" Target="../tags/tag221.xml"/><Relationship Id="rId1" Type="http://schemas.openxmlformats.org/officeDocument/2006/relationships/tags" Target="../tags/tag181.xml"/><Relationship Id="rId6" Type="http://schemas.openxmlformats.org/officeDocument/2006/relationships/tags" Target="../tags/tag186.xml"/><Relationship Id="rId11" Type="http://schemas.openxmlformats.org/officeDocument/2006/relationships/tags" Target="../tags/tag191.xml"/><Relationship Id="rId24" Type="http://schemas.openxmlformats.org/officeDocument/2006/relationships/tags" Target="../tags/tag204.xml"/><Relationship Id="rId32" Type="http://schemas.openxmlformats.org/officeDocument/2006/relationships/tags" Target="../tags/tag212.xml"/><Relationship Id="rId37" Type="http://schemas.openxmlformats.org/officeDocument/2006/relationships/tags" Target="../tags/tag217.xml"/><Relationship Id="rId40" Type="http://schemas.openxmlformats.org/officeDocument/2006/relationships/tags" Target="../tags/tag220.xml"/><Relationship Id="rId45" Type="http://schemas.openxmlformats.org/officeDocument/2006/relationships/tags" Target="../tags/tag225.xml"/><Relationship Id="rId5" Type="http://schemas.openxmlformats.org/officeDocument/2006/relationships/tags" Target="../tags/tag185.xml"/><Relationship Id="rId15" Type="http://schemas.openxmlformats.org/officeDocument/2006/relationships/tags" Target="../tags/tag195.xml"/><Relationship Id="rId23" Type="http://schemas.openxmlformats.org/officeDocument/2006/relationships/tags" Target="../tags/tag203.xml"/><Relationship Id="rId28" Type="http://schemas.openxmlformats.org/officeDocument/2006/relationships/tags" Target="../tags/tag208.xml"/><Relationship Id="rId36" Type="http://schemas.openxmlformats.org/officeDocument/2006/relationships/tags" Target="../tags/tag216.xml"/><Relationship Id="rId10" Type="http://schemas.openxmlformats.org/officeDocument/2006/relationships/tags" Target="../tags/tag190.xml"/><Relationship Id="rId19" Type="http://schemas.openxmlformats.org/officeDocument/2006/relationships/tags" Target="../tags/tag199.xml"/><Relationship Id="rId31" Type="http://schemas.openxmlformats.org/officeDocument/2006/relationships/tags" Target="../tags/tag211.xml"/><Relationship Id="rId44" Type="http://schemas.openxmlformats.org/officeDocument/2006/relationships/tags" Target="../tags/tag224.xml"/><Relationship Id="rId4" Type="http://schemas.openxmlformats.org/officeDocument/2006/relationships/tags" Target="../tags/tag184.xml"/><Relationship Id="rId9" Type="http://schemas.openxmlformats.org/officeDocument/2006/relationships/tags" Target="../tags/tag189.xml"/><Relationship Id="rId14" Type="http://schemas.openxmlformats.org/officeDocument/2006/relationships/tags" Target="../tags/tag194.xml"/><Relationship Id="rId22" Type="http://schemas.openxmlformats.org/officeDocument/2006/relationships/tags" Target="../tags/tag202.xml"/><Relationship Id="rId27" Type="http://schemas.openxmlformats.org/officeDocument/2006/relationships/tags" Target="../tags/tag207.xml"/><Relationship Id="rId30" Type="http://schemas.openxmlformats.org/officeDocument/2006/relationships/tags" Target="../tags/tag210.xml"/><Relationship Id="rId35" Type="http://schemas.openxmlformats.org/officeDocument/2006/relationships/tags" Target="../tags/tag215.xml"/><Relationship Id="rId43" Type="http://schemas.openxmlformats.org/officeDocument/2006/relationships/tags" Target="../tags/tag223.xml"/><Relationship Id="rId48"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27.xml"/><Relationship Id="rId1" Type="http://schemas.openxmlformats.org/officeDocument/2006/relationships/tags" Target="../tags/tag226.xml"/><Relationship Id="rId4" Type="http://schemas.openxmlformats.org/officeDocument/2006/relationships/notesSlide" Target="../notesSlides/notesSlide1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9.xml"/><Relationship Id="rId1" Type="http://schemas.openxmlformats.org/officeDocument/2006/relationships/tags" Target="../tags/tag228.xml"/><Relationship Id="rId4" Type="http://schemas.openxmlformats.org/officeDocument/2006/relationships/notesSlide" Target="../notesSlides/notesSlide13.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1.xml"/><Relationship Id="rId1" Type="http://schemas.openxmlformats.org/officeDocument/2006/relationships/tags" Target="../tags/tag230.xml"/><Relationship Id="rId4" Type="http://schemas.openxmlformats.org/officeDocument/2006/relationships/notesSlide" Target="../notesSlides/notesSlide14.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3" Type="http://schemas.openxmlformats.org/officeDocument/2006/relationships/tags" Target="../tags/tag234.xml"/><Relationship Id="rId2" Type="http://schemas.openxmlformats.org/officeDocument/2006/relationships/tags" Target="../tags/tag233.xml"/><Relationship Id="rId1" Type="http://schemas.openxmlformats.org/officeDocument/2006/relationships/tags" Target="../tags/tag232.xml"/><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tags" Target="../tags/tag237.xml"/><Relationship Id="rId2" Type="http://schemas.openxmlformats.org/officeDocument/2006/relationships/tags" Target="../tags/tag236.xml"/><Relationship Id="rId1" Type="http://schemas.openxmlformats.org/officeDocument/2006/relationships/tags" Target="../tags/tag235.xml"/><Relationship Id="rId6" Type="http://schemas.openxmlformats.org/officeDocument/2006/relationships/notesSlide" Target="../notesSlides/notesSlide16.xml"/><Relationship Id="rId5" Type="http://schemas.openxmlformats.org/officeDocument/2006/relationships/slideLayout" Target="../slideLayouts/slideLayout2.xml"/><Relationship Id="rId4" Type="http://schemas.openxmlformats.org/officeDocument/2006/relationships/tags" Target="../tags/tag238.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7.xml"/><Relationship Id="rId7"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tags" Target="../tags/tag10.xml"/><Relationship Id="rId5" Type="http://schemas.openxmlformats.org/officeDocument/2006/relationships/tags" Target="../tags/tag9.xml"/><Relationship Id="rId10" Type="http://schemas.openxmlformats.org/officeDocument/2006/relationships/image" Target="../media/image6.png"/><Relationship Id="rId4" Type="http://schemas.openxmlformats.org/officeDocument/2006/relationships/tags" Target="../tags/tag8.xml"/><Relationship Id="rId9"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tags" Target="../tags/tag246.xml"/><Relationship Id="rId13" Type="http://schemas.openxmlformats.org/officeDocument/2006/relationships/tags" Target="../tags/tag251.xml"/><Relationship Id="rId3" Type="http://schemas.openxmlformats.org/officeDocument/2006/relationships/tags" Target="../tags/tag241.xml"/><Relationship Id="rId7" Type="http://schemas.openxmlformats.org/officeDocument/2006/relationships/tags" Target="../tags/tag245.xml"/><Relationship Id="rId12" Type="http://schemas.openxmlformats.org/officeDocument/2006/relationships/tags" Target="../tags/tag250.xml"/><Relationship Id="rId2" Type="http://schemas.openxmlformats.org/officeDocument/2006/relationships/tags" Target="../tags/tag240.xml"/><Relationship Id="rId16" Type="http://schemas.openxmlformats.org/officeDocument/2006/relationships/image" Target="../media/image10.jpeg"/><Relationship Id="rId1" Type="http://schemas.openxmlformats.org/officeDocument/2006/relationships/tags" Target="../tags/tag239.xml"/><Relationship Id="rId6" Type="http://schemas.openxmlformats.org/officeDocument/2006/relationships/tags" Target="../tags/tag244.xml"/><Relationship Id="rId11" Type="http://schemas.openxmlformats.org/officeDocument/2006/relationships/tags" Target="../tags/tag249.xml"/><Relationship Id="rId5" Type="http://schemas.openxmlformats.org/officeDocument/2006/relationships/tags" Target="../tags/tag243.xml"/><Relationship Id="rId15" Type="http://schemas.openxmlformats.org/officeDocument/2006/relationships/image" Target="../media/image22.jpeg"/><Relationship Id="rId10" Type="http://schemas.openxmlformats.org/officeDocument/2006/relationships/tags" Target="../tags/tag248.xml"/><Relationship Id="rId4" Type="http://schemas.openxmlformats.org/officeDocument/2006/relationships/tags" Target="../tags/tag242.xml"/><Relationship Id="rId9" Type="http://schemas.openxmlformats.org/officeDocument/2006/relationships/tags" Target="../tags/tag247.xml"/><Relationship Id="rId14"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tags" Target="../tags/tag254.xml"/><Relationship Id="rId2" Type="http://schemas.openxmlformats.org/officeDocument/2006/relationships/tags" Target="../tags/tag253.xml"/><Relationship Id="rId1" Type="http://schemas.openxmlformats.org/officeDocument/2006/relationships/tags" Target="../tags/tag252.xml"/><Relationship Id="rId4"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youtube.com/watch?v=xiuWdJYyIKs"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tags" Target="../tags/tag257.xml"/><Relationship Id="rId7" Type="http://schemas.openxmlformats.org/officeDocument/2006/relationships/image" Target="../media/image13.jpeg"/><Relationship Id="rId2" Type="http://schemas.openxmlformats.org/officeDocument/2006/relationships/tags" Target="../tags/tag256.xml"/><Relationship Id="rId1" Type="http://schemas.openxmlformats.org/officeDocument/2006/relationships/tags" Target="../tags/tag255.xml"/><Relationship Id="rId6" Type="http://schemas.openxmlformats.org/officeDocument/2006/relationships/slideLayout" Target="../slideLayouts/slideLayout6.xml"/><Relationship Id="rId5" Type="http://schemas.openxmlformats.org/officeDocument/2006/relationships/tags" Target="../tags/tag259.xml"/><Relationship Id="rId4" Type="http://schemas.openxmlformats.org/officeDocument/2006/relationships/tags" Target="../tags/tag258.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1.xml"/><Relationship Id="rId1" Type="http://schemas.openxmlformats.org/officeDocument/2006/relationships/tags" Target="../tags/tag260.xml"/><Relationship Id="rId4" Type="http://schemas.openxmlformats.org/officeDocument/2006/relationships/notesSlide" Target="../notesSlides/notesSlide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264.xml"/><Relationship Id="rId7" Type="http://schemas.openxmlformats.org/officeDocument/2006/relationships/image" Target="../media/image24.jpeg"/><Relationship Id="rId2" Type="http://schemas.openxmlformats.org/officeDocument/2006/relationships/tags" Target="../tags/tag263.xml"/><Relationship Id="rId1" Type="http://schemas.openxmlformats.org/officeDocument/2006/relationships/tags" Target="../tags/tag262.xml"/><Relationship Id="rId6" Type="http://schemas.openxmlformats.org/officeDocument/2006/relationships/notesSlide" Target="../notesSlides/notesSlide20.xml"/><Relationship Id="rId5" Type="http://schemas.openxmlformats.org/officeDocument/2006/relationships/slideLayout" Target="../slideLayouts/slideLayout2.xml"/><Relationship Id="rId4" Type="http://schemas.openxmlformats.org/officeDocument/2006/relationships/tags" Target="../tags/tag26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5.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tags" Target="../tags/tag24.xml"/><Relationship Id="rId18" Type="http://schemas.openxmlformats.org/officeDocument/2006/relationships/image" Target="../media/image7.jpeg"/><Relationship Id="rId3" Type="http://schemas.openxmlformats.org/officeDocument/2006/relationships/tags" Target="../tags/tag14.xml"/><Relationship Id="rId7" Type="http://schemas.openxmlformats.org/officeDocument/2006/relationships/tags" Target="../tags/tag18.xml"/><Relationship Id="rId12" Type="http://schemas.openxmlformats.org/officeDocument/2006/relationships/tags" Target="../tags/tag23.xml"/><Relationship Id="rId17" Type="http://schemas.openxmlformats.org/officeDocument/2006/relationships/notesSlide" Target="../notesSlides/notesSlide3.xml"/><Relationship Id="rId2" Type="http://schemas.openxmlformats.org/officeDocument/2006/relationships/tags" Target="../tags/tag13.xml"/><Relationship Id="rId16" Type="http://schemas.openxmlformats.org/officeDocument/2006/relationships/slideLayout" Target="../slideLayouts/slideLayout12.xml"/><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tags" Target="../tags/tag22.xml"/><Relationship Id="rId5" Type="http://schemas.openxmlformats.org/officeDocument/2006/relationships/tags" Target="../tags/tag16.xml"/><Relationship Id="rId15" Type="http://schemas.openxmlformats.org/officeDocument/2006/relationships/tags" Target="../tags/tag26.xml"/><Relationship Id="rId10" Type="http://schemas.openxmlformats.org/officeDocument/2006/relationships/tags" Target="../tags/tag21.xml"/><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tags" Target="../tags/tag2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2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6.xml"/><Relationship Id="rId1" Type="http://schemas.openxmlformats.org/officeDocument/2006/relationships/tags" Target="../tags/tag28.xml"/></Relationships>
</file>

<file path=ppt/slides/_rels/slide8.xml.rels><?xml version="1.0" encoding="UTF-8" standalone="yes"?>
<Relationships xmlns="http://schemas.openxmlformats.org/package/2006/relationships"><Relationship Id="rId8" Type="http://schemas.openxmlformats.org/officeDocument/2006/relationships/tags" Target="../tags/tag36.xml"/><Relationship Id="rId13" Type="http://schemas.openxmlformats.org/officeDocument/2006/relationships/tags" Target="../tags/tag41.xml"/><Relationship Id="rId18" Type="http://schemas.openxmlformats.org/officeDocument/2006/relationships/tags" Target="../tags/tag46.xml"/><Relationship Id="rId26" Type="http://schemas.openxmlformats.org/officeDocument/2006/relationships/tags" Target="../tags/tag54.xml"/><Relationship Id="rId3" Type="http://schemas.openxmlformats.org/officeDocument/2006/relationships/tags" Target="../tags/tag31.xml"/><Relationship Id="rId21" Type="http://schemas.openxmlformats.org/officeDocument/2006/relationships/tags" Target="../tags/tag49.xml"/><Relationship Id="rId7" Type="http://schemas.openxmlformats.org/officeDocument/2006/relationships/tags" Target="../tags/tag35.xml"/><Relationship Id="rId12" Type="http://schemas.openxmlformats.org/officeDocument/2006/relationships/tags" Target="../tags/tag40.xml"/><Relationship Id="rId17" Type="http://schemas.openxmlformats.org/officeDocument/2006/relationships/tags" Target="../tags/tag45.xml"/><Relationship Id="rId25" Type="http://schemas.openxmlformats.org/officeDocument/2006/relationships/tags" Target="../tags/tag53.xml"/><Relationship Id="rId2" Type="http://schemas.openxmlformats.org/officeDocument/2006/relationships/tags" Target="../tags/tag30.xml"/><Relationship Id="rId16" Type="http://schemas.openxmlformats.org/officeDocument/2006/relationships/tags" Target="../tags/tag44.xml"/><Relationship Id="rId20" Type="http://schemas.openxmlformats.org/officeDocument/2006/relationships/tags" Target="../tags/tag48.xml"/><Relationship Id="rId29" Type="http://schemas.openxmlformats.org/officeDocument/2006/relationships/tags" Target="../tags/tag57.xml"/><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tags" Target="../tags/tag39.xml"/><Relationship Id="rId24" Type="http://schemas.openxmlformats.org/officeDocument/2006/relationships/tags" Target="../tags/tag52.xml"/><Relationship Id="rId5" Type="http://schemas.openxmlformats.org/officeDocument/2006/relationships/tags" Target="../tags/tag33.xml"/><Relationship Id="rId15" Type="http://schemas.openxmlformats.org/officeDocument/2006/relationships/tags" Target="../tags/tag43.xml"/><Relationship Id="rId23" Type="http://schemas.openxmlformats.org/officeDocument/2006/relationships/tags" Target="../tags/tag51.xml"/><Relationship Id="rId28" Type="http://schemas.openxmlformats.org/officeDocument/2006/relationships/tags" Target="../tags/tag56.xml"/><Relationship Id="rId10" Type="http://schemas.openxmlformats.org/officeDocument/2006/relationships/tags" Target="../tags/tag38.xml"/><Relationship Id="rId19" Type="http://schemas.openxmlformats.org/officeDocument/2006/relationships/tags" Target="../tags/tag47.xml"/><Relationship Id="rId31" Type="http://schemas.openxmlformats.org/officeDocument/2006/relationships/image" Target="../media/image10.jpeg"/><Relationship Id="rId4" Type="http://schemas.openxmlformats.org/officeDocument/2006/relationships/tags" Target="../tags/tag32.xml"/><Relationship Id="rId9" Type="http://schemas.openxmlformats.org/officeDocument/2006/relationships/tags" Target="../tags/tag37.xml"/><Relationship Id="rId14" Type="http://schemas.openxmlformats.org/officeDocument/2006/relationships/tags" Target="../tags/tag42.xml"/><Relationship Id="rId22" Type="http://schemas.openxmlformats.org/officeDocument/2006/relationships/tags" Target="../tags/tag50.xml"/><Relationship Id="rId27" Type="http://schemas.openxmlformats.org/officeDocument/2006/relationships/tags" Target="../tags/tag55.xml"/><Relationship Id="rId30"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1000" r="-11000"/>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a:xfrm>
            <a:off x="1331640" y="476672"/>
            <a:ext cx="7056784" cy="1584176"/>
          </a:xfrm>
          <a:solidFill>
            <a:srgbClr val="FFFFFF">
              <a:alpha val="69020"/>
            </a:srgbClr>
          </a:solidFill>
        </p:spPr>
        <p:txBody>
          <a:bodyPr>
            <a:normAutofit fontScale="90000"/>
          </a:bodyPr>
          <a:lstStyle/>
          <a:p>
            <a:pPr algn="ctr"/>
            <a:r>
              <a:rPr lang="fr-CA" dirty="0" smtClean="0">
                <a:solidFill>
                  <a:schemeClr val="bg1"/>
                </a:solidFill>
              </a:rPr>
              <a:t>Module I</a:t>
            </a:r>
            <a:br>
              <a:rPr lang="fr-CA" dirty="0" smtClean="0">
                <a:solidFill>
                  <a:schemeClr val="bg1"/>
                </a:solidFill>
              </a:rPr>
            </a:br>
            <a:r>
              <a:rPr lang="fr-CA" dirty="0" smtClean="0">
                <a:solidFill>
                  <a:schemeClr val="bg1"/>
                </a:solidFill>
              </a:rPr>
              <a:t>Le système digestif</a:t>
            </a:r>
            <a:endParaRPr lang="fr-CA" dirty="0">
              <a:solidFill>
                <a:schemeClr val="bg1"/>
              </a:solidFill>
            </a:endParaRPr>
          </a:p>
        </p:txBody>
      </p:sp>
      <p:sp>
        <p:nvSpPr>
          <p:cNvPr id="3" name="Sous-titre 2"/>
          <p:cNvSpPr>
            <a:spLocks noGrp="1"/>
          </p:cNvSpPr>
          <p:nvPr>
            <p:ph type="subTitle" idx="4294967295"/>
            <p:custDataLst>
              <p:tags r:id="rId2"/>
            </p:custDataLst>
          </p:nvPr>
        </p:nvSpPr>
        <p:spPr>
          <a:xfrm>
            <a:off x="1403648" y="4869160"/>
            <a:ext cx="6400800" cy="1080120"/>
          </a:xfrm>
          <a:solidFill>
            <a:srgbClr val="FFFFFF">
              <a:alpha val="63922"/>
            </a:srgbClr>
          </a:solidFill>
        </p:spPr>
        <p:txBody>
          <a:bodyPr>
            <a:noAutofit/>
          </a:bodyPr>
          <a:lstStyle/>
          <a:p>
            <a:pPr marL="0" indent="0" algn="ctr">
              <a:buNone/>
            </a:pPr>
            <a:r>
              <a:rPr lang="fr-CA" b="1" cap="small" dirty="0" smtClean="0">
                <a:solidFill>
                  <a:schemeClr val="bg1"/>
                </a:solidFill>
              </a:rPr>
              <a:t>La lumière au bout du tunnel</a:t>
            </a:r>
          </a:p>
          <a:p>
            <a:pPr marL="0" indent="0" algn="ctr">
              <a:buNone/>
            </a:pPr>
            <a:r>
              <a:rPr lang="fr-CA" b="1" cap="small" dirty="0" smtClean="0">
                <a:solidFill>
                  <a:schemeClr val="bg1"/>
                </a:solidFill>
              </a:rPr>
              <a:t>Chapitre 23 (</a:t>
            </a:r>
            <a:r>
              <a:rPr lang="fr-CA" b="1" cap="small" dirty="0" err="1" smtClean="0">
                <a:solidFill>
                  <a:schemeClr val="bg1"/>
                </a:solidFill>
              </a:rPr>
              <a:t>Marieb</a:t>
            </a:r>
            <a:r>
              <a:rPr lang="fr-CA" b="1" cap="small" dirty="0" smtClean="0">
                <a:solidFill>
                  <a:schemeClr val="bg1"/>
                </a:solidFill>
              </a:rPr>
              <a:t>)</a:t>
            </a:r>
            <a:endParaRPr lang="fr-CA" b="1" cap="small" dirty="0">
              <a:solidFill>
                <a:schemeClr val="bg1"/>
              </a:solidFill>
            </a:endParaRPr>
          </a:p>
        </p:txBody>
      </p:sp>
    </p:spTree>
    <p:extLst>
      <p:ext uri="{BB962C8B-B14F-4D97-AF65-F5344CB8AC3E}">
        <p14:creationId xmlns:p14="http://schemas.microsoft.com/office/powerpoint/2010/main" val="40654935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Rectangle 8"/>
          <p:cNvSpPr/>
          <p:nvPr/>
        </p:nvSpPr>
        <p:spPr bwMode="auto">
          <a:xfrm>
            <a:off x="1476375" y="5013325"/>
            <a:ext cx="1835150" cy="360363"/>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wrap="none" lIns="90000" tIns="46800" rIns="90000" bIns="46800" anchor="ctr">
            <a:spAutoFit/>
          </a:bodyPr>
          <a:lstStyle/>
          <a:p>
            <a:pPr>
              <a:defRPr/>
            </a:pPr>
            <a:endParaRPr lang="fr-CA"/>
          </a:p>
        </p:txBody>
      </p:sp>
      <p:sp>
        <p:nvSpPr>
          <p:cNvPr id="8" name="Rectangle 7"/>
          <p:cNvSpPr/>
          <p:nvPr/>
        </p:nvSpPr>
        <p:spPr bwMode="auto">
          <a:xfrm>
            <a:off x="1476375" y="2681288"/>
            <a:ext cx="1906588" cy="360362"/>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wrap="none" lIns="90000" tIns="46800" rIns="90000" bIns="46800" anchor="ctr">
            <a:spAutoFit/>
          </a:bodyPr>
          <a:lstStyle/>
          <a:p>
            <a:pPr>
              <a:defRPr/>
            </a:pPr>
            <a:endParaRPr lang="fr-CA"/>
          </a:p>
        </p:txBody>
      </p:sp>
      <p:sp>
        <p:nvSpPr>
          <p:cNvPr id="679938" name="Rectangle 2"/>
          <p:cNvSpPr>
            <a:spLocks noGrp="1" noChangeArrowheads="1"/>
          </p:cNvSpPr>
          <p:nvPr>
            <p:ph type="title"/>
          </p:nvPr>
        </p:nvSpPr>
        <p:spPr/>
        <p:txBody>
          <a:bodyPr/>
          <a:lstStyle/>
          <a:p>
            <a:pPr eaLnBrk="1" hangingPunct="1">
              <a:defRPr/>
            </a:pPr>
            <a:r>
              <a:rPr lang="fr-CA" smtClean="0"/>
              <a:t>Capillaires intestinaux</a:t>
            </a:r>
          </a:p>
        </p:txBody>
      </p:sp>
      <p:pic>
        <p:nvPicPr>
          <p:cNvPr id="679940" name="Picture 4" descr="Figure 21-4"/>
          <p:cNvPicPr>
            <a:picLocks noGrp="1" noChangeAspect="1" noChangeArrowheads="1"/>
          </p:cNvPicPr>
          <p:nvPr>
            <p:ph idx="1"/>
          </p:nvPr>
        </p:nvPicPr>
        <p:blipFill>
          <a:blip r:embed="rId4" cstate="print">
            <a:clrChange>
              <a:clrFrom>
                <a:srgbClr val="FFFFFF"/>
              </a:clrFrom>
              <a:clrTo>
                <a:srgbClr val="FFFFFF">
                  <a:alpha val="0"/>
                </a:srgbClr>
              </a:clrTo>
            </a:clrChange>
          </a:blip>
          <a:srcRect l="24841" t="40294" r="26625" b="38588"/>
          <a:stretch>
            <a:fillRect/>
          </a:stretch>
        </p:blipFill>
        <p:spPr>
          <a:xfrm>
            <a:off x="1116013" y="1412875"/>
            <a:ext cx="7416800" cy="4175125"/>
          </a:xfrm>
          <a:noFill/>
        </p:spPr>
      </p:pic>
      <p:sp>
        <p:nvSpPr>
          <p:cNvPr id="679943" name="Text Box 7"/>
          <p:cNvSpPr txBox="1">
            <a:spLocks noChangeArrowheads="1"/>
          </p:cNvSpPr>
          <p:nvPr/>
        </p:nvSpPr>
        <p:spPr bwMode="auto">
          <a:xfrm>
            <a:off x="1331913" y="5949950"/>
            <a:ext cx="1223962" cy="371475"/>
          </a:xfrm>
          <a:prstGeom prst="rect">
            <a:avLst/>
          </a:prstGeom>
          <a:noFill/>
          <a:ln w="38100" algn="ctr">
            <a:noFill/>
            <a:miter lim="800000"/>
            <a:headEnd/>
            <a:tailEnd/>
          </a:ln>
          <a:effectLst/>
        </p:spPr>
        <p:txBody>
          <a:bodyPr lIns="90000" tIns="46800" rIns="90000" bIns="46800">
            <a:spAutoFit/>
          </a:bodyPr>
          <a:lstStyle/>
          <a:p>
            <a:pPr>
              <a:spcBef>
                <a:spcPct val="50000"/>
              </a:spcBef>
              <a:defRPr/>
            </a:pPr>
            <a:r>
              <a:rPr lang="fr-CA" b="1" dirty="0">
                <a:solidFill>
                  <a:srgbClr val="000000"/>
                </a:solidFill>
              </a:rPr>
              <a:t>Fig. 19.3</a:t>
            </a:r>
          </a:p>
        </p:txBody>
      </p:sp>
      <p:sp>
        <p:nvSpPr>
          <p:cNvPr id="10" name="Espace réservé du numéro de diapositive 21"/>
          <p:cNvSpPr txBox="1">
            <a:spLocks/>
          </p:cNvSpPr>
          <p:nvPr>
            <p:custDataLst>
              <p:tags r:id="rId1"/>
            </p:custDataLst>
          </p:nvPr>
        </p:nvSpPr>
        <p:spPr>
          <a:xfrm>
            <a:off x="8244408" y="6381328"/>
            <a:ext cx="677416" cy="288032"/>
          </a:xfrm>
          <a:prstGeom prst="rect">
            <a:avLst/>
          </a:prstGeom>
        </p:spPr>
        <p:txBody>
          <a:bodyPr>
            <a:normAutofit fontScale="92500" lnSpcReduction="20000"/>
          </a:bodyPr>
          <a:lstStyle>
            <a:defPPr>
              <a:defRPr lang="fr-FR"/>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C22005E-848E-4894-AB3D-112370BDA3A2}" type="slidenum">
              <a:rPr lang="en-US" sz="1600" b="1" smtClean="0">
                <a:solidFill>
                  <a:schemeClr val="tx1"/>
                </a:solidFill>
                <a:latin typeface="Verdana" panose="020B0604030504040204" pitchFamily="34" charset="0"/>
                <a:ea typeface="Verdana" panose="020B0604030504040204" pitchFamily="34" charset="0"/>
                <a:cs typeface="Verdana" panose="020B0604030504040204" pitchFamily="34" charset="0"/>
              </a:rPr>
              <a:pPr>
                <a:defRPr/>
              </a:pPr>
              <a:t>10</a:t>
            </a:fld>
            <a:endParaRPr lang="en-US" sz="16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79938"/>
                                        </p:tgtEl>
                                        <p:attrNameLst>
                                          <p:attrName>style.visibility</p:attrName>
                                        </p:attrNameLst>
                                      </p:cBhvr>
                                      <p:to>
                                        <p:strVal val="visible"/>
                                      </p:to>
                                    </p:set>
                                    <p:animEffect transition="in" filter="fade">
                                      <p:cBhvr>
                                        <p:cTn id="7" dur="1000"/>
                                        <p:tgtEl>
                                          <p:spTgt spid="679938"/>
                                        </p:tgtEl>
                                      </p:cBhvr>
                                    </p:animEffect>
                                  </p:childTnLst>
                                </p:cTn>
                              </p:par>
                              <p:par>
                                <p:cTn id="8" presetID="10" presetClass="entr" presetSubtype="0" fill="hold" nodeType="withEffect">
                                  <p:stCondLst>
                                    <p:cond delay="0"/>
                                  </p:stCondLst>
                                  <p:childTnLst>
                                    <p:set>
                                      <p:cBhvr>
                                        <p:cTn id="9" dur="1" fill="hold">
                                          <p:stCondLst>
                                            <p:cond delay="0"/>
                                          </p:stCondLst>
                                        </p:cTn>
                                        <p:tgtEl>
                                          <p:spTgt spid="679940"/>
                                        </p:tgtEl>
                                        <p:attrNameLst>
                                          <p:attrName>style.visibility</p:attrName>
                                        </p:attrNameLst>
                                      </p:cBhvr>
                                      <p:to>
                                        <p:strVal val="visible"/>
                                      </p:to>
                                    </p:set>
                                    <p:animEffect transition="in" filter="fade">
                                      <p:cBhvr>
                                        <p:cTn id="10" dur="1000"/>
                                        <p:tgtEl>
                                          <p:spTgt spid="67994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79943"/>
                                        </p:tgtEl>
                                        <p:attrNameLst>
                                          <p:attrName>style.visibility</p:attrName>
                                        </p:attrNameLst>
                                      </p:cBhvr>
                                      <p:to>
                                        <p:strVal val="visible"/>
                                      </p:to>
                                    </p:set>
                                    <p:animEffect transition="in" filter="fade">
                                      <p:cBhvr>
                                        <p:cTn id="13" dur="1000"/>
                                        <p:tgtEl>
                                          <p:spTgt spid="67994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679938" grpId="0"/>
      <p:bldP spid="679943"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CA" dirty="0" smtClean="0"/>
              <a:t>Vaisseaux chylifères</a:t>
            </a:r>
            <a:endParaRPr lang="fr-CA" dirty="0"/>
          </a:p>
        </p:txBody>
      </p:sp>
      <p:pic>
        <p:nvPicPr>
          <p:cNvPr id="6" name="Image 5" descr="Figure 20.1.jpg"/>
          <p:cNvPicPr>
            <a:picLocks noChangeAspect="1"/>
          </p:cNvPicPr>
          <p:nvPr/>
        </p:nvPicPr>
        <p:blipFill>
          <a:blip r:embed="rId4" cstate="print">
            <a:clrChange>
              <a:clrFrom>
                <a:srgbClr val="FFFFFF"/>
              </a:clrFrom>
              <a:clrTo>
                <a:srgbClr val="FFFFFF">
                  <a:alpha val="0"/>
                </a:srgbClr>
              </a:clrTo>
            </a:clrChange>
          </a:blip>
          <a:srcRect l="39407" t="40115" r="40131" b="33383"/>
          <a:stretch>
            <a:fillRect/>
          </a:stretch>
        </p:blipFill>
        <p:spPr bwMode="auto">
          <a:xfrm>
            <a:off x="467544" y="1124744"/>
            <a:ext cx="4103688" cy="4103687"/>
          </a:xfrm>
          <a:prstGeom prst="rect">
            <a:avLst/>
          </a:prstGeom>
          <a:noFill/>
          <a:ln w="9525">
            <a:noFill/>
            <a:miter lim="800000"/>
            <a:headEnd/>
            <a:tailEnd/>
          </a:ln>
        </p:spPr>
      </p:pic>
      <p:pic>
        <p:nvPicPr>
          <p:cNvPr id="7" name="Image 6" descr="Figure 20.1.jpg"/>
          <p:cNvPicPr>
            <a:picLocks noChangeAspect="1"/>
          </p:cNvPicPr>
          <p:nvPr/>
        </p:nvPicPr>
        <p:blipFill>
          <a:blip r:embed="rId4" cstate="print">
            <a:clrChange>
              <a:clrFrom>
                <a:srgbClr val="FFFFFF"/>
              </a:clrFrom>
              <a:clrTo>
                <a:srgbClr val="FFFFFF">
                  <a:alpha val="0"/>
                </a:srgbClr>
              </a:clrTo>
            </a:clrChange>
          </a:blip>
          <a:srcRect l="47806" t="69444" r="42599" b="17612"/>
          <a:stretch>
            <a:fillRect/>
          </a:stretch>
        </p:blipFill>
        <p:spPr bwMode="auto">
          <a:xfrm>
            <a:off x="5147494" y="1556544"/>
            <a:ext cx="3455988" cy="3600450"/>
          </a:xfrm>
          <a:prstGeom prst="rect">
            <a:avLst/>
          </a:prstGeom>
          <a:noFill/>
          <a:ln w="9525">
            <a:noFill/>
            <a:miter lim="800000"/>
            <a:headEnd/>
            <a:tailEnd/>
          </a:ln>
        </p:spPr>
      </p:pic>
      <p:sp>
        <p:nvSpPr>
          <p:cNvPr id="9" name="Text Box 7"/>
          <p:cNvSpPr txBox="1">
            <a:spLocks noChangeArrowheads="1"/>
          </p:cNvSpPr>
          <p:nvPr/>
        </p:nvSpPr>
        <p:spPr bwMode="auto">
          <a:xfrm>
            <a:off x="7595370" y="1052736"/>
            <a:ext cx="1223963" cy="371475"/>
          </a:xfrm>
          <a:prstGeom prst="rect">
            <a:avLst/>
          </a:prstGeom>
          <a:noFill/>
          <a:ln w="38100" algn="ctr">
            <a:noFill/>
            <a:miter lim="800000"/>
            <a:headEnd/>
            <a:tailEnd/>
          </a:ln>
          <a:effectLst/>
        </p:spPr>
        <p:txBody>
          <a:bodyPr lIns="90000" tIns="46800" rIns="90000" bIns="46800">
            <a:spAutoFit/>
          </a:bodyPr>
          <a:lstStyle/>
          <a:p>
            <a:pPr algn="r">
              <a:spcBef>
                <a:spcPct val="50000"/>
              </a:spcBef>
              <a:defRPr/>
            </a:pPr>
            <a:r>
              <a:rPr lang="fr-CA" b="1" dirty="0">
                <a:solidFill>
                  <a:srgbClr val="000000"/>
                </a:solidFill>
                <a:effectLst>
                  <a:outerShdw blurRad="38100" dist="38100" dir="2700000" algn="tl">
                    <a:srgbClr val="C0C0C0"/>
                  </a:outerShdw>
                </a:effectLst>
              </a:rPr>
              <a:t>Fig. 20.1</a:t>
            </a:r>
          </a:p>
        </p:txBody>
      </p:sp>
      <p:sp>
        <p:nvSpPr>
          <p:cNvPr id="10" name="Rectangle 30"/>
          <p:cNvSpPr>
            <a:spLocks noChangeArrowheads="1"/>
          </p:cNvSpPr>
          <p:nvPr/>
        </p:nvSpPr>
        <p:spPr bwMode="auto">
          <a:xfrm>
            <a:off x="3636194" y="3644106"/>
            <a:ext cx="433388" cy="647700"/>
          </a:xfrm>
          <a:prstGeom prst="rect">
            <a:avLst/>
          </a:prstGeom>
          <a:noFill/>
          <a:ln w="57150" algn="ctr">
            <a:solidFill>
              <a:srgbClr val="000000"/>
            </a:solidFill>
            <a:prstDash val="sysDot"/>
            <a:miter lim="800000"/>
            <a:headEnd/>
            <a:tailEnd/>
          </a:ln>
          <a:effectLst/>
        </p:spPr>
        <p:txBody>
          <a:bodyPr wrap="none" lIns="90000" tIns="46800" rIns="90000" bIns="46800" anchor="ctr">
            <a:spAutoFit/>
          </a:bodyPr>
          <a:lstStyle/>
          <a:p>
            <a:pPr>
              <a:defRPr/>
            </a:pPr>
            <a:endParaRPr lang="fr-CA"/>
          </a:p>
        </p:txBody>
      </p:sp>
      <p:sp>
        <p:nvSpPr>
          <p:cNvPr id="11" name="Line 31"/>
          <p:cNvSpPr>
            <a:spLocks noChangeShapeType="1"/>
          </p:cNvSpPr>
          <p:nvPr/>
        </p:nvSpPr>
        <p:spPr bwMode="auto">
          <a:xfrm flipV="1">
            <a:off x="3994969" y="1843881"/>
            <a:ext cx="1152525" cy="1763713"/>
          </a:xfrm>
          <a:prstGeom prst="line">
            <a:avLst/>
          </a:prstGeom>
          <a:noFill/>
          <a:ln w="38100">
            <a:solidFill>
              <a:srgbClr val="000000"/>
            </a:solidFill>
            <a:prstDash val="dash"/>
            <a:round/>
            <a:headEnd/>
            <a:tailEnd/>
          </a:ln>
          <a:effectLst/>
        </p:spPr>
        <p:txBody>
          <a:bodyPr lIns="90000" tIns="46800" rIns="90000" bIns="46800">
            <a:spAutoFit/>
          </a:bodyPr>
          <a:lstStyle/>
          <a:p>
            <a:pPr>
              <a:defRPr/>
            </a:pPr>
            <a:endParaRPr lang="fr-CA"/>
          </a:p>
        </p:txBody>
      </p:sp>
      <p:sp>
        <p:nvSpPr>
          <p:cNvPr id="12" name="Line 32"/>
          <p:cNvSpPr>
            <a:spLocks noChangeShapeType="1"/>
          </p:cNvSpPr>
          <p:nvPr/>
        </p:nvSpPr>
        <p:spPr bwMode="auto">
          <a:xfrm>
            <a:off x="4067994" y="4291806"/>
            <a:ext cx="1079500" cy="865188"/>
          </a:xfrm>
          <a:prstGeom prst="line">
            <a:avLst/>
          </a:prstGeom>
          <a:noFill/>
          <a:ln w="38100">
            <a:solidFill>
              <a:srgbClr val="000000"/>
            </a:solidFill>
            <a:prstDash val="dash"/>
            <a:round/>
            <a:headEnd/>
            <a:tailEnd/>
          </a:ln>
          <a:effectLst/>
        </p:spPr>
        <p:txBody>
          <a:bodyPr lIns="90000" tIns="46800" rIns="90000" bIns="46800">
            <a:spAutoFit/>
          </a:bodyPr>
          <a:lstStyle/>
          <a:p>
            <a:pPr>
              <a:defRPr/>
            </a:pPr>
            <a:endParaRPr lang="fr-CA"/>
          </a:p>
        </p:txBody>
      </p:sp>
      <p:sp>
        <p:nvSpPr>
          <p:cNvPr id="13" name="Rectangle à coins arrondis 12"/>
          <p:cNvSpPr/>
          <p:nvPr/>
        </p:nvSpPr>
        <p:spPr bwMode="auto">
          <a:xfrm>
            <a:off x="179512" y="5619853"/>
            <a:ext cx="4824536" cy="761475"/>
          </a:xfrm>
          <a:prstGeom prst="wedgeRoundRectCallout">
            <a:avLst>
              <a:gd name="adj1" fmla="val 19106"/>
              <a:gd name="adj2" fmla="val -102829"/>
              <a:gd name="adj3" fmla="val 16667"/>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36000" tIns="36000" rIns="36000" bIns="36000" numCol="1" rtlCol="0" anchor="ctr" anchorCtr="0" compatLnSpc="1">
            <a:prstTxWarp prst="textNoShape">
              <a:avLst/>
            </a:prstTxWarp>
            <a:spAutoFit/>
          </a:bodyPr>
          <a:lstStyle/>
          <a:p>
            <a:pPr algn="ctr"/>
            <a:r>
              <a:rPr lang="fr-CA" sz="2000" b="1" dirty="0" smtClean="0"/>
              <a:t>Les capillaires lymphatiques sont enchevêtrés autour des </a:t>
            </a:r>
            <a:r>
              <a:rPr lang="fr-CA" sz="2000" b="1" dirty="0" smtClean="0">
                <a:solidFill>
                  <a:srgbClr val="FF0000"/>
                </a:solidFill>
              </a:rPr>
              <a:t>capillaires sanguins</a:t>
            </a:r>
            <a:r>
              <a:rPr lang="fr-CA" sz="2000" b="1" dirty="0" smtClean="0"/>
              <a:t>.</a:t>
            </a:r>
          </a:p>
        </p:txBody>
      </p:sp>
      <p:sp>
        <p:nvSpPr>
          <p:cNvPr id="14" name="Rectangle à coins arrondis 13"/>
          <p:cNvSpPr/>
          <p:nvPr/>
        </p:nvSpPr>
        <p:spPr bwMode="auto">
          <a:xfrm>
            <a:off x="5148064" y="5619853"/>
            <a:ext cx="3780928" cy="761475"/>
          </a:xfrm>
          <a:prstGeom prst="wedgeRoundRectCallout">
            <a:avLst>
              <a:gd name="adj1" fmla="val -36354"/>
              <a:gd name="adj2" fmla="val -235018"/>
              <a:gd name="adj3" fmla="val 16667"/>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36000" tIns="36000" rIns="36000" bIns="36000" numCol="1" rtlCol="0" anchor="ctr" anchorCtr="0" compatLnSpc="1">
            <a:prstTxWarp prst="textNoShape">
              <a:avLst/>
            </a:prstTxWarp>
            <a:spAutoFit/>
          </a:bodyPr>
          <a:lstStyle/>
          <a:p>
            <a:pPr algn="ctr"/>
            <a:r>
              <a:rPr lang="fr-CA" sz="2000" b="1" dirty="0" smtClean="0">
                <a:solidFill>
                  <a:schemeClr val="tx1"/>
                </a:solidFill>
              </a:rPr>
              <a:t>Les ¢ endothéliales adjacentes forment des disjonctions.</a:t>
            </a:r>
          </a:p>
        </p:txBody>
      </p:sp>
      <p:sp>
        <p:nvSpPr>
          <p:cNvPr id="15" name="Espace réservé du numéro de diapositive 21"/>
          <p:cNvSpPr txBox="1">
            <a:spLocks/>
          </p:cNvSpPr>
          <p:nvPr>
            <p:custDataLst>
              <p:tags r:id="rId1"/>
            </p:custDataLst>
          </p:nvPr>
        </p:nvSpPr>
        <p:spPr>
          <a:xfrm>
            <a:off x="8244408" y="6381328"/>
            <a:ext cx="677416" cy="288032"/>
          </a:xfrm>
          <a:prstGeom prst="rect">
            <a:avLst/>
          </a:prstGeom>
        </p:spPr>
        <p:txBody>
          <a:bodyPr>
            <a:normAutofit fontScale="92500" lnSpcReduction="20000"/>
          </a:bodyPr>
          <a:lstStyle>
            <a:defPPr>
              <a:defRPr lang="fr-FR"/>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C22005E-848E-4894-AB3D-112370BDA3A2}" type="slidenum">
              <a:rPr lang="en-US" sz="1600" b="1" smtClean="0">
                <a:solidFill>
                  <a:schemeClr val="tx1"/>
                </a:solidFill>
                <a:latin typeface="Verdana" panose="020B0604030504040204" pitchFamily="34" charset="0"/>
                <a:ea typeface="Verdana" panose="020B0604030504040204" pitchFamily="34" charset="0"/>
                <a:cs typeface="Verdana" panose="020B0604030504040204" pitchFamily="34" charset="0"/>
              </a:rPr>
              <a:pPr>
                <a:defRPr/>
              </a:pPr>
              <a:t>11</a:t>
            </a:fld>
            <a:endParaRPr lang="en-US" sz="16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par>
                                <p:cTn id="29" presetID="22" presetClass="entr" presetSubtype="8"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500"/>
                                        <p:tgtEl>
                                          <p:spTgt spid="12"/>
                                        </p:tgtEl>
                                      </p:cBhvr>
                                    </p:animEffect>
                                  </p:childTnLst>
                                </p:cTn>
                              </p:par>
                              <p:par>
                                <p:cTn id="32" presetID="10" presetClass="entr" presetSubtype="0"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par>
                          <p:cTn id="35" fill="hold">
                            <p:stCondLst>
                              <p:cond delay="1000"/>
                            </p:stCondLst>
                            <p:childTnLst>
                              <p:par>
                                <p:cTn id="36" presetID="22" presetClass="entr" presetSubtype="1"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up)">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7"/>
          <p:cNvSpPr/>
          <p:nvPr/>
        </p:nvSpPr>
        <p:spPr bwMode="auto">
          <a:xfrm>
            <a:off x="6893672" y="2393592"/>
            <a:ext cx="864096" cy="432048"/>
          </a:xfrm>
          <a:prstGeom prst="rect">
            <a:avLst/>
          </a:prstGeom>
          <a:solidFill>
            <a:srgbClr val="FF0000">
              <a:alpha val="50000"/>
            </a:srgbClr>
          </a:solidFill>
          <a:ln w="38100" cap="flat" cmpd="sng" algn="ctr">
            <a:solidFill>
              <a:srgbClr val="C0000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spAutoFit/>
          </a:bodyPr>
          <a:lstStyle/>
          <a:p>
            <a:pPr algn="ctr"/>
            <a:endParaRPr lang="fr-CA" sz="2400" dirty="0" smtClean="0"/>
          </a:p>
        </p:txBody>
      </p:sp>
      <p:sp>
        <p:nvSpPr>
          <p:cNvPr id="10" name="Rectangle 9"/>
          <p:cNvSpPr/>
          <p:nvPr/>
        </p:nvSpPr>
        <p:spPr bwMode="auto">
          <a:xfrm>
            <a:off x="6876256" y="3861048"/>
            <a:ext cx="756000" cy="432048"/>
          </a:xfrm>
          <a:prstGeom prst="rect">
            <a:avLst/>
          </a:prstGeom>
          <a:solidFill>
            <a:srgbClr val="00CC00">
              <a:alpha val="50000"/>
            </a:srgbClr>
          </a:solidFill>
          <a:ln w="38100" cap="flat" cmpd="sng" algn="ctr">
            <a:solidFill>
              <a:srgbClr val="00CC0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spAutoFit/>
          </a:bodyPr>
          <a:lstStyle/>
          <a:p>
            <a:pPr algn="ctr"/>
            <a:endParaRPr lang="fr-CA" sz="2400" dirty="0" smtClean="0"/>
          </a:p>
        </p:txBody>
      </p:sp>
      <p:sp>
        <p:nvSpPr>
          <p:cNvPr id="11" name="Rectangle 10"/>
          <p:cNvSpPr/>
          <p:nvPr/>
        </p:nvSpPr>
        <p:spPr bwMode="auto">
          <a:xfrm>
            <a:off x="5377736" y="6165304"/>
            <a:ext cx="720000" cy="288000"/>
          </a:xfrm>
          <a:prstGeom prst="rect">
            <a:avLst/>
          </a:prstGeom>
          <a:solidFill>
            <a:srgbClr val="00CC00">
              <a:alpha val="50000"/>
            </a:srgbClr>
          </a:solidFill>
          <a:ln w="38100" cap="flat" cmpd="sng" algn="ctr">
            <a:solidFill>
              <a:srgbClr val="00CC0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spAutoFit/>
          </a:bodyPr>
          <a:lstStyle/>
          <a:p>
            <a:pPr algn="ctr"/>
            <a:endParaRPr lang="fr-CA" sz="2400" dirty="0" smtClean="0"/>
          </a:p>
        </p:txBody>
      </p:sp>
      <p:sp>
        <p:nvSpPr>
          <p:cNvPr id="12" name="Rectangle 11"/>
          <p:cNvSpPr/>
          <p:nvPr/>
        </p:nvSpPr>
        <p:spPr bwMode="auto">
          <a:xfrm>
            <a:off x="2079016" y="5863624"/>
            <a:ext cx="1656000" cy="288000"/>
          </a:xfrm>
          <a:prstGeom prst="rect">
            <a:avLst/>
          </a:prstGeom>
          <a:solidFill>
            <a:srgbClr val="00CC00">
              <a:alpha val="50000"/>
            </a:srgbClr>
          </a:solidFill>
          <a:ln w="38100" cap="flat" cmpd="sng" algn="ctr">
            <a:solidFill>
              <a:srgbClr val="00CC0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spAutoFit/>
          </a:bodyPr>
          <a:lstStyle/>
          <a:p>
            <a:pPr algn="ctr"/>
            <a:endParaRPr lang="fr-CA" sz="2400" dirty="0" smtClean="0"/>
          </a:p>
        </p:txBody>
      </p:sp>
      <p:sp>
        <p:nvSpPr>
          <p:cNvPr id="13" name="Rectangle 12"/>
          <p:cNvSpPr/>
          <p:nvPr/>
        </p:nvSpPr>
        <p:spPr bwMode="auto">
          <a:xfrm>
            <a:off x="944304" y="3991416"/>
            <a:ext cx="891392" cy="432000"/>
          </a:xfrm>
          <a:prstGeom prst="rect">
            <a:avLst/>
          </a:prstGeom>
          <a:solidFill>
            <a:srgbClr val="00CC00">
              <a:alpha val="50000"/>
            </a:srgbClr>
          </a:solidFill>
          <a:ln w="38100" cap="flat" cmpd="sng" algn="ctr">
            <a:solidFill>
              <a:srgbClr val="00CC0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spAutoFit/>
          </a:bodyPr>
          <a:lstStyle/>
          <a:p>
            <a:pPr algn="ctr"/>
            <a:endParaRPr lang="fr-CA" sz="2400" dirty="0" smtClean="0"/>
          </a:p>
        </p:txBody>
      </p:sp>
      <p:sp>
        <p:nvSpPr>
          <p:cNvPr id="14" name="Rectangle 13"/>
          <p:cNvSpPr/>
          <p:nvPr/>
        </p:nvSpPr>
        <p:spPr bwMode="auto">
          <a:xfrm>
            <a:off x="3937576" y="1169456"/>
            <a:ext cx="1354504" cy="459344"/>
          </a:xfrm>
          <a:prstGeom prst="rect">
            <a:avLst/>
          </a:prstGeom>
          <a:solidFill>
            <a:schemeClr val="bg2">
              <a:alpha val="50000"/>
            </a:schemeClr>
          </a:solidFill>
          <a:ln w="38100" cap="flat" cmpd="sng" algn="ctr">
            <a:solidFill>
              <a:srgbClr val="00CC0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spAutoFit/>
          </a:bodyPr>
          <a:lstStyle/>
          <a:p>
            <a:pPr algn="ctr"/>
            <a:endParaRPr lang="fr-CA" sz="2400" dirty="0" smtClean="0"/>
          </a:p>
        </p:txBody>
      </p:sp>
      <p:sp>
        <p:nvSpPr>
          <p:cNvPr id="15" name="Rectangle 14"/>
          <p:cNvSpPr/>
          <p:nvPr/>
        </p:nvSpPr>
        <p:spPr bwMode="auto">
          <a:xfrm>
            <a:off x="6804248" y="1849711"/>
            <a:ext cx="1008112" cy="288000"/>
          </a:xfrm>
          <a:prstGeom prst="rect">
            <a:avLst/>
          </a:prstGeom>
          <a:solidFill>
            <a:srgbClr val="00CC00">
              <a:alpha val="50000"/>
            </a:srgbClr>
          </a:solidFill>
          <a:ln w="38100" cap="flat" cmpd="sng" algn="ctr">
            <a:solidFill>
              <a:srgbClr val="00CC0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spAutoFit/>
          </a:bodyPr>
          <a:lstStyle/>
          <a:p>
            <a:pPr algn="ctr"/>
            <a:endParaRPr lang="fr-CA" sz="2400" dirty="0" smtClean="0"/>
          </a:p>
        </p:txBody>
      </p:sp>
      <p:sp>
        <p:nvSpPr>
          <p:cNvPr id="2" name="Titre 1"/>
          <p:cNvSpPr>
            <a:spLocks noGrp="1"/>
          </p:cNvSpPr>
          <p:nvPr>
            <p:ph type="title"/>
          </p:nvPr>
        </p:nvSpPr>
        <p:spPr/>
        <p:txBody>
          <a:bodyPr/>
          <a:lstStyle/>
          <a:p>
            <a:pPr>
              <a:defRPr/>
            </a:pPr>
            <a:r>
              <a:rPr lang="fr-CA" dirty="0" smtClean="0"/>
              <a:t>Circulez je vous prie !</a:t>
            </a:r>
            <a:endParaRPr lang="fr-CA" dirty="0"/>
          </a:p>
        </p:txBody>
      </p:sp>
      <p:pic>
        <p:nvPicPr>
          <p:cNvPr id="6" name="Espace réservé du contenu 5" descr="Figure 24-20.jpg"/>
          <p:cNvPicPr>
            <a:picLocks noGrp="1" noChangeAspect="1"/>
          </p:cNvPicPr>
          <p:nvPr>
            <p:ph idx="1"/>
          </p:nvPr>
        </p:nvPicPr>
        <p:blipFill>
          <a:blip r:embed="rId3" cstate="print">
            <a:clrChange>
              <a:clrFrom>
                <a:srgbClr val="FFFFFF"/>
              </a:clrFrom>
              <a:clrTo>
                <a:srgbClr val="FFFFFF">
                  <a:alpha val="0"/>
                </a:srgbClr>
              </a:clrTo>
            </a:clrChange>
          </a:blip>
          <a:srcRect l="29073" t="58337" r="10461" b="8330"/>
          <a:stretch>
            <a:fillRect/>
          </a:stretch>
        </p:blipFill>
        <p:spPr>
          <a:xfrm>
            <a:off x="825866" y="908720"/>
            <a:ext cx="7778582" cy="5549354"/>
          </a:xfrm>
        </p:spPr>
      </p:pic>
      <p:sp>
        <p:nvSpPr>
          <p:cNvPr id="9" name="Rectangle 8"/>
          <p:cNvSpPr/>
          <p:nvPr/>
        </p:nvSpPr>
        <p:spPr bwMode="auto">
          <a:xfrm>
            <a:off x="3275856" y="3576676"/>
            <a:ext cx="828000" cy="612000"/>
          </a:xfrm>
          <a:prstGeom prst="rect">
            <a:avLst/>
          </a:prstGeom>
          <a:solidFill>
            <a:schemeClr val="bg2">
              <a:alpha val="50000"/>
            </a:schemeClr>
          </a:solidFill>
          <a:ln w="38100" cap="flat" cmpd="sng" algn="ctr">
            <a:solidFill>
              <a:schemeClr val="bg1"/>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spAutoFit/>
          </a:bodyPr>
          <a:lstStyle/>
          <a:p>
            <a:endParaRPr lang="fr-CA" sz="2400" dirty="0" smtClean="0"/>
          </a:p>
        </p:txBody>
      </p:sp>
      <p:sp>
        <p:nvSpPr>
          <p:cNvPr id="16" name="ZoneTexte 15"/>
          <p:cNvSpPr txBox="1"/>
          <p:nvPr/>
        </p:nvSpPr>
        <p:spPr>
          <a:xfrm>
            <a:off x="3888112" y="4884549"/>
            <a:ext cx="1692000" cy="349702"/>
          </a:xfrm>
          <a:prstGeom prst="rect">
            <a:avLst/>
          </a:prstGeom>
          <a:solidFill>
            <a:schemeClr val="bg2">
              <a:alpha val="50000"/>
            </a:schemeClr>
          </a:solidFill>
          <a:ln w="38100" cap="flat" cmpd="sng" algn="ctr">
            <a:solidFill>
              <a:schemeClr val="bg1"/>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spAutoFit/>
          </a:bodyPr>
          <a:lstStyle/>
          <a:p>
            <a:r>
              <a:rPr lang="fr-CA" b="1" dirty="0" smtClean="0">
                <a:solidFill>
                  <a:srgbClr val="000000"/>
                </a:solidFill>
              </a:rPr>
              <a:t>v. mésentérique</a:t>
            </a:r>
          </a:p>
        </p:txBody>
      </p:sp>
      <p:sp>
        <p:nvSpPr>
          <p:cNvPr id="18" name="ZoneTexte 17"/>
          <p:cNvSpPr txBox="1"/>
          <p:nvPr/>
        </p:nvSpPr>
        <p:spPr>
          <a:xfrm>
            <a:off x="1547816" y="2647250"/>
            <a:ext cx="1368000" cy="349702"/>
          </a:xfrm>
          <a:prstGeom prst="rect">
            <a:avLst/>
          </a:prstGeom>
          <a:solidFill>
            <a:schemeClr val="bg2">
              <a:alpha val="50000"/>
            </a:schemeClr>
          </a:solidFill>
          <a:ln w="38100" cap="flat" cmpd="sng" algn="ctr">
            <a:solidFill>
              <a:schemeClr val="bg1"/>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spAutoFit/>
          </a:bodyPr>
          <a:lstStyle/>
          <a:p>
            <a:r>
              <a:rPr lang="fr-CA" b="1" dirty="0" smtClean="0">
                <a:solidFill>
                  <a:srgbClr val="000000"/>
                </a:solidFill>
              </a:rPr>
              <a:t>v. hépatique</a:t>
            </a:r>
          </a:p>
        </p:txBody>
      </p:sp>
      <p:sp>
        <p:nvSpPr>
          <p:cNvPr id="17" name="Espace réservé du numéro de diapositive 21"/>
          <p:cNvSpPr txBox="1">
            <a:spLocks/>
          </p:cNvSpPr>
          <p:nvPr>
            <p:custDataLst>
              <p:tags r:id="rId1"/>
            </p:custDataLst>
          </p:nvPr>
        </p:nvSpPr>
        <p:spPr>
          <a:xfrm>
            <a:off x="8244408" y="6381328"/>
            <a:ext cx="677416" cy="288032"/>
          </a:xfrm>
          <a:prstGeom prst="rect">
            <a:avLst/>
          </a:prstGeom>
        </p:spPr>
        <p:txBody>
          <a:bodyPr>
            <a:normAutofit fontScale="92500" lnSpcReduction="20000"/>
          </a:bodyPr>
          <a:lstStyle>
            <a:defPPr>
              <a:defRPr lang="fr-FR"/>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C22005E-848E-4894-AB3D-112370BDA3A2}" type="slidenum">
              <a:rPr lang="en-US" sz="1600" b="1" smtClean="0">
                <a:solidFill>
                  <a:schemeClr val="tx1"/>
                </a:solidFill>
                <a:latin typeface="Verdana" panose="020B0604030504040204" pitchFamily="34" charset="0"/>
                <a:ea typeface="Verdana" panose="020B0604030504040204" pitchFamily="34" charset="0"/>
                <a:cs typeface="Verdana" panose="020B0604030504040204" pitchFamily="34" charset="0"/>
              </a:rPr>
              <a:pPr>
                <a:defRPr/>
              </a:pPr>
              <a:t>12</a:t>
            </a:fld>
            <a:endParaRPr lang="en-US" sz="16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P spid="14" grpId="0" animBg="1"/>
      <p:bldP spid="15" grpId="0" animBg="1"/>
      <p:bldP spid="2" grpId="0"/>
      <p:bldP spid="9" grpId="0" animBg="1"/>
      <p:bldP spid="16"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2648" y="228600"/>
            <a:ext cx="8153400" cy="1112168"/>
          </a:xfrm>
        </p:spPr>
        <p:txBody>
          <a:bodyPr>
            <a:normAutofit/>
          </a:bodyPr>
          <a:lstStyle/>
          <a:p>
            <a:r>
              <a:rPr lang="fr-CA" dirty="0" smtClean="0"/>
              <a:t>Rappel!</a:t>
            </a:r>
            <a:endParaRPr lang="fr-CA" dirty="0"/>
          </a:p>
        </p:txBody>
      </p:sp>
      <p:sp>
        <p:nvSpPr>
          <p:cNvPr id="4" name="Rectangle 3"/>
          <p:cNvSpPr/>
          <p:nvPr/>
        </p:nvSpPr>
        <p:spPr>
          <a:xfrm>
            <a:off x="179512" y="2564904"/>
            <a:ext cx="2970685" cy="646331"/>
          </a:xfrm>
          <a:prstGeom prst="rect">
            <a:avLst/>
          </a:prstGeom>
        </p:spPr>
        <p:txBody>
          <a:bodyPr wrap="none">
            <a:spAutoFit/>
          </a:bodyPr>
          <a:lstStyle/>
          <a:p>
            <a:r>
              <a:rPr lang="fr-CA" sz="3600" b="1" cap="small" dirty="0">
                <a:latin typeface="Verdana" panose="020B0604030504040204" pitchFamily="34" charset="0"/>
                <a:ea typeface="Verdana" panose="020B0604030504040204" pitchFamily="34" charset="0"/>
                <a:cs typeface="Verdana" panose="020B0604030504040204" pitchFamily="34" charset="0"/>
              </a:rPr>
              <a:t>absorption</a:t>
            </a:r>
          </a:p>
        </p:txBody>
      </p:sp>
      <p:sp>
        <p:nvSpPr>
          <p:cNvPr id="5" name="Rectangle 4"/>
          <p:cNvSpPr/>
          <p:nvPr/>
        </p:nvSpPr>
        <p:spPr>
          <a:xfrm>
            <a:off x="3851920" y="2423790"/>
            <a:ext cx="5112568" cy="954107"/>
          </a:xfrm>
          <a:prstGeom prst="rect">
            <a:avLst/>
          </a:prstGeom>
        </p:spPr>
        <p:txBody>
          <a:bodyPr wrap="square">
            <a:spAutoFit/>
          </a:bodyPr>
          <a:lstStyle/>
          <a:p>
            <a:r>
              <a:rPr lang="fr-CA" sz="2800" b="1" cap="small" dirty="0">
                <a:latin typeface="Verdana" panose="020B0604030504040204" pitchFamily="34" charset="0"/>
                <a:ea typeface="Verdana" panose="020B0604030504040204" pitchFamily="34" charset="0"/>
                <a:cs typeface="Verdana" panose="020B0604030504040204" pitchFamily="34" charset="0"/>
              </a:rPr>
              <a:t>transport de </a:t>
            </a:r>
            <a:r>
              <a:rPr lang="fr-CA" sz="2800" b="1" cap="small" dirty="0" smtClean="0">
                <a:latin typeface="Verdana" panose="020B0604030504040204" pitchFamily="34" charset="0"/>
                <a:ea typeface="Verdana" panose="020B0604030504040204" pitchFamily="34" charset="0"/>
                <a:cs typeface="Verdana" panose="020B0604030504040204" pitchFamily="34" charset="0"/>
              </a:rPr>
              <a:t>molécules </a:t>
            </a:r>
            <a:r>
              <a:rPr lang="fr-CA" sz="2800" b="1" cap="small" dirty="0">
                <a:latin typeface="Verdana" panose="020B0604030504040204" pitchFamily="34" charset="0"/>
                <a:ea typeface="Verdana" panose="020B0604030504040204" pitchFamily="34" charset="0"/>
                <a:cs typeface="Verdana" panose="020B0604030504040204" pitchFamily="34" charset="0"/>
              </a:rPr>
              <a:t>à travers une membrane…</a:t>
            </a:r>
          </a:p>
        </p:txBody>
      </p:sp>
      <p:sp>
        <p:nvSpPr>
          <p:cNvPr id="6" name="ZoneTexte 5"/>
          <p:cNvSpPr txBox="1"/>
          <p:nvPr/>
        </p:nvSpPr>
        <p:spPr>
          <a:xfrm>
            <a:off x="3275856" y="2638925"/>
            <a:ext cx="1080120" cy="523220"/>
          </a:xfrm>
          <a:prstGeom prst="rect">
            <a:avLst/>
          </a:prstGeom>
          <a:noFill/>
        </p:spPr>
        <p:txBody>
          <a:bodyPr wrap="square" rtlCol="0">
            <a:spAutoFit/>
          </a:bodyPr>
          <a:lstStyle/>
          <a:p>
            <a:r>
              <a:rPr lang="fr-CA" sz="2800" b="1" dirty="0" smtClean="0">
                <a:latin typeface="Verdana" panose="020B0604030504040204" pitchFamily="34" charset="0"/>
                <a:ea typeface="Verdana" panose="020B0604030504040204" pitchFamily="34" charset="0"/>
                <a:cs typeface="Verdana" panose="020B0604030504040204" pitchFamily="34" charset="0"/>
              </a:rPr>
              <a:t>=</a:t>
            </a:r>
            <a:endParaRPr lang="fr-CA" sz="2800" b="1" dirty="0">
              <a:latin typeface="Verdana" panose="020B0604030504040204" pitchFamily="34" charset="0"/>
              <a:ea typeface="Verdana" panose="020B0604030504040204" pitchFamily="34" charset="0"/>
              <a:cs typeface="Verdana" panose="020B0604030504040204" pitchFamily="34" charset="0"/>
            </a:endParaRPr>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3888" y="332656"/>
            <a:ext cx="2847975" cy="1609725"/>
          </a:xfrm>
          <a:prstGeom prst="rect">
            <a:avLst/>
          </a:prstGeom>
        </p:spPr>
      </p:pic>
      <p:sp>
        <p:nvSpPr>
          <p:cNvPr id="8" name="ZoneTexte 7"/>
          <p:cNvSpPr txBox="1"/>
          <p:nvPr/>
        </p:nvSpPr>
        <p:spPr>
          <a:xfrm>
            <a:off x="971600" y="4221088"/>
            <a:ext cx="7344816" cy="1938992"/>
          </a:xfrm>
          <a:prstGeom prst="rect">
            <a:avLst/>
          </a:prstGeom>
          <a:noFill/>
        </p:spPr>
        <p:txBody>
          <a:bodyPr wrap="square" rtlCol="0">
            <a:spAutoFit/>
          </a:bodyPr>
          <a:lstStyle/>
          <a:p>
            <a:pPr algn="ctr"/>
            <a:r>
              <a:rPr lang="fr-CA" sz="4000" b="1" cap="small" dirty="0">
                <a:latin typeface="Verdana" panose="020B0604030504040204" pitchFamily="34" charset="0"/>
                <a:ea typeface="Verdana" panose="020B0604030504040204" pitchFamily="34" charset="0"/>
                <a:cs typeface="Verdana" panose="020B0604030504040204" pitchFamily="34" charset="0"/>
              </a:rPr>
              <a:t>Rappelons-nous l</a:t>
            </a:r>
            <a:r>
              <a:rPr lang="fr-CA" sz="4000" b="1" cap="small" dirty="0" smtClean="0">
                <a:latin typeface="Verdana" panose="020B0604030504040204" pitchFamily="34" charset="0"/>
                <a:ea typeface="Verdana" panose="020B0604030504040204" pitchFamily="34" charset="0"/>
                <a:cs typeface="Verdana" panose="020B0604030504040204" pitchFamily="34" charset="0"/>
              </a:rPr>
              <a:t>es transports membranaires…</a:t>
            </a:r>
            <a:endParaRPr lang="fr-CA" sz="4000" b="1" cap="small" dirty="0">
              <a:latin typeface="Verdana" panose="020B0604030504040204" pitchFamily="34" charset="0"/>
              <a:ea typeface="Verdana" panose="020B0604030504040204" pitchFamily="34" charset="0"/>
              <a:cs typeface="Verdana" panose="020B0604030504040204" pitchFamily="34" charset="0"/>
            </a:endParaRPr>
          </a:p>
        </p:txBody>
      </p:sp>
      <p:sp>
        <p:nvSpPr>
          <p:cNvPr id="9" name="Espace réservé du numéro de diapositive 21"/>
          <p:cNvSpPr txBox="1">
            <a:spLocks/>
          </p:cNvSpPr>
          <p:nvPr>
            <p:custDataLst>
              <p:tags r:id="rId1"/>
            </p:custDataLst>
          </p:nvPr>
        </p:nvSpPr>
        <p:spPr>
          <a:xfrm>
            <a:off x="8244408" y="6381328"/>
            <a:ext cx="677416" cy="288032"/>
          </a:xfrm>
          <a:prstGeom prst="rect">
            <a:avLst/>
          </a:prstGeom>
        </p:spPr>
        <p:txBody>
          <a:bodyPr>
            <a:normAutofit fontScale="92500" lnSpcReduction="20000"/>
          </a:bodyPr>
          <a:lstStyle>
            <a:defPPr>
              <a:defRPr lang="fr-FR"/>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C22005E-848E-4894-AB3D-112370BDA3A2}" type="slidenum">
              <a:rPr lang="en-US" sz="1600" b="1" smtClean="0">
                <a:solidFill>
                  <a:schemeClr val="tx1"/>
                </a:solidFill>
                <a:latin typeface="Verdana" panose="020B0604030504040204" pitchFamily="34" charset="0"/>
                <a:ea typeface="Verdana" panose="020B0604030504040204" pitchFamily="34" charset="0"/>
                <a:cs typeface="Verdana" panose="020B0604030504040204" pitchFamily="34" charset="0"/>
              </a:rPr>
              <a:pPr>
                <a:defRPr/>
              </a:pPr>
              <a:t>13</a:t>
            </a:fld>
            <a:endParaRPr lang="en-US" sz="16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691844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Espace réservé du pied de page 3"/>
          <p:cNvSpPr>
            <a:spLocks noGrp="1"/>
          </p:cNvSpPr>
          <p:nvPr>
            <p:ph type="ftr" sz="quarter" idx="4294967295"/>
          </p:nvPr>
        </p:nvSpPr>
        <p:spPr>
          <a:xfrm>
            <a:off x="1763713" y="6381750"/>
            <a:ext cx="5688012" cy="339725"/>
          </a:xfrm>
          <a:prstGeom prst="rect">
            <a:avLst/>
          </a:prstGeom>
        </p:spPr>
        <p:txBody>
          <a:bodyPr/>
          <a:lstStyle/>
          <a:p>
            <a:pPr>
              <a:defRPr/>
            </a:pPr>
            <a:r>
              <a:rPr lang="fr-CA" dirty="0"/>
              <a:t>Révision – Transport membranaire</a:t>
            </a:r>
          </a:p>
        </p:txBody>
      </p:sp>
      <p:pic>
        <p:nvPicPr>
          <p:cNvPr id="39939" name="Image 6" descr="Figure 3.7.jpg"/>
          <p:cNvPicPr>
            <a:picLocks noChangeAspect="1"/>
          </p:cNvPicPr>
          <p:nvPr/>
        </p:nvPicPr>
        <p:blipFill>
          <a:blip r:embed="rId4" cstate="print"/>
          <a:srcRect l="14328" t="28999" r="6221" b="30051"/>
          <a:stretch>
            <a:fillRect/>
          </a:stretch>
        </p:blipFill>
        <p:spPr bwMode="auto">
          <a:xfrm>
            <a:off x="251520" y="3526570"/>
            <a:ext cx="8352928" cy="3214798"/>
          </a:xfrm>
          <a:prstGeom prst="rect">
            <a:avLst/>
          </a:prstGeom>
          <a:noFill/>
          <a:ln w="9525">
            <a:noFill/>
            <a:miter lim="800000"/>
            <a:headEnd/>
            <a:tailEnd/>
          </a:ln>
        </p:spPr>
      </p:pic>
      <p:sp>
        <p:nvSpPr>
          <p:cNvPr id="517131" name="Rectangle 11"/>
          <p:cNvSpPr>
            <a:spLocks noGrp="1" noChangeArrowheads="1"/>
          </p:cNvSpPr>
          <p:nvPr>
            <p:ph type="title"/>
          </p:nvPr>
        </p:nvSpPr>
        <p:spPr>
          <a:xfrm>
            <a:off x="609600" y="44624"/>
            <a:ext cx="8153400" cy="990600"/>
          </a:xfrm>
        </p:spPr>
        <p:txBody>
          <a:bodyPr/>
          <a:lstStyle/>
          <a:p>
            <a:pPr eaLnBrk="1" hangingPunct="1">
              <a:defRPr/>
            </a:pPr>
            <a:r>
              <a:rPr lang="fr-CA" dirty="0" smtClean="0">
                <a:sym typeface="Wingdings" pitchFamily="2" charset="2"/>
              </a:rPr>
              <a:t>Transport passif</a:t>
            </a:r>
          </a:p>
        </p:txBody>
      </p:sp>
      <p:sp>
        <p:nvSpPr>
          <p:cNvPr id="517132" name="Rectangle 12"/>
          <p:cNvSpPr>
            <a:spLocks noGrp="1" noChangeArrowheads="1"/>
          </p:cNvSpPr>
          <p:nvPr>
            <p:ph sz="half" idx="1"/>
          </p:nvPr>
        </p:nvSpPr>
        <p:spPr>
          <a:xfrm>
            <a:off x="323850" y="1052389"/>
            <a:ext cx="4208463" cy="1224483"/>
          </a:xfrm>
        </p:spPr>
        <p:txBody>
          <a:bodyPr>
            <a:normAutofit fontScale="92500" lnSpcReduction="10000"/>
          </a:bodyPr>
          <a:lstStyle/>
          <a:p>
            <a:pPr eaLnBrk="1" hangingPunct="1">
              <a:defRPr/>
            </a:pPr>
            <a:r>
              <a:rPr lang="fr-CA" sz="3200" b="1" cap="small" dirty="0" smtClean="0">
                <a:solidFill>
                  <a:schemeClr val="accent2"/>
                </a:solidFill>
                <a:cs typeface="Arial" pitchFamily="34" charset="0"/>
              </a:rPr>
              <a:t>Diffusion simple</a:t>
            </a:r>
          </a:p>
          <a:p>
            <a:pPr lvl="1">
              <a:defRPr/>
            </a:pPr>
            <a:r>
              <a:rPr lang="fr-CA" sz="2000" dirty="0" smtClean="0">
                <a:effectLst>
                  <a:outerShdw blurRad="38100" dist="38100" dir="2700000" algn="tl">
                    <a:srgbClr val="C0C0C0"/>
                  </a:outerShdw>
                </a:effectLst>
              </a:rPr>
              <a:t>Ex : O</a:t>
            </a:r>
            <a:r>
              <a:rPr lang="fr-CA" sz="2000" baseline="-25000" dirty="0" smtClean="0">
                <a:effectLst>
                  <a:outerShdw blurRad="38100" dist="38100" dir="2700000" algn="tl">
                    <a:srgbClr val="C0C0C0"/>
                  </a:outerShdw>
                </a:effectLst>
              </a:rPr>
              <a:t>2</a:t>
            </a:r>
            <a:r>
              <a:rPr lang="fr-CA" sz="2000" dirty="0" smtClean="0">
                <a:effectLst>
                  <a:outerShdw blurRad="38100" dist="38100" dir="2700000" algn="tl">
                    <a:srgbClr val="C0C0C0"/>
                  </a:outerShdw>
                </a:effectLst>
              </a:rPr>
              <a:t>, CO</a:t>
            </a:r>
            <a:r>
              <a:rPr lang="fr-CA" sz="2000" baseline="-25000" dirty="0" smtClean="0">
                <a:effectLst>
                  <a:outerShdw blurRad="38100" dist="38100" dir="2700000" algn="tl">
                    <a:srgbClr val="C0C0C0"/>
                  </a:outerShdw>
                </a:effectLst>
              </a:rPr>
              <a:t>2 </a:t>
            </a:r>
            <a:r>
              <a:rPr lang="fr-CA" sz="2000" dirty="0" smtClean="0">
                <a:effectLst>
                  <a:outerShdw blurRad="38100" dist="38100" dir="2700000" algn="tl">
                    <a:srgbClr val="C0C0C0"/>
                  </a:outerShdw>
                </a:effectLst>
              </a:rPr>
              <a:t>, lipides, Eau</a:t>
            </a:r>
          </a:p>
          <a:p>
            <a:pPr eaLnBrk="1" hangingPunct="1">
              <a:defRPr/>
            </a:pPr>
            <a:endParaRPr lang="fr-CA" sz="3200" dirty="0" smtClean="0">
              <a:solidFill>
                <a:srgbClr val="00FFFF"/>
              </a:solidFill>
              <a:cs typeface="Arial" pitchFamily="34" charset="0"/>
            </a:endParaRPr>
          </a:p>
        </p:txBody>
      </p:sp>
      <p:sp>
        <p:nvSpPr>
          <p:cNvPr id="8" name="Espace réservé du contenu 7"/>
          <p:cNvSpPr>
            <a:spLocks noGrp="1"/>
          </p:cNvSpPr>
          <p:nvPr>
            <p:ph sz="half" idx="2"/>
          </p:nvPr>
        </p:nvSpPr>
        <p:spPr>
          <a:xfrm>
            <a:off x="4900042" y="908720"/>
            <a:ext cx="4208462" cy="2664296"/>
          </a:xfrm>
        </p:spPr>
        <p:txBody>
          <a:bodyPr>
            <a:normAutofit fontScale="92500" lnSpcReduction="10000"/>
          </a:bodyPr>
          <a:lstStyle/>
          <a:p>
            <a:pPr>
              <a:buClr>
                <a:schemeClr val="accent6"/>
              </a:buClr>
            </a:pPr>
            <a:r>
              <a:rPr lang="fr-CA" b="1" cap="small" dirty="0" smtClean="0">
                <a:solidFill>
                  <a:schemeClr val="accent6"/>
                </a:solidFill>
              </a:rPr>
              <a:t>Diffusion facilitée</a:t>
            </a:r>
          </a:p>
          <a:p>
            <a:pPr lvl="1">
              <a:buClr>
                <a:schemeClr val="accent6"/>
              </a:buClr>
            </a:pPr>
            <a:r>
              <a:rPr lang="fr-CA" sz="2400" dirty="0" smtClean="0"/>
              <a:t>Perméases</a:t>
            </a:r>
          </a:p>
          <a:p>
            <a:pPr lvl="2">
              <a:buClr>
                <a:schemeClr val="accent6"/>
              </a:buClr>
            </a:pPr>
            <a:r>
              <a:rPr lang="fr-CA" sz="2100" dirty="0" smtClean="0">
                <a:effectLst>
                  <a:outerShdw blurRad="38100" dist="38100" dir="2700000" algn="tl">
                    <a:srgbClr val="C0C0C0"/>
                  </a:outerShdw>
                </a:effectLst>
              </a:rPr>
              <a:t>Ex: Glucose</a:t>
            </a:r>
          </a:p>
          <a:p>
            <a:pPr lvl="1">
              <a:buClr>
                <a:schemeClr val="accent6"/>
              </a:buClr>
            </a:pPr>
            <a:r>
              <a:rPr lang="fr-CA" sz="2400" dirty="0" smtClean="0">
                <a:effectLst>
                  <a:outerShdw blurRad="38100" dist="38100" dir="2700000" algn="tl">
                    <a:srgbClr val="C0C0C0"/>
                  </a:outerShdw>
                </a:effectLst>
              </a:rPr>
              <a:t>Canaux ioniques :</a:t>
            </a:r>
          </a:p>
          <a:p>
            <a:pPr lvl="2">
              <a:buClr>
                <a:schemeClr val="accent6"/>
              </a:buClr>
            </a:pPr>
            <a:r>
              <a:rPr lang="fr-CA" sz="2100" dirty="0" smtClean="0">
                <a:effectLst>
                  <a:outerShdw blurRad="38100" dist="38100" dir="2700000" algn="tl">
                    <a:srgbClr val="C0C0C0"/>
                  </a:outerShdw>
                </a:effectLst>
              </a:rPr>
              <a:t>Ex : Na</a:t>
            </a:r>
            <a:r>
              <a:rPr lang="fr-CA" sz="2100" baseline="30000" dirty="0" smtClean="0">
                <a:effectLst>
                  <a:outerShdw blurRad="38100" dist="38100" dir="2700000" algn="tl">
                    <a:srgbClr val="C0C0C0"/>
                  </a:outerShdw>
                </a:effectLst>
              </a:rPr>
              <a:t>+</a:t>
            </a:r>
            <a:r>
              <a:rPr lang="fr-CA" sz="2100" dirty="0" smtClean="0">
                <a:effectLst>
                  <a:outerShdw blurRad="38100" dist="38100" dir="2700000" algn="tl">
                    <a:srgbClr val="C0C0C0"/>
                  </a:outerShdw>
                </a:effectLst>
              </a:rPr>
              <a:t> ; K</a:t>
            </a:r>
            <a:r>
              <a:rPr lang="fr-CA" sz="2100" baseline="30000" dirty="0" smtClean="0">
                <a:effectLst>
                  <a:outerShdw blurRad="38100" dist="38100" dir="2700000" algn="tl">
                    <a:srgbClr val="C0C0C0"/>
                  </a:outerShdw>
                </a:effectLst>
              </a:rPr>
              <a:t>+</a:t>
            </a:r>
          </a:p>
          <a:p>
            <a:pPr lvl="1">
              <a:buClr>
                <a:schemeClr val="accent6"/>
              </a:buClr>
            </a:pPr>
            <a:r>
              <a:rPr lang="fr-CA" sz="2400" dirty="0" err="1" smtClean="0">
                <a:effectLst>
                  <a:outerShdw blurRad="38100" dist="38100" dir="2700000" algn="tl">
                    <a:srgbClr val="C0C0C0"/>
                  </a:outerShdw>
                </a:effectLst>
              </a:rPr>
              <a:t>Aquaporines</a:t>
            </a:r>
            <a:r>
              <a:rPr lang="fr-CA" sz="2400" dirty="0" smtClean="0">
                <a:effectLst>
                  <a:outerShdw blurRad="38100" dist="38100" dir="2700000" algn="tl">
                    <a:srgbClr val="C0C0C0"/>
                  </a:outerShdw>
                </a:effectLst>
              </a:rPr>
              <a:t> :</a:t>
            </a:r>
          </a:p>
          <a:p>
            <a:pPr lvl="2">
              <a:buClr>
                <a:schemeClr val="accent6"/>
              </a:buClr>
            </a:pPr>
            <a:r>
              <a:rPr lang="fr-CA" sz="2100" dirty="0" smtClean="0">
                <a:effectLst>
                  <a:outerShdw blurRad="38100" dist="38100" dir="2700000" algn="tl">
                    <a:srgbClr val="C0C0C0"/>
                  </a:outerShdw>
                </a:effectLst>
              </a:rPr>
              <a:t>Ex : eau</a:t>
            </a:r>
          </a:p>
          <a:p>
            <a:pPr lvl="1" eaLnBrk="1" hangingPunct="1">
              <a:defRPr/>
            </a:pPr>
            <a:endParaRPr lang="fr-CA" sz="2800" dirty="0" smtClean="0">
              <a:solidFill>
                <a:srgbClr val="FF99FF"/>
              </a:solidFill>
              <a:cs typeface="Arial" pitchFamily="34" charset="0"/>
            </a:endParaRPr>
          </a:p>
        </p:txBody>
      </p:sp>
      <p:sp>
        <p:nvSpPr>
          <p:cNvPr id="9" name="Flèche vers le bas 8"/>
          <p:cNvSpPr/>
          <p:nvPr/>
        </p:nvSpPr>
        <p:spPr>
          <a:xfrm>
            <a:off x="1403648" y="2132856"/>
            <a:ext cx="504056" cy="2016224"/>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CA"/>
          </a:p>
        </p:txBody>
      </p:sp>
      <p:sp>
        <p:nvSpPr>
          <p:cNvPr id="2" name="Rectangle 1"/>
          <p:cNvSpPr/>
          <p:nvPr/>
        </p:nvSpPr>
        <p:spPr>
          <a:xfrm>
            <a:off x="1835696" y="2423210"/>
            <a:ext cx="3744416" cy="769441"/>
          </a:xfrm>
          <a:prstGeom prst="rect">
            <a:avLst/>
          </a:prstGeom>
        </p:spPr>
        <p:txBody>
          <a:bodyPr wrap="square">
            <a:spAutoFit/>
          </a:bodyPr>
          <a:lstStyle/>
          <a:p>
            <a:pPr marL="88900">
              <a:buSzPct val="80000"/>
              <a:tabLst>
                <a:tab pos="266700" algn="l"/>
              </a:tabLst>
              <a:defRPr/>
            </a:pPr>
            <a:r>
              <a:rPr lang="fr-CA" sz="1600" dirty="0">
                <a:latin typeface="Verdana" panose="020B0604030504040204" pitchFamily="34" charset="0"/>
                <a:ea typeface="Verdana" panose="020B0604030504040204" pitchFamily="34" charset="0"/>
                <a:cs typeface="Verdana" panose="020B0604030504040204" pitchFamily="34" charset="0"/>
                <a:sym typeface="Wingdings" pitchFamily="2" charset="2"/>
              </a:rPr>
              <a:t>Substance qui </a:t>
            </a:r>
            <a:r>
              <a:rPr lang="fr-CA" sz="1600" b="1" dirty="0">
                <a:latin typeface="Verdana" panose="020B0604030504040204" pitchFamily="34" charset="0"/>
                <a:ea typeface="Verdana" panose="020B0604030504040204" pitchFamily="34" charset="0"/>
                <a:cs typeface="Verdana" panose="020B0604030504040204" pitchFamily="34" charset="0"/>
                <a:sym typeface="Wingdings" pitchFamily="2" charset="2"/>
              </a:rPr>
              <a:t>diffuse</a:t>
            </a:r>
            <a:r>
              <a:rPr lang="fr-CA" sz="1600" dirty="0">
                <a:latin typeface="Verdana" panose="020B0604030504040204" pitchFamily="34" charset="0"/>
                <a:ea typeface="Verdana" panose="020B0604030504040204" pitchFamily="34" charset="0"/>
                <a:cs typeface="Verdana" panose="020B0604030504040204" pitchFamily="34" charset="0"/>
                <a:sym typeface="Wingdings" pitchFamily="2" charset="2"/>
              </a:rPr>
              <a:t> selon son </a:t>
            </a:r>
            <a:r>
              <a:rPr lang="fr-CA" sz="1600" b="1" dirty="0">
                <a:latin typeface="Verdana" panose="020B0604030504040204" pitchFamily="34" charset="0"/>
                <a:ea typeface="Verdana" panose="020B0604030504040204" pitchFamily="34" charset="0"/>
                <a:cs typeface="Verdana" panose="020B0604030504040204" pitchFamily="34" charset="0"/>
                <a:sym typeface="Wingdings" pitchFamily="2" charset="2"/>
              </a:rPr>
              <a:t>gradient de concentration</a:t>
            </a:r>
            <a:r>
              <a:rPr lang="fr-CA" sz="1600" dirty="0">
                <a:latin typeface="Verdana" panose="020B0604030504040204" pitchFamily="34" charset="0"/>
                <a:ea typeface="Verdana" panose="020B0604030504040204" pitchFamily="34" charset="0"/>
                <a:cs typeface="Verdana" panose="020B0604030504040204" pitchFamily="34" charset="0"/>
                <a:sym typeface="Wingdings" pitchFamily="2" charset="2"/>
              </a:rPr>
              <a:t> :</a:t>
            </a:r>
          </a:p>
          <a:p>
            <a:pPr marL="88900" algn="ctr">
              <a:buSzPct val="80000"/>
              <a:tabLst>
                <a:tab pos="266700" algn="l"/>
              </a:tabLst>
              <a:defRPr/>
            </a:pPr>
            <a:r>
              <a:rPr lang="fr-CA" sz="1200" b="1" dirty="0">
                <a:solidFill>
                  <a:schemeClr val="tx2">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sym typeface="Wingdings" pitchFamily="2" charset="2"/>
              </a:rPr>
              <a:t>Aucune dépense d’énergie</a:t>
            </a:r>
            <a:endParaRPr lang="fr-CA" sz="1200" b="1" dirty="0">
              <a:solidFill>
                <a:schemeClr val="tx2">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sym typeface="Wingdings" pitchFamily="2" charset="2"/>
            </a:endParaRPr>
          </a:p>
        </p:txBody>
      </p:sp>
      <p:sp>
        <p:nvSpPr>
          <p:cNvPr id="10" name="Espace réservé du numéro de diapositive 21"/>
          <p:cNvSpPr txBox="1">
            <a:spLocks/>
          </p:cNvSpPr>
          <p:nvPr>
            <p:custDataLst>
              <p:tags r:id="rId1"/>
            </p:custDataLst>
          </p:nvPr>
        </p:nvSpPr>
        <p:spPr>
          <a:xfrm>
            <a:off x="8244408" y="6381328"/>
            <a:ext cx="677416" cy="288032"/>
          </a:xfrm>
          <a:prstGeom prst="rect">
            <a:avLst/>
          </a:prstGeom>
        </p:spPr>
        <p:txBody>
          <a:bodyPr>
            <a:normAutofit fontScale="92500" lnSpcReduction="20000"/>
          </a:bodyPr>
          <a:lstStyle>
            <a:defPPr>
              <a:defRPr lang="fr-FR"/>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C22005E-848E-4894-AB3D-112370BDA3A2}" type="slidenum">
              <a:rPr lang="en-US" sz="1600" b="1" smtClean="0">
                <a:solidFill>
                  <a:schemeClr val="tx1"/>
                </a:solidFill>
                <a:latin typeface="Verdana" panose="020B0604030504040204" pitchFamily="34" charset="0"/>
                <a:ea typeface="Verdana" panose="020B0604030504040204" pitchFamily="34" charset="0"/>
                <a:cs typeface="Verdana" panose="020B0604030504040204" pitchFamily="34" charset="0"/>
              </a:rPr>
              <a:pPr>
                <a:defRPr/>
              </a:pPr>
              <a:t>14</a:t>
            </a:fld>
            <a:endParaRPr lang="en-US" sz="16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7132">
                                            <p:txEl>
                                              <p:pRg st="0" end="0"/>
                                            </p:txEl>
                                          </p:spTgt>
                                        </p:tgtEl>
                                        <p:attrNameLst>
                                          <p:attrName>style.visibility</p:attrName>
                                        </p:attrNameLst>
                                      </p:cBhvr>
                                      <p:to>
                                        <p:strVal val="visible"/>
                                      </p:to>
                                    </p:set>
                                    <p:animEffect transition="in" filter="fade">
                                      <p:cBhvr>
                                        <p:cTn id="7" dur="500"/>
                                        <p:tgtEl>
                                          <p:spTgt spid="51713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7132">
                                            <p:txEl>
                                              <p:pRg st="1" end="1"/>
                                            </p:txEl>
                                          </p:spTgt>
                                        </p:tgtEl>
                                        <p:attrNameLst>
                                          <p:attrName>style.visibility</p:attrName>
                                        </p:attrNameLst>
                                      </p:cBhvr>
                                      <p:to>
                                        <p:strVal val="visible"/>
                                      </p:to>
                                    </p:set>
                                    <p:animEffect transition="in" filter="fade">
                                      <p:cBhvr>
                                        <p:cTn id="10" dur="500"/>
                                        <p:tgtEl>
                                          <p:spTgt spid="51713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fade">
                                      <p:cBhvr>
                                        <p:cTn id="18" dur="1000"/>
                                        <p:tgtEl>
                                          <p:spTgt spid="8">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fade">
                                      <p:cBhvr>
                                        <p:cTn id="21" dur="1000"/>
                                        <p:tgtEl>
                                          <p:spTgt spid="8">
                                            <p:txEl>
                                              <p:pRg st="1" end="1"/>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Effect transition="in" filter="fade">
                                      <p:cBhvr>
                                        <p:cTn id="24" dur="1000"/>
                                        <p:tgtEl>
                                          <p:spTgt spid="8">
                                            <p:txEl>
                                              <p:pRg st="2" end="2"/>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fade">
                                      <p:cBhvr>
                                        <p:cTn id="27" dur="1000"/>
                                        <p:tgtEl>
                                          <p:spTgt spid="8">
                                            <p:txEl>
                                              <p:pRg st="3" end="3"/>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
                                            <p:txEl>
                                              <p:pRg st="4" end="4"/>
                                            </p:txEl>
                                          </p:spTgt>
                                        </p:tgtEl>
                                        <p:attrNameLst>
                                          <p:attrName>style.visibility</p:attrName>
                                        </p:attrNameLst>
                                      </p:cBhvr>
                                      <p:to>
                                        <p:strVal val="visible"/>
                                      </p:to>
                                    </p:set>
                                    <p:animEffect transition="in" filter="fade">
                                      <p:cBhvr>
                                        <p:cTn id="30" dur="1000"/>
                                        <p:tgtEl>
                                          <p:spTgt spid="8">
                                            <p:txEl>
                                              <p:pRg st="4" end="4"/>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
                                            <p:txEl>
                                              <p:pRg st="5" end="5"/>
                                            </p:txEl>
                                          </p:spTgt>
                                        </p:tgtEl>
                                        <p:attrNameLst>
                                          <p:attrName>style.visibility</p:attrName>
                                        </p:attrNameLst>
                                      </p:cBhvr>
                                      <p:to>
                                        <p:strVal val="visible"/>
                                      </p:to>
                                    </p:set>
                                    <p:animEffect transition="in" filter="fade">
                                      <p:cBhvr>
                                        <p:cTn id="33" dur="1000"/>
                                        <p:tgtEl>
                                          <p:spTgt spid="8">
                                            <p:txEl>
                                              <p:pRg st="5" end="5"/>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
                                            <p:txEl>
                                              <p:pRg st="6" end="6"/>
                                            </p:txEl>
                                          </p:spTgt>
                                        </p:tgtEl>
                                        <p:attrNameLst>
                                          <p:attrName>style.visibility</p:attrName>
                                        </p:attrNameLst>
                                      </p:cBhvr>
                                      <p:to>
                                        <p:strVal val="visible"/>
                                      </p:to>
                                    </p:set>
                                    <p:animEffect transition="in" filter="fade">
                                      <p:cBhvr>
                                        <p:cTn id="36" dur="10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132" grpId="0" build="p"/>
      <p:bldP spid="8" grpId="0" build="p"/>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4" name="Picture 6" descr="Figure 3-8"/>
          <p:cNvPicPr>
            <a:picLocks noChangeAspect="1" noChangeArrowheads="1"/>
          </p:cNvPicPr>
          <p:nvPr>
            <p:custDataLst>
              <p:tags r:id="rId1"/>
            </p:custDataLst>
          </p:nvPr>
        </p:nvPicPr>
        <p:blipFill>
          <a:blip r:embed="rId6" cstate="print"/>
          <a:srcRect/>
          <a:stretch>
            <a:fillRect/>
          </a:stretch>
        </p:blipFill>
        <p:spPr bwMode="auto">
          <a:xfrm>
            <a:off x="250825" y="2852738"/>
            <a:ext cx="8713788" cy="3097212"/>
          </a:xfrm>
          <a:prstGeom prst="rect">
            <a:avLst/>
          </a:prstGeom>
          <a:noFill/>
          <a:ln w="28575">
            <a:solidFill>
              <a:schemeClr val="tx1"/>
            </a:solidFill>
            <a:miter lim="800000"/>
            <a:headEnd/>
            <a:tailEnd/>
          </a:ln>
        </p:spPr>
      </p:pic>
      <p:sp>
        <p:nvSpPr>
          <p:cNvPr id="11270" name="ZoneTexte 6"/>
          <p:cNvSpPr txBox="1">
            <a:spLocks noChangeArrowheads="1"/>
          </p:cNvSpPr>
          <p:nvPr>
            <p:custDataLst>
              <p:tags r:id="rId2"/>
            </p:custDataLst>
          </p:nvPr>
        </p:nvSpPr>
        <p:spPr bwMode="auto">
          <a:xfrm>
            <a:off x="214313" y="6215063"/>
            <a:ext cx="1499128" cy="338554"/>
          </a:xfrm>
          <a:prstGeom prst="rect">
            <a:avLst/>
          </a:prstGeom>
          <a:noFill/>
          <a:ln w="9525">
            <a:noFill/>
            <a:miter lim="800000"/>
            <a:headEnd/>
            <a:tailEnd/>
          </a:ln>
        </p:spPr>
        <p:txBody>
          <a:bodyPr wrap="none">
            <a:spAutoFit/>
          </a:bodyPr>
          <a:lstStyle/>
          <a:p>
            <a:r>
              <a:rPr lang="fr-CA" sz="1600" b="1" i="1" dirty="0">
                <a:latin typeface="Verdana" pitchFamily="34" charset="0"/>
              </a:rPr>
              <a:t>Figure 3.10</a:t>
            </a:r>
          </a:p>
        </p:txBody>
      </p:sp>
      <p:sp>
        <p:nvSpPr>
          <p:cNvPr id="9" name="Rectangle 8"/>
          <p:cNvSpPr/>
          <p:nvPr/>
        </p:nvSpPr>
        <p:spPr>
          <a:xfrm>
            <a:off x="2663162" y="2348880"/>
            <a:ext cx="3060966" cy="461665"/>
          </a:xfrm>
          <a:prstGeom prst="rect">
            <a:avLst/>
          </a:prstGeom>
        </p:spPr>
        <p:txBody>
          <a:bodyPr wrap="none">
            <a:spAutoFit/>
          </a:bodyPr>
          <a:lstStyle/>
          <a:p>
            <a:pPr marL="742950" lvl="1" indent="-285750">
              <a:spcBef>
                <a:spcPct val="20000"/>
              </a:spcBef>
              <a:buClr>
                <a:srgbClr val="A50021"/>
              </a:buClr>
              <a:defRPr/>
            </a:pPr>
            <a:r>
              <a:rPr lang="fr-CA" sz="2400" dirty="0" smtClean="0">
                <a:effectLst>
                  <a:outerShdw blurRad="38100" dist="38100" dir="2700000" algn="tl">
                    <a:srgbClr val="C0C0C0"/>
                  </a:outerShdw>
                </a:effectLst>
                <a:latin typeface="Verdana" pitchFamily="34" charset="0"/>
              </a:rPr>
              <a:t>Pompes Na</a:t>
            </a:r>
            <a:r>
              <a:rPr lang="fr-CA" sz="2400" baseline="30000" dirty="0" smtClean="0">
                <a:effectLst>
                  <a:outerShdw blurRad="38100" dist="38100" dir="2700000" algn="tl">
                    <a:srgbClr val="C0C0C0"/>
                  </a:outerShdw>
                </a:effectLst>
                <a:latin typeface="Verdana" pitchFamily="34" charset="0"/>
              </a:rPr>
              <a:t>+</a:t>
            </a:r>
            <a:r>
              <a:rPr lang="fr-CA" sz="2400" dirty="0" smtClean="0">
                <a:effectLst>
                  <a:outerShdw blurRad="38100" dist="38100" dir="2700000" algn="tl">
                    <a:srgbClr val="C0C0C0"/>
                  </a:outerShdw>
                </a:effectLst>
                <a:latin typeface="Verdana" pitchFamily="34" charset="0"/>
              </a:rPr>
              <a:t>/K</a:t>
            </a:r>
            <a:r>
              <a:rPr lang="fr-CA" sz="2400" baseline="30000" dirty="0" smtClean="0">
                <a:effectLst>
                  <a:outerShdw blurRad="38100" dist="38100" dir="2700000" algn="tl">
                    <a:srgbClr val="C0C0C0"/>
                  </a:outerShdw>
                </a:effectLst>
                <a:latin typeface="Verdana" pitchFamily="34" charset="0"/>
              </a:rPr>
              <a:t>+</a:t>
            </a:r>
            <a:endParaRPr lang="fr-CA" sz="2400" baseline="30000" dirty="0">
              <a:effectLst>
                <a:outerShdw blurRad="38100" dist="38100" dir="2700000" algn="tl">
                  <a:srgbClr val="C0C0C0"/>
                </a:outerShdw>
              </a:effectLst>
              <a:latin typeface="Verdana" pitchFamily="34" charset="0"/>
            </a:endParaRPr>
          </a:p>
        </p:txBody>
      </p:sp>
      <p:sp>
        <p:nvSpPr>
          <p:cNvPr id="10" name="Espace réservé du numéro de diapositive 21"/>
          <p:cNvSpPr txBox="1">
            <a:spLocks/>
          </p:cNvSpPr>
          <p:nvPr>
            <p:custDataLst>
              <p:tags r:id="rId3"/>
            </p:custDataLst>
          </p:nvPr>
        </p:nvSpPr>
        <p:spPr>
          <a:xfrm>
            <a:off x="8244408" y="6381328"/>
            <a:ext cx="677416" cy="288032"/>
          </a:xfrm>
          <a:prstGeom prst="rect">
            <a:avLst/>
          </a:prstGeom>
        </p:spPr>
        <p:txBody>
          <a:bodyPr>
            <a:normAutofit fontScale="92500" lnSpcReduction="20000"/>
          </a:bodyPr>
          <a:lstStyle>
            <a:defPPr>
              <a:defRPr lang="fr-FR"/>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C22005E-848E-4894-AB3D-112370BDA3A2}" type="slidenum">
              <a:rPr lang="en-US" sz="1600" b="1" smtClean="0">
                <a:solidFill>
                  <a:schemeClr val="tx1"/>
                </a:solidFill>
                <a:latin typeface="Verdana" panose="020B0604030504040204" pitchFamily="34" charset="0"/>
                <a:ea typeface="Verdana" panose="020B0604030504040204" pitchFamily="34" charset="0"/>
                <a:cs typeface="Verdana" panose="020B0604030504040204" pitchFamily="34" charset="0"/>
              </a:rPr>
              <a:pPr>
                <a:defRPr/>
              </a:pPr>
              <a:t>15</a:t>
            </a:fld>
            <a:endParaRPr lang="en-US" sz="16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Rectangle 10"/>
          <p:cNvSpPr/>
          <p:nvPr/>
        </p:nvSpPr>
        <p:spPr>
          <a:xfrm>
            <a:off x="250825" y="1124744"/>
            <a:ext cx="3744416" cy="769441"/>
          </a:xfrm>
          <a:prstGeom prst="rect">
            <a:avLst/>
          </a:prstGeom>
        </p:spPr>
        <p:txBody>
          <a:bodyPr wrap="square">
            <a:spAutoFit/>
          </a:bodyPr>
          <a:lstStyle/>
          <a:p>
            <a:pPr marL="88900">
              <a:buSzPct val="80000"/>
              <a:tabLst>
                <a:tab pos="266700" algn="l"/>
              </a:tabLst>
              <a:defRPr/>
            </a:pPr>
            <a:r>
              <a:rPr lang="fr-CA" sz="1600" dirty="0">
                <a:latin typeface="Verdana" panose="020B0604030504040204" pitchFamily="34" charset="0"/>
                <a:ea typeface="Verdana" panose="020B0604030504040204" pitchFamily="34" charset="0"/>
                <a:cs typeface="Verdana" panose="020B0604030504040204" pitchFamily="34" charset="0"/>
                <a:sym typeface="Wingdings" pitchFamily="2" charset="2"/>
              </a:rPr>
              <a:t>Substance qui </a:t>
            </a:r>
            <a:r>
              <a:rPr lang="fr-CA" sz="1600" b="1" dirty="0">
                <a:latin typeface="Verdana" panose="020B0604030504040204" pitchFamily="34" charset="0"/>
                <a:ea typeface="Verdana" panose="020B0604030504040204" pitchFamily="34" charset="0"/>
                <a:cs typeface="Verdana" panose="020B0604030504040204" pitchFamily="34" charset="0"/>
                <a:sym typeface="Wingdings" pitchFamily="2" charset="2"/>
              </a:rPr>
              <a:t>diffuse</a:t>
            </a:r>
            <a:r>
              <a:rPr lang="fr-CA" sz="1600" dirty="0">
                <a:latin typeface="Verdana" panose="020B0604030504040204" pitchFamily="34" charset="0"/>
                <a:ea typeface="Verdana" panose="020B0604030504040204" pitchFamily="34" charset="0"/>
                <a:cs typeface="Verdana" panose="020B0604030504040204" pitchFamily="34" charset="0"/>
                <a:sym typeface="Wingdings" pitchFamily="2" charset="2"/>
              </a:rPr>
              <a:t> </a:t>
            </a:r>
            <a:r>
              <a:rPr lang="fr-CA" sz="1600" dirty="0" smtClean="0">
                <a:latin typeface="Verdana" panose="020B0604030504040204" pitchFamily="34" charset="0"/>
                <a:ea typeface="Verdana" panose="020B0604030504040204" pitchFamily="34" charset="0"/>
                <a:cs typeface="Verdana" panose="020B0604030504040204" pitchFamily="34" charset="0"/>
                <a:sym typeface="Wingdings" pitchFamily="2" charset="2"/>
              </a:rPr>
              <a:t>contre son </a:t>
            </a:r>
            <a:r>
              <a:rPr lang="fr-CA" sz="1600" b="1" dirty="0">
                <a:latin typeface="Verdana" panose="020B0604030504040204" pitchFamily="34" charset="0"/>
                <a:ea typeface="Verdana" panose="020B0604030504040204" pitchFamily="34" charset="0"/>
                <a:cs typeface="Verdana" panose="020B0604030504040204" pitchFamily="34" charset="0"/>
                <a:sym typeface="Wingdings" pitchFamily="2" charset="2"/>
              </a:rPr>
              <a:t>gradient de concentration</a:t>
            </a:r>
            <a:r>
              <a:rPr lang="fr-CA" sz="1600" dirty="0">
                <a:latin typeface="Verdana" panose="020B0604030504040204" pitchFamily="34" charset="0"/>
                <a:ea typeface="Verdana" panose="020B0604030504040204" pitchFamily="34" charset="0"/>
                <a:cs typeface="Verdana" panose="020B0604030504040204" pitchFamily="34" charset="0"/>
                <a:sym typeface="Wingdings" pitchFamily="2" charset="2"/>
              </a:rPr>
              <a:t> :</a:t>
            </a:r>
          </a:p>
          <a:p>
            <a:pPr marL="88900" algn="ctr">
              <a:buSzPct val="80000"/>
              <a:tabLst>
                <a:tab pos="266700" algn="l"/>
              </a:tabLst>
              <a:defRPr/>
            </a:pPr>
            <a:r>
              <a:rPr lang="fr-CA" sz="1200" b="1" dirty="0" smtClean="0">
                <a:solidFill>
                  <a:schemeClr val="tx2">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sym typeface="Wingdings" pitchFamily="2" charset="2"/>
              </a:rPr>
              <a:t>dépense </a:t>
            </a:r>
            <a:r>
              <a:rPr lang="fr-CA" sz="1200" b="1" dirty="0">
                <a:solidFill>
                  <a:schemeClr val="tx2">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sym typeface="Wingdings" pitchFamily="2" charset="2"/>
              </a:rPr>
              <a:t>d’énergie</a:t>
            </a:r>
            <a:endParaRPr lang="fr-CA" sz="1200" b="1" dirty="0">
              <a:solidFill>
                <a:schemeClr val="tx2">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sym typeface="Wingdings" pitchFamily="2" charset="2"/>
            </a:endParaRPr>
          </a:p>
        </p:txBody>
      </p:sp>
      <p:grpSp>
        <p:nvGrpSpPr>
          <p:cNvPr id="12" name="Group 5"/>
          <p:cNvGrpSpPr>
            <a:grpSpLocks/>
          </p:cNvGrpSpPr>
          <p:nvPr>
            <p:custDataLst>
              <p:tags r:id="rId4"/>
            </p:custDataLst>
          </p:nvPr>
        </p:nvGrpSpPr>
        <p:grpSpPr bwMode="auto">
          <a:xfrm>
            <a:off x="6517096" y="285501"/>
            <a:ext cx="2230773" cy="2063379"/>
            <a:chOff x="3787" y="2523"/>
            <a:chExt cx="1633" cy="1542"/>
          </a:xfrm>
          <a:solidFill>
            <a:srgbClr val="FFFF00"/>
          </a:solidFill>
        </p:grpSpPr>
        <p:sp>
          <p:nvSpPr>
            <p:cNvPr id="13" name="AutoShape 6"/>
            <p:cNvSpPr>
              <a:spLocks noChangeArrowheads="1"/>
            </p:cNvSpPr>
            <p:nvPr/>
          </p:nvSpPr>
          <p:spPr bwMode="auto">
            <a:xfrm>
              <a:off x="3787" y="2523"/>
              <a:ext cx="1633" cy="1542"/>
            </a:xfrm>
            <a:prstGeom prst="irregularSeal1">
              <a:avLst/>
            </a:prstGeom>
            <a:grpFill/>
            <a:ln w="9525">
              <a:solidFill>
                <a:srgbClr val="000000"/>
              </a:solidFill>
              <a:miter lim="800000"/>
              <a:headEnd/>
              <a:tailEnd/>
            </a:ln>
          </p:spPr>
          <p:txBody>
            <a:bodyPr/>
            <a:lstStyle/>
            <a:p>
              <a:endParaRPr lang="fr-FR"/>
            </a:p>
          </p:txBody>
        </p:sp>
        <p:sp>
          <p:nvSpPr>
            <p:cNvPr id="14" name="Text Box 7"/>
            <p:cNvSpPr txBox="1">
              <a:spLocks noChangeArrowheads="1"/>
            </p:cNvSpPr>
            <p:nvPr/>
          </p:nvSpPr>
          <p:spPr bwMode="auto">
            <a:xfrm>
              <a:off x="4268" y="3140"/>
              <a:ext cx="994" cy="494"/>
            </a:xfrm>
            <a:prstGeom prst="rect">
              <a:avLst/>
            </a:prstGeom>
            <a:noFill/>
            <a:ln w="9525">
              <a:noFill/>
              <a:miter lim="800000"/>
              <a:headEnd/>
              <a:tailEnd/>
            </a:ln>
          </p:spPr>
          <p:txBody>
            <a:bodyPr/>
            <a:lstStyle/>
            <a:p>
              <a:pPr>
                <a:defRPr/>
              </a:pPr>
              <a:r>
                <a:rPr lang="en-US" sz="2400" b="1" dirty="0">
                  <a:solidFill>
                    <a:schemeClr val="accent2"/>
                  </a:solidFill>
                  <a:effectLst>
                    <a:outerShdw blurRad="38100" dist="38100" dir="2700000" algn="tl">
                      <a:srgbClr val="C0C0C0"/>
                    </a:outerShdw>
                  </a:effectLst>
                  <a:latin typeface="Verdana" pitchFamily="34" charset="0"/>
                </a:rPr>
                <a:t>A T P </a:t>
              </a:r>
              <a:endParaRPr lang="fr-CA" sz="2400" dirty="0">
                <a:solidFill>
                  <a:schemeClr val="accent2"/>
                </a:solidFill>
                <a:effectLst>
                  <a:outerShdw blurRad="38100" dist="38100" dir="2700000" algn="tl">
                    <a:srgbClr val="C0C0C0"/>
                  </a:outerShdw>
                </a:effectLst>
                <a:latin typeface="Verdana" pitchFamily="34" charset="0"/>
              </a:endParaRPr>
            </a:p>
          </p:txBody>
        </p:sp>
      </p:grpSp>
      <p:sp>
        <p:nvSpPr>
          <p:cNvPr id="15" name="Rectangle 11"/>
          <p:cNvSpPr txBox="1">
            <a:spLocks noChangeArrowheads="1"/>
          </p:cNvSpPr>
          <p:nvPr/>
        </p:nvSpPr>
        <p:spPr>
          <a:xfrm>
            <a:off x="609600" y="154258"/>
            <a:ext cx="8153400" cy="990600"/>
          </a:xfrm>
          <a:prstGeom prst="rect">
            <a:avLst/>
          </a:prstGeom>
        </p:spPr>
        <p:txBody>
          <a:bodyPr/>
          <a:lstStyle>
            <a:lvl1pPr algn="l" rtl="0" eaLnBrk="1" latinLnBrk="0" hangingPunct="1">
              <a:spcBef>
                <a:spcPct val="0"/>
              </a:spcBef>
              <a:buNone/>
              <a:defRPr kumimoji="0" sz="4400" b="1" kern="1200" cap="small" baseline="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defRPr>
            </a:lvl1pPr>
          </a:lstStyle>
          <a:p>
            <a:pPr>
              <a:defRPr/>
            </a:pPr>
            <a:r>
              <a:rPr lang="fr-CA" dirty="0" smtClean="0">
                <a:sym typeface="Wingdings" pitchFamily="2" charset="2"/>
              </a:rPr>
              <a:t>Transport actif</a:t>
            </a:r>
            <a:endParaRPr lang="fr-CA" dirty="0" smtClean="0">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7" name="Rectangle 5"/>
          <p:cNvSpPr>
            <a:spLocks noChangeArrowheads="1"/>
          </p:cNvSpPr>
          <p:nvPr>
            <p:custDataLst>
              <p:tags r:id="rId1"/>
            </p:custDataLst>
          </p:nvPr>
        </p:nvSpPr>
        <p:spPr bwMode="auto">
          <a:xfrm>
            <a:off x="1042988" y="2060847"/>
            <a:ext cx="7129462" cy="431527"/>
          </a:xfrm>
          <a:prstGeom prst="rect">
            <a:avLst/>
          </a:prstGeom>
          <a:noFill/>
          <a:ln w="9525">
            <a:noFill/>
            <a:miter lim="800000"/>
            <a:headEnd/>
            <a:tailEnd/>
          </a:ln>
          <a:effectLst/>
        </p:spPr>
        <p:txBody>
          <a:bodyPr/>
          <a:lstStyle/>
          <a:p>
            <a:pPr marL="742950" lvl="1" indent="-285750" algn="ctr">
              <a:lnSpc>
                <a:spcPct val="90000"/>
              </a:lnSpc>
              <a:spcBef>
                <a:spcPct val="20000"/>
              </a:spcBef>
              <a:buClr>
                <a:srgbClr val="A50021"/>
              </a:buClr>
              <a:defRPr/>
            </a:pPr>
            <a:r>
              <a:rPr lang="fr-CA" sz="2800" dirty="0" smtClean="0">
                <a:effectLst>
                  <a:outerShdw blurRad="38100" dist="38100" dir="2700000" algn="tl">
                    <a:srgbClr val="C0C0C0"/>
                  </a:outerShdw>
                </a:effectLst>
                <a:latin typeface="Verdana" pitchFamily="34" charset="0"/>
              </a:rPr>
              <a:t>Na</a:t>
            </a:r>
            <a:r>
              <a:rPr lang="fr-CA" sz="2800" dirty="0">
                <a:effectLst>
                  <a:outerShdw blurRad="38100" dist="38100" dir="2700000" algn="tl">
                    <a:srgbClr val="C0C0C0"/>
                  </a:outerShdw>
                </a:effectLst>
                <a:latin typeface="Verdana" pitchFamily="34" charset="0"/>
              </a:rPr>
              <a:t>+ / glucose ; H+ ; Ca2+ ; </a:t>
            </a:r>
            <a:r>
              <a:rPr lang="fr-CA" sz="2800" dirty="0" err="1">
                <a:effectLst>
                  <a:outerShdw blurRad="38100" dist="38100" dir="2700000" algn="tl">
                    <a:srgbClr val="C0C0C0"/>
                  </a:outerShdw>
                </a:effectLst>
                <a:latin typeface="Verdana" pitchFamily="34" charset="0"/>
              </a:rPr>
              <a:t>a.a</a:t>
            </a:r>
            <a:r>
              <a:rPr lang="fr-CA" sz="2800" dirty="0">
                <a:effectLst>
                  <a:outerShdw blurRad="38100" dist="38100" dir="2700000" algn="tl">
                    <a:srgbClr val="C0C0C0"/>
                  </a:outerShdw>
                </a:effectLst>
                <a:latin typeface="Verdana" pitchFamily="34" charset="0"/>
              </a:rPr>
              <a:t>.</a:t>
            </a:r>
          </a:p>
        </p:txBody>
      </p:sp>
      <p:pic>
        <p:nvPicPr>
          <p:cNvPr id="115718" name="Picture 6" descr="Figure 3-9"/>
          <p:cNvPicPr>
            <a:picLocks noChangeAspect="1" noChangeArrowheads="1"/>
          </p:cNvPicPr>
          <p:nvPr>
            <p:custDataLst>
              <p:tags r:id="rId2"/>
            </p:custDataLst>
          </p:nvPr>
        </p:nvPicPr>
        <p:blipFill>
          <a:blip r:embed="rId10" cstate="print"/>
          <a:srcRect/>
          <a:stretch>
            <a:fillRect/>
          </a:stretch>
        </p:blipFill>
        <p:spPr bwMode="auto">
          <a:xfrm>
            <a:off x="538857" y="2708275"/>
            <a:ext cx="8065591" cy="3006725"/>
          </a:xfrm>
          <a:prstGeom prst="rect">
            <a:avLst/>
          </a:prstGeom>
          <a:noFill/>
          <a:ln w="38100">
            <a:solidFill>
              <a:schemeClr val="tx1"/>
            </a:solidFill>
            <a:miter lim="800000"/>
            <a:headEnd/>
            <a:tailEnd/>
          </a:ln>
        </p:spPr>
      </p:pic>
      <p:sp>
        <p:nvSpPr>
          <p:cNvPr id="115719" name="Rectangle 7"/>
          <p:cNvSpPr>
            <a:spLocks noChangeArrowheads="1"/>
          </p:cNvSpPr>
          <p:nvPr>
            <p:custDataLst>
              <p:tags r:id="rId3"/>
            </p:custDataLst>
          </p:nvPr>
        </p:nvSpPr>
        <p:spPr bwMode="auto">
          <a:xfrm>
            <a:off x="251520" y="5877272"/>
            <a:ext cx="8642350" cy="925511"/>
          </a:xfrm>
          <a:prstGeom prst="rect">
            <a:avLst/>
          </a:prstGeom>
          <a:solidFill>
            <a:schemeClr val="accent6">
              <a:lumMod val="20000"/>
              <a:lumOff val="80000"/>
              <a:alpha val="61176"/>
            </a:schemeClr>
          </a:solidFill>
          <a:ln w="38100" algn="ctr">
            <a:solidFill>
              <a:srgbClr val="666699"/>
            </a:solidFill>
            <a:miter lim="800000"/>
            <a:headEnd/>
            <a:tailEnd/>
          </a:ln>
          <a:effectLst/>
        </p:spPr>
        <p:txBody>
          <a:bodyPr lIns="90000" tIns="46800" rIns="90000" bIns="46800">
            <a:spAutoFit/>
          </a:bodyPr>
          <a:lstStyle/>
          <a:p>
            <a:pPr>
              <a:defRPr/>
            </a:pPr>
            <a:r>
              <a:rPr lang="fr-CA" b="1" dirty="0">
                <a:latin typeface="Verdana" pitchFamily="34" charset="0"/>
              </a:rPr>
              <a:t>L’énergie emmagasinée dans le [gradient] </a:t>
            </a:r>
            <a:r>
              <a:rPr lang="fr-CA" b="1" dirty="0">
                <a:latin typeface="Verdana" pitchFamily="34" charset="0"/>
                <a:sym typeface="Symbol" pitchFamily="18" charset="2"/>
              </a:rPr>
              <a:t>du Na</a:t>
            </a:r>
            <a:r>
              <a:rPr lang="fr-CA" b="1" baseline="30000" dirty="0">
                <a:latin typeface="Verdana" pitchFamily="34" charset="0"/>
                <a:sym typeface="Symbol" pitchFamily="18" charset="2"/>
              </a:rPr>
              <a:t>+</a:t>
            </a:r>
            <a:r>
              <a:rPr lang="fr-CA" b="1" dirty="0">
                <a:latin typeface="Verdana" pitchFamily="34" charset="0"/>
                <a:sym typeface="Symbol" pitchFamily="18" charset="2"/>
              </a:rPr>
              <a:t> (ou H</a:t>
            </a:r>
            <a:r>
              <a:rPr lang="fr-CA" b="1" baseline="30000" dirty="0">
                <a:latin typeface="Verdana" pitchFamily="34" charset="0"/>
                <a:sym typeface="Symbol" pitchFamily="18" charset="2"/>
              </a:rPr>
              <a:t>+</a:t>
            </a:r>
            <a:r>
              <a:rPr lang="fr-CA" b="1" dirty="0">
                <a:latin typeface="Verdana" pitchFamily="34" charset="0"/>
                <a:sym typeface="Symbol" pitchFamily="18" charset="2"/>
              </a:rPr>
              <a:t>) sert à faire passer d’autres substances à travers la mb, contre leur propre [gradient].</a:t>
            </a:r>
          </a:p>
        </p:txBody>
      </p:sp>
      <p:sp>
        <p:nvSpPr>
          <p:cNvPr id="12295" name="ZoneTexte 7"/>
          <p:cNvSpPr txBox="1">
            <a:spLocks noChangeArrowheads="1"/>
          </p:cNvSpPr>
          <p:nvPr>
            <p:custDataLst>
              <p:tags r:id="rId4"/>
            </p:custDataLst>
          </p:nvPr>
        </p:nvSpPr>
        <p:spPr bwMode="auto">
          <a:xfrm>
            <a:off x="552592" y="5357813"/>
            <a:ext cx="1499128" cy="338554"/>
          </a:xfrm>
          <a:prstGeom prst="rect">
            <a:avLst/>
          </a:prstGeom>
          <a:noFill/>
          <a:ln w="9525">
            <a:noFill/>
            <a:miter lim="800000"/>
            <a:headEnd/>
            <a:tailEnd/>
          </a:ln>
        </p:spPr>
        <p:txBody>
          <a:bodyPr wrap="none">
            <a:spAutoFit/>
          </a:bodyPr>
          <a:lstStyle/>
          <a:p>
            <a:r>
              <a:rPr lang="fr-CA" sz="1600" b="1" i="1" dirty="0">
                <a:latin typeface="Verdana" pitchFamily="34" charset="0"/>
              </a:rPr>
              <a:t>Figure 3.11</a:t>
            </a:r>
          </a:p>
        </p:txBody>
      </p:sp>
      <p:sp>
        <p:nvSpPr>
          <p:cNvPr id="8" name="Rectangle 5"/>
          <p:cNvSpPr>
            <a:spLocks noChangeArrowheads="1"/>
          </p:cNvSpPr>
          <p:nvPr>
            <p:custDataLst>
              <p:tags r:id="rId5"/>
            </p:custDataLst>
          </p:nvPr>
        </p:nvSpPr>
        <p:spPr bwMode="auto">
          <a:xfrm>
            <a:off x="1043608" y="1268760"/>
            <a:ext cx="3428628" cy="648072"/>
          </a:xfrm>
          <a:prstGeom prst="rect">
            <a:avLst/>
          </a:prstGeom>
          <a:solidFill>
            <a:schemeClr val="accent6">
              <a:lumMod val="20000"/>
              <a:lumOff val="80000"/>
            </a:schemeClr>
          </a:solidFill>
          <a:ln>
            <a:headEnd/>
            <a:tailEnd/>
          </a:ln>
        </p:spPr>
        <p:style>
          <a:lnRef idx="1">
            <a:schemeClr val="accent5"/>
          </a:lnRef>
          <a:fillRef idx="2">
            <a:schemeClr val="accent5"/>
          </a:fillRef>
          <a:effectRef idx="1">
            <a:schemeClr val="accent5"/>
          </a:effectRef>
          <a:fontRef idx="minor">
            <a:schemeClr val="dk1"/>
          </a:fontRef>
        </p:style>
        <p:txBody>
          <a:bodyPr/>
          <a:lstStyle/>
          <a:p>
            <a:pPr marL="342900" indent="-342900" algn="ctr">
              <a:spcBef>
                <a:spcPct val="20000"/>
              </a:spcBef>
              <a:buClr>
                <a:srgbClr val="00CC00"/>
              </a:buClr>
              <a:defRPr/>
            </a:pPr>
            <a:r>
              <a:rPr lang="fr-CA" sz="3800" dirty="0" err="1" smtClean="0">
                <a:effectLst>
                  <a:outerShdw blurRad="38100" dist="38100" dir="2700000" algn="tl">
                    <a:srgbClr val="C0C0C0"/>
                  </a:outerShdw>
                </a:effectLst>
                <a:latin typeface="Verdana" pitchFamily="34" charset="0"/>
              </a:rPr>
              <a:t>Cotransport</a:t>
            </a:r>
            <a:endParaRPr lang="fr-CA" sz="3800" dirty="0">
              <a:solidFill>
                <a:schemeClr val="accent2"/>
              </a:solidFill>
              <a:effectLst>
                <a:outerShdw blurRad="38100" dist="38100" dir="2700000" algn="tl">
                  <a:srgbClr val="C0C0C0"/>
                </a:outerShdw>
              </a:effectLst>
              <a:latin typeface="Verdana" pitchFamily="34" charset="0"/>
            </a:endParaRPr>
          </a:p>
        </p:txBody>
      </p:sp>
      <p:sp>
        <p:nvSpPr>
          <p:cNvPr id="10" name="Espace réservé du numéro de diapositive 21"/>
          <p:cNvSpPr txBox="1">
            <a:spLocks/>
          </p:cNvSpPr>
          <p:nvPr>
            <p:custDataLst>
              <p:tags r:id="rId6"/>
            </p:custDataLst>
          </p:nvPr>
        </p:nvSpPr>
        <p:spPr>
          <a:xfrm>
            <a:off x="8244408" y="6381328"/>
            <a:ext cx="677416" cy="288032"/>
          </a:xfrm>
          <a:prstGeom prst="rect">
            <a:avLst/>
          </a:prstGeom>
        </p:spPr>
        <p:txBody>
          <a:bodyPr>
            <a:normAutofit fontScale="92500" lnSpcReduction="20000"/>
          </a:bodyPr>
          <a:lstStyle>
            <a:defPPr>
              <a:defRPr lang="fr-FR"/>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C22005E-848E-4894-AB3D-112370BDA3A2}" type="slidenum">
              <a:rPr lang="en-US" sz="1600" b="1" smtClean="0">
                <a:solidFill>
                  <a:schemeClr val="tx1"/>
                </a:solidFill>
                <a:latin typeface="Verdana" panose="020B0604030504040204" pitchFamily="34" charset="0"/>
                <a:ea typeface="Verdana" panose="020B0604030504040204" pitchFamily="34" charset="0"/>
                <a:cs typeface="Verdana" panose="020B0604030504040204" pitchFamily="34" charset="0"/>
              </a:rPr>
              <a:pPr>
                <a:defRPr/>
              </a:pPr>
              <a:t>16</a:t>
            </a:fld>
            <a:endParaRPr lang="en-US" sz="16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grpSp>
        <p:nvGrpSpPr>
          <p:cNvPr id="11" name="Group 5"/>
          <p:cNvGrpSpPr>
            <a:grpSpLocks/>
          </p:cNvGrpSpPr>
          <p:nvPr>
            <p:custDataLst>
              <p:tags r:id="rId7"/>
            </p:custDataLst>
          </p:nvPr>
        </p:nvGrpSpPr>
        <p:grpSpPr bwMode="auto">
          <a:xfrm>
            <a:off x="6804248" y="116632"/>
            <a:ext cx="1943621" cy="1944215"/>
            <a:chOff x="3787" y="2523"/>
            <a:chExt cx="1633" cy="1542"/>
          </a:xfrm>
          <a:solidFill>
            <a:srgbClr val="FFFF00"/>
          </a:solidFill>
        </p:grpSpPr>
        <p:sp>
          <p:nvSpPr>
            <p:cNvPr id="12" name="AutoShape 6"/>
            <p:cNvSpPr>
              <a:spLocks noChangeArrowheads="1"/>
            </p:cNvSpPr>
            <p:nvPr/>
          </p:nvSpPr>
          <p:spPr bwMode="auto">
            <a:xfrm>
              <a:off x="3787" y="2523"/>
              <a:ext cx="1633" cy="1542"/>
            </a:xfrm>
            <a:prstGeom prst="irregularSeal1">
              <a:avLst/>
            </a:prstGeom>
            <a:grpFill/>
            <a:ln w="9525">
              <a:solidFill>
                <a:srgbClr val="000000"/>
              </a:solidFill>
              <a:miter lim="800000"/>
              <a:headEnd/>
              <a:tailEnd/>
            </a:ln>
          </p:spPr>
          <p:txBody>
            <a:bodyPr/>
            <a:lstStyle/>
            <a:p>
              <a:endParaRPr lang="fr-FR"/>
            </a:p>
          </p:txBody>
        </p:sp>
        <p:sp>
          <p:nvSpPr>
            <p:cNvPr id="13" name="Text Box 7"/>
            <p:cNvSpPr txBox="1">
              <a:spLocks noChangeArrowheads="1"/>
            </p:cNvSpPr>
            <p:nvPr/>
          </p:nvSpPr>
          <p:spPr bwMode="auto">
            <a:xfrm>
              <a:off x="4150" y="3114"/>
              <a:ext cx="994" cy="494"/>
            </a:xfrm>
            <a:prstGeom prst="rect">
              <a:avLst/>
            </a:prstGeom>
            <a:noFill/>
            <a:ln w="9525">
              <a:noFill/>
              <a:miter lim="800000"/>
              <a:headEnd/>
              <a:tailEnd/>
            </a:ln>
          </p:spPr>
          <p:txBody>
            <a:bodyPr/>
            <a:lstStyle/>
            <a:p>
              <a:pPr>
                <a:defRPr/>
              </a:pPr>
              <a:r>
                <a:rPr lang="en-US" sz="2400" b="1" dirty="0">
                  <a:solidFill>
                    <a:schemeClr val="accent2"/>
                  </a:solidFill>
                  <a:effectLst>
                    <a:outerShdw blurRad="38100" dist="38100" dir="2700000" algn="tl">
                      <a:srgbClr val="C0C0C0"/>
                    </a:outerShdw>
                  </a:effectLst>
                  <a:latin typeface="Verdana" pitchFamily="34" charset="0"/>
                </a:rPr>
                <a:t>A T P </a:t>
              </a:r>
              <a:endParaRPr lang="fr-CA" sz="2400" dirty="0">
                <a:solidFill>
                  <a:schemeClr val="accent2"/>
                </a:solidFill>
                <a:effectLst>
                  <a:outerShdw blurRad="38100" dist="38100" dir="2700000" algn="tl">
                    <a:srgbClr val="C0C0C0"/>
                  </a:outerShdw>
                </a:effectLst>
                <a:latin typeface="Verdana" pitchFamily="34" charset="0"/>
              </a:endParaRPr>
            </a:p>
          </p:txBody>
        </p:sp>
      </p:grpSp>
      <p:sp>
        <p:nvSpPr>
          <p:cNvPr id="2" name="ZoneTexte 1"/>
          <p:cNvSpPr txBox="1"/>
          <p:nvPr/>
        </p:nvSpPr>
        <p:spPr>
          <a:xfrm>
            <a:off x="7236296" y="198800"/>
            <a:ext cx="864096" cy="1862048"/>
          </a:xfrm>
          <a:prstGeom prst="rect">
            <a:avLst/>
          </a:prstGeom>
          <a:noFill/>
        </p:spPr>
        <p:txBody>
          <a:bodyPr wrap="square" rtlCol="0">
            <a:spAutoFit/>
          </a:bodyPr>
          <a:lstStyle/>
          <a:p>
            <a:r>
              <a:rPr lang="fr-CA" sz="11500" dirty="0" smtClean="0">
                <a:solidFill>
                  <a:srgbClr val="FF0000"/>
                </a:solidFill>
              </a:rPr>
              <a:t>X</a:t>
            </a:r>
            <a:endParaRPr lang="fr-CA" sz="11500" dirty="0">
              <a:solidFill>
                <a:srgbClr val="FF0000"/>
              </a:solidFill>
            </a:endParaRPr>
          </a:p>
        </p:txBody>
      </p:sp>
      <p:sp>
        <p:nvSpPr>
          <p:cNvPr id="14" name="Rectangle 11"/>
          <p:cNvSpPr txBox="1">
            <a:spLocks noChangeArrowheads="1"/>
          </p:cNvSpPr>
          <p:nvPr/>
        </p:nvSpPr>
        <p:spPr>
          <a:xfrm>
            <a:off x="609600" y="154258"/>
            <a:ext cx="8153400" cy="990600"/>
          </a:xfrm>
          <a:prstGeom prst="rect">
            <a:avLst/>
          </a:prstGeom>
        </p:spPr>
        <p:txBody>
          <a:bodyPr/>
          <a:lstStyle>
            <a:lvl1pPr algn="l" rtl="0" eaLnBrk="1" latinLnBrk="0" hangingPunct="1">
              <a:spcBef>
                <a:spcPct val="0"/>
              </a:spcBef>
              <a:buNone/>
              <a:defRPr kumimoji="0" sz="4400" b="1" kern="1200" cap="small" baseline="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defRPr>
            </a:lvl1pPr>
          </a:lstStyle>
          <a:p>
            <a:pPr>
              <a:defRPr/>
            </a:pPr>
            <a:r>
              <a:rPr lang="fr-CA" dirty="0" smtClean="0">
                <a:sym typeface="Wingdings" pitchFamily="2" charset="2"/>
              </a:rPr>
              <a:t>Transport actif</a:t>
            </a:r>
            <a:endParaRPr lang="fr-CA" dirty="0" smtClean="0">
              <a:sym typeface="Wingdings" pitchFamily="2" charset="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5" name="Espace réservé du numéro de diapositive 5"/>
          <p:cNvSpPr>
            <a:spLocks noGrp="1"/>
          </p:cNvSpPr>
          <p:nvPr>
            <p:ph type="sldNum" sz="quarter" idx="12"/>
          </p:nvPr>
        </p:nvSpPr>
        <p:spPr>
          <a:noFill/>
        </p:spPr>
        <p:txBody>
          <a:bodyPr/>
          <a:lstStyle/>
          <a:p>
            <a:fld id="{8BF38BFD-8E5E-4DF5-BCB1-0117FA46ED8E}" type="slidenum">
              <a:rPr lang="fr-CA" smtClean="0"/>
              <a:pPr/>
              <a:t>17</a:t>
            </a:fld>
            <a:endParaRPr lang="fr-CA" smtClean="0"/>
          </a:p>
        </p:txBody>
      </p:sp>
      <p:sp>
        <p:nvSpPr>
          <p:cNvPr id="340994" name="Rectangle 2"/>
          <p:cNvSpPr>
            <a:spLocks noGrp="1" noChangeArrowheads="1"/>
          </p:cNvSpPr>
          <p:nvPr>
            <p:ph type="title"/>
          </p:nvPr>
        </p:nvSpPr>
        <p:spPr/>
        <p:txBody>
          <a:bodyPr>
            <a:normAutofit fontScale="90000"/>
          </a:bodyPr>
          <a:lstStyle/>
          <a:p>
            <a:pPr>
              <a:defRPr/>
            </a:pPr>
            <a:r>
              <a:rPr lang="fr-CA" dirty="0" smtClean="0"/>
              <a:t>Transport actif vésiculaire</a:t>
            </a:r>
            <a:endParaRPr lang="fr-CA" dirty="0"/>
          </a:p>
        </p:txBody>
      </p:sp>
      <p:grpSp>
        <p:nvGrpSpPr>
          <p:cNvPr id="2" name="Group 18"/>
          <p:cNvGrpSpPr>
            <a:grpSpLocks noChangeAspect="1"/>
          </p:cNvGrpSpPr>
          <p:nvPr/>
        </p:nvGrpSpPr>
        <p:grpSpPr bwMode="auto">
          <a:xfrm>
            <a:off x="577516" y="2673192"/>
            <a:ext cx="7522876" cy="2484000"/>
            <a:chOff x="431" y="2423"/>
            <a:chExt cx="3846" cy="1279"/>
          </a:xfrm>
        </p:grpSpPr>
        <p:pic>
          <p:nvPicPr>
            <p:cNvPr id="38923" name="Picture 6" descr="08-19-EndocytosisArt-NL"/>
            <p:cNvPicPr>
              <a:picLocks noChangeAspect="1" noChangeArrowheads="1"/>
            </p:cNvPicPr>
            <p:nvPr/>
          </p:nvPicPr>
          <p:blipFill>
            <a:blip r:embed="rId4" cstate="print"/>
            <a:srcRect l="1193" t="36635" r="49719" b="38028"/>
            <a:stretch>
              <a:fillRect/>
            </a:stretch>
          </p:blipFill>
          <p:spPr bwMode="auto">
            <a:xfrm flipH="1">
              <a:off x="1923" y="2423"/>
              <a:ext cx="2354" cy="1279"/>
            </a:xfrm>
            <a:prstGeom prst="rect">
              <a:avLst/>
            </a:prstGeom>
            <a:noFill/>
            <a:ln w="9525">
              <a:noFill/>
              <a:miter lim="800000"/>
              <a:headEnd/>
              <a:tailEnd/>
            </a:ln>
          </p:spPr>
        </p:pic>
        <p:pic>
          <p:nvPicPr>
            <p:cNvPr id="38924" name="Picture 13" descr="08-19-EndocytosisArt-NL"/>
            <p:cNvPicPr>
              <a:picLocks noChangeAspect="1" noChangeArrowheads="1"/>
            </p:cNvPicPr>
            <p:nvPr/>
          </p:nvPicPr>
          <p:blipFill>
            <a:blip r:embed="rId4" cstate="print"/>
            <a:srcRect l="1193" t="36635" r="50735" b="38028"/>
            <a:stretch>
              <a:fillRect/>
            </a:stretch>
          </p:blipFill>
          <p:spPr bwMode="auto">
            <a:xfrm>
              <a:off x="431" y="2423"/>
              <a:ext cx="2177" cy="1279"/>
            </a:xfrm>
            <a:prstGeom prst="rect">
              <a:avLst/>
            </a:prstGeom>
            <a:noFill/>
            <a:ln w="9525">
              <a:noFill/>
              <a:miter lim="800000"/>
              <a:headEnd/>
              <a:tailEnd/>
            </a:ln>
          </p:spPr>
        </p:pic>
        <p:sp>
          <p:nvSpPr>
            <p:cNvPr id="341006" name="Line 14"/>
            <p:cNvSpPr>
              <a:spLocks noChangeShapeType="1"/>
            </p:cNvSpPr>
            <p:nvPr/>
          </p:nvSpPr>
          <p:spPr bwMode="auto">
            <a:xfrm>
              <a:off x="1701" y="3038"/>
              <a:ext cx="409" cy="0"/>
            </a:xfrm>
            <a:prstGeom prst="line">
              <a:avLst/>
            </a:prstGeom>
            <a:noFill/>
            <a:ln w="76200">
              <a:solidFill>
                <a:srgbClr val="FF0000"/>
              </a:solidFill>
              <a:round/>
              <a:headEnd/>
              <a:tailEnd type="triangle" w="med" len="med"/>
            </a:ln>
            <a:effectLst/>
          </p:spPr>
          <p:txBody>
            <a:bodyPr lIns="90000" tIns="46800" rIns="90000" bIns="46800">
              <a:spAutoFit/>
            </a:bodyPr>
            <a:lstStyle/>
            <a:p>
              <a:pPr>
                <a:defRPr/>
              </a:pPr>
              <a:endParaRPr lang="fr-CA"/>
            </a:p>
          </p:txBody>
        </p:sp>
        <p:sp>
          <p:nvSpPr>
            <p:cNvPr id="341007" name="Text Box 15"/>
            <p:cNvSpPr txBox="1">
              <a:spLocks noChangeArrowheads="1"/>
            </p:cNvSpPr>
            <p:nvPr/>
          </p:nvSpPr>
          <p:spPr bwMode="auto">
            <a:xfrm>
              <a:off x="1769" y="3374"/>
              <a:ext cx="998" cy="231"/>
            </a:xfrm>
            <a:prstGeom prst="rect">
              <a:avLst/>
            </a:prstGeom>
            <a:noFill/>
            <a:ln w="38100" algn="ctr">
              <a:noFill/>
              <a:miter lim="800000"/>
              <a:headEnd/>
              <a:tailEnd/>
            </a:ln>
            <a:effectLst/>
          </p:spPr>
          <p:txBody>
            <a:bodyPr lIns="90000" tIns="46800" rIns="90000" bIns="46800">
              <a:spAutoFit/>
            </a:bodyPr>
            <a:lstStyle/>
            <a:p>
              <a:pPr>
                <a:spcBef>
                  <a:spcPct val="50000"/>
                </a:spcBef>
                <a:defRPr/>
              </a:pPr>
              <a:r>
                <a:rPr lang="fr-CA">
                  <a:solidFill>
                    <a:srgbClr val="FF0000"/>
                  </a:solidFill>
                  <a:effectLst>
                    <a:outerShdw blurRad="38100" dist="38100" dir="2700000" algn="tl">
                      <a:srgbClr val="C0C0C0"/>
                    </a:outerShdw>
                  </a:effectLst>
                  <a:latin typeface="Arial" charset="0"/>
                  <a:cs typeface="Arial" charset="0"/>
                </a:rPr>
                <a:t>Vésicule</a:t>
              </a:r>
            </a:p>
          </p:txBody>
        </p:sp>
        <p:sp>
          <p:nvSpPr>
            <p:cNvPr id="340999" name="Line 7"/>
            <p:cNvSpPr>
              <a:spLocks noChangeShapeType="1"/>
            </p:cNvSpPr>
            <p:nvPr/>
          </p:nvSpPr>
          <p:spPr bwMode="auto">
            <a:xfrm>
              <a:off x="2524" y="3046"/>
              <a:ext cx="363" cy="0"/>
            </a:xfrm>
            <a:prstGeom prst="line">
              <a:avLst/>
            </a:prstGeom>
            <a:noFill/>
            <a:ln w="76200">
              <a:solidFill>
                <a:srgbClr val="FF0000"/>
              </a:solidFill>
              <a:round/>
              <a:headEnd/>
              <a:tailEnd type="triangle" w="med" len="med"/>
            </a:ln>
            <a:effectLst/>
          </p:spPr>
          <p:txBody>
            <a:bodyPr lIns="90000" tIns="46800" rIns="90000" bIns="46800">
              <a:spAutoFit/>
            </a:bodyPr>
            <a:lstStyle/>
            <a:p>
              <a:pPr>
                <a:defRPr/>
              </a:pPr>
              <a:endParaRPr lang="fr-CA"/>
            </a:p>
          </p:txBody>
        </p:sp>
      </p:grpSp>
      <p:sp>
        <p:nvSpPr>
          <p:cNvPr id="341001" name="Text Box 9"/>
          <p:cNvSpPr txBox="1">
            <a:spLocks noChangeArrowheads="1"/>
          </p:cNvSpPr>
          <p:nvPr/>
        </p:nvSpPr>
        <p:spPr bwMode="auto">
          <a:xfrm>
            <a:off x="577516" y="2003737"/>
            <a:ext cx="1872629" cy="52322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spAutoFit/>
          </a:bodyPr>
          <a:lstStyle/>
          <a:p>
            <a:r>
              <a:rPr lang="fr-CA" sz="2800" b="1" dirty="0" err="1">
                <a:solidFill>
                  <a:schemeClr val="tx1"/>
                </a:solidFill>
                <a:effectLst/>
                <a:cs typeface="Arial" charset="0"/>
              </a:rPr>
              <a:t>Endocytose</a:t>
            </a:r>
            <a:endParaRPr lang="fr-CA" sz="2800" b="1" dirty="0">
              <a:solidFill>
                <a:schemeClr val="tx1"/>
              </a:solidFill>
              <a:effectLst/>
              <a:cs typeface="Arial" charset="0"/>
            </a:endParaRPr>
          </a:p>
        </p:txBody>
      </p:sp>
      <p:sp>
        <p:nvSpPr>
          <p:cNvPr id="341002" name="Text Box 10"/>
          <p:cNvSpPr txBox="1">
            <a:spLocks noChangeArrowheads="1"/>
          </p:cNvSpPr>
          <p:nvPr/>
        </p:nvSpPr>
        <p:spPr bwMode="auto">
          <a:xfrm>
            <a:off x="6444208" y="2003737"/>
            <a:ext cx="1674689" cy="523220"/>
          </a:xfrm>
          <a:prstGeom prst="rect">
            <a:avLst/>
          </a:prstGeom>
          <a:solidFill>
            <a:srgbClr val="FF3300">
              <a:tint val="66000"/>
              <a:satMod val="160000"/>
            </a:srgbClr>
          </a:solidFill>
          <a:ln>
            <a:solidFill>
              <a:srgbClr val="FF3300"/>
            </a:solidFill>
            <a:headEnd/>
            <a:tailEnd/>
          </a:ln>
        </p:spPr>
        <p:style>
          <a:lnRef idx="1">
            <a:schemeClr val="accent5"/>
          </a:lnRef>
          <a:fillRef idx="2">
            <a:schemeClr val="accent5"/>
          </a:fillRef>
          <a:effectRef idx="1">
            <a:schemeClr val="accent5"/>
          </a:effectRef>
          <a:fontRef idx="minor">
            <a:schemeClr val="dk1"/>
          </a:fontRef>
        </p:style>
        <p:txBody>
          <a:bodyPr wrap="none">
            <a:spAutoFit/>
          </a:bodyPr>
          <a:lstStyle/>
          <a:p>
            <a:r>
              <a:rPr lang="fr-CA" sz="2800" b="1" dirty="0" err="1">
                <a:solidFill>
                  <a:schemeClr val="tx1"/>
                </a:solidFill>
                <a:effectLst/>
                <a:cs typeface="Arial" charset="0"/>
              </a:rPr>
              <a:t>Exocytose</a:t>
            </a:r>
            <a:endParaRPr lang="fr-CA" sz="2800" b="1" dirty="0">
              <a:solidFill>
                <a:schemeClr val="tx1"/>
              </a:solidFill>
              <a:effectLst/>
              <a:cs typeface="Arial" charset="0"/>
            </a:endParaRPr>
          </a:p>
        </p:txBody>
      </p:sp>
      <p:sp>
        <p:nvSpPr>
          <p:cNvPr id="16" name="Espace réservé du numéro de diapositive 21"/>
          <p:cNvSpPr txBox="1">
            <a:spLocks/>
          </p:cNvSpPr>
          <p:nvPr>
            <p:custDataLst>
              <p:tags r:id="rId1"/>
            </p:custDataLst>
          </p:nvPr>
        </p:nvSpPr>
        <p:spPr>
          <a:xfrm>
            <a:off x="8244408" y="6381328"/>
            <a:ext cx="677416" cy="288032"/>
          </a:xfrm>
          <a:prstGeom prst="rect">
            <a:avLst/>
          </a:prstGeom>
        </p:spPr>
        <p:txBody>
          <a:bodyPr>
            <a:normAutofit fontScale="92500" lnSpcReduction="20000"/>
          </a:bodyPr>
          <a:lstStyle>
            <a:defPPr>
              <a:defRPr lang="fr-FR"/>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C22005E-848E-4894-AB3D-112370BDA3A2}" type="slidenum">
              <a:rPr lang="en-US" sz="1600" b="1" smtClean="0">
                <a:solidFill>
                  <a:schemeClr val="tx1"/>
                </a:solidFill>
                <a:latin typeface="Verdana" panose="020B0604030504040204" pitchFamily="34" charset="0"/>
                <a:ea typeface="Verdana" panose="020B0604030504040204" pitchFamily="34" charset="0"/>
                <a:cs typeface="Verdana" panose="020B0604030504040204" pitchFamily="34" charset="0"/>
              </a:rPr>
              <a:pPr>
                <a:defRPr/>
              </a:pPr>
              <a:t>17</a:t>
            </a:fld>
            <a:endParaRPr lang="en-US" sz="16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91" descr="cellule intestinale vierge"/>
          <p:cNvPicPr>
            <a:picLocks noChangeAspect="1" noChangeArrowheads="1"/>
          </p:cNvPicPr>
          <p:nvPr>
            <p:custDataLst>
              <p:tags r:id="rId1"/>
            </p:custDataLst>
          </p:nvPr>
        </p:nvPicPr>
        <p:blipFill>
          <a:blip r:embed="rId68" cstate="print">
            <a:clrChange>
              <a:clrFrom>
                <a:srgbClr val="FFFFFF"/>
              </a:clrFrom>
              <a:clrTo>
                <a:srgbClr val="FFFFFF">
                  <a:alpha val="0"/>
                </a:srgbClr>
              </a:clrTo>
            </a:clrChange>
          </a:blip>
          <a:srcRect l="2829" t="6570" r="8485" b="5470"/>
          <a:stretch>
            <a:fillRect/>
          </a:stretch>
        </p:blipFill>
        <p:spPr bwMode="auto">
          <a:xfrm>
            <a:off x="1187450" y="1268413"/>
            <a:ext cx="6769100" cy="4824412"/>
          </a:xfrm>
          <a:prstGeom prst="rect">
            <a:avLst/>
          </a:prstGeom>
          <a:noFill/>
          <a:ln w="9525">
            <a:noFill/>
            <a:miter lim="800000"/>
            <a:headEnd/>
            <a:tailEnd/>
          </a:ln>
        </p:spPr>
      </p:pic>
      <p:sp>
        <p:nvSpPr>
          <p:cNvPr id="123996" name="Text Box 92"/>
          <p:cNvSpPr txBox="1">
            <a:spLocks noChangeArrowheads="1"/>
          </p:cNvSpPr>
          <p:nvPr>
            <p:custDataLst>
              <p:tags r:id="rId2"/>
            </p:custDataLst>
          </p:nvPr>
        </p:nvSpPr>
        <p:spPr bwMode="auto">
          <a:xfrm>
            <a:off x="7740650" y="6237288"/>
            <a:ext cx="1316038" cy="523220"/>
          </a:xfrm>
          <a:prstGeom prst="rect">
            <a:avLst/>
          </a:prstGeom>
          <a:noFill/>
          <a:ln w="9525">
            <a:noFill/>
            <a:miter lim="800000"/>
            <a:headEnd/>
            <a:tailEnd/>
          </a:ln>
          <a:effectLst/>
        </p:spPr>
        <p:txBody>
          <a:bodyPr>
            <a:spAutoFit/>
          </a:bodyPr>
          <a:lstStyle/>
          <a:p>
            <a:pPr>
              <a:defRPr/>
            </a:pPr>
            <a:r>
              <a:rPr lang="fr-CA" sz="2800" b="1" cap="small" dirty="0">
                <a:latin typeface="Verdana" panose="020B0604030504040204" pitchFamily="34" charset="0"/>
                <a:ea typeface="Verdana" panose="020B0604030504040204" pitchFamily="34" charset="0"/>
                <a:cs typeface="Verdana" panose="020B0604030504040204" pitchFamily="34" charset="0"/>
              </a:rPr>
              <a:t>Sang</a:t>
            </a:r>
          </a:p>
        </p:txBody>
      </p:sp>
      <p:sp>
        <p:nvSpPr>
          <p:cNvPr id="123997" name="Text Box 93"/>
          <p:cNvSpPr txBox="1">
            <a:spLocks noChangeArrowheads="1"/>
          </p:cNvSpPr>
          <p:nvPr>
            <p:custDataLst>
              <p:tags r:id="rId3"/>
            </p:custDataLst>
          </p:nvPr>
        </p:nvSpPr>
        <p:spPr bwMode="auto">
          <a:xfrm>
            <a:off x="0" y="6278563"/>
            <a:ext cx="4009431" cy="523220"/>
          </a:xfrm>
          <a:prstGeom prst="rect">
            <a:avLst/>
          </a:prstGeom>
          <a:noFill/>
          <a:ln w="9525">
            <a:noFill/>
            <a:miter lim="800000"/>
            <a:headEnd/>
            <a:tailEnd/>
          </a:ln>
          <a:effectLst/>
        </p:spPr>
        <p:txBody>
          <a:bodyPr wrap="none">
            <a:spAutoFit/>
          </a:bodyPr>
          <a:lstStyle/>
          <a:p>
            <a:pPr>
              <a:defRPr/>
            </a:pPr>
            <a:r>
              <a:rPr lang="fr-CA" sz="2800" b="1" cap="small" dirty="0">
                <a:latin typeface="Verdana" panose="020B0604030504040204" pitchFamily="34" charset="0"/>
                <a:ea typeface="Verdana" panose="020B0604030504040204" pitchFamily="34" charset="0"/>
                <a:cs typeface="Verdana" panose="020B0604030504040204" pitchFamily="34" charset="0"/>
              </a:rPr>
              <a:t>Lumière intestinale</a:t>
            </a:r>
          </a:p>
        </p:txBody>
      </p:sp>
      <p:sp>
        <p:nvSpPr>
          <p:cNvPr id="123998" name="Rectangle 94"/>
          <p:cNvSpPr>
            <a:spLocks noGrp="1" noChangeArrowheads="1"/>
          </p:cNvSpPr>
          <p:nvPr>
            <p:ph type="title"/>
            <p:custDataLst>
              <p:tags r:id="rId4"/>
            </p:custDataLst>
          </p:nvPr>
        </p:nvSpPr>
        <p:spPr>
          <a:xfrm>
            <a:off x="609600" y="44624"/>
            <a:ext cx="8153400" cy="990600"/>
          </a:xfrm>
        </p:spPr>
        <p:txBody>
          <a:bodyPr/>
          <a:lstStyle/>
          <a:p>
            <a:pPr eaLnBrk="1" fontAlgn="base" hangingPunct="1">
              <a:spcAft>
                <a:spcPct val="0"/>
              </a:spcAft>
              <a:defRPr/>
            </a:pPr>
            <a:r>
              <a:rPr lang="fr-CA" dirty="0" smtClean="0"/>
              <a:t>Absorption ~ Glucides</a:t>
            </a:r>
          </a:p>
        </p:txBody>
      </p:sp>
      <p:sp>
        <p:nvSpPr>
          <p:cNvPr id="123999" name="Text Box 95"/>
          <p:cNvSpPr txBox="1">
            <a:spLocks noChangeArrowheads="1"/>
          </p:cNvSpPr>
          <p:nvPr>
            <p:custDataLst>
              <p:tags r:id="rId5"/>
            </p:custDataLst>
          </p:nvPr>
        </p:nvSpPr>
        <p:spPr bwMode="auto">
          <a:xfrm>
            <a:off x="153988" y="2501900"/>
            <a:ext cx="1465262" cy="747897"/>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algn="l">
              <a:lnSpc>
                <a:spcPct val="80000"/>
              </a:lnSpc>
              <a:spcBef>
                <a:spcPct val="50000"/>
              </a:spcBef>
              <a:defRPr/>
            </a:pPr>
            <a:r>
              <a:rPr lang="fr-CA" sz="2400" b="1">
                <a:solidFill>
                  <a:schemeClr val="tx1"/>
                </a:solidFill>
                <a:effectLst>
                  <a:outerShdw blurRad="38100" dist="38100" dir="2700000" algn="tl">
                    <a:srgbClr val="000000"/>
                  </a:outerShdw>
                </a:effectLst>
                <a:latin typeface="Tempus Sans ITC" pitchFamily="82" charset="0"/>
              </a:rPr>
              <a:t>Glucose</a:t>
            </a:r>
          </a:p>
          <a:p>
            <a:pPr algn="l">
              <a:lnSpc>
                <a:spcPct val="30000"/>
              </a:lnSpc>
              <a:spcBef>
                <a:spcPct val="50000"/>
              </a:spcBef>
              <a:defRPr/>
            </a:pPr>
            <a:r>
              <a:rPr lang="fr-CA" sz="2400" b="1">
                <a:solidFill>
                  <a:schemeClr val="tx1"/>
                </a:solidFill>
                <a:effectLst>
                  <a:outerShdw blurRad="38100" dist="38100" dir="2700000" algn="tl">
                    <a:srgbClr val="000000"/>
                  </a:outerShdw>
                </a:effectLst>
                <a:latin typeface="Tempus Sans ITC" pitchFamily="82" charset="0"/>
              </a:rPr>
              <a:t>Galactose</a:t>
            </a:r>
          </a:p>
        </p:txBody>
      </p:sp>
      <p:sp>
        <p:nvSpPr>
          <p:cNvPr id="124000" name="Text Box 96"/>
          <p:cNvSpPr txBox="1">
            <a:spLocks noChangeArrowheads="1"/>
          </p:cNvSpPr>
          <p:nvPr>
            <p:custDataLst>
              <p:tags r:id="rId6"/>
            </p:custDataLst>
          </p:nvPr>
        </p:nvSpPr>
        <p:spPr bwMode="auto">
          <a:xfrm>
            <a:off x="539750" y="1306513"/>
            <a:ext cx="677863" cy="466725"/>
          </a:xfrm>
          <a:prstGeom prst="rect">
            <a:avLst/>
          </a:prstGeom>
          <a:solidFill>
            <a:srgbClr val="FF6600"/>
          </a:solidFill>
          <a:ln w="9525">
            <a:solidFill>
              <a:srgbClr val="FF6600"/>
            </a:solidFill>
            <a:miter lim="800000"/>
            <a:headEnd/>
            <a:tailEnd/>
          </a:ln>
          <a:effectLst/>
        </p:spPr>
        <p:txBody>
          <a:bodyPr wrap="none">
            <a:spAutoFit/>
          </a:bodyPr>
          <a:lstStyle/>
          <a:p>
            <a:pPr algn="l">
              <a:defRPr/>
            </a:pPr>
            <a:r>
              <a:rPr lang="fr-CA" sz="2400" b="1" dirty="0">
                <a:solidFill>
                  <a:schemeClr val="bg1"/>
                </a:solidFill>
                <a:effectLst>
                  <a:outerShdw blurRad="38100" dist="38100" dir="2700000" algn="tl">
                    <a:srgbClr val="000000"/>
                  </a:outerShdw>
                </a:effectLst>
                <a:latin typeface="Tempus Sans ITC" pitchFamily="82" charset="0"/>
              </a:rPr>
              <a:t>Na</a:t>
            </a:r>
            <a:r>
              <a:rPr lang="fr-CA" sz="2400" b="1" baseline="30000" dirty="0">
                <a:solidFill>
                  <a:schemeClr val="bg1"/>
                </a:solidFill>
                <a:effectLst>
                  <a:outerShdw blurRad="38100" dist="38100" dir="2700000" algn="tl">
                    <a:srgbClr val="000000"/>
                  </a:outerShdw>
                </a:effectLst>
                <a:latin typeface="Tempus Sans ITC" pitchFamily="82" charset="0"/>
              </a:rPr>
              <a:t>+</a:t>
            </a:r>
          </a:p>
        </p:txBody>
      </p:sp>
      <p:sp>
        <p:nvSpPr>
          <p:cNvPr id="124001" name="Line 97"/>
          <p:cNvSpPr>
            <a:spLocks noChangeShapeType="1"/>
          </p:cNvSpPr>
          <p:nvPr>
            <p:custDataLst>
              <p:tags r:id="rId7"/>
            </p:custDataLst>
          </p:nvPr>
        </p:nvSpPr>
        <p:spPr bwMode="auto">
          <a:xfrm>
            <a:off x="2025650" y="2865438"/>
            <a:ext cx="720725" cy="0"/>
          </a:xfrm>
          <a:prstGeom prst="line">
            <a:avLst/>
          </a:prstGeom>
          <a:noFill/>
          <a:ln w="38100">
            <a:solidFill>
              <a:srgbClr val="660066"/>
            </a:solidFill>
            <a:round/>
            <a:headEnd/>
            <a:tailEnd type="arrow" w="med" len="med"/>
          </a:ln>
        </p:spPr>
        <p:txBody>
          <a:bodyPr/>
          <a:lstStyle/>
          <a:p>
            <a:endParaRPr lang="fr-CA"/>
          </a:p>
        </p:txBody>
      </p:sp>
      <p:sp>
        <p:nvSpPr>
          <p:cNvPr id="124002" name="Freeform 98"/>
          <p:cNvSpPr>
            <a:spLocks/>
          </p:cNvSpPr>
          <p:nvPr>
            <p:custDataLst>
              <p:tags r:id="rId8"/>
            </p:custDataLst>
          </p:nvPr>
        </p:nvSpPr>
        <p:spPr bwMode="auto">
          <a:xfrm>
            <a:off x="1541463" y="1485900"/>
            <a:ext cx="1203325" cy="1271588"/>
          </a:xfrm>
          <a:custGeom>
            <a:avLst/>
            <a:gdLst>
              <a:gd name="T0" fmla="*/ 0 w 693"/>
              <a:gd name="T1" fmla="*/ 2147483647 h 826"/>
              <a:gd name="T2" fmla="*/ 2147483647 w 693"/>
              <a:gd name="T3" fmla="*/ 2147483647 h 826"/>
              <a:gd name="T4" fmla="*/ 2147483647 w 693"/>
              <a:gd name="T5" fmla="*/ 2147483647 h 826"/>
              <a:gd name="T6" fmla="*/ 2147483647 w 693"/>
              <a:gd name="T7" fmla="*/ 2147483647 h 826"/>
              <a:gd name="T8" fmla="*/ 2147483647 w 693"/>
              <a:gd name="T9" fmla="*/ 2147483647 h 826"/>
              <a:gd name="T10" fmla="*/ 0 60000 65536"/>
              <a:gd name="T11" fmla="*/ 0 60000 65536"/>
              <a:gd name="T12" fmla="*/ 0 60000 65536"/>
              <a:gd name="T13" fmla="*/ 0 60000 65536"/>
              <a:gd name="T14" fmla="*/ 0 60000 65536"/>
              <a:gd name="T15" fmla="*/ 0 w 693"/>
              <a:gd name="T16" fmla="*/ 0 h 826"/>
              <a:gd name="T17" fmla="*/ 693 w 693"/>
              <a:gd name="T18" fmla="*/ 826 h 826"/>
            </a:gdLst>
            <a:ahLst/>
            <a:cxnLst>
              <a:cxn ang="T10">
                <a:pos x="T0" y="T1"/>
              </a:cxn>
              <a:cxn ang="T11">
                <a:pos x="T2" y="T3"/>
              </a:cxn>
              <a:cxn ang="T12">
                <a:pos x="T4" y="T5"/>
              </a:cxn>
              <a:cxn ang="T13">
                <a:pos x="T6" y="T7"/>
              </a:cxn>
              <a:cxn ang="T14">
                <a:pos x="T8" y="T9"/>
              </a:cxn>
            </a:cxnLst>
            <a:rect l="T15" t="T16" r="T17" b="T18"/>
            <a:pathLst>
              <a:path w="693" h="826">
                <a:moveTo>
                  <a:pt x="0" y="37"/>
                </a:moveTo>
                <a:cubicBezTo>
                  <a:pt x="61" y="44"/>
                  <a:pt x="291" y="0"/>
                  <a:pt x="363" y="79"/>
                </a:cubicBezTo>
                <a:cubicBezTo>
                  <a:pt x="435" y="158"/>
                  <a:pt x="406" y="393"/>
                  <a:pt x="429" y="510"/>
                </a:cubicBezTo>
                <a:cubicBezTo>
                  <a:pt x="452" y="627"/>
                  <a:pt x="457" y="738"/>
                  <a:pt x="501" y="782"/>
                </a:cubicBezTo>
                <a:cubicBezTo>
                  <a:pt x="545" y="826"/>
                  <a:pt x="653" y="776"/>
                  <a:pt x="693" y="774"/>
                </a:cubicBezTo>
              </a:path>
            </a:pathLst>
          </a:custGeom>
          <a:noFill/>
          <a:ln w="38100">
            <a:solidFill>
              <a:srgbClr val="FF6600"/>
            </a:solidFill>
            <a:round/>
            <a:headEnd type="none" w="med" len="med"/>
            <a:tailEnd type="arrow" w="med" len="med"/>
          </a:ln>
        </p:spPr>
        <p:txBody>
          <a:bodyPr/>
          <a:lstStyle/>
          <a:p>
            <a:endParaRPr lang="fr-CA"/>
          </a:p>
        </p:txBody>
      </p:sp>
      <p:sp>
        <p:nvSpPr>
          <p:cNvPr id="124003" name="Text Box 99"/>
          <p:cNvSpPr txBox="1">
            <a:spLocks noChangeArrowheads="1"/>
          </p:cNvSpPr>
          <p:nvPr>
            <p:custDataLst>
              <p:tags r:id="rId9"/>
            </p:custDataLst>
          </p:nvPr>
        </p:nvSpPr>
        <p:spPr bwMode="auto">
          <a:xfrm>
            <a:off x="179388" y="4365625"/>
            <a:ext cx="1292341" cy="46166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spAutoFit/>
          </a:bodyPr>
          <a:lstStyle/>
          <a:p>
            <a:pPr algn="l">
              <a:defRPr/>
            </a:pPr>
            <a:r>
              <a:rPr lang="fr-CA" sz="2400" b="1">
                <a:solidFill>
                  <a:schemeClr val="tx1"/>
                </a:solidFill>
                <a:effectLst>
                  <a:outerShdw blurRad="38100" dist="38100" dir="2700000" algn="tl">
                    <a:srgbClr val="000000"/>
                  </a:outerShdw>
                </a:effectLst>
                <a:latin typeface="Tempus Sans ITC" pitchFamily="82" charset="0"/>
              </a:rPr>
              <a:t>Fructose</a:t>
            </a:r>
          </a:p>
        </p:txBody>
      </p:sp>
      <p:sp>
        <p:nvSpPr>
          <p:cNvPr id="124004" name="Line 100"/>
          <p:cNvSpPr>
            <a:spLocks noChangeShapeType="1"/>
          </p:cNvSpPr>
          <p:nvPr>
            <p:custDataLst>
              <p:tags r:id="rId10"/>
            </p:custDataLst>
          </p:nvPr>
        </p:nvSpPr>
        <p:spPr bwMode="auto">
          <a:xfrm>
            <a:off x="1809750" y="4568825"/>
            <a:ext cx="1008063" cy="0"/>
          </a:xfrm>
          <a:prstGeom prst="line">
            <a:avLst/>
          </a:prstGeom>
          <a:noFill/>
          <a:ln w="38100">
            <a:solidFill>
              <a:srgbClr val="CC0099"/>
            </a:solidFill>
            <a:round/>
            <a:headEnd/>
            <a:tailEnd type="arrow" w="med" len="med"/>
          </a:ln>
        </p:spPr>
        <p:txBody>
          <a:bodyPr/>
          <a:lstStyle/>
          <a:p>
            <a:endParaRPr lang="fr-CA"/>
          </a:p>
        </p:txBody>
      </p:sp>
      <p:sp>
        <p:nvSpPr>
          <p:cNvPr id="124005" name="Freeform 101"/>
          <p:cNvSpPr>
            <a:spLocks/>
          </p:cNvSpPr>
          <p:nvPr>
            <p:custDataLst>
              <p:tags r:id="rId11"/>
            </p:custDataLst>
          </p:nvPr>
        </p:nvSpPr>
        <p:spPr bwMode="auto">
          <a:xfrm>
            <a:off x="6659563" y="2997200"/>
            <a:ext cx="865187" cy="1079500"/>
          </a:xfrm>
          <a:custGeom>
            <a:avLst/>
            <a:gdLst>
              <a:gd name="T0" fmla="*/ 0 w 542"/>
              <a:gd name="T1" fmla="*/ 0 h 526"/>
              <a:gd name="T2" fmla="*/ 2147483647 w 542"/>
              <a:gd name="T3" fmla="*/ 2147483647 h 526"/>
              <a:gd name="T4" fmla="*/ 2147483647 w 542"/>
              <a:gd name="T5" fmla="*/ 2147483647 h 526"/>
              <a:gd name="T6" fmla="*/ 0 60000 65536"/>
              <a:gd name="T7" fmla="*/ 0 60000 65536"/>
              <a:gd name="T8" fmla="*/ 0 60000 65536"/>
              <a:gd name="T9" fmla="*/ 0 w 542"/>
              <a:gd name="T10" fmla="*/ 0 h 526"/>
              <a:gd name="T11" fmla="*/ 542 w 542"/>
              <a:gd name="T12" fmla="*/ 526 h 526"/>
            </a:gdLst>
            <a:ahLst/>
            <a:cxnLst>
              <a:cxn ang="T6">
                <a:pos x="T0" y="T1"/>
              </a:cxn>
              <a:cxn ang="T7">
                <a:pos x="T2" y="T3"/>
              </a:cxn>
              <a:cxn ang="T8">
                <a:pos x="T4" y="T5"/>
              </a:cxn>
            </a:cxnLst>
            <a:rect l="T9" t="T10" r="T11" b="T12"/>
            <a:pathLst>
              <a:path w="542" h="526">
                <a:moveTo>
                  <a:pt x="0" y="0"/>
                </a:moveTo>
                <a:cubicBezTo>
                  <a:pt x="24" y="74"/>
                  <a:pt x="56" y="364"/>
                  <a:pt x="146" y="445"/>
                </a:cubicBezTo>
                <a:cubicBezTo>
                  <a:pt x="236" y="526"/>
                  <a:pt x="459" y="479"/>
                  <a:pt x="542" y="488"/>
                </a:cubicBezTo>
              </a:path>
            </a:pathLst>
          </a:custGeom>
          <a:noFill/>
          <a:ln w="38100">
            <a:solidFill>
              <a:srgbClr val="660066"/>
            </a:solidFill>
            <a:round/>
            <a:headEnd/>
            <a:tailEnd type="arrow" w="med" len="med"/>
          </a:ln>
        </p:spPr>
        <p:txBody>
          <a:bodyPr/>
          <a:lstStyle/>
          <a:p>
            <a:endParaRPr lang="fr-CA"/>
          </a:p>
        </p:txBody>
      </p:sp>
      <p:sp>
        <p:nvSpPr>
          <p:cNvPr id="124006" name="Text Box 102"/>
          <p:cNvSpPr txBox="1">
            <a:spLocks noChangeArrowheads="1"/>
          </p:cNvSpPr>
          <p:nvPr>
            <p:custDataLst>
              <p:tags r:id="rId12"/>
            </p:custDataLst>
          </p:nvPr>
        </p:nvSpPr>
        <p:spPr bwMode="auto">
          <a:xfrm>
            <a:off x="7169150" y="2822575"/>
            <a:ext cx="1435100" cy="822325"/>
          </a:xfrm>
          <a:prstGeom prst="rect">
            <a:avLst/>
          </a:prstGeom>
          <a:solidFill>
            <a:srgbClr val="006699">
              <a:alpha val="49001"/>
            </a:srgbClr>
          </a:solidFill>
          <a:ln w="9525">
            <a:noFill/>
            <a:miter lim="800000"/>
            <a:headEnd/>
            <a:tailEnd/>
          </a:ln>
          <a:effectLst/>
        </p:spPr>
        <p:txBody>
          <a:bodyPr wrap="none">
            <a:spAutoFit/>
          </a:bodyPr>
          <a:lstStyle/>
          <a:p>
            <a:pPr>
              <a:defRPr/>
            </a:pPr>
            <a:r>
              <a:rPr lang="fr-CA" sz="2400" b="1">
                <a:solidFill>
                  <a:schemeClr val="bg1"/>
                </a:solidFill>
                <a:effectLst>
                  <a:outerShdw blurRad="38100" dist="38100" dir="2700000" algn="tl">
                    <a:srgbClr val="000000"/>
                  </a:outerShdw>
                </a:effectLst>
                <a:latin typeface="Tempus Sans ITC" pitchFamily="82" charset="0"/>
              </a:rPr>
              <a:t>Diffusion </a:t>
            </a:r>
          </a:p>
          <a:p>
            <a:pPr>
              <a:defRPr/>
            </a:pPr>
            <a:r>
              <a:rPr lang="fr-CA" sz="2400" b="1">
                <a:solidFill>
                  <a:schemeClr val="bg1"/>
                </a:solidFill>
                <a:effectLst>
                  <a:outerShdw blurRad="38100" dist="38100" dir="2700000" algn="tl">
                    <a:srgbClr val="000000"/>
                  </a:outerShdw>
                </a:effectLst>
                <a:latin typeface="Tempus Sans ITC" pitchFamily="82" charset="0"/>
              </a:rPr>
              <a:t>facilitée</a:t>
            </a:r>
          </a:p>
        </p:txBody>
      </p:sp>
      <p:sp>
        <p:nvSpPr>
          <p:cNvPr id="124007" name="Text Box 103"/>
          <p:cNvSpPr txBox="1">
            <a:spLocks noChangeArrowheads="1"/>
          </p:cNvSpPr>
          <p:nvPr>
            <p:custDataLst>
              <p:tags r:id="rId13"/>
            </p:custDataLst>
          </p:nvPr>
        </p:nvSpPr>
        <p:spPr bwMode="auto">
          <a:xfrm>
            <a:off x="539750" y="1844675"/>
            <a:ext cx="677863" cy="466725"/>
          </a:xfrm>
          <a:prstGeom prst="rect">
            <a:avLst/>
          </a:prstGeom>
          <a:solidFill>
            <a:srgbClr val="FF6600"/>
          </a:solidFill>
          <a:ln w="9525">
            <a:solidFill>
              <a:srgbClr val="FF6600"/>
            </a:solidFill>
            <a:miter lim="800000"/>
            <a:headEnd/>
            <a:tailEnd/>
          </a:ln>
          <a:effectLst/>
        </p:spPr>
        <p:txBody>
          <a:bodyPr wrap="none">
            <a:spAutoFit/>
          </a:bodyPr>
          <a:lstStyle/>
          <a:p>
            <a:pPr algn="l">
              <a:defRPr/>
            </a:pPr>
            <a:r>
              <a:rPr lang="fr-CA" sz="2400" b="1">
                <a:solidFill>
                  <a:schemeClr val="bg1"/>
                </a:solidFill>
                <a:effectLst>
                  <a:outerShdw blurRad="38100" dist="38100" dir="2700000" algn="tl">
                    <a:srgbClr val="000000"/>
                  </a:outerShdw>
                </a:effectLst>
                <a:latin typeface="Tempus Sans ITC" pitchFamily="82" charset="0"/>
              </a:rPr>
              <a:t>Na</a:t>
            </a:r>
            <a:r>
              <a:rPr lang="fr-CA" sz="2400" b="1" baseline="30000">
                <a:solidFill>
                  <a:schemeClr val="bg1"/>
                </a:solidFill>
                <a:effectLst>
                  <a:outerShdw blurRad="38100" dist="38100" dir="2700000" algn="tl">
                    <a:srgbClr val="000000"/>
                  </a:outerShdw>
                </a:effectLst>
                <a:latin typeface="Tempus Sans ITC" pitchFamily="82" charset="0"/>
              </a:rPr>
              <a:t>+</a:t>
            </a:r>
          </a:p>
        </p:txBody>
      </p:sp>
      <p:sp>
        <p:nvSpPr>
          <p:cNvPr id="124008" name="Freeform 104"/>
          <p:cNvSpPr>
            <a:spLocks/>
          </p:cNvSpPr>
          <p:nvPr>
            <p:custDataLst>
              <p:tags r:id="rId14"/>
            </p:custDataLst>
          </p:nvPr>
        </p:nvSpPr>
        <p:spPr bwMode="auto">
          <a:xfrm>
            <a:off x="1541463" y="1989138"/>
            <a:ext cx="1230312" cy="792162"/>
          </a:xfrm>
          <a:custGeom>
            <a:avLst/>
            <a:gdLst>
              <a:gd name="T0" fmla="*/ 0 w 709"/>
              <a:gd name="T1" fmla="*/ 2147483647 h 515"/>
              <a:gd name="T2" fmla="*/ 2147483647 w 709"/>
              <a:gd name="T3" fmla="*/ 2147483647 h 515"/>
              <a:gd name="T4" fmla="*/ 2147483647 w 709"/>
              <a:gd name="T5" fmla="*/ 2147483647 h 515"/>
              <a:gd name="T6" fmla="*/ 2147483647 w 709"/>
              <a:gd name="T7" fmla="*/ 2147483647 h 515"/>
              <a:gd name="T8" fmla="*/ 0 60000 65536"/>
              <a:gd name="T9" fmla="*/ 0 60000 65536"/>
              <a:gd name="T10" fmla="*/ 0 60000 65536"/>
              <a:gd name="T11" fmla="*/ 0 60000 65536"/>
              <a:gd name="T12" fmla="*/ 0 w 709"/>
              <a:gd name="T13" fmla="*/ 0 h 515"/>
              <a:gd name="T14" fmla="*/ 709 w 709"/>
              <a:gd name="T15" fmla="*/ 515 h 515"/>
            </a:gdLst>
            <a:ahLst/>
            <a:cxnLst>
              <a:cxn ang="T8">
                <a:pos x="T0" y="T1"/>
              </a:cxn>
              <a:cxn ang="T9">
                <a:pos x="T2" y="T3"/>
              </a:cxn>
              <a:cxn ang="T10">
                <a:pos x="T4" y="T5"/>
              </a:cxn>
              <a:cxn ang="T11">
                <a:pos x="T6" y="T7"/>
              </a:cxn>
            </a:cxnLst>
            <a:rect l="T12" t="T13" r="T14" b="T15"/>
            <a:pathLst>
              <a:path w="709" h="515">
                <a:moveTo>
                  <a:pt x="0" y="49"/>
                </a:moveTo>
                <a:cubicBezTo>
                  <a:pt x="59" y="52"/>
                  <a:pt x="274" y="0"/>
                  <a:pt x="356" y="66"/>
                </a:cubicBezTo>
                <a:cubicBezTo>
                  <a:pt x="438" y="132"/>
                  <a:pt x="434" y="379"/>
                  <a:pt x="493" y="447"/>
                </a:cubicBezTo>
                <a:cubicBezTo>
                  <a:pt x="552" y="515"/>
                  <a:pt x="664" y="466"/>
                  <a:pt x="709" y="471"/>
                </a:cubicBezTo>
              </a:path>
            </a:pathLst>
          </a:custGeom>
          <a:noFill/>
          <a:ln w="38100">
            <a:solidFill>
              <a:srgbClr val="FF6600"/>
            </a:solidFill>
            <a:round/>
            <a:headEnd type="none" w="med" len="med"/>
            <a:tailEnd type="arrow" w="med" len="med"/>
          </a:ln>
        </p:spPr>
        <p:txBody>
          <a:bodyPr/>
          <a:lstStyle/>
          <a:p>
            <a:endParaRPr lang="fr-CA"/>
          </a:p>
        </p:txBody>
      </p:sp>
      <p:grpSp>
        <p:nvGrpSpPr>
          <p:cNvPr id="2" name="Group 105"/>
          <p:cNvGrpSpPr>
            <a:grpSpLocks/>
          </p:cNvGrpSpPr>
          <p:nvPr>
            <p:custDataLst>
              <p:tags r:id="rId15"/>
            </p:custDataLst>
          </p:nvPr>
        </p:nvGrpSpPr>
        <p:grpSpPr bwMode="auto">
          <a:xfrm>
            <a:off x="2844800" y="2543175"/>
            <a:ext cx="469900" cy="544513"/>
            <a:chOff x="1792" y="1602"/>
            <a:chExt cx="296" cy="343"/>
          </a:xfrm>
        </p:grpSpPr>
        <p:sp>
          <p:nvSpPr>
            <p:cNvPr id="22626" name="Freeform 106"/>
            <p:cNvSpPr>
              <a:spLocks/>
            </p:cNvSpPr>
            <p:nvPr/>
          </p:nvSpPr>
          <p:spPr bwMode="auto">
            <a:xfrm rot="-6045945">
              <a:off x="1858" y="1723"/>
              <a:ext cx="156" cy="287"/>
            </a:xfrm>
            <a:custGeom>
              <a:avLst/>
              <a:gdLst>
                <a:gd name="T0" fmla="*/ 11 w 297"/>
                <a:gd name="T1" fmla="*/ 0 h 651"/>
                <a:gd name="T2" fmla="*/ 3 w 297"/>
                <a:gd name="T3" fmla="*/ 2 h 651"/>
                <a:gd name="T4" fmla="*/ 1 w 297"/>
                <a:gd name="T5" fmla="*/ 6 h 651"/>
                <a:gd name="T6" fmla="*/ 3 w 297"/>
                <a:gd name="T7" fmla="*/ 10 h 651"/>
                <a:gd name="T8" fmla="*/ 9 w 297"/>
                <a:gd name="T9" fmla="*/ 11 h 651"/>
                <a:gd name="T10" fmla="*/ 10 w 297"/>
                <a:gd name="T11" fmla="*/ 10 h 651"/>
                <a:gd name="T12" fmla="*/ 8 w 297"/>
                <a:gd name="T13" fmla="*/ 8 h 651"/>
                <a:gd name="T14" fmla="*/ 10 w 297"/>
                <a:gd name="T15" fmla="*/ 7 h 651"/>
                <a:gd name="T16" fmla="*/ 10 w 297"/>
                <a:gd name="T17" fmla="*/ 5 h 651"/>
                <a:gd name="T18" fmla="*/ 8 w 297"/>
                <a:gd name="T19" fmla="*/ 5 h 651"/>
                <a:gd name="T20" fmla="*/ 8 w 297"/>
                <a:gd name="T21" fmla="*/ 4 h 651"/>
                <a:gd name="T22" fmla="*/ 10 w 297"/>
                <a:gd name="T23" fmla="*/ 4 h 651"/>
                <a:gd name="T24" fmla="*/ 11 w 297"/>
                <a:gd name="T25" fmla="*/ 3 h 651"/>
                <a:gd name="T26" fmla="*/ 9 w 297"/>
                <a:gd name="T27" fmla="*/ 3 h 651"/>
                <a:gd name="T28" fmla="*/ 9 w 297"/>
                <a:gd name="T29" fmla="*/ 2 h 651"/>
                <a:gd name="T30" fmla="*/ 11 w 297"/>
                <a:gd name="T31" fmla="*/ 1 h 651"/>
                <a:gd name="T32" fmla="*/ 11 w 297"/>
                <a:gd name="T33" fmla="*/ 0 h 6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7"/>
                <a:gd name="T52" fmla="*/ 0 h 651"/>
                <a:gd name="T53" fmla="*/ 297 w 297"/>
                <a:gd name="T54" fmla="*/ 651 h 6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7" h="651">
                  <a:moveTo>
                    <a:pt x="263" y="3"/>
                  </a:moveTo>
                  <a:cubicBezTo>
                    <a:pt x="229" y="6"/>
                    <a:pt x="106" y="37"/>
                    <a:pt x="62" y="99"/>
                  </a:cubicBezTo>
                  <a:cubicBezTo>
                    <a:pt x="18" y="161"/>
                    <a:pt x="0" y="295"/>
                    <a:pt x="1" y="376"/>
                  </a:cubicBezTo>
                  <a:cubicBezTo>
                    <a:pt x="1" y="457"/>
                    <a:pt x="27" y="541"/>
                    <a:pt x="67" y="587"/>
                  </a:cubicBezTo>
                  <a:cubicBezTo>
                    <a:pt x="107" y="633"/>
                    <a:pt x="212" y="651"/>
                    <a:pt x="244" y="649"/>
                  </a:cubicBezTo>
                  <a:cubicBezTo>
                    <a:pt x="276" y="647"/>
                    <a:pt x="266" y="598"/>
                    <a:pt x="258" y="574"/>
                  </a:cubicBezTo>
                  <a:cubicBezTo>
                    <a:pt x="250" y="550"/>
                    <a:pt x="197" y="528"/>
                    <a:pt x="196" y="507"/>
                  </a:cubicBezTo>
                  <a:cubicBezTo>
                    <a:pt x="195" y="486"/>
                    <a:pt x="244" y="478"/>
                    <a:pt x="254" y="445"/>
                  </a:cubicBezTo>
                  <a:cubicBezTo>
                    <a:pt x="264" y="412"/>
                    <a:pt x="265" y="335"/>
                    <a:pt x="258" y="310"/>
                  </a:cubicBezTo>
                  <a:cubicBezTo>
                    <a:pt x="251" y="285"/>
                    <a:pt x="218" y="309"/>
                    <a:pt x="210" y="296"/>
                  </a:cubicBezTo>
                  <a:cubicBezTo>
                    <a:pt x="202" y="283"/>
                    <a:pt x="202" y="245"/>
                    <a:pt x="210" y="233"/>
                  </a:cubicBezTo>
                  <a:cubicBezTo>
                    <a:pt x="218" y="221"/>
                    <a:pt x="248" y="236"/>
                    <a:pt x="258" y="224"/>
                  </a:cubicBezTo>
                  <a:cubicBezTo>
                    <a:pt x="268" y="212"/>
                    <a:pt x="274" y="173"/>
                    <a:pt x="268" y="161"/>
                  </a:cubicBezTo>
                  <a:cubicBezTo>
                    <a:pt x="262" y="149"/>
                    <a:pt x="233" y="162"/>
                    <a:pt x="225" y="152"/>
                  </a:cubicBezTo>
                  <a:cubicBezTo>
                    <a:pt x="217" y="142"/>
                    <a:pt x="213" y="110"/>
                    <a:pt x="220" y="99"/>
                  </a:cubicBezTo>
                  <a:cubicBezTo>
                    <a:pt x="227" y="88"/>
                    <a:pt x="261" y="99"/>
                    <a:pt x="268" y="83"/>
                  </a:cubicBezTo>
                  <a:cubicBezTo>
                    <a:pt x="275" y="67"/>
                    <a:pt x="297" y="0"/>
                    <a:pt x="263" y="3"/>
                  </a:cubicBezTo>
                  <a:close/>
                </a:path>
              </a:pathLst>
            </a:custGeom>
            <a:solidFill>
              <a:schemeClr val="accent2">
                <a:alpha val="50195"/>
              </a:schemeClr>
            </a:solidFill>
            <a:ln w="38100" cap="flat" cmpd="sng">
              <a:solidFill>
                <a:schemeClr val="accent2"/>
              </a:solidFill>
              <a:prstDash val="solid"/>
              <a:round/>
              <a:headEnd/>
              <a:tailEnd/>
            </a:ln>
          </p:spPr>
          <p:txBody>
            <a:bodyPr lIns="90000" tIns="46800" rIns="90000" bIns="46800" anchor="ctr">
              <a:spAutoFit/>
            </a:bodyPr>
            <a:lstStyle/>
            <a:p>
              <a:endParaRPr lang="fr-CA"/>
            </a:p>
          </p:txBody>
        </p:sp>
        <p:sp>
          <p:nvSpPr>
            <p:cNvPr id="22627" name="Freeform 107"/>
            <p:cNvSpPr>
              <a:spLocks/>
            </p:cNvSpPr>
            <p:nvPr/>
          </p:nvSpPr>
          <p:spPr bwMode="auto">
            <a:xfrm rot="17313619" flipH="1">
              <a:off x="1867" y="1536"/>
              <a:ext cx="156" cy="287"/>
            </a:xfrm>
            <a:custGeom>
              <a:avLst/>
              <a:gdLst>
                <a:gd name="T0" fmla="*/ 11 w 297"/>
                <a:gd name="T1" fmla="*/ 0 h 651"/>
                <a:gd name="T2" fmla="*/ 3 w 297"/>
                <a:gd name="T3" fmla="*/ 2 h 651"/>
                <a:gd name="T4" fmla="*/ 1 w 297"/>
                <a:gd name="T5" fmla="*/ 6 h 651"/>
                <a:gd name="T6" fmla="*/ 3 w 297"/>
                <a:gd name="T7" fmla="*/ 10 h 651"/>
                <a:gd name="T8" fmla="*/ 9 w 297"/>
                <a:gd name="T9" fmla="*/ 11 h 651"/>
                <a:gd name="T10" fmla="*/ 10 w 297"/>
                <a:gd name="T11" fmla="*/ 10 h 651"/>
                <a:gd name="T12" fmla="*/ 8 w 297"/>
                <a:gd name="T13" fmla="*/ 8 h 651"/>
                <a:gd name="T14" fmla="*/ 10 w 297"/>
                <a:gd name="T15" fmla="*/ 7 h 651"/>
                <a:gd name="T16" fmla="*/ 10 w 297"/>
                <a:gd name="T17" fmla="*/ 5 h 651"/>
                <a:gd name="T18" fmla="*/ 8 w 297"/>
                <a:gd name="T19" fmla="*/ 5 h 651"/>
                <a:gd name="T20" fmla="*/ 8 w 297"/>
                <a:gd name="T21" fmla="*/ 4 h 651"/>
                <a:gd name="T22" fmla="*/ 10 w 297"/>
                <a:gd name="T23" fmla="*/ 4 h 651"/>
                <a:gd name="T24" fmla="*/ 11 w 297"/>
                <a:gd name="T25" fmla="*/ 3 h 651"/>
                <a:gd name="T26" fmla="*/ 9 w 297"/>
                <a:gd name="T27" fmla="*/ 3 h 651"/>
                <a:gd name="T28" fmla="*/ 9 w 297"/>
                <a:gd name="T29" fmla="*/ 2 h 651"/>
                <a:gd name="T30" fmla="*/ 11 w 297"/>
                <a:gd name="T31" fmla="*/ 1 h 651"/>
                <a:gd name="T32" fmla="*/ 11 w 297"/>
                <a:gd name="T33" fmla="*/ 0 h 6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7"/>
                <a:gd name="T52" fmla="*/ 0 h 651"/>
                <a:gd name="T53" fmla="*/ 297 w 297"/>
                <a:gd name="T54" fmla="*/ 651 h 6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7" h="651">
                  <a:moveTo>
                    <a:pt x="263" y="3"/>
                  </a:moveTo>
                  <a:cubicBezTo>
                    <a:pt x="229" y="6"/>
                    <a:pt x="106" y="37"/>
                    <a:pt x="62" y="99"/>
                  </a:cubicBezTo>
                  <a:cubicBezTo>
                    <a:pt x="18" y="161"/>
                    <a:pt x="0" y="295"/>
                    <a:pt x="1" y="376"/>
                  </a:cubicBezTo>
                  <a:cubicBezTo>
                    <a:pt x="1" y="457"/>
                    <a:pt x="27" y="541"/>
                    <a:pt x="67" y="587"/>
                  </a:cubicBezTo>
                  <a:cubicBezTo>
                    <a:pt x="107" y="633"/>
                    <a:pt x="212" y="651"/>
                    <a:pt x="244" y="649"/>
                  </a:cubicBezTo>
                  <a:cubicBezTo>
                    <a:pt x="276" y="647"/>
                    <a:pt x="266" y="598"/>
                    <a:pt x="258" y="574"/>
                  </a:cubicBezTo>
                  <a:cubicBezTo>
                    <a:pt x="250" y="550"/>
                    <a:pt x="197" y="528"/>
                    <a:pt x="196" y="507"/>
                  </a:cubicBezTo>
                  <a:cubicBezTo>
                    <a:pt x="195" y="486"/>
                    <a:pt x="244" y="478"/>
                    <a:pt x="254" y="445"/>
                  </a:cubicBezTo>
                  <a:cubicBezTo>
                    <a:pt x="264" y="412"/>
                    <a:pt x="265" y="335"/>
                    <a:pt x="258" y="310"/>
                  </a:cubicBezTo>
                  <a:cubicBezTo>
                    <a:pt x="251" y="285"/>
                    <a:pt x="218" y="309"/>
                    <a:pt x="210" y="296"/>
                  </a:cubicBezTo>
                  <a:cubicBezTo>
                    <a:pt x="202" y="283"/>
                    <a:pt x="202" y="245"/>
                    <a:pt x="210" y="233"/>
                  </a:cubicBezTo>
                  <a:cubicBezTo>
                    <a:pt x="218" y="221"/>
                    <a:pt x="248" y="236"/>
                    <a:pt x="258" y="224"/>
                  </a:cubicBezTo>
                  <a:cubicBezTo>
                    <a:pt x="268" y="212"/>
                    <a:pt x="274" y="173"/>
                    <a:pt x="268" y="161"/>
                  </a:cubicBezTo>
                  <a:cubicBezTo>
                    <a:pt x="262" y="149"/>
                    <a:pt x="233" y="162"/>
                    <a:pt x="225" y="152"/>
                  </a:cubicBezTo>
                  <a:cubicBezTo>
                    <a:pt x="217" y="142"/>
                    <a:pt x="213" y="110"/>
                    <a:pt x="220" y="99"/>
                  </a:cubicBezTo>
                  <a:cubicBezTo>
                    <a:pt x="227" y="88"/>
                    <a:pt x="261" y="99"/>
                    <a:pt x="268" y="83"/>
                  </a:cubicBezTo>
                  <a:cubicBezTo>
                    <a:pt x="275" y="67"/>
                    <a:pt x="297" y="0"/>
                    <a:pt x="263" y="3"/>
                  </a:cubicBezTo>
                  <a:close/>
                </a:path>
              </a:pathLst>
            </a:custGeom>
            <a:solidFill>
              <a:schemeClr val="accent2">
                <a:alpha val="50195"/>
              </a:schemeClr>
            </a:solidFill>
            <a:ln w="38100" cap="flat" cmpd="sng">
              <a:solidFill>
                <a:schemeClr val="accent2"/>
              </a:solidFill>
              <a:prstDash val="solid"/>
              <a:round/>
              <a:headEnd/>
              <a:tailEnd/>
            </a:ln>
          </p:spPr>
          <p:txBody>
            <a:bodyPr lIns="90000" tIns="46800" rIns="90000" bIns="46800" anchor="ctr">
              <a:spAutoFit/>
            </a:bodyPr>
            <a:lstStyle/>
            <a:p>
              <a:endParaRPr lang="fr-CA"/>
            </a:p>
          </p:txBody>
        </p:sp>
      </p:grpSp>
      <p:sp>
        <p:nvSpPr>
          <p:cNvPr id="124012" name="Oval 108"/>
          <p:cNvSpPr>
            <a:spLocks noChangeArrowheads="1"/>
          </p:cNvSpPr>
          <p:nvPr>
            <p:custDataLst>
              <p:tags r:id="rId16"/>
            </p:custDataLst>
          </p:nvPr>
        </p:nvSpPr>
        <p:spPr bwMode="auto">
          <a:xfrm>
            <a:off x="1331913" y="1484313"/>
            <a:ext cx="144462" cy="144462"/>
          </a:xfrm>
          <a:prstGeom prst="ellipse">
            <a:avLst/>
          </a:prstGeom>
          <a:solidFill>
            <a:srgbClr val="FF6600">
              <a:alpha val="50195"/>
            </a:srgbClr>
          </a:solidFill>
          <a:ln w="38100" algn="ctr">
            <a:solidFill>
              <a:srgbClr val="FF6600"/>
            </a:solidFill>
            <a:round/>
            <a:headEnd/>
            <a:tailEnd/>
          </a:ln>
        </p:spPr>
        <p:txBody>
          <a:bodyPr lIns="90000" tIns="46800" rIns="90000" bIns="46800" anchor="ctr">
            <a:spAutoFit/>
          </a:bodyPr>
          <a:lstStyle/>
          <a:p>
            <a:endParaRPr lang="fr-FR"/>
          </a:p>
        </p:txBody>
      </p:sp>
      <p:sp>
        <p:nvSpPr>
          <p:cNvPr id="124013" name="Oval 109"/>
          <p:cNvSpPr>
            <a:spLocks noChangeArrowheads="1"/>
          </p:cNvSpPr>
          <p:nvPr>
            <p:custDataLst>
              <p:tags r:id="rId17"/>
            </p:custDataLst>
          </p:nvPr>
        </p:nvSpPr>
        <p:spPr bwMode="auto">
          <a:xfrm>
            <a:off x="1331913" y="1989138"/>
            <a:ext cx="144462" cy="144462"/>
          </a:xfrm>
          <a:prstGeom prst="ellipse">
            <a:avLst/>
          </a:prstGeom>
          <a:solidFill>
            <a:srgbClr val="FF6600">
              <a:alpha val="50195"/>
            </a:srgbClr>
          </a:solidFill>
          <a:ln w="38100" algn="ctr">
            <a:solidFill>
              <a:srgbClr val="FF6600"/>
            </a:solidFill>
            <a:round/>
            <a:headEnd/>
            <a:tailEnd/>
          </a:ln>
        </p:spPr>
        <p:txBody>
          <a:bodyPr lIns="90000" tIns="46800" rIns="90000" bIns="46800" anchor="ctr">
            <a:spAutoFit/>
          </a:bodyPr>
          <a:lstStyle/>
          <a:p>
            <a:endParaRPr lang="fr-FR"/>
          </a:p>
        </p:txBody>
      </p:sp>
      <p:sp>
        <p:nvSpPr>
          <p:cNvPr id="124014" name="AutoShape 110"/>
          <p:cNvSpPr>
            <a:spLocks noChangeArrowheads="1"/>
          </p:cNvSpPr>
          <p:nvPr>
            <p:custDataLst>
              <p:tags r:id="rId18"/>
            </p:custDataLst>
          </p:nvPr>
        </p:nvSpPr>
        <p:spPr bwMode="auto">
          <a:xfrm>
            <a:off x="1738313" y="2754313"/>
            <a:ext cx="287337" cy="215900"/>
          </a:xfrm>
          <a:prstGeom prst="hexagon">
            <a:avLst>
              <a:gd name="adj" fmla="val 33272"/>
              <a:gd name="vf" fmla="val 115470"/>
            </a:avLst>
          </a:prstGeom>
          <a:solidFill>
            <a:srgbClr val="660066">
              <a:alpha val="50195"/>
            </a:srgbClr>
          </a:solidFill>
          <a:ln w="38100" algn="ctr">
            <a:solidFill>
              <a:srgbClr val="660066"/>
            </a:solidFill>
            <a:miter lim="800000"/>
            <a:headEnd/>
            <a:tailEnd/>
          </a:ln>
        </p:spPr>
        <p:txBody>
          <a:bodyPr wrap="none" lIns="90000" tIns="46800" rIns="90000" bIns="46800" anchor="ctr">
            <a:spAutoFit/>
          </a:bodyPr>
          <a:lstStyle/>
          <a:p>
            <a:endParaRPr lang="fr-FR"/>
          </a:p>
        </p:txBody>
      </p:sp>
      <p:sp>
        <p:nvSpPr>
          <p:cNvPr id="124015" name="AutoShape 111"/>
          <p:cNvSpPr>
            <a:spLocks noChangeArrowheads="1"/>
          </p:cNvSpPr>
          <p:nvPr>
            <p:custDataLst>
              <p:tags r:id="rId19"/>
            </p:custDataLst>
          </p:nvPr>
        </p:nvSpPr>
        <p:spPr bwMode="auto">
          <a:xfrm>
            <a:off x="1501775" y="4462463"/>
            <a:ext cx="287338" cy="215900"/>
          </a:xfrm>
          <a:prstGeom prst="hexagon">
            <a:avLst>
              <a:gd name="adj" fmla="val 33272"/>
              <a:gd name="vf" fmla="val 115470"/>
            </a:avLst>
          </a:prstGeom>
          <a:solidFill>
            <a:srgbClr val="CC0099">
              <a:alpha val="50195"/>
            </a:srgbClr>
          </a:solidFill>
          <a:ln w="38100" algn="ctr">
            <a:solidFill>
              <a:srgbClr val="CC0099"/>
            </a:solidFill>
            <a:miter lim="800000"/>
            <a:headEnd/>
            <a:tailEnd/>
          </a:ln>
        </p:spPr>
        <p:txBody>
          <a:bodyPr wrap="none" lIns="90000" tIns="46800" rIns="90000" bIns="46800" anchor="ctr">
            <a:spAutoFit/>
          </a:bodyPr>
          <a:lstStyle/>
          <a:p>
            <a:endParaRPr lang="fr-FR"/>
          </a:p>
        </p:txBody>
      </p:sp>
      <p:sp>
        <p:nvSpPr>
          <p:cNvPr id="124016" name="Freeform 112"/>
          <p:cNvSpPr>
            <a:spLocks/>
          </p:cNvSpPr>
          <p:nvPr>
            <p:custDataLst>
              <p:tags r:id="rId20"/>
            </p:custDataLst>
          </p:nvPr>
        </p:nvSpPr>
        <p:spPr bwMode="auto">
          <a:xfrm flipV="1">
            <a:off x="6659563" y="4076700"/>
            <a:ext cx="865187" cy="419100"/>
          </a:xfrm>
          <a:custGeom>
            <a:avLst/>
            <a:gdLst>
              <a:gd name="T0" fmla="*/ 0 w 542"/>
              <a:gd name="T1" fmla="*/ 0 h 526"/>
              <a:gd name="T2" fmla="*/ 2147483647 w 542"/>
              <a:gd name="T3" fmla="*/ 2147483647 h 526"/>
              <a:gd name="T4" fmla="*/ 2147483647 w 542"/>
              <a:gd name="T5" fmla="*/ 2147483647 h 526"/>
              <a:gd name="T6" fmla="*/ 0 60000 65536"/>
              <a:gd name="T7" fmla="*/ 0 60000 65536"/>
              <a:gd name="T8" fmla="*/ 0 60000 65536"/>
              <a:gd name="T9" fmla="*/ 0 w 542"/>
              <a:gd name="T10" fmla="*/ 0 h 526"/>
              <a:gd name="T11" fmla="*/ 542 w 542"/>
              <a:gd name="T12" fmla="*/ 526 h 526"/>
            </a:gdLst>
            <a:ahLst/>
            <a:cxnLst>
              <a:cxn ang="T6">
                <a:pos x="T0" y="T1"/>
              </a:cxn>
              <a:cxn ang="T7">
                <a:pos x="T2" y="T3"/>
              </a:cxn>
              <a:cxn ang="T8">
                <a:pos x="T4" y="T5"/>
              </a:cxn>
            </a:cxnLst>
            <a:rect l="T9" t="T10" r="T11" b="T12"/>
            <a:pathLst>
              <a:path w="542" h="526">
                <a:moveTo>
                  <a:pt x="0" y="0"/>
                </a:moveTo>
                <a:cubicBezTo>
                  <a:pt x="24" y="74"/>
                  <a:pt x="56" y="364"/>
                  <a:pt x="146" y="445"/>
                </a:cubicBezTo>
                <a:cubicBezTo>
                  <a:pt x="236" y="526"/>
                  <a:pt x="459" y="479"/>
                  <a:pt x="542" y="488"/>
                </a:cubicBezTo>
              </a:path>
            </a:pathLst>
          </a:custGeom>
          <a:noFill/>
          <a:ln w="38100">
            <a:solidFill>
              <a:srgbClr val="CC0099"/>
            </a:solidFill>
            <a:round/>
            <a:headEnd/>
            <a:tailEnd type="arrow" w="med" len="med"/>
          </a:ln>
        </p:spPr>
        <p:txBody>
          <a:bodyPr/>
          <a:lstStyle/>
          <a:p>
            <a:endParaRPr lang="fr-CA"/>
          </a:p>
        </p:txBody>
      </p:sp>
      <p:sp>
        <p:nvSpPr>
          <p:cNvPr id="124017" name="AutoShape 113"/>
          <p:cNvSpPr>
            <a:spLocks noChangeArrowheads="1"/>
          </p:cNvSpPr>
          <p:nvPr>
            <p:custDataLst>
              <p:tags r:id="rId21"/>
            </p:custDataLst>
          </p:nvPr>
        </p:nvSpPr>
        <p:spPr bwMode="auto">
          <a:xfrm>
            <a:off x="8316913" y="3932238"/>
            <a:ext cx="287337" cy="215900"/>
          </a:xfrm>
          <a:prstGeom prst="hexagon">
            <a:avLst>
              <a:gd name="adj" fmla="val 33272"/>
              <a:gd name="vf" fmla="val 115470"/>
            </a:avLst>
          </a:prstGeom>
          <a:solidFill>
            <a:srgbClr val="660066">
              <a:alpha val="50195"/>
            </a:srgbClr>
          </a:solidFill>
          <a:ln w="38100" algn="ctr">
            <a:solidFill>
              <a:srgbClr val="660066"/>
            </a:solidFill>
            <a:miter lim="800000"/>
            <a:headEnd/>
            <a:tailEnd/>
          </a:ln>
        </p:spPr>
        <p:txBody>
          <a:bodyPr wrap="none" lIns="90000" tIns="46800" rIns="90000" bIns="46800" anchor="ctr">
            <a:spAutoFit/>
          </a:bodyPr>
          <a:lstStyle/>
          <a:p>
            <a:endParaRPr lang="fr-FR"/>
          </a:p>
        </p:txBody>
      </p:sp>
      <p:sp>
        <p:nvSpPr>
          <p:cNvPr id="124018" name="AutoShape 114"/>
          <p:cNvSpPr>
            <a:spLocks noChangeArrowheads="1"/>
          </p:cNvSpPr>
          <p:nvPr>
            <p:custDataLst>
              <p:tags r:id="rId22"/>
            </p:custDataLst>
          </p:nvPr>
        </p:nvSpPr>
        <p:spPr bwMode="auto">
          <a:xfrm>
            <a:off x="8664575" y="3932238"/>
            <a:ext cx="287338" cy="215900"/>
          </a:xfrm>
          <a:prstGeom prst="hexagon">
            <a:avLst>
              <a:gd name="adj" fmla="val 33272"/>
              <a:gd name="vf" fmla="val 115470"/>
            </a:avLst>
          </a:prstGeom>
          <a:solidFill>
            <a:srgbClr val="CC0099">
              <a:alpha val="50195"/>
            </a:srgbClr>
          </a:solidFill>
          <a:ln w="38100" algn="ctr">
            <a:solidFill>
              <a:srgbClr val="CC0099"/>
            </a:solidFill>
            <a:miter lim="800000"/>
            <a:headEnd/>
            <a:tailEnd/>
          </a:ln>
        </p:spPr>
        <p:txBody>
          <a:bodyPr wrap="none" lIns="90000" tIns="46800" rIns="90000" bIns="46800" anchor="ctr">
            <a:spAutoFit/>
          </a:bodyPr>
          <a:lstStyle/>
          <a:p>
            <a:endParaRPr lang="fr-FR"/>
          </a:p>
        </p:txBody>
      </p:sp>
      <p:grpSp>
        <p:nvGrpSpPr>
          <p:cNvPr id="3" name="Group 115"/>
          <p:cNvGrpSpPr>
            <a:grpSpLocks/>
          </p:cNvGrpSpPr>
          <p:nvPr>
            <p:custDataLst>
              <p:tags r:id="rId23"/>
            </p:custDataLst>
          </p:nvPr>
        </p:nvGrpSpPr>
        <p:grpSpPr bwMode="auto">
          <a:xfrm>
            <a:off x="6229350" y="4508500"/>
            <a:ext cx="862013" cy="792163"/>
            <a:chOff x="3924" y="2795"/>
            <a:chExt cx="543" cy="499"/>
          </a:xfrm>
        </p:grpSpPr>
        <p:sp>
          <p:nvSpPr>
            <p:cNvPr id="22619" name="AutoShape 116"/>
            <p:cNvSpPr>
              <a:spLocks noChangeArrowheads="1"/>
            </p:cNvSpPr>
            <p:nvPr/>
          </p:nvSpPr>
          <p:spPr bwMode="auto">
            <a:xfrm>
              <a:off x="4105" y="2795"/>
              <a:ext cx="181" cy="136"/>
            </a:xfrm>
            <a:prstGeom prst="hexagon">
              <a:avLst>
                <a:gd name="adj" fmla="val 33272"/>
                <a:gd name="vf" fmla="val 115470"/>
              </a:avLst>
            </a:prstGeom>
            <a:solidFill>
              <a:srgbClr val="CC0099">
                <a:alpha val="50195"/>
              </a:srgbClr>
            </a:solidFill>
            <a:ln w="38100" algn="ctr">
              <a:solidFill>
                <a:srgbClr val="CC0099"/>
              </a:solidFill>
              <a:miter lim="800000"/>
              <a:headEnd/>
              <a:tailEnd/>
            </a:ln>
          </p:spPr>
          <p:txBody>
            <a:bodyPr wrap="none" lIns="90000" tIns="46800" rIns="90000" bIns="46800" anchor="ctr">
              <a:spAutoFit/>
            </a:bodyPr>
            <a:lstStyle/>
            <a:p>
              <a:endParaRPr lang="fr-FR"/>
            </a:p>
          </p:txBody>
        </p:sp>
        <p:sp>
          <p:nvSpPr>
            <p:cNvPr id="22620" name="AutoShape 117"/>
            <p:cNvSpPr>
              <a:spLocks noChangeArrowheads="1"/>
            </p:cNvSpPr>
            <p:nvPr/>
          </p:nvSpPr>
          <p:spPr bwMode="auto">
            <a:xfrm>
              <a:off x="4105" y="3158"/>
              <a:ext cx="181" cy="136"/>
            </a:xfrm>
            <a:prstGeom prst="hexagon">
              <a:avLst>
                <a:gd name="adj" fmla="val 33272"/>
                <a:gd name="vf" fmla="val 115470"/>
              </a:avLst>
            </a:prstGeom>
            <a:solidFill>
              <a:srgbClr val="CC0099">
                <a:alpha val="50195"/>
              </a:srgbClr>
            </a:solidFill>
            <a:ln w="38100" algn="ctr">
              <a:solidFill>
                <a:srgbClr val="CC0099"/>
              </a:solidFill>
              <a:miter lim="800000"/>
              <a:headEnd/>
              <a:tailEnd/>
            </a:ln>
          </p:spPr>
          <p:txBody>
            <a:bodyPr wrap="none" lIns="90000" tIns="46800" rIns="90000" bIns="46800" anchor="ctr">
              <a:spAutoFit/>
            </a:bodyPr>
            <a:lstStyle/>
            <a:p>
              <a:endParaRPr lang="fr-FR"/>
            </a:p>
          </p:txBody>
        </p:sp>
        <p:sp>
          <p:nvSpPr>
            <p:cNvPr id="22621" name="AutoShape 118"/>
            <p:cNvSpPr>
              <a:spLocks noChangeArrowheads="1"/>
            </p:cNvSpPr>
            <p:nvPr/>
          </p:nvSpPr>
          <p:spPr bwMode="auto">
            <a:xfrm>
              <a:off x="4286" y="3067"/>
              <a:ext cx="181" cy="136"/>
            </a:xfrm>
            <a:prstGeom prst="hexagon">
              <a:avLst>
                <a:gd name="adj" fmla="val 33272"/>
                <a:gd name="vf" fmla="val 115470"/>
              </a:avLst>
            </a:prstGeom>
            <a:solidFill>
              <a:srgbClr val="CC0099">
                <a:alpha val="50195"/>
              </a:srgbClr>
            </a:solidFill>
            <a:ln w="38100" algn="ctr">
              <a:solidFill>
                <a:srgbClr val="CC0099"/>
              </a:solidFill>
              <a:miter lim="800000"/>
              <a:headEnd/>
              <a:tailEnd/>
            </a:ln>
          </p:spPr>
          <p:txBody>
            <a:bodyPr wrap="none" lIns="90000" tIns="46800" rIns="90000" bIns="46800" anchor="ctr">
              <a:spAutoFit/>
            </a:bodyPr>
            <a:lstStyle/>
            <a:p>
              <a:endParaRPr lang="fr-FR"/>
            </a:p>
          </p:txBody>
        </p:sp>
        <p:sp>
          <p:nvSpPr>
            <p:cNvPr id="22622" name="AutoShape 119"/>
            <p:cNvSpPr>
              <a:spLocks noChangeArrowheads="1"/>
            </p:cNvSpPr>
            <p:nvPr/>
          </p:nvSpPr>
          <p:spPr bwMode="auto">
            <a:xfrm>
              <a:off x="4286" y="2886"/>
              <a:ext cx="181" cy="136"/>
            </a:xfrm>
            <a:prstGeom prst="hexagon">
              <a:avLst>
                <a:gd name="adj" fmla="val 33272"/>
                <a:gd name="vf" fmla="val 115470"/>
              </a:avLst>
            </a:prstGeom>
            <a:solidFill>
              <a:srgbClr val="CC0099">
                <a:alpha val="50195"/>
              </a:srgbClr>
            </a:solidFill>
            <a:ln w="38100" algn="ctr">
              <a:solidFill>
                <a:srgbClr val="CC0099"/>
              </a:solidFill>
              <a:miter lim="800000"/>
              <a:headEnd/>
              <a:tailEnd/>
            </a:ln>
          </p:spPr>
          <p:txBody>
            <a:bodyPr wrap="none" lIns="90000" tIns="46800" rIns="90000" bIns="46800" anchor="ctr">
              <a:spAutoFit/>
            </a:bodyPr>
            <a:lstStyle/>
            <a:p>
              <a:endParaRPr lang="fr-FR"/>
            </a:p>
          </p:txBody>
        </p:sp>
        <p:sp>
          <p:nvSpPr>
            <p:cNvPr id="22623" name="AutoShape 120"/>
            <p:cNvSpPr>
              <a:spLocks noChangeArrowheads="1"/>
            </p:cNvSpPr>
            <p:nvPr/>
          </p:nvSpPr>
          <p:spPr bwMode="auto">
            <a:xfrm>
              <a:off x="3924" y="3067"/>
              <a:ext cx="181" cy="136"/>
            </a:xfrm>
            <a:prstGeom prst="hexagon">
              <a:avLst>
                <a:gd name="adj" fmla="val 33272"/>
                <a:gd name="vf" fmla="val 115470"/>
              </a:avLst>
            </a:prstGeom>
            <a:solidFill>
              <a:srgbClr val="CC0099">
                <a:alpha val="50195"/>
              </a:srgbClr>
            </a:solidFill>
            <a:ln w="38100" algn="ctr">
              <a:solidFill>
                <a:srgbClr val="CC0099"/>
              </a:solidFill>
              <a:miter lim="800000"/>
              <a:headEnd/>
              <a:tailEnd/>
            </a:ln>
          </p:spPr>
          <p:txBody>
            <a:bodyPr wrap="none" lIns="90000" tIns="46800" rIns="90000" bIns="46800" anchor="ctr">
              <a:spAutoFit/>
            </a:bodyPr>
            <a:lstStyle/>
            <a:p>
              <a:endParaRPr lang="fr-FR"/>
            </a:p>
          </p:txBody>
        </p:sp>
        <p:sp>
          <p:nvSpPr>
            <p:cNvPr id="22624" name="AutoShape 121"/>
            <p:cNvSpPr>
              <a:spLocks noChangeArrowheads="1"/>
            </p:cNvSpPr>
            <p:nvPr/>
          </p:nvSpPr>
          <p:spPr bwMode="auto">
            <a:xfrm>
              <a:off x="3924" y="2886"/>
              <a:ext cx="181" cy="136"/>
            </a:xfrm>
            <a:prstGeom prst="hexagon">
              <a:avLst>
                <a:gd name="adj" fmla="val 33272"/>
                <a:gd name="vf" fmla="val 115470"/>
              </a:avLst>
            </a:prstGeom>
            <a:solidFill>
              <a:srgbClr val="CC0099">
                <a:alpha val="50195"/>
              </a:srgbClr>
            </a:solidFill>
            <a:ln w="38100" algn="ctr">
              <a:solidFill>
                <a:srgbClr val="CC0099"/>
              </a:solidFill>
              <a:miter lim="800000"/>
              <a:headEnd/>
              <a:tailEnd/>
            </a:ln>
          </p:spPr>
          <p:txBody>
            <a:bodyPr wrap="none" lIns="90000" tIns="46800" rIns="90000" bIns="46800" anchor="ctr">
              <a:spAutoFit/>
            </a:bodyPr>
            <a:lstStyle/>
            <a:p>
              <a:endParaRPr lang="fr-FR"/>
            </a:p>
          </p:txBody>
        </p:sp>
        <p:sp>
          <p:nvSpPr>
            <p:cNvPr id="22625" name="AutoShape 122"/>
            <p:cNvSpPr>
              <a:spLocks noChangeArrowheads="1"/>
            </p:cNvSpPr>
            <p:nvPr/>
          </p:nvSpPr>
          <p:spPr bwMode="auto">
            <a:xfrm>
              <a:off x="4105" y="2976"/>
              <a:ext cx="181" cy="136"/>
            </a:xfrm>
            <a:prstGeom prst="hexagon">
              <a:avLst>
                <a:gd name="adj" fmla="val 33272"/>
                <a:gd name="vf" fmla="val 115470"/>
              </a:avLst>
            </a:prstGeom>
            <a:solidFill>
              <a:srgbClr val="CC0099">
                <a:alpha val="50195"/>
              </a:srgbClr>
            </a:solidFill>
            <a:ln w="38100" algn="ctr">
              <a:solidFill>
                <a:srgbClr val="CC0099"/>
              </a:solidFill>
              <a:miter lim="800000"/>
              <a:headEnd/>
              <a:tailEnd/>
            </a:ln>
          </p:spPr>
          <p:txBody>
            <a:bodyPr wrap="none" lIns="90000" tIns="46800" rIns="90000" bIns="46800" anchor="ctr">
              <a:spAutoFit/>
            </a:bodyPr>
            <a:lstStyle/>
            <a:p>
              <a:endParaRPr lang="fr-FR"/>
            </a:p>
          </p:txBody>
        </p:sp>
      </p:grpSp>
      <p:sp>
        <p:nvSpPr>
          <p:cNvPr id="124027" name="AutoShape 123"/>
          <p:cNvSpPr>
            <a:spLocks noChangeArrowheads="1"/>
          </p:cNvSpPr>
          <p:nvPr>
            <p:custDataLst>
              <p:tags r:id="rId24"/>
            </p:custDataLst>
          </p:nvPr>
        </p:nvSpPr>
        <p:spPr bwMode="auto">
          <a:xfrm rot="5400000">
            <a:off x="7696994" y="5055394"/>
            <a:ext cx="1885950" cy="36036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FF66">
              <a:alpha val="50195"/>
            </a:srgbClr>
          </a:solidFill>
          <a:ln w="38100" algn="ctr">
            <a:solidFill>
              <a:srgbClr val="CCFF66"/>
            </a:solidFill>
            <a:miter lim="800000"/>
            <a:headEnd/>
            <a:tailEnd/>
          </a:ln>
        </p:spPr>
        <p:txBody>
          <a:bodyPr lIns="90000" tIns="46800" rIns="90000" bIns="46800" anchor="ctr">
            <a:spAutoFit/>
          </a:bodyPr>
          <a:lstStyle/>
          <a:p>
            <a:endParaRPr lang="fr-CA"/>
          </a:p>
        </p:txBody>
      </p:sp>
      <p:sp>
        <p:nvSpPr>
          <p:cNvPr id="124028" name="AutoShape 124"/>
          <p:cNvSpPr>
            <a:spLocks noChangeArrowheads="1"/>
          </p:cNvSpPr>
          <p:nvPr>
            <p:custDataLst>
              <p:tags r:id="rId25"/>
            </p:custDataLst>
          </p:nvPr>
        </p:nvSpPr>
        <p:spPr bwMode="auto">
          <a:xfrm>
            <a:off x="7786688" y="3932238"/>
            <a:ext cx="144462" cy="144462"/>
          </a:xfrm>
          <a:prstGeom prst="hexagon">
            <a:avLst>
              <a:gd name="adj" fmla="val 25000"/>
              <a:gd name="vf" fmla="val 115470"/>
            </a:avLst>
          </a:prstGeom>
          <a:solidFill>
            <a:srgbClr val="660066">
              <a:alpha val="50195"/>
            </a:srgbClr>
          </a:solidFill>
          <a:ln w="38100" algn="ctr">
            <a:solidFill>
              <a:srgbClr val="660066"/>
            </a:solidFill>
            <a:miter lim="800000"/>
            <a:headEnd/>
            <a:tailEnd/>
          </a:ln>
        </p:spPr>
        <p:txBody>
          <a:bodyPr lIns="90000" tIns="46800" rIns="90000" bIns="46800" anchor="ctr">
            <a:spAutoFit/>
          </a:bodyPr>
          <a:lstStyle/>
          <a:p>
            <a:endParaRPr lang="fr-FR"/>
          </a:p>
        </p:txBody>
      </p:sp>
      <p:sp>
        <p:nvSpPr>
          <p:cNvPr id="124029" name="AutoShape 125"/>
          <p:cNvSpPr>
            <a:spLocks noChangeArrowheads="1"/>
          </p:cNvSpPr>
          <p:nvPr>
            <p:custDataLst>
              <p:tags r:id="rId26"/>
            </p:custDataLst>
          </p:nvPr>
        </p:nvSpPr>
        <p:spPr bwMode="auto">
          <a:xfrm>
            <a:off x="6516688" y="4508500"/>
            <a:ext cx="287337" cy="215900"/>
          </a:xfrm>
          <a:prstGeom prst="hexagon">
            <a:avLst>
              <a:gd name="adj" fmla="val 33272"/>
              <a:gd name="vf" fmla="val 115470"/>
            </a:avLst>
          </a:prstGeom>
          <a:solidFill>
            <a:srgbClr val="CC0099">
              <a:alpha val="50195"/>
            </a:srgbClr>
          </a:solidFill>
          <a:ln w="38100" algn="ctr">
            <a:solidFill>
              <a:srgbClr val="CC0099"/>
            </a:solidFill>
            <a:miter lim="800000"/>
            <a:headEnd/>
            <a:tailEnd/>
          </a:ln>
        </p:spPr>
        <p:txBody>
          <a:bodyPr wrap="none" lIns="90000" tIns="46800" rIns="90000" bIns="46800" anchor="ctr">
            <a:spAutoFit/>
          </a:bodyPr>
          <a:lstStyle/>
          <a:p>
            <a:endParaRPr lang="fr-FR"/>
          </a:p>
        </p:txBody>
      </p:sp>
      <p:sp>
        <p:nvSpPr>
          <p:cNvPr id="124030" name="Line 126"/>
          <p:cNvSpPr>
            <a:spLocks noChangeShapeType="1"/>
          </p:cNvSpPr>
          <p:nvPr>
            <p:custDataLst>
              <p:tags r:id="rId27"/>
            </p:custDataLst>
          </p:nvPr>
        </p:nvSpPr>
        <p:spPr bwMode="auto">
          <a:xfrm>
            <a:off x="3309938" y="2827338"/>
            <a:ext cx="3238500" cy="0"/>
          </a:xfrm>
          <a:prstGeom prst="line">
            <a:avLst/>
          </a:prstGeom>
          <a:noFill/>
          <a:ln w="38100">
            <a:solidFill>
              <a:srgbClr val="660066"/>
            </a:solidFill>
            <a:round/>
            <a:headEnd/>
            <a:tailEnd type="arrow" w="med" len="med"/>
          </a:ln>
        </p:spPr>
        <p:txBody>
          <a:bodyPr/>
          <a:lstStyle/>
          <a:p>
            <a:endParaRPr lang="fr-CA"/>
          </a:p>
        </p:txBody>
      </p:sp>
      <p:sp>
        <p:nvSpPr>
          <p:cNvPr id="124031" name="Line 127"/>
          <p:cNvSpPr>
            <a:spLocks noChangeShapeType="1"/>
          </p:cNvSpPr>
          <p:nvPr>
            <p:custDataLst>
              <p:tags r:id="rId28"/>
            </p:custDataLst>
          </p:nvPr>
        </p:nvSpPr>
        <p:spPr bwMode="auto">
          <a:xfrm>
            <a:off x="3203575" y="4568825"/>
            <a:ext cx="3238500" cy="0"/>
          </a:xfrm>
          <a:prstGeom prst="line">
            <a:avLst/>
          </a:prstGeom>
          <a:noFill/>
          <a:ln w="38100">
            <a:solidFill>
              <a:srgbClr val="CC0099"/>
            </a:solidFill>
            <a:round/>
            <a:headEnd/>
            <a:tailEnd type="arrow" w="med" len="med"/>
          </a:ln>
        </p:spPr>
        <p:txBody>
          <a:bodyPr/>
          <a:lstStyle/>
          <a:p>
            <a:endParaRPr lang="fr-CA"/>
          </a:p>
        </p:txBody>
      </p:sp>
      <p:grpSp>
        <p:nvGrpSpPr>
          <p:cNvPr id="4" name="Group 128"/>
          <p:cNvGrpSpPr>
            <a:grpSpLocks/>
          </p:cNvGrpSpPr>
          <p:nvPr>
            <p:custDataLst>
              <p:tags r:id="rId29"/>
            </p:custDataLst>
          </p:nvPr>
        </p:nvGrpSpPr>
        <p:grpSpPr bwMode="auto">
          <a:xfrm>
            <a:off x="2806700" y="2530475"/>
            <a:ext cx="469900" cy="544513"/>
            <a:chOff x="1882" y="2069"/>
            <a:chExt cx="296" cy="343"/>
          </a:xfrm>
        </p:grpSpPr>
        <p:sp>
          <p:nvSpPr>
            <p:cNvPr id="22617" name="Freeform 129"/>
            <p:cNvSpPr>
              <a:spLocks/>
            </p:cNvSpPr>
            <p:nvPr/>
          </p:nvSpPr>
          <p:spPr bwMode="auto">
            <a:xfrm rot="-4435388">
              <a:off x="1948" y="2190"/>
              <a:ext cx="156" cy="287"/>
            </a:xfrm>
            <a:custGeom>
              <a:avLst/>
              <a:gdLst>
                <a:gd name="T0" fmla="*/ 11 w 297"/>
                <a:gd name="T1" fmla="*/ 0 h 651"/>
                <a:gd name="T2" fmla="*/ 3 w 297"/>
                <a:gd name="T3" fmla="*/ 2 h 651"/>
                <a:gd name="T4" fmla="*/ 1 w 297"/>
                <a:gd name="T5" fmla="*/ 6 h 651"/>
                <a:gd name="T6" fmla="*/ 3 w 297"/>
                <a:gd name="T7" fmla="*/ 10 h 651"/>
                <a:gd name="T8" fmla="*/ 9 w 297"/>
                <a:gd name="T9" fmla="*/ 11 h 651"/>
                <a:gd name="T10" fmla="*/ 10 w 297"/>
                <a:gd name="T11" fmla="*/ 10 h 651"/>
                <a:gd name="T12" fmla="*/ 8 w 297"/>
                <a:gd name="T13" fmla="*/ 8 h 651"/>
                <a:gd name="T14" fmla="*/ 10 w 297"/>
                <a:gd name="T15" fmla="*/ 7 h 651"/>
                <a:gd name="T16" fmla="*/ 10 w 297"/>
                <a:gd name="T17" fmla="*/ 5 h 651"/>
                <a:gd name="T18" fmla="*/ 8 w 297"/>
                <a:gd name="T19" fmla="*/ 5 h 651"/>
                <a:gd name="T20" fmla="*/ 8 w 297"/>
                <a:gd name="T21" fmla="*/ 4 h 651"/>
                <a:gd name="T22" fmla="*/ 10 w 297"/>
                <a:gd name="T23" fmla="*/ 4 h 651"/>
                <a:gd name="T24" fmla="*/ 11 w 297"/>
                <a:gd name="T25" fmla="*/ 3 h 651"/>
                <a:gd name="T26" fmla="*/ 9 w 297"/>
                <a:gd name="T27" fmla="*/ 3 h 651"/>
                <a:gd name="T28" fmla="*/ 9 w 297"/>
                <a:gd name="T29" fmla="*/ 2 h 651"/>
                <a:gd name="T30" fmla="*/ 11 w 297"/>
                <a:gd name="T31" fmla="*/ 1 h 651"/>
                <a:gd name="T32" fmla="*/ 11 w 297"/>
                <a:gd name="T33" fmla="*/ 0 h 6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7"/>
                <a:gd name="T52" fmla="*/ 0 h 651"/>
                <a:gd name="T53" fmla="*/ 297 w 297"/>
                <a:gd name="T54" fmla="*/ 651 h 6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7" h="651">
                  <a:moveTo>
                    <a:pt x="263" y="3"/>
                  </a:moveTo>
                  <a:cubicBezTo>
                    <a:pt x="229" y="6"/>
                    <a:pt x="106" y="37"/>
                    <a:pt x="62" y="99"/>
                  </a:cubicBezTo>
                  <a:cubicBezTo>
                    <a:pt x="18" y="161"/>
                    <a:pt x="0" y="295"/>
                    <a:pt x="1" y="376"/>
                  </a:cubicBezTo>
                  <a:cubicBezTo>
                    <a:pt x="1" y="457"/>
                    <a:pt x="27" y="541"/>
                    <a:pt x="67" y="587"/>
                  </a:cubicBezTo>
                  <a:cubicBezTo>
                    <a:pt x="107" y="633"/>
                    <a:pt x="212" y="651"/>
                    <a:pt x="244" y="649"/>
                  </a:cubicBezTo>
                  <a:cubicBezTo>
                    <a:pt x="276" y="647"/>
                    <a:pt x="266" y="598"/>
                    <a:pt x="258" y="574"/>
                  </a:cubicBezTo>
                  <a:cubicBezTo>
                    <a:pt x="250" y="550"/>
                    <a:pt x="197" y="528"/>
                    <a:pt x="196" y="507"/>
                  </a:cubicBezTo>
                  <a:cubicBezTo>
                    <a:pt x="195" y="486"/>
                    <a:pt x="244" y="478"/>
                    <a:pt x="254" y="445"/>
                  </a:cubicBezTo>
                  <a:cubicBezTo>
                    <a:pt x="264" y="412"/>
                    <a:pt x="265" y="335"/>
                    <a:pt x="258" y="310"/>
                  </a:cubicBezTo>
                  <a:cubicBezTo>
                    <a:pt x="251" y="285"/>
                    <a:pt x="218" y="309"/>
                    <a:pt x="210" y="296"/>
                  </a:cubicBezTo>
                  <a:cubicBezTo>
                    <a:pt x="202" y="283"/>
                    <a:pt x="202" y="245"/>
                    <a:pt x="210" y="233"/>
                  </a:cubicBezTo>
                  <a:cubicBezTo>
                    <a:pt x="218" y="221"/>
                    <a:pt x="248" y="236"/>
                    <a:pt x="258" y="224"/>
                  </a:cubicBezTo>
                  <a:cubicBezTo>
                    <a:pt x="268" y="212"/>
                    <a:pt x="274" y="173"/>
                    <a:pt x="268" y="161"/>
                  </a:cubicBezTo>
                  <a:cubicBezTo>
                    <a:pt x="262" y="149"/>
                    <a:pt x="233" y="162"/>
                    <a:pt x="225" y="152"/>
                  </a:cubicBezTo>
                  <a:cubicBezTo>
                    <a:pt x="217" y="142"/>
                    <a:pt x="213" y="110"/>
                    <a:pt x="220" y="99"/>
                  </a:cubicBezTo>
                  <a:cubicBezTo>
                    <a:pt x="227" y="88"/>
                    <a:pt x="261" y="99"/>
                    <a:pt x="268" y="83"/>
                  </a:cubicBezTo>
                  <a:cubicBezTo>
                    <a:pt x="275" y="67"/>
                    <a:pt x="297" y="0"/>
                    <a:pt x="263" y="3"/>
                  </a:cubicBezTo>
                  <a:close/>
                </a:path>
              </a:pathLst>
            </a:custGeom>
            <a:solidFill>
              <a:schemeClr val="accent2">
                <a:alpha val="50195"/>
              </a:schemeClr>
            </a:solidFill>
            <a:ln w="12700" cap="flat" cmpd="sng">
              <a:solidFill>
                <a:schemeClr val="accent2"/>
              </a:solidFill>
              <a:prstDash val="solid"/>
              <a:round/>
              <a:headEnd/>
              <a:tailEnd/>
            </a:ln>
          </p:spPr>
          <p:txBody>
            <a:bodyPr lIns="90000" tIns="46800" rIns="90000" bIns="46800" anchor="ctr">
              <a:spAutoFit/>
            </a:bodyPr>
            <a:lstStyle/>
            <a:p>
              <a:endParaRPr lang="fr-CA"/>
            </a:p>
          </p:txBody>
        </p:sp>
        <p:sp>
          <p:nvSpPr>
            <p:cNvPr id="22618" name="Freeform 130"/>
            <p:cNvSpPr>
              <a:spLocks/>
            </p:cNvSpPr>
            <p:nvPr/>
          </p:nvSpPr>
          <p:spPr bwMode="auto">
            <a:xfrm rot="15711820" flipH="1">
              <a:off x="1957" y="2003"/>
              <a:ext cx="156" cy="287"/>
            </a:xfrm>
            <a:custGeom>
              <a:avLst/>
              <a:gdLst>
                <a:gd name="T0" fmla="*/ 11 w 297"/>
                <a:gd name="T1" fmla="*/ 0 h 651"/>
                <a:gd name="T2" fmla="*/ 3 w 297"/>
                <a:gd name="T3" fmla="*/ 2 h 651"/>
                <a:gd name="T4" fmla="*/ 1 w 297"/>
                <a:gd name="T5" fmla="*/ 6 h 651"/>
                <a:gd name="T6" fmla="*/ 3 w 297"/>
                <a:gd name="T7" fmla="*/ 10 h 651"/>
                <a:gd name="T8" fmla="*/ 9 w 297"/>
                <a:gd name="T9" fmla="*/ 11 h 651"/>
                <a:gd name="T10" fmla="*/ 10 w 297"/>
                <a:gd name="T11" fmla="*/ 10 h 651"/>
                <a:gd name="T12" fmla="*/ 8 w 297"/>
                <a:gd name="T13" fmla="*/ 8 h 651"/>
                <a:gd name="T14" fmla="*/ 10 w 297"/>
                <a:gd name="T15" fmla="*/ 7 h 651"/>
                <a:gd name="T16" fmla="*/ 10 w 297"/>
                <a:gd name="T17" fmla="*/ 5 h 651"/>
                <a:gd name="T18" fmla="*/ 8 w 297"/>
                <a:gd name="T19" fmla="*/ 5 h 651"/>
                <a:gd name="T20" fmla="*/ 8 w 297"/>
                <a:gd name="T21" fmla="*/ 4 h 651"/>
                <a:gd name="T22" fmla="*/ 10 w 297"/>
                <a:gd name="T23" fmla="*/ 4 h 651"/>
                <a:gd name="T24" fmla="*/ 11 w 297"/>
                <a:gd name="T25" fmla="*/ 3 h 651"/>
                <a:gd name="T26" fmla="*/ 9 w 297"/>
                <a:gd name="T27" fmla="*/ 3 h 651"/>
                <a:gd name="T28" fmla="*/ 9 w 297"/>
                <a:gd name="T29" fmla="*/ 2 h 651"/>
                <a:gd name="T30" fmla="*/ 11 w 297"/>
                <a:gd name="T31" fmla="*/ 1 h 651"/>
                <a:gd name="T32" fmla="*/ 11 w 297"/>
                <a:gd name="T33" fmla="*/ 0 h 6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7"/>
                <a:gd name="T52" fmla="*/ 0 h 651"/>
                <a:gd name="T53" fmla="*/ 297 w 297"/>
                <a:gd name="T54" fmla="*/ 651 h 6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7" h="651">
                  <a:moveTo>
                    <a:pt x="263" y="3"/>
                  </a:moveTo>
                  <a:cubicBezTo>
                    <a:pt x="229" y="6"/>
                    <a:pt x="106" y="37"/>
                    <a:pt x="62" y="99"/>
                  </a:cubicBezTo>
                  <a:cubicBezTo>
                    <a:pt x="18" y="161"/>
                    <a:pt x="0" y="295"/>
                    <a:pt x="1" y="376"/>
                  </a:cubicBezTo>
                  <a:cubicBezTo>
                    <a:pt x="1" y="457"/>
                    <a:pt x="27" y="541"/>
                    <a:pt x="67" y="587"/>
                  </a:cubicBezTo>
                  <a:cubicBezTo>
                    <a:pt x="107" y="633"/>
                    <a:pt x="212" y="651"/>
                    <a:pt x="244" y="649"/>
                  </a:cubicBezTo>
                  <a:cubicBezTo>
                    <a:pt x="276" y="647"/>
                    <a:pt x="266" y="598"/>
                    <a:pt x="258" y="574"/>
                  </a:cubicBezTo>
                  <a:cubicBezTo>
                    <a:pt x="250" y="550"/>
                    <a:pt x="197" y="528"/>
                    <a:pt x="196" y="507"/>
                  </a:cubicBezTo>
                  <a:cubicBezTo>
                    <a:pt x="195" y="486"/>
                    <a:pt x="244" y="478"/>
                    <a:pt x="254" y="445"/>
                  </a:cubicBezTo>
                  <a:cubicBezTo>
                    <a:pt x="264" y="412"/>
                    <a:pt x="265" y="335"/>
                    <a:pt x="258" y="310"/>
                  </a:cubicBezTo>
                  <a:cubicBezTo>
                    <a:pt x="251" y="285"/>
                    <a:pt x="218" y="309"/>
                    <a:pt x="210" y="296"/>
                  </a:cubicBezTo>
                  <a:cubicBezTo>
                    <a:pt x="202" y="283"/>
                    <a:pt x="202" y="245"/>
                    <a:pt x="210" y="233"/>
                  </a:cubicBezTo>
                  <a:cubicBezTo>
                    <a:pt x="218" y="221"/>
                    <a:pt x="248" y="236"/>
                    <a:pt x="258" y="224"/>
                  </a:cubicBezTo>
                  <a:cubicBezTo>
                    <a:pt x="268" y="212"/>
                    <a:pt x="274" y="173"/>
                    <a:pt x="268" y="161"/>
                  </a:cubicBezTo>
                  <a:cubicBezTo>
                    <a:pt x="262" y="149"/>
                    <a:pt x="233" y="162"/>
                    <a:pt x="225" y="152"/>
                  </a:cubicBezTo>
                  <a:cubicBezTo>
                    <a:pt x="217" y="142"/>
                    <a:pt x="213" y="110"/>
                    <a:pt x="220" y="99"/>
                  </a:cubicBezTo>
                  <a:cubicBezTo>
                    <a:pt x="227" y="88"/>
                    <a:pt x="261" y="99"/>
                    <a:pt x="268" y="83"/>
                  </a:cubicBezTo>
                  <a:cubicBezTo>
                    <a:pt x="275" y="67"/>
                    <a:pt x="297" y="0"/>
                    <a:pt x="263" y="3"/>
                  </a:cubicBezTo>
                  <a:close/>
                </a:path>
              </a:pathLst>
            </a:custGeom>
            <a:solidFill>
              <a:schemeClr val="accent2">
                <a:alpha val="50195"/>
              </a:schemeClr>
            </a:solidFill>
            <a:ln w="9525" cap="flat" cmpd="sng">
              <a:solidFill>
                <a:schemeClr val="accent2"/>
              </a:solidFill>
              <a:prstDash val="solid"/>
              <a:round/>
              <a:headEnd/>
              <a:tailEnd/>
            </a:ln>
          </p:spPr>
          <p:txBody>
            <a:bodyPr lIns="90000" tIns="46800" rIns="90000" bIns="46800" anchor="ctr">
              <a:spAutoFit/>
            </a:bodyPr>
            <a:lstStyle/>
            <a:p>
              <a:endParaRPr lang="fr-CA"/>
            </a:p>
          </p:txBody>
        </p:sp>
      </p:grpSp>
      <p:grpSp>
        <p:nvGrpSpPr>
          <p:cNvPr id="5" name="Group 131"/>
          <p:cNvGrpSpPr>
            <a:grpSpLocks/>
          </p:cNvGrpSpPr>
          <p:nvPr>
            <p:custDataLst>
              <p:tags r:id="rId30"/>
            </p:custDataLst>
          </p:nvPr>
        </p:nvGrpSpPr>
        <p:grpSpPr bwMode="auto">
          <a:xfrm>
            <a:off x="2687638" y="4279900"/>
            <a:ext cx="479425" cy="530225"/>
            <a:chOff x="1837" y="3207"/>
            <a:chExt cx="302" cy="334"/>
          </a:xfrm>
        </p:grpSpPr>
        <p:sp>
          <p:nvSpPr>
            <p:cNvPr id="22615" name="Freeform 132"/>
            <p:cNvSpPr>
              <a:spLocks/>
            </p:cNvSpPr>
            <p:nvPr/>
          </p:nvSpPr>
          <p:spPr bwMode="auto">
            <a:xfrm rot="1296812">
              <a:off x="1837" y="3385"/>
              <a:ext cx="293" cy="156"/>
            </a:xfrm>
            <a:custGeom>
              <a:avLst/>
              <a:gdLst>
                <a:gd name="T0" fmla="*/ 1 w 293"/>
                <a:gd name="T1" fmla="*/ 42 h 156"/>
                <a:gd name="T2" fmla="*/ 63 w 293"/>
                <a:gd name="T3" fmla="*/ 137 h 156"/>
                <a:gd name="T4" fmla="*/ 188 w 293"/>
                <a:gd name="T5" fmla="*/ 146 h 156"/>
                <a:gd name="T6" fmla="*/ 274 w 293"/>
                <a:gd name="T7" fmla="*/ 95 h 156"/>
                <a:gd name="T8" fmla="*/ 280 w 293"/>
                <a:gd name="T9" fmla="*/ 12 h 156"/>
                <a:gd name="T10" fmla="*/ 196 w 293"/>
                <a:gd name="T11" fmla="*/ 20 h 156"/>
                <a:gd name="T12" fmla="*/ 160 w 293"/>
                <a:gd name="T13" fmla="*/ 56 h 156"/>
                <a:gd name="T14" fmla="*/ 120 w 293"/>
                <a:gd name="T15" fmla="*/ 60 h 156"/>
                <a:gd name="T16" fmla="*/ 69 w 293"/>
                <a:gd name="T17" fmla="*/ 26 h 156"/>
                <a:gd name="T18" fmla="*/ 1 w 293"/>
                <a:gd name="T19" fmla="*/ 42 h 1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3"/>
                <a:gd name="T31" fmla="*/ 0 h 156"/>
                <a:gd name="T32" fmla="*/ 293 w 293"/>
                <a:gd name="T33" fmla="*/ 156 h 1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3" h="156">
                  <a:moveTo>
                    <a:pt x="1" y="42"/>
                  </a:moveTo>
                  <a:cubicBezTo>
                    <a:pt x="0" y="60"/>
                    <a:pt x="31" y="120"/>
                    <a:pt x="63" y="137"/>
                  </a:cubicBezTo>
                  <a:cubicBezTo>
                    <a:pt x="94" y="156"/>
                    <a:pt x="153" y="154"/>
                    <a:pt x="188" y="146"/>
                  </a:cubicBezTo>
                  <a:cubicBezTo>
                    <a:pt x="223" y="139"/>
                    <a:pt x="259" y="117"/>
                    <a:pt x="274" y="95"/>
                  </a:cubicBezTo>
                  <a:cubicBezTo>
                    <a:pt x="289" y="73"/>
                    <a:pt x="293" y="24"/>
                    <a:pt x="280" y="12"/>
                  </a:cubicBezTo>
                  <a:cubicBezTo>
                    <a:pt x="267" y="0"/>
                    <a:pt x="216" y="13"/>
                    <a:pt x="196" y="20"/>
                  </a:cubicBezTo>
                  <a:cubicBezTo>
                    <a:pt x="176" y="27"/>
                    <a:pt x="173" y="49"/>
                    <a:pt x="160" y="56"/>
                  </a:cubicBezTo>
                  <a:cubicBezTo>
                    <a:pt x="147" y="63"/>
                    <a:pt x="135" y="65"/>
                    <a:pt x="120" y="60"/>
                  </a:cubicBezTo>
                  <a:cubicBezTo>
                    <a:pt x="105" y="55"/>
                    <a:pt x="89" y="29"/>
                    <a:pt x="69" y="26"/>
                  </a:cubicBezTo>
                  <a:cubicBezTo>
                    <a:pt x="49" y="23"/>
                    <a:pt x="2" y="24"/>
                    <a:pt x="1" y="42"/>
                  </a:cubicBezTo>
                  <a:close/>
                </a:path>
              </a:pathLst>
            </a:custGeom>
            <a:solidFill>
              <a:schemeClr val="accent2">
                <a:alpha val="50195"/>
              </a:schemeClr>
            </a:solidFill>
            <a:ln w="38100" cap="flat" cmpd="sng">
              <a:solidFill>
                <a:schemeClr val="accent2"/>
              </a:solidFill>
              <a:prstDash val="solid"/>
              <a:round/>
              <a:headEnd/>
              <a:tailEnd/>
            </a:ln>
          </p:spPr>
          <p:txBody>
            <a:bodyPr lIns="90000" tIns="46800" rIns="90000" bIns="46800" anchor="ctr">
              <a:spAutoFit/>
            </a:bodyPr>
            <a:lstStyle/>
            <a:p>
              <a:endParaRPr lang="fr-CA"/>
            </a:p>
          </p:txBody>
        </p:sp>
        <p:sp>
          <p:nvSpPr>
            <p:cNvPr id="22616" name="Freeform 133"/>
            <p:cNvSpPr>
              <a:spLocks/>
            </p:cNvSpPr>
            <p:nvPr/>
          </p:nvSpPr>
          <p:spPr bwMode="auto">
            <a:xfrm rot="20590531" flipV="1">
              <a:off x="1846" y="3207"/>
              <a:ext cx="293" cy="156"/>
            </a:xfrm>
            <a:custGeom>
              <a:avLst/>
              <a:gdLst>
                <a:gd name="T0" fmla="*/ 1 w 293"/>
                <a:gd name="T1" fmla="*/ 42 h 156"/>
                <a:gd name="T2" fmla="*/ 63 w 293"/>
                <a:gd name="T3" fmla="*/ 137 h 156"/>
                <a:gd name="T4" fmla="*/ 188 w 293"/>
                <a:gd name="T5" fmla="*/ 146 h 156"/>
                <a:gd name="T6" fmla="*/ 274 w 293"/>
                <a:gd name="T7" fmla="*/ 95 h 156"/>
                <a:gd name="T8" fmla="*/ 280 w 293"/>
                <a:gd name="T9" fmla="*/ 12 h 156"/>
                <a:gd name="T10" fmla="*/ 196 w 293"/>
                <a:gd name="T11" fmla="*/ 20 h 156"/>
                <a:gd name="T12" fmla="*/ 160 w 293"/>
                <a:gd name="T13" fmla="*/ 56 h 156"/>
                <a:gd name="T14" fmla="*/ 120 w 293"/>
                <a:gd name="T15" fmla="*/ 60 h 156"/>
                <a:gd name="T16" fmla="*/ 69 w 293"/>
                <a:gd name="T17" fmla="*/ 26 h 156"/>
                <a:gd name="T18" fmla="*/ 1 w 293"/>
                <a:gd name="T19" fmla="*/ 42 h 1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3"/>
                <a:gd name="T31" fmla="*/ 0 h 156"/>
                <a:gd name="T32" fmla="*/ 293 w 293"/>
                <a:gd name="T33" fmla="*/ 156 h 1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3" h="156">
                  <a:moveTo>
                    <a:pt x="1" y="42"/>
                  </a:moveTo>
                  <a:cubicBezTo>
                    <a:pt x="0" y="60"/>
                    <a:pt x="31" y="120"/>
                    <a:pt x="63" y="137"/>
                  </a:cubicBezTo>
                  <a:cubicBezTo>
                    <a:pt x="94" y="156"/>
                    <a:pt x="153" y="154"/>
                    <a:pt x="188" y="146"/>
                  </a:cubicBezTo>
                  <a:cubicBezTo>
                    <a:pt x="223" y="139"/>
                    <a:pt x="259" y="117"/>
                    <a:pt x="274" y="95"/>
                  </a:cubicBezTo>
                  <a:cubicBezTo>
                    <a:pt x="289" y="73"/>
                    <a:pt x="293" y="24"/>
                    <a:pt x="280" y="12"/>
                  </a:cubicBezTo>
                  <a:cubicBezTo>
                    <a:pt x="267" y="0"/>
                    <a:pt x="216" y="13"/>
                    <a:pt x="196" y="20"/>
                  </a:cubicBezTo>
                  <a:cubicBezTo>
                    <a:pt x="176" y="27"/>
                    <a:pt x="173" y="49"/>
                    <a:pt x="160" y="56"/>
                  </a:cubicBezTo>
                  <a:cubicBezTo>
                    <a:pt x="147" y="63"/>
                    <a:pt x="135" y="65"/>
                    <a:pt x="120" y="60"/>
                  </a:cubicBezTo>
                  <a:cubicBezTo>
                    <a:pt x="105" y="55"/>
                    <a:pt x="89" y="29"/>
                    <a:pt x="69" y="26"/>
                  </a:cubicBezTo>
                  <a:cubicBezTo>
                    <a:pt x="49" y="23"/>
                    <a:pt x="2" y="24"/>
                    <a:pt x="1" y="42"/>
                  </a:cubicBezTo>
                  <a:close/>
                </a:path>
              </a:pathLst>
            </a:custGeom>
            <a:solidFill>
              <a:schemeClr val="accent2">
                <a:alpha val="50195"/>
              </a:schemeClr>
            </a:solidFill>
            <a:ln w="38100" cap="flat" cmpd="sng">
              <a:solidFill>
                <a:schemeClr val="accent2"/>
              </a:solidFill>
              <a:prstDash val="solid"/>
              <a:round/>
              <a:headEnd/>
              <a:tailEnd/>
            </a:ln>
          </p:spPr>
          <p:txBody>
            <a:bodyPr lIns="90000" tIns="46800" rIns="90000" bIns="46800" anchor="ctr">
              <a:spAutoFit/>
            </a:bodyPr>
            <a:lstStyle/>
            <a:p>
              <a:endParaRPr lang="fr-CA"/>
            </a:p>
          </p:txBody>
        </p:sp>
      </p:grpSp>
      <p:grpSp>
        <p:nvGrpSpPr>
          <p:cNvPr id="6" name="Group 134"/>
          <p:cNvGrpSpPr>
            <a:grpSpLocks/>
          </p:cNvGrpSpPr>
          <p:nvPr>
            <p:custDataLst>
              <p:tags r:id="rId31"/>
            </p:custDataLst>
          </p:nvPr>
        </p:nvGrpSpPr>
        <p:grpSpPr bwMode="auto">
          <a:xfrm>
            <a:off x="2725738" y="4298950"/>
            <a:ext cx="479425" cy="530225"/>
            <a:chOff x="1717" y="2708"/>
            <a:chExt cx="302" cy="334"/>
          </a:xfrm>
        </p:grpSpPr>
        <p:sp>
          <p:nvSpPr>
            <p:cNvPr id="22613" name="Freeform 135"/>
            <p:cNvSpPr>
              <a:spLocks/>
            </p:cNvSpPr>
            <p:nvPr/>
          </p:nvSpPr>
          <p:spPr bwMode="auto">
            <a:xfrm rot="-439358">
              <a:off x="1717" y="2886"/>
              <a:ext cx="293" cy="156"/>
            </a:xfrm>
            <a:custGeom>
              <a:avLst/>
              <a:gdLst>
                <a:gd name="T0" fmla="*/ 1 w 293"/>
                <a:gd name="T1" fmla="*/ 42 h 156"/>
                <a:gd name="T2" fmla="*/ 63 w 293"/>
                <a:gd name="T3" fmla="*/ 137 h 156"/>
                <a:gd name="T4" fmla="*/ 188 w 293"/>
                <a:gd name="T5" fmla="*/ 146 h 156"/>
                <a:gd name="T6" fmla="*/ 274 w 293"/>
                <a:gd name="T7" fmla="*/ 95 h 156"/>
                <a:gd name="T8" fmla="*/ 280 w 293"/>
                <a:gd name="T9" fmla="*/ 12 h 156"/>
                <a:gd name="T10" fmla="*/ 196 w 293"/>
                <a:gd name="T11" fmla="*/ 20 h 156"/>
                <a:gd name="T12" fmla="*/ 160 w 293"/>
                <a:gd name="T13" fmla="*/ 56 h 156"/>
                <a:gd name="T14" fmla="*/ 120 w 293"/>
                <a:gd name="T15" fmla="*/ 60 h 156"/>
                <a:gd name="T16" fmla="*/ 69 w 293"/>
                <a:gd name="T17" fmla="*/ 26 h 156"/>
                <a:gd name="T18" fmla="*/ 1 w 293"/>
                <a:gd name="T19" fmla="*/ 42 h 1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3"/>
                <a:gd name="T31" fmla="*/ 0 h 156"/>
                <a:gd name="T32" fmla="*/ 293 w 293"/>
                <a:gd name="T33" fmla="*/ 156 h 1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3" h="156">
                  <a:moveTo>
                    <a:pt x="1" y="42"/>
                  </a:moveTo>
                  <a:cubicBezTo>
                    <a:pt x="0" y="60"/>
                    <a:pt x="31" y="120"/>
                    <a:pt x="63" y="137"/>
                  </a:cubicBezTo>
                  <a:cubicBezTo>
                    <a:pt x="94" y="156"/>
                    <a:pt x="153" y="154"/>
                    <a:pt x="188" y="146"/>
                  </a:cubicBezTo>
                  <a:cubicBezTo>
                    <a:pt x="223" y="139"/>
                    <a:pt x="259" y="117"/>
                    <a:pt x="274" y="95"/>
                  </a:cubicBezTo>
                  <a:cubicBezTo>
                    <a:pt x="289" y="73"/>
                    <a:pt x="293" y="24"/>
                    <a:pt x="280" y="12"/>
                  </a:cubicBezTo>
                  <a:cubicBezTo>
                    <a:pt x="267" y="0"/>
                    <a:pt x="216" y="13"/>
                    <a:pt x="196" y="20"/>
                  </a:cubicBezTo>
                  <a:cubicBezTo>
                    <a:pt x="176" y="27"/>
                    <a:pt x="173" y="49"/>
                    <a:pt x="160" y="56"/>
                  </a:cubicBezTo>
                  <a:cubicBezTo>
                    <a:pt x="147" y="63"/>
                    <a:pt x="135" y="65"/>
                    <a:pt x="120" y="60"/>
                  </a:cubicBezTo>
                  <a:cubicBezTo>
                    <a:pt x="105" y="55"/>
                    <a:pt x="89" y="29"/>
                    <a:pt x="69" y="26"/>
                  </a:cubicBezTo>
                  <a:cubicBezTo>
                    <a:pt x="49" y="23"/>
                    <a:pt x="2" y="24"/>
                    <a:pt x="1" y="42"/>
                  </a:cubicBezTo>
                  <a:close/>
                </a:path>
              </a:pathLst>
            </a:custGeom>
            <a:solidFill>
              <a:schemeClr val="accent2">
                <a:alpha val="50195"/>
              </a:schemeClr>
            </a:solidFill>
            <a:ln w="38100" cap="flat" cmpd="sng">
              <a:solidFill>
                <a:schemeClr val="accent2"/>
              </a:solidFill>
              <a:prstDash val="solid"/>
              <a:round/>
              <a:headEnd/>
              <a:tailEnd/>
            </a:ln>
          </p:spPr>
          <p:txBody>
            <a:bodyPr lIns="90000" tIns="46800" rIns="90000" bIns="46800" anchor="ctr">
              <a:spAutoFit/>
            </a:bodyPr>
            <a:lstStyle/>
            <a:p>
              <a:endParaRPr lang="fr-CA"/>
            </a:p>
          </p:txBody>
        </p:sp>
        <p:sp>
          <p:nvSpPr>
            <p:cNvPr id="22614" name="Freeform 136"/>
            <p:cNvSpPr>
              <a:spLocks/>
            </p:cNvSpPr>
            <p:nvPr/>
          </p:nvSpPr>
          <p:spPr bwMode="auto">
            <a:xfrm rot="1068373" flipV="1">
              <a:off x="1726" y="2708"/>
              <a:ext cx="293" cy="156"/>
            </a:xfrm>
            <a:custGeom>
              <a:avLst/>
              <a:gdLst>
                <a:gd name="T0" fmla="*/ 1 w 293"/>
                <a:gd name="T1" fmla="*/ 42 h 156"/>
                <a:gd name="T2" fmla="*/ 63 w 293"/>
                <a:gd name="T3" fmla="*/ 137 h 156"/>
                <a:gd name="T4" fmla="*/ 188 w 293"/>
                <a:gd name="T5" fmla="*/ 146 h 156"/>
                <a:gd name="T6" fmla="*/ 274 w 293"/>
                <a:gd name="T7" fmla="*/ 95 h 156"/>
                <a:gd name="T8" fmla="*/ 280 w 293"/>
                <a:gd name="T9" fmla="*/ 12 h 156"/>
                <a:gd name="T10" fmla="*/ 196 w 293"/>
                <a:gd name="T11" fmla="*/ 20 h 156"/>
                <a:gd name="T12" fmla="*/ 160 w 293"/>
                <a:gd name="T13" fmla="*/ 56 h 156"/>
                <a:gd name="T14" fmla="*/ 120 w 293"/>
                <a:gd name="T15" fmla="*/ 60 h 156"/>
                <a:gd name="T16" fmla="*/ 69 w 293"/>
                <a:gd name="T17" fmla="*/ 26 h 156"/>
                <a:gd name="T18" fmla="*/ 1 w 293"/>
                <a:gd name="T19" fmla="*/ 42 h 1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3"/>
                <a:gd name="T31" fmla="*/ 0 h 156"/>
                <a:gd name="T32" fmla="*/ 293 w 293"/>
                <a:gd name="T33" fmla="*/ 156 h 1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3" h="156">
                  <a:moveTo>
                    <a:pt x="1" y="42"/>
                  </a:moveTo>
                  <a:cubicBezTo>
                    <a:pt x="0" y="60"/>
                    <a:pt x="31" y="120"/>
                    <a:pt x="63" y="137"/>
                  </a:cubicBezTo>
                  <a:cubicBezTo>
                    <a:pt x="94" y="156"/>
                    <a:pt x="153" y="154"/>
                    <a:pt x="188" y="146"/>
                  </a:cubicBezTo>
                  <a:cubicBezTo>
                    <a:pt x="223" y="139"/>
                    <a:pt x="259" y="117"/>
                    <a:pt x="274" y="95"/>
                  </a:cubicBezTo>
                  <a:cubicBezTo>
                    <a:pt x="289" y="73"/>
                    <a:pt x="293" y="24"/>
                    <a:pt x="280" y="12"/>
                  </a:cubicBezTo>
                  <a:cubicBezTo>
                    <a:pt x="267" y="0"/>
                    <a:pt x="216" y="13"/>
                    <a:pt x="196" y="20"/>
                  </a:cubicBezTo>
                  <a:cubicBezTo>
                    <a:pt x="176" y="27"/>
                    <a:pt x="173" y="49"/>
                    <a:pt x="160" y="56"/>
                  </a:cubicBezTo>
                  <a:cubicBezTo>
                    <a:pt x="147" y="63"/>
                    <a:pt x="135" y="65"/>
                    <a:pt x="120" y="60"/>
                  </a:cubicBezTo>
                  <a:cubicBezTo>
                    <a:pt x="105" y="55"/>
                    <a:pt x="89" y="29"/>
                    <a:pt x="69" y="26"/>
                  </a:cubicBezTo>
                  <a:cubicBezTo>
                    <a:pt x="49" y="23"/>
                    <a:pt x="2" y="24"/>
                    <a:pt x="1" y="42"/>
                  </a:cubicBezTo>
                  <a:close/>
                </a:path>
              </a:pathLst>
            </a:custGeom>
            <a:solidFill>
              <a:schemeClr val="accent2">
                <a:alpha val="50195"/>
              </a:schemeClr>
            </a:solidFill>
            <a:ln w="38100" cap="flat" cmpd="sng">
              <a:solidFill>
                <a:schemeClr val="accent2"/>
              </a:solidFill>
              <a:prstDash val="solid"/>
              <a:round/>
              <a:headEnd/>
              <a:tailEnd/>
            </a:ln>
          </p:spPr>
          <p:txBody>
            <a:bodyPr lIns="90000" tIns="46800" rIns="90000" bIns="46800" anchor="ctr">
              <a:spAutoFit/>
            </a:bodyPr>
            <a:lstStyle/>
            <a:p>
              <a:endParaRPr lang="fr-CA"/>
            </a:p>
          </p:txBody>
        </p:sp>
      </p:grpSp>
      <p:grpSp>
        <p:nvGrpSpPr>
          <p:cNvPr id="7" name="Group 137"/>
          <p:cNvGrpSpPr>
            <a:grpSpLocks/>
          </p:cNvGrpSpPr>
          <p:nvPr>
            <p:custDataLst>
              <p:tags r:id="rId32"/>
            </p:custDataLst>
          </p:nvPr>
        </p:nvGrpSpPr>
        <p:grpSpPr bwMode="auto">
          <a:xfrm>
            <a:off x="7667625" y="3762375"/>
            <a:ext cx="479425" cy="530225"/>
            <a:chOff x="1717" y="2708"/>
            <a:chExt cx="302" cy="334"/>
          </a:xfrm>
        </p:grpSpPr>
        <p:sp>
          <p:nvSpPr>
            <p:cNvPr id="22611" name="Freeform 138"/>
            <p:cNvSpPr>
              <a:spLocks/>
            </p:cNvSpPr>
            <p:nvPr/>
          </p:nvSpPr>
          <p:spPr bwMode="auto">
            <a:xfrm rot="-439358">
              <a:off x="1717" y="2886"/>
              <a:ext cx="293" cy="156"/>
            </a:xfrm>
            <a:custGeom>
              <a:avLst/>
              <a:gdLst>
                <a:gd name="T0" fmla="*/ 1 w 293"/>
                <a:gd name="T1" fmla="*/ 42 h 156"/>
                <a:gd name="T2" fmla="*/ 63 w 293"/>
                <a:gd name="T3" fmla="*/ 137 h 156"/>
                <a:gd name="T4" fmla="*/ 188 w 293"/>
                <a:gd name="T5" fmla="*/ 146 h 156"/>
                <a:gd name="T6" fmla="*/ 274 w 293"/>
                <a:gd name="T7" fmla="*/ 95 h 156"/>
                <a:gd name="T8" fmla="*/ 280 w 293"/>
                <a:gd name="T9" fmla="*/ 12 h 156"/>
                <a:gd name="T10" fmla="*/ 196 w 293"/>
                <a:gd name="T11" fmla="*/ 20 h 156"/>
                <a:gd name="T12" fmla="*/ 160 w 293"/>
                <a:gd name="T13" fmla="*/ 56 h 156"/>
                <a:gd name="T14" fmla="*/ 120 w 293"/>
                <a:gd name="T15" fmla="*/ 60 h 156"/>
                <a:gd name="T16" fmla="*/ 69 w 293"/>
                <a:gd name="T17" fmla="*/ 26 h 156"/>
                <a:gd name="T18" fmla="*/ 1 w 293"/>
                <a:gd name="T19" fmla="*/ 42 h 1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3"/>
                <a:gd name="T31" fmla="*/ 0 h 156"/>
                <a:gd name="T32" fmla="*/ 293 w 293"/>
                <a:gd name="T33" fmla="*/ 156 h 1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3" h="156">
                  <a:moveTo>
                    <a:pt x="1" y="42"/>
                  </a:moveTo>
                  <a:cubicBezTo>
                    <a:pt x="0" y="60"/>
                    <a:pt x="31" y="120"/>
                    <a:pt x="63" y="137"/>
                  </a:cubicBezTo>
                  <a:cubicBezTo>
                    <a:pt x="94" y="156"/>
                    <a:pt x="153" y="154"/>
                    <a:pt x="188" y="146"/>
                  </a:cubicBezTo>
                  <a:cubicBezTo>
                    <a:pt x="223" y="139"/>
                    <a:pt x="259" y="117"/>
                    <a:pt x="274" y="95"/>
                  </a:cubicBezTo>
                  <a:cubicBezTo>
                    <a:pt x="289" y="73"/>
                    <a:pt x="293" y="24"/>
                    <a:pt x="280" y="12"/>
                  </a:cubicBezTo>
                  <a:cubicBezTo>
                    <a:pt x="267" y="0"/>
                    <a:pt x="216" y="13"/>
                    <a:pt x="196" y="20"/>
                  </a:cubicBezTo>
                  <a:cubicBezTo>
                    <a:pt x="176" y="27"/>
                    <a:pt x="173" y="49"/>
                    <a:pt x="160" y="56"/>
                  </a:cubicBezTo>
                  <a:cubicBezTo>
                    <a:pt x="147" y="63"/>
                    <a:pt x="135" y="65"/>
                    <a:pt x="120" y="60"/>
                  </a:cubicBezTo>
                  <a:cubicBezTo>
                    <a:pt x="105" y="55"/>
                    <a:pt x="89" y="29"/>
                    <a:pt x="69" y="26"/>
                  </a:cubicBezTo>
                  <a:cubicBezTo>
                    <a:pt x="49" y="23"/>
                    <a:pt x="2" y="24"/>
                    <a:pt x="1" y="42"/>
                  </a:cubicBezTo>
                  <a:close/>
                </a:path>
              </a:pathLst>
            </a:custGeom>
            <a:solidFill>
              <a:schemeClr val="accent2">
                <a:alpha val="50195"/>
              </a:schemeClr>
            </a:solidFill>
            <a:ln w="38100" cap="flat" cmpd="sng">
              <a:solidFill>
                <a:schemeClr val="accent2"/>
              </a:solidFill>
              <a:prstDash val="solid"/>
              <a:round/>
              <a:headEnd/>
              <a:tailEnd/>
            </a:ln>
          </p:spPr>
          <p:txBody>
            <a:bodyPr lIns="90000" tIns="46800" rIns="90000" bIns="46800" anchor="ctr">
              <a:spAutoFit/>
            </a:bodyPr>
            <a:lstStyle/>
            <a:p>
              <a:endParaRPr lang="fr-CA"/>
            </a:p>
          </p:txBody>
        </p:sp>
        <p:sp>
          <p:nvSpPr>
            <p:cNvPr id="22612" name="Freeform 139"/>
            <p:cNvSpPr>
              <a:spLocks/>
            </p:cNvSpPr>
            <p:nvPr/>
          </p:nvSpPr>
          <p:spPr bwMode="auto">
            <a:xfrm rot="1068373" flipV="1">
              <a:off x="1726" y="2708"/>
              <a:ext cx="293" cy="156"/>
            </a:xfrm>
            <a:custGeom>
              <a:avLst/>
              <a:gdLst>
                <a:gd name="T0" fmla="*/ 1 w 293"/>
                <a:gd name="T1" fmla="*/ 42 h 156"/>
                <a:gd name="T2" fmla="*/ 63 w 293"/>
                <a:gd name="T3" fmla="*/ 137 h 156"/>
                <a:gd name="T4" fmla="*/ 188 w 293"/>
                <a:gd name="T5" fmla="*/ 146 h 156"/>
                <a:gd name="T6" fmla="*/ 274 w 293"/>
                <a:gd name="T7" fmla="*/ 95 h 156"/>
                <a:gd name="T8" fmla="*/ 280 w 293"/>
                <a:gd name="T9" fmla="*/ 12 h 156"/>
                <a:gd name="T10" fmla="*/ 196 w 293"/>
                <a:gd name="T11" fmla="*/ 20 h 156"/>
                <a:gd name="T12" fmla="*/ 160 w 293"/>
                <a:gd name="T13" fmla="*/ 56 h 156"/>
                <a:gd name="T14" fmla="*/ 120 w 293"/>
                <a:gd name="T15" fmla="*/ 60 h 156"/>
                <a:gd name="T16" fmla="*/ 69 w 293"/>
                <a:gd name="T17" fmla="*/ 26 h 156"/>
                <a:gd name="T18" fmla="*/ 1 w 293"/>
                <a:gd name="T19" fmla="*/ 42 h 1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3"/>
                <a:gd name="T31" fmla="*/ 0 h 156"/>
                <a:gd name="T32" fmla="*/ 293 w 293"/>
                <a:gd name="T33" fmla="*/ 156 h 1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3" h="156">
                  <a:moveTo>
                    <a:pt x="1" y="42"/>
                  </a:moveTo>
                  <a:cubicBezTo>
                    <a:pt x="0" y="60"/>
                    <a:pt x="31" y="120"/>
                    <a:pt x="63" y="137"/>
                  </a:cubicBezTo>
                  <a:cubicBezTo>
                    <a:pt x="94" y="156"/>
                    <a:pt x="153" y="154"/>
                    <a:pt x="188" y="146"/>
                  </a:cubicBezTo>
                  <a:cubicBezTo>
                    <a:pt x="223" y="139"/>
                    <a:pt x="259" y="117"/>
                    <a:pt x="274" y="95"/>
                  </a:cubicBezTo>
                  <a:cubicBezTo>
                    <a:pt x="289" y="73"/>
                    <a:pt x="293" y="24"/>
                    <a:pt x="280" y="12"/>
                  </a:cubicBezTo>
                  <a:cubicBezTo>
                    <a:pt x="267" y="0"/>
                    <a:pt x="216" y="13"/>
                    <a:pt x="196" y="20"/>
                  </a:cubicBezTo>
                  <a:cubicBezTo>
                    <a:pt x="176" y="27"/>
                    <a:pt x="173" y="49"/>
                    <a:pt x="160" y="56"/>
                  </a:cubicBezTo>
                  <a:cubicBezTo>
                    <a:pt x="147" y="63"/>
                    <a:pt x="135" y="65"/>
                    <a:pt x="120" y="60"/>
                  </a:cubicBezTo>
                  <a:cubicBezTo>
                    <a:pt x="105" y="55"/>
                    <a:pt x="89" y="29"/>
                    <a:pt x="69" y="26"/>
                  </a:cubicBezTo>
                  <a:cubicBezTo>
                    <a:pt x="49" y="23"/>
                    <a:pt x="2" y="24"/>
                    <a:pt x="1" y="42"/>
                  </a:cubicBezTo>
                  <a:close/>
                </a:path>
              </a:pathLst>
            </a:custGeom>
            <a:solidFill>
              <a:schemeClr val="accent2">
                <a:alpha val="50195"/>
              </a:schemeClr>
            </a:solidFill>
            <a:ln w="38100" cap="flat" cmpd="sng">
              <a:solidFill>
                <a:schemeClr val="accent2"/>
              </a:solidFill>
              <a:prstDash val="solid"/>
              <a:round/>
              <a:headEnd/>
              <a:tailEnd/>
            </a:ln>
          </p:spPr>
          <p:txBody>
            <a:bodyPr lIns="90000" tIns="46800" rIns="90000" bIns="46800" anchor="ctr">
              <a:spAutoFit/>
            </a:bodyPr>
            <a:lstStyle/>
            <a:p>
              <a:endParaRPr lang="fr-CA"/>
            </a:p>
          </p:txBody>
        </p:sp>
      </p:grpSp>
      <p:grpSp>
        <p:nvGrpSpPr>
          <p:cNvPr id="8" name="Group 140"/>
          <p:cNvGrpSpPr>
            <a:grpSpLocks/>
          </p:cNvGrpSpPr>
          <p:nvPr>
            <p:custDataLst>
              <p:tags r:id="rId33"/>
            </p:custDataLst>
          </p:nvPr>
        </p:nvGrpSpPr>
        <p:grpSpPr bwMode="auto">
          <a:xfrm>
            <a:off x="7608888" y="3762375"/>
            <a:ext cx="479425" cy="530225"/>
            <a:chOff x="1837" y="3207"/>
            <a:chExt cx="302" cy="334"/>
          </a:xfrm>
        </p:grpSpPr>
        <p:sp>
          <p:nvSpPr>
            <p:cNvPr id="22609" name="Freeform 141"/>
            <p:cNvSpPr>
              <a:spLocks/>
            </p:cNvSpPr>
            <p:nvPr/>
          </p:nvSpPr>
          <p:spPr bwMode="auto">
            <a:xfrm rot="1296812">
              <a:off x="1837" y="3385"/>
              <a:ext cx="293" cy="156"/>
            </a:xfrm>
            <a:custGeom>
              <a:avLst/>
              <a:gdLst>
                <a:gd name="T0" fmla="*/ 1 w 293"/>
                <a:gd name="T1" fmla="*/ 42 h 156"/>
                <a:gd name="T2" fmla="*/ 63 w 293"/>
                <a:gd name="T3" fmla="*/ 137 h 156"/>
                <a:gd name="T4" fmla="*/ 188 w 293"/>
                <a:gd name="T5" fmla="*/ 146 h 156"/>
                <a:gd name="T6" fmla="*/ 274 w 293"/>
                <a:gd name="T7" fmla="*/ 95 h 156"/>
                <a:gd name="T8" fmla="*/ 280 w 293"/>
                <a:gd name="T9" fmla="*/ 12 h 156"/>
                <a:gd name="T10" fmla="*/ 196 w 293"/>
                <a:gd name="T11" fmla="*/ 20 h 156"/>
                <a:gd name="T12" fmla="*/ 160 w 293"/>
                <a:gd name="T13" fmla="*/ 56 h 156"/>
                <a:gd name="T14" fmla="*/ 120 w 293"/>
                <a:gd name="T15" fmla="*/ 60 h 156"/>
                <a:gd name="T16" fmla="*/ 69 w 293"/>
                <a:gd name="T17" fmla="*/ 26 h 156"/>
                <a:gd name="T18" fmla="*/ 1 w 293"/>
                <a:gd name="T19" fmla="*/ 42 h 1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3"/>
                <a:gd name="T31" fmla="*/ 0 h 156"/>
                <a:gd name="T32" fmla="*/ 293 w 293"/>
                <a:gd name="T33" fmla="*/ 156 h 1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3" h="156">
                  <a:moveTo>
                    <a:pt x="1" y="42"/>
                  </a:moveTo>
                  <a:cubicBezTo>
                    <a:pt x="0" y="60"/>
                    <a:pt x="31" y="120"/>
                    <a:pt x="63" y="137"/>
                  </a:cubicBezTo>
                  <a:cubicBezTo>
                    <a:pt x="94" y="156"/>
                    <a:pt x="153" y="154"/>
                    <a:pt x="188" y="146"/>
                  </a:cubicBezTo>
                  <a:cubicBezTo>
                    <a:pt x="223" y="139"/>
                    <a:pt x="259" y="117"/>
                    <a:pt x="274" y="95"/>
                  </a:cubicBezTo>
                  <a:cubicBezTo>
                    <a:pt x="289" y="73"/>
                    <a:pt x="293" y="24"/>
                    <a:pt x="280" y="12"/>
                  </a:cubicBezTo>
                  <a:cubicBezTo>
                    <a:pt x="267" y="0"/>
                    <a:pt x="216" y="13"/>
                    <a:pt x="196" y="20"/>
                  </a:cubicBezTo>
                  <a:cubicBezTo>
                    <a:pt x="176" y="27"/>
                    <a:pt x="173" y="49"/>
                    <a:pt x="160" y="56"/>
                  </a:cubicBezTo>
                  <a:cubicBezTo>
                    <a:pt x="147" y="63"/>
                    <a:pt x="135" y="65"/>
                    <a:pt x="120" y="60"/>
                  </a:cubicBezTo>
                  <a:cubicBezTo>
                    <a:pt x="105" y="55"/>
                    <a:pt x="89" y="29"/>
                    <a:pt x="69" y="26"/>
                  </a:cubicBezTo>
                  <a:cubicBezTo>
                    <a:pt x="49" y="23"/>
                    <a:pt x="2" y="24"/>
                    <a:pt x="1" y="42"/>
                  </a:cubicBezTo>
                  <a:close/>
                </a:path>
              </a:pathLst>
            </a:custGeom>
            <a:solidFill>
              <a:schemeClr val="accent2">
                <a:alpha val="50195"/>
              </a:schemeClr>
            </a:solidFill>
            <a:ln w="38100" cap="flat" cmpd="sng">
              <a:solidFill>
                <a:schemeClr val="accent2"/>
              </a:solidFill>
              <a:prstDash val="solid"/>
              <a:round/>
              <a:headEnd/>
              <a:tailEnd/>
            </a:ln>
          </p:spPr>
          <p:txBody>
            <a:bodyPr lIns="90000" tIns="46800" rIns="90000" bIns="46800" anchor="ctr">
              <a:spAutoFit/>
            </a:bodyPr>
            <a:lstStyle/>
            <a:p>
              <a:endParaRPr lang="fr-CA"/>
            </a:p>
          </p:txBody>
        </p:sp>
        <p:sp>
          <p:nvSpPr>
            <p:cNvPr id="22610" name="Freeform 142"/>
            <p:cNvSpPr>
              <a:spLocks/>
            </p:cNvSpPr>
            <p:nvPr/>
          </p:nvSpPr>
          <p:spPr bwMode="auto">
            <a:xfrm rot="20590531" flipV="1">
              <a:off x="1846" y="3207"/>
              <a:ext cx="293" cy="156"/>
            </a:xfrm>
            <a:custGeom>
              <a:avLst/>
              <a:gdLst>
                <a:gd name="T0" fmla="*/ 1 w 293"/>
                <a:gd name="T1" fmla="*/ 42 h 156"/>
                <a:gd name="T2" fmla="*/ 63 w 293"/>
                <a:gd name="T3" fmla="*/ 137 h 156"/>
                <a:gd name="T4" fmla="*/ 188 w 293"/>
                <a:gd name="T5" fmla="*/ 146 h 156"/>
                <a:gd name="T6" fmla="*/ 274 w 293"/>
                <a:gd name="T7" fmla="*/ 95 h 156"/>
                <a:gd name="T8" fmla="*/ 280 w 293"/>
                <a:gd name="T9" fmla="*/ 12 h 156"/>
                <a:gd name="T10" fmla="*/ 196 w 293"/>
                <a:gd name="T11" fmla="*/ 20 h 156"/>
                <a:gd name="T12" fmla="*/ 160 w 293"/>
                <a:gd name="T13" fmla="*/ 56 h 156"/>
                <a:gd name="T14" fmla="*/ 120 w 293"/>
                <a:gd name="T15" fmla="*/ 60 h 156"/>
                <a:gd name="T16" fmla="*/ 69 w 293"/>
                <a:gd name="T17" fmla="*/ 26 h 156"/>
                <a:gd name="T18" fmla="*/ 1 w 293"/>
                <a:gd name="T19" fmla="*/ 42 h 1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3"/>
                <a:gd name="T31" fmla="*/ 0 h 156"/>
                <a:gd name="T32" fmla="*/ 293 w 293"/>
                <a:gd name="T33" fmla="*/ 156 h 1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3" h="156">
                  <a:moveTo>
                    <a:pt x="1" y="42"/>
                  </a:moveTo>
                  <a:cubicBezTo>
                    <a:pt x="0" y="60"/>
                    <a:pt x="31" y="120"/>
                    <a:pt x="63" y="137"/>
                  </a:cubicBezTo>
                  <a:cubicBezTo>
                    <a:pt x="94" y="156"/>
                    <a:pt x="153" y="154"/>
                    <a:pt x="188" y="146"/>
                  </a:cubicBezTo>
                  <a:cubicBezTo>
                    <a:pt x="223" y="139"/>
                    <a:pt x="259" y="117"/>
                    <a:pt x="274" y="95"/>
                  </a:cubicBezTo>
                  <a:cubicBezTo>
                    <a:pt x="289" y="73"/>
                    <a:pt x="293" y="24"/>
                    <a:pt x="280" y="12"/>
                  </a:cubicBezTo>
                  <a:cubicBezTo>
                    <a:pt x="267" y="0"/>
                    <a:pt x="216" y="13"/>
                    <a:pt x="196" y="20"/>
                  </a:cubicBezTo>
                  <a:cubicBezTo>
                    <a:pt x="176" y="27"/>
                    <a:pt x="173" y="49"/>
                    <a:pt x="160" y="56"/>
                  </a:cubicBezTo>
                  <a:cubicBezTo>
                    <a:pt x="147" y="63"/>
                    <a:pt x="135" y="65"/>
                    <a:pt x="120" y="60"/>
                  </a:cubicBezTo>
                  <a:cubicBezTo>
                    <a:pt x="105" y="55"/>
                    <a:pt x="89" y="29"/>
                    <a:pt x="69" y="26"/>
                  </a:cubicBezTo>
                  <a:cubicBezTo>
                    <a:pt x="49" y="23"/>
                    <a:pt x="2" y="24"/>
                    <a:pt x="1" y="42"/>
                  </a:cubicBezTo>
                  <a:close/>
                </a:path>
              </a:pathLst>
            </a:custGeom>
            <a:solidFill>
              <a:schemeClr val="accent2">
                <a:alpha val="50195"/>
              </a:schemeClr>
            </a:solidFill>
            <a:ln w="38100" cap="flat" cmpd="sng">
              <a:solidFill>
                <a:schemeClr val="accent2"/>
              </a:solidFill>
              <a:prstDash val="solid"/>
              <a:round/>
              <a:headEnd/>
              <a:tailEnd/>
            </a:ln>
          </p:spPr>
          <p:txBody>
            <a:bodyPr lIns="90000" tIns="46800" rIns="90000" bIns="46800" anchor="ctr">
              <a:spAutoFit/>
            </a:bodyPr>
            <a:lstStyle/>
            <a:p>
              <a:endParaRPr lang="fr-CA"/>
            </a:p>
          </p:txBody>
        </p:sp>
      </p:grpSp>
      <p:sp>
        <p:nvSpPr>
          <p:cNvPr id="124047" name="Text Box 143"/>
          <p:cNvSpPr txBox="1">
            <a:spLocks noChangeArrowheads="1"/>
          </p:cNvSpPr>
          <p:nvPr>
            <p:custDataLst>
              <p:tags r:id="rId34"/>
            </p:custDataLst>
          </p:nvPr>
        </p:nvSpPr>
        <p:spPr bwMode="auto">
          <a:xfrm>
            <a:off x="3398838" y="2390775"/>
            <a:ext cx="2160587" cy="830997"/>
          </a:xfrm>
          <a:prstGeom prst="rect">
            <a:avLst/>
          </a:prstGeom>
          <a:solidFill>
            <a:srgbClr val="006699">
              <a:alpha val="49001"/>
            </a:srgbClr>
          </a:solidFill>
          <a:ln w="9525">
            <a:noFill/>
            <a:miter lim="800000"/>
            <a:headEnd/>
            <a:tailEnd/>
          </a:ln>
          <a:effectLst/>
        </p:spPr>
        <p:txBody>
          <a:bodyPr>
            <a:spAutoFit/>
          </a:bodyPr>
          <a:lstStyle/>
          <a:p>
            <a:pPr>
              <a:defRPr/>
            </a:pPr>
            <a:r>
              <a:rPr lang="fr-CA" sz="2400" b="1" dirty="0">
                <a:solidFill>
                  <a:schemeClr val="bg1"/>
                </a:solidFill>
                <a:effectLst>
                  <a:outerShdw blurRad="38100" dist="38100" dir="2700000" algn="tl">
                    <a:srgbClr val="000000"/>
                  </a:outerShdw>
                </a:effectLst>
                <a:latin typeface="Tempus Sans ITC" pitchFamily="82" charset="0"/>
              </a:rPr>
              <a:t>Transport actif </a:t>
            </a:r>
            <a:r>
              <a:rPr lang="fr-CA" sz="2400" b="1" dirty="0" err="1" smtClean="0">
                <a:solidFill>
                  <a:schemeClr val="bg1"/>
                </a:solidFill>
                <a:effectLst>
                  <a:outerShdw blurRad="38100" dist="38100" dir="2700000" algn="tl">
                    <a:srgbClr val="000000"/>
                  </a:outerShdw>
                </a:effectLst>
                <a:latin typeface="Tempus Sans ITC" pitchFamily="82" charset="0"/>
              </a:rPr>
              <a:t>cotransport</a:t>
            </a:r>
            <a:endParaRPr lang="fr-CA" sz="2400" b="1" dirty="0">
              <a:solidFill>
                <a:schemeClr val="bg1"/>
              </a:solidFill>
              <a:effectLst>
                <a:outerShdw blurRad="38100" dist="38100" dir="2700000" algn="tl">
                  <a:srgbClr val="000000"/>
                </a:outerShdw>
              </a:effectLst>
              <a:latin typeface="Tempus Sans ITC" pitchFamily="82" charset="0"/>
            </a:endParaRPr>
          </a:p>
        </p:txBody>
      </p:sp>
      <p:sp>
        <p:nvSpPr>
          <p:cNvPr id="124048" name="Text Box 144"/>
          <p:cNvSpPr txBox="1">
            <a:spLocks noChangeArrowheads="1"/>
          </p:cNvSpPr>
          <p:nvPr>
            <p:custDataLst>
              <p:tags r:id="rId35"/>
            </p:custDataLst>
          </p:nvPr>
        </p:nvSpPr>
        <p:spPr bwMode="auto">
          <a:xfrm>
            <a:off x="3289300" y="4200525"/>
            <a:ext cx="1366838" cy="822325"/>
          </a:xfrm>
          <a:prstGeom prst="rect">
            <a:avLst/>
          </a:prstGeom>
          <a:solidFill>
            <a:srgbClr val="006699">
              <a:alpha val="49001"/>
            </a:srgbClr>
          </a:solidFill>
          <a:ln w="9525">
            <a:noFill/>
            <a:miter lim="800000"/>
            <a:headEnd/>
            <a:tailEnd/>
          </a:ln>
          <a:effectLst/>
        </p:spPr>
        <p:txBody>
          <a:bodyPr>
            <a:spAutoFit/>
          </a:bodyPr>
          <a:lstStyle/>
          <a:p>
            <a:pPr>
              <a:defRPr/>
            </a:pPr>
            <a:r>
              <a:rPr lang="fr-CA" sz="2400" b="1">
                <a:solidFill>
                  <a:schemeClr val="bg1"/>
                </a:solidFill>
                <a:effectLst>
                  <a:outerShdw blurRad="38100" dist="38100" dir="2700000" algn="tl">
                    <a:srgbClr val="000000"/>
                  </a:outerShdw>
                </a:effectLst>
                <a:latin typeface="Tempus Sans ITC" pitchFamily="82" charset="0"/>
              </a:rPr>
              <a:t>Diffusion facilitée</a:t>
            </a:r>
          </a:p>
        </p:txBody>
      </p:sp>
      <p:sp>
        <p:nvSpPr>
          <p:cNvPr id="124049" name="Oval 145"/>
          <p:cNvSpPr>
            <a:spLocks noChangeArrowheads="1"/>
          </p:cNvSpPr>
          <p:nvPr>
            <p:custDataLst>
              <p:tags r:id="rId36"/>
            </p:custDataLst>
          </p:nvPr>
        </p:nvSpPr>
        <p:spPr bwMode="auto">
          <a:xfrm>
            <a:off x="2874963" y="2851150"/>
            <a:ext cx="73025" cy="71438"/>
          </a:xfrm>
          <a:prstGeom prst="ellipse">
            <a:avLst/>
          </a:prstGeom>
          <a:solidFill>
            <a:srgbClr val="FF6600">
              <a:alpha val="50195"/>
            </a:srgbClr>
          </a:solidFill>
          <a:ln w="38100" algn="ctr">
            <a:solidFill>
              <a:srgbClr val="FF6600"/>
            </a:solidFill>
            <a:round/>
            <a:headEnd/>
            <a:tailEnd/>
          </a:ln>
        </p:spPr>
        <p:txBody>
          <a:bodyPr wrap="none" lIns="90000" tIns="46800" rIns="90000" bIns="46800" anchor="ctr">
            <a:spAutoFit/>
          </a:bodyPr>
          <a:lstStyle/>
          <a:p>
            <a:endParaRPr lang="fr-FR"/>
          </a:p>
        </p:txBody>
      </p:sp>
      <p:sp>
        <p:nvSpPr>
          <p:cNvPr id="124050" name="Oval 146"/>
          <p:cNvSpPr>
            <a:spLocks noChangeArrowheads="1"/>
          </p:cNvSpPr>
          <p:nvPr>
            <p:custDataLst>
              <p:tags r:id="rId37"/>
            </p:custDataLst>
          </p:nvPr>
        </p:nvSpPr>
        <p:spPr bwMode="auto">
          <a:xfrm>
            <a:off x="2987675" y="2832100"/>
            <a:ext cx="73025" cy="71438"/>
          </a:xfrm>
          <a:prstGeom prst="ellipse">
            <a:avLst/>
          </a:prstGeom>
          <a:solidFill>
            <a:srgbClr val="FF6600">
              <a:alpha val="50195"/>
            </a:srgbClr>
          </a:solidFill>
          <a:ln w="38100" algn="ctr">
            <a:solidFill>
              <a:srgbClr val="FF6600"/>
            </a:solidFill>
            <a:round/>
            <a:headEnd/>
            <a:tailEnd/>
          </a:ln>
        </p:spPr>
        <p:txBody>
          <a:bodyPr wrap="none" lIns="90000" tIns="46800" rIns="90000" bIns="46800" anchor="ctr">
            <a:spAutoFit/>
          </a:bodyPr>
          <a:lstStyle/>
          <a:p>
            <a:endParaRPr lang="fr-FR"/>
          </a:p>
        </p:txBody>
      </p:sp>
      <p:sp>
        <p:nvSpPr>
          <p:cNvPr id="124051" name="AutoShape 147"/>
          <p:cNvSpPr>
            <a:spLocks noChangeArrowheads="1"/>
          </p:cNvSpPr>
          <p:nvPr>
            <p:custDataLst>
              <p:tags r:id="rId38"/>
            </p:custDataLst>
          </p:nvPr>
        </p:nvSpPr>
        <p:spPr bwMode="auto">
          <a:xfrm>
            <a:off x="3059113" y="2746375"/>
            <a:ext cx="144462" cy="144463"/>
          </a:xfrm>
          <a:prstGeom prst="hexagon">
            <a:avLst>
              <a:gd name="adj" fmla="val 25000"/>
              <a:gd name="vf" fmla="val 115470"/>
            </a:avLst>
          </a:prstGeom>
          <a:solidFill>
            <a:srgbClr val="660066">
              <a:alpha val="50195"/>
            </a:srgbClr>
          </a:solidFill>
          <a:ln w="38100" algn="ctr">
            <a:solidFill>
              <a:srgbClr val="660066"/>
            </a:solidFill>
            <a:miter lim="800000"/>
            <a:headEnd/>
            <a:tailEnd/>
          </a:ln>
        </p:spPr>
        <p:txBody>
          <a:bodyPr lIns="90000" tIns="46800" rIns="90000" bIns="46800" anchor="ctr">
            <a:spAutoFit/>
          </a:bodyPr>
          <a:lstStyle/>
          <a:p>
            <a:endParaRPr lang="fr-FR"/>
          </a:p>
        </p:txBody>
      </p:sp>
      <p:sp>
        <p:nvSpPr>
          <p:cNvPr id="124052" name="AutoShape 148"/>
          <p:cNvSpPr>
            <a:spLocks noChangeArrowheads="1"/>
          </p:cNvSpPr>
          <p:nvPr>
            <p:custDataLst>
              <p:tags r:id="rId39"/>
            </p:custDataLst>
          </p:nvPr>
        </p:nvSpPr>
        <p:spPr bwMode="auto">
          <a:xfrm>
            <a:off x="2847975" y="4495800"/>
            <a:ext cx="144463" cy="144463"/>
          </a:xfrm>
          <a:prstGeom prst="hexagon">
            <a:avLst>
              <a:gd name="adj" fmla="val 25000"/>
              <a:gd name="vf" fmla="val 115470"/>
            </a:avLst>
          </a:prstGeom>
          <a:solidFill>
            <a:srgbClr val="CC0099">
              <a:alpha val="50195"/>
            </a:srgbClr>
          </a:solidFill>
          <a:ln w="38100" algn="ctr">
            <a:solidFill>
              <a:srgbClr val="CC0099"/>
            </a:solidFill>
            <a:miter lim="800000"/>
            <a:headEnd/>
            <a:tailEnd/>
          </a:ln>
        </p:spPr>
        <p:txBody>
          <a:bodyPr lIns="90000" tIns="46800" rIns="90000" bIns="46800" anchor="ctr">
            <a:spAutoFit/>
          </a:bodyPr>
          <a:lstStyle/>
          <a:p>
            <a:endParaRPr lang="fr-FR"/>
          </a:p>
        </p:txBody>
      </p:sp>
      <p:sp>
        <p:nvSpPr>
          <p:cNvPr id="124053" name="AutoShape 149"/>
          <p:cNvSpPr>
            <a:spLocks noChangeArrowheads="1"/>
          </p:cNvSpPr>
          <p:nvPr>
            <p:custDataLst>
              <p:tags r:id="rId40"/>
            </p:custDataLst>
          </p:nvPr>
        </p:nvSpPr>
        <p:spPr bwMode="auto">
          <a:xfrm>
            <a:off x="7773988" y="3965575"/>
            <a:ext cx="195262" cy="144463"/>
          </a:xfrm>
          <a:prstGeom prst="hexagon">
            <a:avLst>
              <a:gd name="adj" fmla="val 33791"/>
              <a:gd name="vf" fmla="val 115470"/>
            </a:avLst>
          </a:prstGeom>
          <a:solidFill>
            <a:srgbClr val="CC0099">
              <a:alpha val="50195"/>
            </a:srgbClr>
          </a:solidFill>
          <a:ln w="38100" algn="ctr">
            <a:solidFill>
              <a:srgbClr val="CC0099"/>
            </a:solidFill>
            <a:miter lim="800000"/>
            <a:headEnd/>
            <a:tailEnd/>
          </a:ln>
        </p:spPr>
        <p:txBody>
          <a:bodyPr lIns="90000" tIns="46800" rIns="90000" bIns="46800" anchor="ctr">
            <a:spAutoFit/>
          </a:bodyPr>
          <a:lstStyle/>
          <a:p>
            <a:endParaRPr lang="fr-FR"/>
          </a:p>
        </p:txBody>
      </p:sp>
      <p:grpSp>
        <p:nvGrpSpPr>
          <p:cNvPr id="9" name="Group 150"/>
          <p:cNvGrpSpPr>
            <a:grpSpLocks/>
          </p:cNvGrpSpPr>
          <p:nvPr>
            <p:custDataLst>
              <p:tags r:id="rId41"/>
            </p:custDataLst>
          </p:nvPr>
        </p:nvGrpSpPr>
        <p:grpSpPr bwMode="auto">
          <a:xfrm>
            <a:off x="7273925" y="1785938"/>
            <a:ext cx="469900" cy="544512"/>
            <a:chOff x="1792" y="1602"/>
            <a:chExt cx="296" cy="343"/>
          </a:xfrm>
        </p:grpSpPr>
        <p:sp>
          <p:nvSpPr>
            <p:cNvPr id="22607" name="Freeform 151"/>
            <p:cNvSpPr>
              <a:spLocks/>
            </p:cNvSpPr>
            <p:nvPr/>
          </p:nvSpPr>
          <p:spPr bwMode="auto">
            <a:xfrm rot="-6045945">
              <a:off x="1858" y="1723"/>
              <a:ext cx="156" cy="287"/>
            </a:xfrm>
            <a:custGeom>
              <a:avLst/>
              <a:gdLst>
                <a:gd name="T0" fmla="*/ 11 w 297"/>
                <a:gd name="T1" fmla="*/ 0 h 651"/>
                <a:gd name="T2" fmla="*/ 3 w 297"/>
                <a:gd name="T3" fmla="*/ 2 h 651"/>
                <a:gd name="T4" fmla="*/ 1 w 297"/>
                <a:gd name="T5" fmla="*/ 6 h 651"/>
                <a:gd name="T6" fmla="*/ 3 w 297"/>
                <a:gd name="T7" fmla="*/ 10 h 651"/>
                <a:gd name="T8" fmla="*/ 9 w 297"/>
                <a:gd name="T9" fmla="*/ 11 h 651"/>
                <a:gd name="T10" fmla="*/ 10 w 297"/>
                <a:gd name="T11" fmla="*/ 10 h 651"/>
                <a:gd name="T12" fmla="*/ 8 w 297"/>
                <a:gd name="T13" fmla="*/ 8 h 651"/>
                <a:gd name="T14" fmla="*/ 10 w 297"/>
                <a:gd name="T15" fmla="*/ 7 h 651"/>
                <a:gd name="T16" fmla="*/ 10 w 297"/>
                <a:gd name="T17" fmla="*/ 5 h 651"/>
                <a:gd name="T18" fmla="*/ 8 w 297"/>
                <a:gd name="T19" fmla="*/ 5 h 651"/>
                <a:gd name="T20" fmla="*/ 8 w 297"/>
                <a:gd name="T21" fmla="*/ 4 h 651"/>
                <a:gd name="T22" fmla="*/ 10 w 297"/>
                <a:gd name="T23" fmla="*/ 4 h 651"/>
                <a:gd name="T24" fmla="*/ 11 w 297"/>
                <a:gd name="T25" fmla="*/ 3 h 651"/>
                <a:gd name="T26" fmla="*/ 9 w 297"/>
                <a:gd name="T27" fmla="*/ 3 h 651"/>
                <a:gd name="T28" fmla="*/ 9 w 297"/>
                <a:gd name="T29" fmla="*/ 2 h 651"/>
                <a:gd name="T30" fmla="*/ 11 w 297"/>
                <a:gd name="T31" fmla="*/ 1 h 651"/>
                <a:gd name="T32" fmla="*/ 11 w 297"/>
                <a:gd name="T33" fmla="*/ 0 h 6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7"/>
                <a:gd name="T52" fmla="*/ 0 h 651"/>
                <a:gd name="T53" fmla="*/ 297 w 297"/>
                <a:gd name="T54" fmla="*/ 651 h 6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7" h="651">
                  <a:moveTo>
                    <a:pt x="263" y="3"/>
                  </a:moveTo>
                  <a:cubicBezTo>
                    <a:pt x="229" y="6"/>
                    <a:pt x="106" y="37"/>
                    <a:pt x="62" y="99"/>
                  </a:cubicBezTo>
                  <a:cubicBezTo>
                    <a:pt x="18" y="161"/>
                    <a:pt x="0" y="295"/>
                    <a:pt x="1" y="376"/>
                  </a:cubicBezTo>
                  <a:cubicBezTo>
                    <a:pt x="1" y="457"/>
                    <a:pt x="27" y="541"/>
                    <a:pt x="67" y="587"/>
                  </a:cubicBezTo>
                  <a:cubicBezTo>
                    <a:pt x="107" y="633"/>
                    <a:pt x="212" y="651"/>
                    <a:pt x="244" y="649"/>
                  </a:cubicBezTo>
                  <a:cubicBezTo>
                    <a:pt x="276" y="647"/>
                    <a:pt x="266" y="598"/>
                    <a:pt x="258" y="574"/>
                  </a:cubicBezTo>
                  <a:cubicBezTo>
                    <a:pt x="250" y="550"/>
                    <a:pt x="197" y="528"/>
                    <a:pt x="196" y="507"/>
                  </a:cubicBezTo>
                  <a:cubicBezTo>
                    <a:pt x="195" y="486"/>
                    <a:pt x="244" y="478"/>
                    <a:pt x="254" y="445"/>
                  </a:cubicBezTo>
                  <a:cubicBezTo>
                    <a:pt x="264" y="412"/>
                    <a:pt x="265" y="335"/>
                    <a:pt x="258" y="310"/>
                  </a:cubicBezTo>
                  <a:cubicBezTo>
                    <a:pt x="251" y="285"/>
                    <a:pt x="218" y="309"/>
                    <a:pt x="210" y="296"/>
                  </a:cubicBezTo>
                  <a:cubicBezTo>
                    <a:pt x="202" y="283"/>
                    <a:pt x="202" y="245"/>
                    <a:pt x="210" y="233"/>
                  </a:cubicBezTo>
                  <a:cubicBezTo>
                    <a:pt x="218" y="221"/>
                    <a:pt x="248" y="236"/>
                    <a:pt x="258" y="224"/>
                  </a:cubicBezTo>
                  <a:cubicBezTo>
                    <a:pt x="268" y="212"/>
                    <a:pt x="274" y="173"/>
                    <a:pt x="268" y="161"/>
                  </a:cubicBezTo>
                  <a:cubicBezTo>
                    <a:pt x="262" y="149"/>
                    <a:pt x="233" y="162"/>
                    <a:pt x="225" y="152"/>
                  </a:cubicBezTo>
                  <a:cubicBezTo>
                    <a:pt x="217" y="142"/>
                    <a:pt x="213" y="110"/>
                    <a:pt x="220" y="99"/>
                  </a:cubicBezTo>
                  <a:cubicBezTo>
                    <a:pt x="227" y="88"/>
                    <a:pt x="261" y="99"/>
                    <a:pt x="268" y="83"/>
                  </a:cubicBezTo>
                  <a:cubicBezTo>
                    <a:pt x="275" y="67"/>
                    <a:pt x="297" y="0"/>
                    <a:pt x="263" y="3"/>
                  </a:cubicBezTo>
                  <a:close/>
                </a:path>
              </a:pathLst>
            </a:custGeom>
            <a:solidFill>
              <a:schemeClr val="accent2">
                <a:alpha val="50195"/>
              </a:schemeClr>
            </a:solidFill>
            <a:ln w="38100" cap="flat" cmpd="sng">
              <a:solidFill>
                <a:schemeClr val="accent2"/>
              </a:solidFill>
              <a:prstDash val="solid"/>
              <a:round/>
              <a:headEnd/>
              <a:tailEnd/>
            </a:ln>
          </p:spPr>
          <p:txBody>
            <a:bodyPr lIns="90000" tIns="46800" rIns="90000" bIns="46800" anchor="ctr">
              <a:spAutoFit/>
            </a:bodyPr>
            <a:lstStyle/>
            <a:p>
              <a:endParaRPr lang="fr-CA"/>
            </a:p>
          </p:txBody>
        </p:sp>
        <p:sp>
          <p:nvSpPr>
            <p:cNvPr id="22608" name="Freeform 152"/>
            <p:cNvSpPr>
              <a:spLocks/>
            </p:cNvSpPr>
            <p:nvPr/>
          </p:nvSpPr>
          <p:spPr bwMode="auto">
            <a:xfrm rot="17313619" flipH="1">
              <a:off x="1867" y="1536"/>
              <a:ext cx="156" cy="287"/>
            </a:xfrm>
            <a:custGeom>
              <a:avLst/>
              <a:gdLst>
                <a:gd name="T0" fmla="*/ 11 w 297"/>
                <a:gd name="T1" fmla="*/ 0 h 651"/>
                <a:gd name="T2" fmla="*/ 3 w 297"/>
                <a:gd name="T3" fmla="*/ 2 h 651"/>
                <a:gd name="T4" fmla="*/ 1 w 297"/>
                <a:gd name="T5" fmla="*/ 6 h 651"/>
                <a:gd name="T6" fmla="*/ 3 w 297"/>
                <a:gd name="T7" fmla="*/ 10 h 651"/>
                <a:gd name="T8" fmla="*/ 9 w 297"/>
                <a:gd name="T9" fmla="*/ 11 h 651"/>
                <a:gd name="T10" fmla="*/ 10 w 297"/>
                <a:gd name="T11" fmla="*/ 10 h 651"/>
                <a:gd name="T12" fmla="*/ 8 w 297"/>
                <a:gd name="T13" fmla="*/ 8 h 651"/>
                <a:gd name="T14" fmla="*/ 10 w 297"/>
                <a:gd name="T15" fmla="*/ 7 h 651"/>
                <a:gd name="T16" fmla="*/ 10 w 297"/>
                <a:gd name="T17" fmla="*/ 5 h 651"/>
                <a:gd name="T18" fmla="*/ 8 w 297"/>
                <a:gd name="T19" fmla="*/ 5 h 651"/>
                <a:gd name="T20" fmla="*/ 8 w 297"/>
                <a:gd name="T21" fmla="*/ 4 h 651"/>
                <a:gd name="T22" fmla="*/ 10 w 297"/>
                <a:gd name="T23" fmla="*/ 4 h 651"/>
                <a:gd name="T24" fmla="*/ 11 w 297"/>
                <a:gd name="T25" fmla="*/ 3 h 651"/>
                <a:gd name="T26" fmla="*/ 9 w 297"/>
                <a:gd name="T27" fmla="*/ 3 h 651"/>
                <a:gd name="T28" fmla="*/ 9 w 297"/>
                <a:gd name="T29" fmla="*/ 2 h 651"/>
                <a:gd name="T30" fmla="*/ 11 w 297"/>
                <a:gd name="T31" fmla="*/ 1 h 651"/>
                <a:gd name="T32" fmla="*/ 11 w 297"/>
                <a:gd name="T33" fmla="*/ 0 h 6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7"/>
                <a:gd name="T52" fmla="*/ 0 h 651"/>
                <a:gd name="T53" fmla="*/ 297 w 297"/>
                <a:gd name="T54" fmla="*/ 651 h 6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7" h="651">
                  <a:moveTo>
                    <a:pt x="263" y="3"/>
                  </a:moveTo>
                  <a:cubicBezTo>
                    <a:pt x="229" y="6"/>
                    <a:pt x="106" y="37"/>
                    <a:pt x="62" y="99"/>
                  </a:cubicBezTo>
                  <a:cubicBezTo>
                    <a:pt x="18" y="161"/>
                    <a:pt x="0" y="295"/>
                    <a:pt x="1" y="376"/>
                  </a:cubicBezTo>
                  <a:cubicBezTo>
                    <a:pt x="1" y="457"/>
                    <a:pt x="27" y="541"/>
                    <a:pt x="67" y="587"/>
                  </a:cubicBezTo>
                  <a:cubicBezTo>
                    <a:pt x="107" y="633"/>
                    <a:pt x="212" y="651"/>
                    <a:pt x="244" y="649"/>
                  </a:cubicBezTo>
                  <a:cubicBezTo>
                    <a:pt x="276" y="647"/>
                    <a:pt x="266" y="598"/>
                    <a:pt x="258" y="574"/>
                  </a:cubicBezTo>
                  <a:cubicBezTo>
                    <a:pt x="250" y="550"/>
                    <a:pt x="197" y="528"/>
                    <a:pt x="196" y="507"/>
                  </a:cubicBezTo>
                  <a:cubicBezTo>
                    <a:pt x="195" y="486"/>
                    <a:pt x="244" y="478"/>
                    <a:pt x="254" y="445"/>
                  </a:cubicBezTo>
                  <a:cubicBezTo>
                    <a:pt x="264" y="412"/>
                    <a:pt x="265" y="335"/>
                    <a:pt x="258" y="310"/>
                  </a:cubicBezTo>
                  <a:cubicBezTo>
                    <a:pt x="251" y="285"/>
                    <a:pt x="218" y="309"/>
                    <a:pt x="210" y="296"/>
                  </a:cubicBezTo>
                  <a:cubicBezTo>
                    <a:pt x="202" y="283"/>
                    <a:pt x="202" y="245"/>
                    <a:pt x="210" y="233"/>
                  </a:cubicBezTo>
                  <a:cubicBezTo>
                    <a:pt x="218" y="221"/>
                    <a:pt x="248" y="236"/>
                    <a:pt x="258" y="224"/>
                  </a:cubicBezTo>
                  <a:cubicBezTo>
                    <a:pt x="268" y="212"/>
                    <a:pt x="274" y="173"/>
                    <a:pt x="268" y="161"/>
                  </a:cubicBezTo>
                  <a:cubicBezTo>
                    <a:pt x="262" y="149"/>
                    <a:pt x="233" y="162"/>
                    <a:pt x="225" y="152"/>
                  </a:cubicBezTo>
                  <a:cubicBezTo>
                    <a:pt x="217" y="142"/>
                    <a:pt x="213" y="110"/>
                    <a:pt x="220" y="99"/>
                  </a:cubicBezTo>
                  <a:cubicBezTo>
                    <a:pt x="227" y="88"/>
                    <a:pt x="261" y="99"/>
                    <a:pt x="268" y="83"/>
                  </a:cubicBezTo>
                  <a:cubicBezTo>
                    <a:pt x="275" y="67"/>
                    <a:pt x="297" y="0"/>
                    <a:pt x="263" y="3"/>
                  </a:cubicBezTo>
                  <a:close/>
                </a:path>
              </a:pathLst>
            </a:custGeom>
            <a:solidFill>
              <a:schemeClr val="accent2">
                <a:alpha val="50195"/>
              </a:schemeClr>
            </a:solidFill>
            <a:ln w="38100" cap="flat" cmpd="sng">
              <a:solidFill>
                <a:schemeClr val="accent2"/>
              </a:solidFill>
              <a:prstDash val="solid"/>
              <a:round/>
              <a:headEnd/>
              <a:tailEnd/>
            </a:ln>
          </p:spPr>
          <p:txBody>
            <a:bodyPr lIns="90000" tIns="46800" rIns="90000" bIns="46800" anchor="ctr">
              <a:spAutoFit/>
            </a:bodyPr>
            <a:lstStyle/>
            <a:p>
              <a:endParaRPr lang="fr-CA"/>
            </a:p>
          </p:txBody>
        </p:sp>
      </p:grpSp>
      <p:grpSp>
        <p:nvGrpSpPr>
          <p:cNvPr id="10" name="Group 153"/>
          <p:cNvGrpSpPr>
            <a:grpSpLocks/>
          </p:cNvGrpSpPr>
          <p:nvPr>
            <p:custDataLst>
              <p:tags r:id="rId42"/>
            </p:custDataLst>
          </p:nvPr>
        </p:nvGrpSpPr>
        <p:grpSpPr bwMode="auto">
          <a:xfrm>
            <a:off x="7235825" y="1773238"/>
            <a:ext cx="469900" cy="544512"/>
            <a:chOff x="1882" y="2069"/>
            <a:chExt cx="296" cy="343"/>
          </a:xfrm>
        </p:grpSpPr>
        <p:sp>
          <p:nvSpPr>
            <p:cNvPr id="22605" name="Freeform 154"/>
            <p:cNvSpPr>
              <a:spLocks/>
            </p:cNvSpPr>
            <p:nvPr/>
          </p:nvSpPr>
          <p:spPr bwMode="auto">
            <a:xfrm rot="-4435388">
              <a:off x="1948" y="2190"/>
              <a:ext cx="156" cy="287"/>
            </a:xfrm>
            <a:custGeom>
              <a:avLst/>
              <a:gdLst>
                <a:gd name="T0" fmla="*/ 11 w 297"/>
                <a:gd name="T1" fmla="*/ 0 h 651"/>
                <a:gd name="T2" fmla="*/ 3 w 297"/>
                <a:gd name="T3" fmla="*/ 2 h 651"/>
                <a:gd name="T4" fmla="*/ 1 w 297"/>
                <a:gd name="T5" fmla="*/ 6 h 651"/>
                <a:gd name="T6" fmla="*/ 3 w 297"/>
                <a:gd name="T7" fmla="*/ 10 h 651"/>
                <a:gd name="T8" fmla="*/ 9 w 297"/>
                <a:gd name="T9" fmla="*/ 11 h 651"/>
                <a:gd name="T10" fmla="*/ 10 w 297"/>
                <a:gd name="T11" fmla="*/ 10 h 651"/>
                <a:gd name="T12" fmla="*/ 8 w 297"/>
                <a:gd name="T13" fmla="*/ 8 h 651"/>
                <a:gd name="T14" fmla="*/ 10 w 297"/>
                <a:gd name="T15" fmla="*/ 7 h 651"/>
                <a:gd name="T16" fmla="*/ 10 w 297"/>
                <a:gd name="T17" fmla="*/ 5 h 651"/>
                <a:gd name="T18" fmla="*/ 8 w 297"/>
                <a:gd name="T19" fmla="*/ 5 h 651"/>
                <a:gd name="T20" fmla="*/ 8 w 297"/>
                <a:gd name="T21" fmla="*/ 4 h 651"/>
                <a:gd name="T22" fmla="*/ 10 w 297"/>
                <a:gd name="T23" fmla="*/ 4 h 651"/>
                <a:gd name="T24" fmla="*/ 11 w 297"/>
                <a:gd name="T25" fmla="*/ 3 h 651"/>
                <a:gd name="T26" fmla="*/ 9 w 297"/>
                <a:gd name="T27" fmla="*/ 3 h 651"/>
                <a:gd name="T28" fmla="*/ 9 w 297"/>
                <a:gd name="T29" fmla="*/ 2 h 651"/>
                <a:gd name="T30" fmla="*/ 11 w 297"/>
                <a:gd name="T31" fmla="*/ 1 h 651"/>
                <a:gd name="T32" fmla="*/ 11 w 297"/>
                <a:gd name="T33" fmla="*/ 0 h 6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7"/>
                <a:gd name="T52" fmla="*/ 0 h 651"/>
                <a:gd name="T53" fmla="*/ 297 w 297"/>
                <a:gd name="T54" fmla="*/ 651 h 6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7" h="651">
                  <a:moveTo>
                    <a:pt x="263" y="3"/>
                  </a:moveTo>
                  <a:cubicBezTo>
                    <a:pt x="229" y="6"/>
                    <a:pt x="106" y="37"/>
                    <a:pt x="62" y="99"/>
                  </a:cubicBezTo>
                  <a:cubicBezTo>
                    <a:pt x="18" y="161"/>
                    <a:pt x="0" y="295"/>
                    <a:pt x="1" y="376"/>
                  </a:cubicBezTo>
                  <a:cubicBezTo>
                    <a:pt x="1" y="457"/>
                    <a:pt x="27" y="541"/>
                    <a:pt x="67" y="587"/>
                  </a:cubicBezTo>
                  <a:cubicBezTo>
                    <a:pt x="107" y="633"/>
                    <a:pt x="212" y="651"/>
                    <a:pt x="244" y="649"/>
                  </a:cubicBezTo>
                  <a:cubicBezTo>
                    <a:pt x="276" y="647"/>
                    <a:pt x="266" y="598"/>
                    <a:pt x="258" y="574"/>
                  </a:cubicBezTo>
                  <a:cubicBezTo>
                    <a:pt x="250" y="550"/>
                    <a:pt x="197" y="528"/>
                    <a:pt x="196" y="507"/>
                  </a:cubicBezTo>
                  <a:cubicBezTo>
                    <a:pt x="195" y="486"/>
                    <a:pt x="244" y="478"/>
                    <a:pt x="254" y="445"/>
                  </a:cubicBezTo>
                  <a:cubicBezTo>
                    <a:pt x="264" y="412"/>
                    <a:pt x="265" y="335"/>
                    <a:pt x="258" y="310"/>
                  </a:cubicBezTo>
                  <a:cubicBezTo>
                    <a:pt x="251" y="285"/>
                    <a:pt x="218" y="309"/>
                    <a:pt x="210" y="296"/>
                  </a:cubicBezTo>
                  <a:cubicBezTo>
                    <a:pt x="202" y="283"/>
                    <a:pt x="202" y="245"/>
                    <a:pt x="210" y="233"/>
                  </a:cubicBezTo>
                  <a:cubicBezTo>
                    <a:pt x="218" y="221"/>
                    <a:pt x="248" y="236"/>
                    <a:pt x="258" y="224"/>
                  </a:cubicBezTo>
                  <a:cubicBezTo>
                    <a:pt x="268" y="212"/>
                    <a:pt x="274" y="173"/>
                    <a:pt x="268" y="161"/>
                  </a:cubicBezTo>
                  <a:cubicBezTo>
                    <a:pt x="262" y="149"/>
                    <a:pt x="233" y="162"/>
                    <a:pt x="225" y="152"/>
                  </a:cubicBezTo>
                  <a:cubicBezTo>
                    <a:pt x="217" y="142"/>
                    <a:pt x="213" y="110"/>
                    <a:pt x="220" y="99"/>
                  </a:cubicBezTo>
                  <a:cubicBezTo>
                    <a:pt x="227" y="88"/>
                    <a:pt x="261" y="99"/>
                    <a:pt x="268" y="83"/>
                  </a:cubicBezTo>
                  <a:cubicBezTo>
                    <a:pt x="275" y="67"/>
                    <a:pt x="297" y="0"/>
                    <a:pt x="263" y="3"/>
                  </a:cubicBezTo>
                  <a:close/>
                </a:path>
              </a:pathLst>
            </a:custGeom>
            <a:solidFill>
              <a:schemeClr val="accent2">
                <a:alpha val="50195"/>
              </a:schemeClr>
            </a:solidFill>
            <a:ln w="38100" cap="flat" cmpd="sng">
              <a:solidFill>
                <a:schemeClr val="accent2"/>
              </a:solidFill>
              <a:prstDash val="solid"/>
              <a:round/>
              <a:headEnd/>
              <a:tailEnd/>
            </a:ln>
          </p:spPr>
          <p:txBody>
            <a:bodyPr lIns="90000" tIns="46800" rIns="90000" bIns="46800" anchor="ctr">
              <a:spAutoFit/>
            </a:bodyPr>
            <a:lstStyle/>
            <a:p>
              <a:endParaRPr lang="fr-CA"/>
            </a:p>
          </p:txBody>
        </p:sp>
        <p:sp>
          <p:nvSpPr>
            <p:cNvPr id="22606" name="Freeform 155"/>
            <p:cNvSpPr>
              <a:spLocks/>
            </p:cNvSpPr>
            <p:nvPr/>
          </p:nvSpPr>
          <p:spPr bwMode="auto">
            <a:xfrm rot="15711820" flipH="1">
              <a:off x="1957" y="2003"/>
              <a:ext cx="156" cy="287"/>
            </a:xfrm>
            <a:custGeom>
              <a:avLst/>
              <a:gdLst>
                <a:gd name="T0" fmla="*/ 11 w 297"/>
                <a:gd name="T1" fmla="*/ 0 h 651"/>
                <a:gd name="T2" fmla="*/ 3 w 297"/>
                <a:gd name="T3" fmla="*/ 2 h 651"/>
                <a:gd name="T4" fmla="*/ 1 w 297"/>
                <a:gd name="T5" fmla="*/ 6 h 651"/>
                <a:gd name="T6" fmla="*/ 3 w 297"/>
                <a:gd name="T7" fmla="*/ 10 h 651"/>
                <a:gd name="T8" fmla="*/ 9 w 297"/>
                <a:gd name="T9" fmla="*/ 11 h 651"/>
                <a:gd name="T10" fmla="*/ 10 w 297"/>
                <a:gd name="T11" fmla="*/ 10 h 651"/>
                <a:gd name="T12" fmla="*/ 8 w 297"/>
                <a:gd name="T13" fmla="*/ 8 h 651"/>
                <a:gd name="T14" fmla="*/ 10 w 297"/>
                <a:gd name="T15" fmla="*/ 7 h 651"/>
                <a:gd name="T16" fmla="*/ 10 w 297"/>
                <a:gd name="T17" fmla="*/ 5 h 651"/>
                <a:gd name="T18" fmla="*/ 8 w 297"/>
                <a:gd name="T19" fmla="*/ 5 h 651"/>
                <a:gd name="T20" fmla="*/ 8 w 297"/>
                <a:gd name="T21" fmla="*/ 4 h 651"/>
                <a:gd name="T22" fmla="*/ 10 w 297"/>
                <a:gd name="T23" fmla="*/ 4 h 651"/>
                <a:gd name="T24" fmla="*/ 11 w 297"/>
                <a:gd name="T25" fmla="*/ 3 h 651"/>
                <a:gd name="T26" fmla="*/ 9 w 297"/>
                <a:gd name="T27" fmla="*/ 3 h 651"/>
                <a:gd name="T28" fmla="*/ 9 w 297"/>
                <a:gd name="T29" fmla="*/ 2 h 651"/>
                <a:gd name="T30" fmla="*/ 11 w 297"/>
                <a:gd name="T31" fmla="*/ 1 h 651"/>
                <a:gd name="T32" fmla="*/ 11 w 297"/>
                <a:gd name="T33" fmla="*/ 0 h 6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7"/>
                <a:gd name="T52" fmla="*/ 0 h 651"/>
                <a:gd name="T53" fmla="*/ 297 w 297"/>
                <a:gd name="T54" fmla="*/ 651 h 6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7" h="651">
                  <a:moveTo>
                    <a:pt x="263" y="3"/>
                  </a:moveTo>
                  <a:cubicBezTo>
                    <a:pt x="229" y="6"/>
                    <a:pt x="106" y="37"/>
                    <a:pt x="62" y="99"/>
                  </a:cubicBezTo>
                  <a:cubicBezTo>
                    <a:pt x="18" y="161"/>
                    <a:pt x="0" y="295"/>
                    <a:pt x="1" y="376"/>
                  </a:cubicBezTo>
                  <a:cubicBezTo>
                    <a:pt x="1" y="457"/>
                    <a:pt x="27" y="541"/>
                    <a:pt x="67" y="587"/>
                  </a:cubicBezTo>
                  <a:cubicBezTo>
                    <a:pt x="107" y="633"/>
                    <a:pt x="212" y="651"/>
                    <a:pt x="244" y="649"/>
                  </a:cubicBezTo>
                  <a:cubicBezTo>
                    <a:pt x="276" y="647"/>
                    <a:pt x="266" y="598"/>
                    <a:pt x="258" y="574"/>
                  </a:cubicBezTo>
                  <a:cubicBezTo>
                    <a:pt x="250" y="550"/>
                    <a:pt x="197" y="528"/>
                    <a:pt x="196" y="507"/>
                  </a:cubicBezTo>
                  <a:cubicBezTo>
                    <a:pt x="195" y="486"/>
                    <a:pt x="244" y="478"/>
                    <a:pt x="254" y="445"/>
                  </a:cubicBezTo>
                  <a:cubicBezTo>
                    <a:pt x="264" y="412"/>
                    <a:pt x="265" y="335"/>
                    <a:pt x="258" y="310"/>
                  </a:cubicBezTo>
                  <a:cubicBezTo>
                    <a:pt x="251" y="285"/>
                    <a:pt x="218" y="309"/>
                    <a:pt x="210" y="296"/>
                  </a:cubicBezTo>
                  <a:cubicBezTo>
                    <a:pt x="202" y="283"/>
                    <a:pt x="202" y="245"/>
                    <a:pt x="210" y="233"/>
                  </a:cubicBezTo>
                  <a:cubicBezTo>
                    <a:pt x="218" y="221"/>
                    <a:pt x="248" y="236"/>
                    <a:pt x="258" y="224"/>
                  </a:cubicBezTo>
                  <a:cubicBezTo>
                    <a:pt x="268" y="212"/>
                    <a:pt x="274" y="173"/>
                    <a:pt x="268" y="161"/>
                  </a:cubicBezTo>
                  <a:cubicBezTo>
                    <a:pt x="262" y="149"/>
                    <a:pt x="233" y="162"/>
                    <a:pt x="225" y="152"/>
                  </a:cubicBezTo>
                  <a:cubicBezTo>
                    <a:pt x="217" y="142"/>
                    <a:pt x="213" y="110"/>
                    <a:pt x="220" y="99"/>
                  </a:cubicBezTo>
                  <a:cubicBezTo>
                    <a:pt x="227" y="88"/>
                    <a:pt x="261" y="99"/>
                    <a:pt x="268" y="83"/>
                  </a:cubicBezTo>
                  <a:cubicBezTo>
                    <a:pt x="275" y="67"/>
                    <a:pt x="297" y="0"/>
                    <a:pt x="263" y="3"/>
                  </a:cubicBezTo>
                  <a:close/>
                </a:path>
              </a:pathLst>
            </a:custGeom>
            <a:solidFill>
              <a:schemeClr val="accent2">
                <a:alpha val="50195"/>
              </a:schemeClr>
            </a:solidFill>
            <a:ln w="38100" cap="flat" cmpd="sng">
              <a:solidFill>
                <a:schemeClr val="accent2"/>
              </a:solidFill>
              <a:prstDash val="solid"/>
              <a:round/>
              <a:headEnd/>
              <a:tailEnd/>
            </a:ln>
          </p:spPr>
          <p:txBody>
            <a:bodyPr lIns="90000" tIns="46800" rIns="90000" bIns="46800" anchor="ctr">
              <a:spAutoFit/>
            </a:bodyPr>
            <a:lstStyle/>
            <a:p>
              <a:endParaRPr lang="fr-CA"/>
            </a:p>
          </p:txBody>
        </p:sp>
      </p:grpSp>
      <p:sp>
        <p:nvSpPr>
          <p:cNvPr id="124060" name="Oval 156"/>
          <p:cNvSpPr>
            <a:spLocks noChangeArrowheads="1"/>
          </p:cNvSpPr>
          <p:nvPr>
            <p:custDataLst>
              <p:tags r:id="rId43"/>
            </p:custDataLst>
          </p:nvPr>
        </p:nvSpPr>
        <p:spPr bwMode="auto">
          <a:xfrm>
            <a:off x="7291388" y="2093913"/>
            <a:ext cx="73025" cy="71437"/>
          </a:xfrm>
          <a:prstGeom prst="ellipse">
            <a:avLst/>
          </a:prstGeom>
          <a:solidFill>
            <a:srgbClr val="FF6600">
              <a:alpha val="50195"/>
            </a:srgbClr>
          </a:solidFill>
          <a:ln w="38100" algn="ctr">
            <a:solidFill>
              <a:srgbClr val="FF6600"/>
            </a:solidFill>
            <a:round/>
            <a:headEnd/>
            <a:tailEnd/>
          </a:ln>
        </p:spPr>
        <p:txBody>
          <a:bodyPr wrap="none" lIns="90000" tIns="46800" rIns="90000" bIns="46800" anchor="ctr">
            <a:spAutoFit/>
          </a:bodyPr>
          <a:lstStyle/>
          <a:p>
            <a:endParaRPr lang="fr-FR"/>
          </a:p>
        </p:txBody>
      </p:sp>
      <p:sp>
        <p:nvSpPr>
          <p:cNvPr id="124061" name="Oval 157"/>
          <p:cNvSpPr>
            <a:spLocks noChangeArrowheads="1"/>
          </p:cNvSpPr>
          <p:nvPr>
            <p:custDataLst>
              <p:tags r:id="rId44"/>
            </p:custDataLst>
          </p:nvPr>
        </p:nvSpPr>
        <p:spPr bwMode="auto">
          <a:xfrm>
            <a:off x="7429500" y="2087563"/>
            <a:ext cx="73025" cy="71437"/>
          </a:xfrm>
          <a:prstGeom prst="ellipse">
            <a:avLst/>
          </a:prstGeom>
          <a:solidFill>
            <a:srgbClr val="FF6600">
              <a:alpha val="50195"/>
            </a:srgbClr>
          </a:solidFill>
          <a:ln w="38100" algn="ctr">
            <a:solidFill>
              <a:srgbClr val="FF6600"/>
            </a:solidFill>
            <a:round/>
            <a:headEnd/>
            <a:tailEnd/>
          </a:ln>
        </p:spPr>
        <p:txBody>
          <a:bodyPr wrap="none" lIns="90000" tIns="46800" rIns="90000" bIns="46800" anchor="ctr">
            <a:spAutoFit/>
          </a:bodyPr>
          <a:lstStyle/>
          <a:p>
            <a:endParaRPr lang="fr-FR"/>
          </a:p>
        </p:txBody>
      </p:sp>
      <p:grpSp>
        <p:nvGrpSpPr>
          <p:cNvPr id="11" name="Group 158"/>
          <p:cNvGrpSpPr>
            <a:grpSpLocks/>
          </p:cNvGrpSpPr>
          <p:nvPr>
            <p:custDataLst>
              <p:tags r:id="rId45"/>
            </p:custDataLst>
          </p:nvPr>
        </p:nvGrpSpPr>
        <p:grpSpPr bwMode="auto">
          <a:xfrm>
            <a:off x="7092950" y="1125538"/>
            <a:ext cx="792163" cy="647700"/>
            <a:chOff x="3787" y="2523"/>
            <a:chExt cx="1633" cy="1542"/>
          </a:xfrm>
        </p:grpSpPr>
        <p:sp>
          <p:nvSpPr>
            <p:cNvPr id="22603" name="AutoShape 159"/>
            <p:cNvSpPr>
              <a:spLocks noChangeArrowheads="1"/>
            </p:cNvSpPr>
            <p:nvPr/>
          </p:nvSpPr>
          <p:spPr bwMode="auto">
            <a:xfrm>
              <a:off x="3787" y="2523"/>
              <a:ext cx="1633" cy="1542"/>
            </a:xfrm>
            <a:prstGeom prst="irregularSeal1">
              <a:avLst/>
            </a:prstGeom>
            <a:solidFill>
              <a:srgbClr val="FFFF00"/>
            </a:solidFill>
            <a:ln w="9525">
              <a:solidFill>
                <a:srgbClr val="000000"/>
              </a:solidFill>
              <a:miter lim="800000"/>
              <a:headEnd/>
              <a:tailEnd/>
            </a:ln>
          </p:spPr>
          <p:txBody>
            <a:bodyPr/>
            <a:lstStyle/>
            <a:p>
              <a:endParaRPr lang="fr-FR"/>
            </a:p>
          </p:txBody>
        </p:sp>
        <p:sp>
          <p:nvSpPr>
            <p:cNvPr id="124064" name="Text Box 160"/>
            <p:cNvSpPr txBox="1">
              <a:spLocks noChangeArrowheads="1"/>
            </p:cNvSpPr>
            <p:nvPr/>
          </p:nvSpPr>
          <p:spPr bwMode="auto">
            <a:xfrm>
              <a:off x="4140" y="2988"/>
              <a:ext cx="916" cy="624"/>
            </a:xfrm>
            <a:prstGeom prst="rect">
              <a:avLst/>
            </a:prstGeom>
            <a:noFill/>
            <a:ln w="9525">
              <a:noFill/>
              <a:miter lim="800000"/>
              <a:headEnd/>
              <a:tailEnd/>
            </a:ln>
          </p:spPr>
          <p:txBody>
            <a:bodyPr/>
            <a:lstStyle/>
            <a:p>
              <a:pPr>
                <a:lnSpc>
                  <a:spcPct val="20000"/>
                </a:lnSpc>
                <a:defRPr/>
              </a:pPr>
              <a:r>
                <a:rPr lang="en-US" sz="1600">
                  <a:solidFill>
                    <a:srgbClr val="800080"/>
                  </a:solidFill>
                  <a:effectLst>
                    <a:outerShdw blurRad="38100" dist="38100" dir="2700000" algn="tl">
                      <a:srgbClr val="000000"/>
                    </a:outerShdw>
                  </a:effectLst>
                  <a:latin typeface="Juice ITC" pitchFamily="82" charset="0"/>
                </a:rPr>
                <a:t>ATP</a:t>
              </a:r>
              <a:r>
                <a:rPr lang="en-US" sz="5400" b="1">
                  <a:solidFill>
                    <a:srgbClr val="800080"/>
                  </a:solidFill>
                  <a:effectLst>
                    <a:outerShdw blurRad="38100" dist="38100" dir="2700000" algn="tl">
                      <a:srgbClr val="000000"/>
                    </a:outerShdw>
                  </a:effectLst>
                  <a:latin typeface="Juice ITC" pitchFamily="82" charset="0"/>
                </a:rPr>
                <a:t> </a:t>
              </a:r>
              <a:endParaRPr lang="fr-CA" sz="4800">
                <a:solidFill>
                  <a:srgbClr val="800080"/>
                </a:solidFill>
                <a:effectLst>
                  <a:outerShdw blurRad="38100" dist="38100" dir="2700000" algn="tl">
                    <a:srgbClr val="000000"/>
                  </a:outerShdw>
                </a:effectLst>
              </a:endParaRPr>
            </a:p>
          </p:txBody>
        </p:sp>
      </p:grpSp>
      <p:grpSp>
        <p:nvGrpSpPr>
          <p:cNvPr id="12" name="Group 161"/>
          <p:cNvGrpSpPr>
            <a:grpSpLocks/>
          </p:cNvGrpSpPr>
          <p:nvPr>
            <p:custDataLst>
              <p:tags r:id="rId46"/>
            </p:custDataLst>
          </p:nvPr>
        </p:nvGrpSpPr>
        <p:grpSpPr bwMode="auto">
          <a:xfrm>
            <a:off x="6229350" y="2746375"/>
            <a:ext cx="862013" cy="792163"/>
            <a:chOff x="3924" y="1162"/>
            <a:chExt cx="543" cy="499"/>
          </a:xfrm>
        </p:grpSpPr>
        <p:sp>
          <p:nvSpPr>
            <p:cNvPr id="22596" name="AutoShape 162"/>
            <p:cNvSpPr>
              <a:spLocks noChangeArrowheads="1"/>
            </p:cNvSpPr>
            <p:nvPr/>
          </p:nvSpPr>
          <p:spPr bwMode="auto">
            <a:xfrm>
              <a:off x="4105" y="1525"/>
              <a:ext cx="181" cy="136"/>
            </a:xfrm>
            <a:prstGeom prst="hexagon">
              <a:avLst>
                <a:gd name="adj" fmla="val 33272"/>
                <a:gd name="vf" fmla="val 115470"/>
              </a:avLst>
            </a:prstGeom>
            <a:solidFill>
              <a:srgbClr val="660066">
                <a:alpha val="50195"/>
              </a:srgbClr>
            </a:solidFill>
            <a:ln w="38100" algn="ctr">
              <a:solidFill>
                <a:srgbClr val="660066"/>
              </a:solidFill>
              <a:miter lim="800000"/>
              <a:headEnd/>
              <a:tailEnd/>
            </a:ln>
          </p:spPr>
          <p:txBody>
            <a:bodyPr wrap="none" lIns="90000" tIns="46800" rIns="90000" bIns="46800" anchor="ctr">
              <a:spAutoFit/>
            </a:bodyPr>
            <a:lstStyle/>
            <a:p>
              <a:endParaRPr lang="fr-FR"/>
            </a:p>
          </p:txBody>
        </p:sp>
        <p:sp>
          <p:nvSpPr>
            <p:cNvPr id="22597" name="AutoShape 163"/>
            <p:cNvSpPr>
              <a:spLocks noChangeArrowheads="1"/>
            </p:cNvSpPr>
            <p:nvPr/>
          </p:nvSpPr>
          <p:spPr bwMode="auto">
            <a:xfrm>
              <a:off x="4286" y="1434"/>
              <a:ext cx="181" cy="136"/>
            </a:xfrm>
            <a:prstGeom prst="hexagon">
              <a:avLst>
                <a:gd name="adj" fmla="val 33272"/>
                <a:gd name="vf" fmla="val 115470"/>
              </a:avLst>
            </a:prstGeom>
            <a:solidFill>
              <a:srgbClr val="660066">
                <a:alpha val="50195"/>
              </a:srgbClr>
            </a:solidFill>
            <a:ln w="38100" algn="ctr">
              <a:solidFill>
                <a:srgbClr val="660066"/>
              </a:solidFill>
              <a:miter lim="800000"/>
              <a:headEnd/>
              <a:tailEnd/>
            </a:ln>
          </p:spPr>
          <p:txBody>
            <a:bodyPr wrap="none" lIns="90000" tIns="46800" rIns="90000" bIns="46800" anchor="ctr">
              <a:spAutoFit/>
            </a:bodyPr>
            <a:lstStyle/>
            <a:p>
              <a:endParaRPr lang="fr-FR"/>
            </a:p>
          </p:txBody>
        </p:sp>
        <p:sp>
          <p:nvSpPr>
            <p:cNvPr id="22598" name="AutoShape 164"/>
            <p:cNvSpPr>
              <a:spLocks noChangeArrowheads="1"/>
            </p:cNvSpPr>
            <p:nvPr/>
          </p:nvSpPr>
          <p:spPr bwMode="auto">
            <a:xfrm>
              <a:off x="4286" y="1253"/>
              <a:ext cx="181" cy="136"/>
            </a:xfrm>
            <a:prstGeom prst="hexagon">
              <a:avLst>
                <a:gd name="adj" fmla="val 33272"/>
                <a:gd name="vf" fmla="val 115470"/>
              </a:avLst>
            </a:prstGeom>
            <a:solidFill>
              <a:srgbClr val="660066">
                <a:alpha val="50195"/>
              </a:srgbClr>
            </a:solidFill>
            <a:ln w="38100" algn="ctr">
              <a:solidFill>
                <a:srgbClr val="660066"/>
              </a:solidFill>
              <a:miter lim="800000"/>
              <a:headEnd/>
              <a:tailEnd/>
            </a:ln>
          </p:spPr>
          <p:txBody>
            <a:bodyPr wrap="none" lIns="90000" tIns="46800" rIns="90000" bIns="46800" anchor="ctr">
              <a:spAutoFit/>
            </a:bodyPr>
            <a:lstStyle/>
            <a:p>
              <a:endParaRPr lang="fr-FR"/>
            </a:p>
          </p:txBody>
        </p:sp>
        <p:sp>
          <p:nvSpPr>
            <p:cNvPr id="22599" name="AutoShape 165"/>
            <p:cNvSpPr>
              <a:spLocks noChangeArrowheads="1"/>
            </p:cNvSpPr>
            <p:nvPr/>
          </p:nvSpPr>
          <p:spPr bwMode="auto">
            <a:xfrm>
              <a:off x="3924" y="1434"/>
              <a:ext cx="181" cy="136"/>
            </a:xfrm>
            <a:prstGeom prst="hexagon">
              <a:avLst>
                <a:gd name="adj" fmla="val 33272"/>
                <a:gd name="vf" fmla="val 115470"/>
              </a:avLst>
            </a:prstGeom>
            <a:solidFill>
              <a:srgbClr val="660066">
                <a:alpha val="50195"/>
              </a:srgbClr>
            </a:solidFill>
            <a:ln w="38100" algn="ctr">
              <a:solidFill>
                <a:srgbClr val="660066"/>
              </a:solidFill>
              <a:miter lim="800000"/>
              <a:headEnd/>
              <a:tailEnd/>
            </a:ln>
          </p:spPr>
          <p:txBody>
            <a:bodyPr wrap="none" lIns="90000" tIns="46800" rIns="90000" bIns="46800" anchor="ctr">
              <a:spAutoFit/>
            </a:bodyPr>
            <a:lstStyle/>
            <a:p>
              <a:endParaRPr lang="fr-FR"/>
            </a:p>
          </p:txBody>
        </p:sp>
        <p:sp>
          <p:nvSpPr>
            <p:cNvPr id="22600" name="AutoShape 166"/>
            <p:cNvSpPr>
              <a:spLocks noChangeArrowheads="1"/>
            </p:cNvSpPr>
            <p:nvPr/>
          </p:nvSpPr>
          <p:spPr bwMode="auto">
            <a:xfrm>
              <a:off x="4105" y="1162"/>
              <a:ext cx="181" cy="136"/>
            </a:xfrm>
            <a:prstGeom prst="hexagon">
              <a:avLst>
                <a:gd name="adj" fmla="val 33272"/>
                <a:gd name="vf" fmla="val 115470"/>
              </a:avLst>
            </a:prstGeom>
            <a:solidFill>
              <a:srgbClr val="660066">
                <a:alpha val="50195"/>
              </a:srgbClr>
            </a:solidFill>
            <a:ln w="38100" algn="ctr">
              <a:solidFill>
                <a:srgbClr val="660066"/>
              </a:solidFill>
              <a:miter lim="800000"/>
              <a:headEnd/>
              <a:tailEnd/>
            </a:ln>
          </p:spPr>
          <p:txBody>
            <a:bodyPr wrap="none" lIns="90000" tIns="46800" rIns="90000" bIns="46800" anchor="ctr">
              <a:spAutoFit/>
            </a:bodyPr>
            <a:lstStyle/>
            <a:p>
              <a:endParaRPr lang="fr-FR"/>
            </a:p>
          </p:txBody>
        </p:sp>
        <p:sp>
          <p:nvSpPr>
            <p:cNvPr id="22601" name="AutoShape 167"/>
            <p:cNvSpPr>
              <a:spLocks noChangeArrowheads="1"/>
            </p:cNvSpPr>
            <p:nvPr/>
          </p:nvSpPr>
          <p:spPr bwMode="auto">
            <a:xfrm>
              <a:off x="3924" y="1253"/>
              <a:ext cx="181" cy="136"/>
            </a:xfrm>
            <a:prstGeom prst="hexagon">
              <a:avLst>
                <a:gd name="adj" fmla="val 33272"/>
                <a:gd name="vf" fmla="val 115470"/>
              </a:avLst>
            </a:prstGeom>
            <a:solidFill>
              <a:srgbClr val="660066">
                <a:alpha val="50195"/>
              </a:srgbClr>
            </a:solidFill>
            <a:ln w="38100" algn="ctr">
              <a:solidFill>
                <a:srgbClr val="660066"/>
              </a:solidFill>
              <a:miter lim="800000"/>
              <a:headEnd/>
              <a:tailEnd/>
            </a:ln>
          </p:spPr>
          <p:txBody>
            <a:bodyPr wrap="none" lIns="90000" tIns="46800" rIns="90000" bIns="46800" anchor="ctr">
              <a:spAutoFit/>
            </a:bodyPr>
            <a:lstStyle/>
            <a:p>
              <a:endParaRPr lang="fr-FR"/>
            </a:p>
          </p:txBody>
        </p:sp>
        <p:sp>
          <p:nvSpPr>
            <p:cNvPr id="22602" name="AutoShape 168"/>
            <p:cNvSpPr>
              <a:spLocks noChangeArrowheads="1"/>
            </p:cNvSpPr>
            <p:nvPr/>
          </p:nvSpPr>
          <p:spPr bwMode="auto">
            <a:xfrm>
              <a:off x="4105" y="1344"/>
              <a:ext cx="181" cy="136"/>
            </a:xfrm>
            <a:prstGeom prst="hexagon">
              <a:avLst>
                <a:gd name="adj" fmla="val 33272"/>
                <a:gd name="vf" fmla="val 115470"/>
              </a:avLst>
            </a:prstGeom>
            <a:solidFill>
              <a:srgbClr val="660066">
                <a:alpha val="50195"/>
              </a:srgbClr>
            </a:solidFill>
            <a:ln w="38100" algn="ctr">
              <a:solidFill>
                <a:srgbClr val="660066"/>
              </a:solidFill>
              <a:miter lim="800000"/>
              <a:headEnd/>
              <a:tailEnd/>
            </a:ln>
          </p:spPr>
          <p:txBody>
            <a:bodyPr wrap="none" lIns="90000" tIns="46800" rIns="90000" bIns="46800" anchor="ctr">
              <a:spAutoFit/>
            </a:bodyPr>
            <a:lstStyle/>
            <a:p>
              <a:endParaRPr lang="fr-FR"/>
            </a:p>
          </p:txBody>
        </p:sp>
      </p:grpSp>
      <p:sp>
        <p:nvSpPr>
          <p:cNvPr id="124073" name="AutoShape 169"/>
          <p:cNvSpPr>
            <a:spLocks noChangeArrowheads="1"/>
          </p:cNvSpPr>
          <p:nvPr>
            <p:custDataLst>
              <p:tags r:id="rId47"/>
            </p:custDataLst>
          </p:nvPr>
        </p:nvSpPr>
        <p:spPr bwMode="auto">
          <a:xfrm>
            <a:off x="6516688" y="2746375"/>
            <a:ext cx="287337" cy="215900"/>
          </a:xfrm>
          <a:prstGeom prst="hexagon">
            <a:avLst>
              <a:gd name="adj" fmla="val 33272"/>
              <a:gd name="vf" fmla="val 115470"/>
            </a:avLst>
          </a:prstGeom>
          <a:solidFill>
            <a:srgbClr val="660066">
              <a:alpha val="50195"/>
            </a:srgbClr>
          </a:solidFill>
          <a:ln w="38100" algn="ctr">
            <a:solidFill>
              <a:srgbClr val="660066"/>
            </a:solidFill>
            <a:miter lim="800000"/>
            <a:headEnd/>
            <a:tailEnd/>
          </a:ln>
        </p:spPr>
        <p:txBody>
          <a:bodyPr wrap="none" lIns="90000" tIns="46800" rIns="90000" bIns="46800" anchor="ctr">
            <a:spAutoFit/>
          </a:bodyPr>
          <a:lstStyle/>
          <a:p>
            <a:endParaRPr lang="fr-FR"/>
          </a:p>
        </p:txBody>
      </p:sp>
      <p:sp>
        <p:nvSpPr>
          <p:cNvPr id="124074" name="Oval 170"/>
          <p:cNvSpPr>
            <a:spLocks noChangeArrowheads="1"/>
          </p:cNvSpPr>
          <p:nvPr>
            <p:custDataLst>
              <p:tags r:id="rId48"/>
            </p:custDataLst>
          </p:nvPr>
        </p:nvSpPr>
        <p:spPr bwMode="auto">
          <a:xfrm>
            <a:off x="5651500" y="2230438"/>
            <a:ext cx="144463" cy="144462"/>
          </a:xfrm>
          <a:prstGeom prst="ellipse">
            <a:avLst/>
          </a:prstGeom>
          <a:solidFill>
            <a:srgbClr val="FF6600">
              <a:alpha val="50195"/>
            </a:srgbClr>
          </a:solidFill>
          <a:ln w="38100" algn="ctr">
            <a:solidFill>
              <a:srgbClr val="FF6600"/>
            </a:solidFill>
            <a:round/>
            <a:headEnd/>
            <a:tailEnd/>
          </a:ln>
        </p:spPr>
        <p:txBody>
          <a:bodyPr lIns="90000" tIns="46800" rIns="90000" bIns="46800" anchor="ctr">
            <a:spAutoFit/>
          </a:bodyPr>
          <a:lstStyle/>
          <a:p>
            <a:endParaRPr lang="fr-FR"/>
          </a:p>
        </p:txBody>
      </p:sp>
      <p:sp>
        <p:nvSpPr>
          <p:cNvPr id="124075" name="Oval 171"/>
          <p:cNvSpPr>
            <a:spLocks noChangeArrowheads="1"/>
          </p:cNvSpPr>
          <p:nvPr>
            <p:custDataLst>
              <p:tags r:id="rId49"/>
            </p:custDataLst>
          </p:nvPr>
        </p:nvSpPr>
        <p:spPr bwMode="auto">
          <a:xfrm>
            <a:off x="7562850" y="2085975"/>
            <a:ext cx="73025" cy="71438"/>
          </a:xfrm>
          <a:prstGeom prst="ellipse">
            <a:avLst/>
          </a:prstGeom>
          <a:solidFill>
            <a:srgbClr val="FF6600">
              <a:alpha val="50195"/>
            </a:srgbClr>
          </a:solidFill>
          <a:ln w="38100" algn="ctr">
            <a:solidFill>
              <a:srgbClr val="FF6600"/>
            </a:solidFill>
            <a:round/>
            <a:headEnd/>
            <a:tailEnd/>
          </a:ln>
        </p:spPr>
        <p:txBody>
          <a:bodyPr wrap="none" lIns="90000" tIns="46800" rIns="90000" bIns="46800" anchor="ctr">
            <a:spAutoFit/>
          </a:bodyPr>
          <a:lstStyle/>
          <a:p>
            <a:endParaRPr lang="fr-FR"/>
          </a:p>
        </p:txBody>
      </p:sp>
      <p:sp>
        <p:nvSpPr>
          <p:cNvPr id="124076" name="Rectangle 172"/>
          <p:cNvSpPr>
            <a:spLocks noChangeArrowheads="1"/>
          </p:cNvSpPr>
          <p:nvPr>
            <p:custDataLst>
              <p:tags r:id="rId50"/>
            </p:custDataLst>
          </p:nvPr>
        </p:nvSpPr>
        <p:spPr bwMode="auto">
          <a:xfrm>
            <a:off x="8197850" y="1928813"/>
            <a:ext cx="107950" cy="107950"/>
          </a:xfrm>
          <a:prstGeom prst="rect">
            <a:avLst/>
          </a:prstGeom>
          <a:solidFill>
            <a:srgbClr val="CCFF66">
              <a:alpha val="50195"/>
            </a:srgbClr>
          </a:solidFill>
          <a:ln w="38100" algn="ctr">
            <a:solidFill>
              <a:srgbClr val="CCFF66"/>
            </a:solidFill>
            <a:miter lim="800000"/>
            <a:headEnd/>
            <a:tailEnd/>
          </a:ln>
        </p:spPr>
        <p:txBody>
          <a:bodyPr wrap="none" lIns="90000" tIns="46800" rIns="90000" bIns="46800" anchor="ctr">
            <a:spAutoFit/>
          </a:bodyPr>
          <a:lstStyle/>
          <a:p>
            <a:endParaRPr lang="fr-FR"/>
          </a:p>
        </p:txBody>
      </p:sp>
      <p:sp>
        <p:nvSpPr>
          <p:cNvPr id="124077" name="Rectangle 173"/>
          <p:cNvSpPr>
            <a:spLocks noChangeArrowheads="1"/>
          </p:cNvSpPr>
          <p:nvPr>
            <p:custDataLst>
              <p:tags r:id="rId51"/>
            </p:custDataLst>
          </p:nvPr>
        </p:nvSpPr>
        <p:spPr bwMode="auto">
          <a:xfrm>
            <a:off x="8413750" y="1928813"/>
            <a:ext cx="107950" cy="107950"/>
          </a:xfrm>
          <a:prstGeom prst="rect">
            <a:avLst/>
          </a:prstGeom>
          <a:solidFill>
            <a:srgbClr val="CCFF66">
              <a:alpha val="50195"/>
            </a:srgbClr>
          </a:solidFill>
          <a:ln w="38100" algn="ctr">
            <a:solidFill>
              <a:srgbClr val="CCFF66"/>
            </a:solidFill>
            <a:miter lim="800000"/>
            <a:headEnd/>
            <a:tailEnd/>
          </a:ln>
        </p:spPr>
        <p:txBody>
          <a:bodyPr wrap="none" lIns="90000" tIns="46800" rIns="90000" bIns="46800" anchor="ctr">
            <a:spAutoFit/>
          </a:bodyPr>
          <a:lstStyle/>
          <a:p>
            <a:endParaRPr lang="fr-FR"/>
          </a:p>
        </p:txBody>
      </p:sp>
      <p:sp>
        <p:nvSpPr>
          <p:cNvPr id="124078" name="Oval 174"/>
          <p:cNvSpPr>
            <a:spLocks noChangeArrowheads="1"/>
          </p:cNvSpPr>
          <p:nvPr>
            <p:custDataLst>
              <p:tags r:id="rId52"/>
            </p:custDataLst>
          </p:nvPr>
        </p:nvSpPr>
        <p:spPr bwMode="auto">
          <a:xfrm>
            <a:off x="8680450" y="1885950"/>
            <a:ext cx="144463" cy="144463"/>
          </a:xfrm>
          <a:prstGeom prst="ellipse">
            <a:avLst/>
          </a:prstGeom>
          <a:solidFill>
            <a:srgbClr val="FF6600">
              <a:alpha val="50195"/>
            </a:srgbClr>
          </a:solidFill>
          <a:ln w="38100" algn="ctr">
            <a:solidFill>
              <a:srgbClr val="FF6600"/>
            </a:solidFill>
            <a:round/>
            <a:headEnd/>
            <a:tailEnd/>
          </a:ln>
        </p:spPr>
        <p:txBody>
          <a:bodyPr lIns="90000" tIns="46800" rIns="90000" bIns="46800" anchor="ctr">
            <a:spAutoFit/>
          </a:bodyPr>
          <a:lstStyle/>
          <a:p>
            <a:endParaRPr lang="fr-FR"/>
          </a:p>
        </p:txBody>
      </p:sp>
      <p:sp>
        <p:nvSpPr>
          <p:cNvPr id="124079" name="Oval 175"/>
          <p:cNvSpPr>
            <a:spLocks noChangeArrowheads="1"/>
          </p:cNvSpPr>
          <p:nvPr>
            <p:custDataLst>
              <p:tags r:id="rId53"/>
            </p:custDataLst>
          </p:nvPr>
        </p:nvSpPr>
        <p:spPr bwMode="auto">
          <a:xfrm>
            <a:off x="8675688" y="2243138"/>
            <a:ext cx="144462" cy="144462"/>
          </a:xfrm>
          <a:prstGeom prst="ellipse">
            <a:avLst/>
          </a:prstGeom>
          <a:solidFill>
            <a:srgbClr val="FF6600">
              <a:alpha val="50195"/>
            </a:srgbClr>
          </a:solidFill>
          <a:ln w="38100" algn="ctr">
            <a:solidFill>
              <a:srgbClr val="FF6600"/>
            </a:solidFill>
            <a:round/>
            <a:headEnd/>
            <a:tailEnd/>
          </a:ln>
        </p:spPr>
        <p:txBody>
          <a:bodyPr lIns="90000" tIns="46800" rIns="90000" bIns="46800" anchor="ctr">
            <a:spAutoFit/>
          </a:bodyPr>
          <a:lstStyle/>
          <a:p>
            <a:endParaRPr lang="fr-FR"/>
          </a:p>
        </p:txBody>
      </p:sp>
      <p:sp>
        <p:nvSpPr>
          <p:cNvPr id="124080" name="Oval 176"/>
          <p:cNvSpPr>
            <a:spLocks noChangeArrowheads="1"/>
          </p:cNvSpPr>
          <p:nvPr>
            <p:custDataLst>
              <p:tags r:id="rId54"/>
            </p:custDataLst>
          </p:nvPr>
        </p:nvSpPr>
        <p:spPr bwMode="auto">
          <a:xfrm>
            <a:off x="8688388" y="1547813"/>
            <a:ext cx="144462" cy="144462"/>
          </a:xfrm>
          <a:prstGeom prst="ellipse">
            <a:avLst/>
          </a:prstGeom>
          <a:solidFill>
            <a:srgbClr val="FF6600">
              <a:alpha val="50195"/>
            </a:srgbClr>
          </a:solidFill>
          <a:ln w="38100" algn="ctr">
            <a:solidFill>
              <a:srgbClr val="FF6600"/>
            </a:solidFill>
            <a:round/>
            <a:headEnd/>
            <a:tailEnd/>
          </a:ln>
        </p:spPr>
        <p:txBody>
          <a:bodyPr lIns="90000" tIns="46800" rIns="90000" bIns="46800" anchor="ctr">
            <a:spAutoFit/>
          </a:bodyPr>
          <a:lstStyle/>
          <a:p>
            <a:endParaRPr lang="fr-FR"/>
          </a:p>
        </p:txBody>
      </p:sp>
      <p:sp>
        <p:nvSpPr>
          <p:cNvPr id="124081" name="Oval 177"/>
          <p:cNvSpPr>
            <a:spLocks noChangeArrowheads="1"/>
          </p:cNvSpPr>
          <p:nvPr>
            <p:custDataLst>
              <p:tags r:id="rId55"/>
            </p:custDataLst>
          </p:nvPr>
        </p:nvSpPr>
        <p:spPr bwMode="auto">
          <a:xfrm>
            <a:off x="8918575" y="1885950"/>
            <a:ext cx="144463" cy="144463"/>
          </a:xfrm>
          <a:prstGeom prst="ellipse">
            <a:avLst/>
          </a:prstGeom>
          <a:solidFill>
            <a:srgbClr val="FF6600">
              <a:alpha val="50195"/>
            </a:srgbClr>
          </a:solidFill>
          <a:ln w="38100" algn="ctr">
            <a:solidFill>
              <a:srgbClr val="FF6600"/>
            </a:solidFill>
            <a:round/>
            <a:headEnd/>
            <a:tailEnd/>
          </a:ln>
        </p:spPr>
        <p:txBody>
          <a:bodyPr lIns="90000" tIns="46800" rIns="90000" bIns="46800" anchor="ctr">
            <a:spAutoFit/>
          </a:bodyPr>
          <a:lstStyle/>
          <a:p>
            <a:endParaRPr lang="fr-FR"/>
          </a:p>
        </p:txBody>
      </p:sp>
      <p:sp>
        <p:nvSpPr>
          <p:cNvPr id="124082" name="Oval 178"/>
          <p:cNvSpPr>
            <a:spLocks noChangeArrowheads="1"/>
          </p:cNvSpPr>
          <p:nvPr>
            <p:custDataLst>
              <p:tags r:id="rId56"/>
            </p:custDataLst>
          </p:nvPr>
        </p:nvSpPr>
        <p:spPr bwMode="auto">
          <a:xfrm>
            <a:off x="8913813" y="2243138"/>
            <a:ext cx="144462" cy="144462"/>
          </a:xfrm>
          <a:prstGeom prst="ellipse">
            <a:avLst/>
          </a:prstGeom>
          <a:solidFill>
            <a:srgbClr val="FF6600">
              <a:alpha val="50195"/>
            </a:srgbClr>
          </a:solidFill>
          <a:ln w="38100" algn="ctr">
            <a:solidFill>
              <a:srgbClr val="FF6600"/>
            </a:solidFill>
            <a:round/>
            <a:headEnd/>
            <a:tailEnd/>
          </a:ln>
        </p:spPr>
        <p:txBody>
          <a:bodyPr lIns="90000" tIns="46800" rIns="90000" bIns="46800" anchor="ctr">
            <a:spAutoFit/>
          </a:bodyPr>
          <a:lstStyle/>
          <a:p>
            <a:endParaRPr lang="fr-FR"/>
          </a:p>
        </p:txBody>
      </p:sp>
      <p:sp>
        <p:nvSpPr>
          <p:cNvPr id="124083" name="Oval 179"/>
          <p:cNvSpPr>
            <a:spLocks noChangeArrowheads="1"/>
          </p:cNvSpPr>
          <p:nvPr>
            <p:custDataLst>
              <p:tags r:id="rId57"/>
            </p:custDataLst>
          </p:nvPr>
        </p:nvSpPr>
        <p:spPr bwMode="auto">
          <a:xfrm>
            <a:off x="8926513" y="1547813"/>
            <a:ext cx="144462" cy="144462"/>
          </a:xfrm>
          <a:prstGeom prst="ellipse">
            <a:avLst/>
          </a:prstGeom>
          <a:solidFill>
            <a:srgbClr val="FF6600">
              <a:alpha val="50195"/>
            </a:srgbClr>
          </a:solidFill>
          <a:ln w="38100" algn="ctr">
            <a:solidFill>
              <a:srgbClr val="FF6600"/>
            </a:solidFill>
            <a:round/>
            <a:headEnd/>
            <a:tailEnd/>
          </a:ln>
        </p:spPr>
        <p:txBody>
          <a:bodyPr lIns="90000" tIns="46800" rIns="90000" bIns="46800" anchor="ctr">
            <a:spAutoFit/>
          </a:bodyPr>
          <a:lstStyle/>
          <a:p>
            <a:endParaRPr lang="fr-FR"/>
          </a:p>
        </p:txBody>
      </p:sp>
      <p:sp>
        <p:nvSpPr>
          <p:cNvPr id="124084" name="Rectangle 180"/>
          <p:cNvSpPr>
            <a:spLocks noChangeArrowheads="1"/>
          </p:cNvSpPr>
          <p:nvPr>
            <p:custDataLst>
              <p:tags r:id="rId58"/>
            </p:custDataLst>
          </p:nvPr>
        </p:nvSpPr>
        <p:spPr bwMode="auto">
          <a:xfrm>
            <a:off x="6516688" y="1916113"/>
            <a:ext cx="107950" cy="107950"/>
          </a:xfrm>
          <a:prstGeom prst="rect">
            <a:avLst/>
          </a:prstGeom>
          <a:solidFill>
            <a:srgbClr val="CCFF66">
              <a:alpha val="50195"/>
            </a:srgbClr>
          </a:solidFill>
          <a:ln w="38100" algn="ctr">
            <a:solidFill>
              <a:srgbClr val="CCFF66"/>
            </a:solidFill>
            <a:miter lim="800000"/>
            <a:headEnd/>
            <a:tailEnd/>
          </a:ln>
        </p:spPr>
        <p:txBody>
          <a:bodyPr wrap="none" lIns="90000" tIns="46800" rIns="90000" bIns="46800" anchor="ctr">
            <a:spAutoFit/>
          </a:bodyPr>
          <a:lstStyle/>
          <a:p>
            <a:endParaRPr lang="fr-FR"/>
          </a:p>
        </p:txBody>
      </p:sp>
      <p:sp>
        <p:nvSpPr>
          <p:cNvPr id="124085" name="Rectangle 181"/>
          <p:cNvSpPr>
            <a:spLocks noChangeArrowheads="1"/>
          </p:cNvSpPr>
          <p:nvPr>
            <p:custDataLst>
              <p:tags r:id="rId59"/>
            </p:custDataLst>
          </p:nvPr>
        </p:nvSpPr>
        <p:spPr bwMode="auto">
          <a:xfrm>
            <a:off x="6732588" y="1916113"/>
            <a:ext cx="107950" cy="107950"/>
          </a:xfrm>
          <a:prstGeom prst="rect">
            <a:avLst/>
          </a:prstGeom>
          <a:solidFill>
            <a:srgbClr val="CCFF66">
              <a:alpha val="50195"/>
            </a:srgbClr>
          </a:solidFill>
          <a:ln w="38100" algn="ctr">
            <a:solidFill>
              <a:srgbClr val="CCFF66"/>
            </a:solidFill>
            <a:miter lim="800000"/>
            <a:headEnd/>
            <a:tailEnd/>
          </a:ln>
        </p:spPr>
        <p:txBody>
          <a:bodyPr wrap="none" lIns="90000" tIns="46800" rIns="90000" bIns="46800" anchor="ctr">
            <a:spAutoFit/>
          </a:bodyPr>
          <a:lstStyle/>
          <a:p>
            <a:endParaRPr lang="fr-FR"/>
          </a:p>
        </p:txBody>
      </p:sp>
      <p:sp>
        <p:nvSpPr>
          <p:cNvPr id="124086" name="Text Box 182"/>
          <p:cNvSpPr txBox="1">
            <a:spLocks noChangeArrowheads="1"/>
          </p:cNvSpPr>
          <p:nvPr>
            <p:custDataLst>
              <p:tags r:id="rId60"/>
            </p:custDataLst>
          </p:nvPr>
        </p:nvSpPr>
        <p:spPr bwMode="auto">
          <a:xfrm>
            <a:off x="8101013" y="1268413"/>
            <a:ext cx="485775" cy="457200"/>
          </a:xfrm>
          <a:prstGeom prst="rect">
            <a:avLst/>
          </a:prstGeom>
          <a:solidFill>
            <a:schemeClr val="folHlink"/>
          </a:solidFill>
          <a:ln w="9525">
            <a:noFill/>
            <a:miter lim="800000"/>
            <a:headEnd/>
            <a:tailEnd/>
          </a:ln>
          <a:effectLst/>
        </p:spPr>
        <p:txBody>
          <a:bodyPr wrap="none">
            <a:spAutoFit/>
          </a:bodyPr>
          <a:lstStyle/>
          <a:p>
            <a:pPr algn="l">
              <a:defRPr/>
            </a:pPr>
            <a:r>
              <a:rPr lang="fr-CA" sz="2400" b="1">
                <a:solidFill>
                  <a:schemeClr val="bg1"/>
                </a:solidFill>
                <a:effectLst>
                  <a:outerShdw blurRad="38100" dist="38100" dir="2700000" algn="tl">
                    <a:srgbClr val="000000"/>
                  </a:outerShdw>
                </a:effectLst>
                <a:latin typeface="Tempus Sans ITC" pitchFamily="82" charset="0"/>
              </a:rPr>
              <a:t>K</a:t>
            </a:r>
            <a:r>
              <a:rPr lang="fr-CA" sz="2400" b="1" baseline="30000">
                <a:solidFill>
                  <a:schemeClr val="bg1"/>
                </a:solidFill>
                <a:effectLst>
                  <a:outerShdw blurRad="38100" dist="38100" dir="2700000" algn="tl">
                    <a:srgbClr val="000000"/>
                  </a:outerShdw>
                </a:effectLst>
                <a:latin typeface="Tempus Sans ITC" pitchFamily="82" charset="0"/>
              </a:rPr>
              <a:t>+</a:t>
            </a:r>
          </a:p>
        </p:txBody>
      </p:sp>
      <p:sp>
        <p:nvSpPr>
          <p:cNvPr id="124087" name="Rectangle 183"/>
          <p:cNvSpPr>
            <a:spLocks noChangeArrowheads="1"/>
          </p:cNvSpPr>
          <p:nvPr>
            <p:custDataLst>
              <p:tags r:id="rId61"/>
            </p:custDataLst>
          </p:nvPr>
        </p:nvSpPr>
        <p:spPr bwMode="auto">
          <a:xfrm>
            <a:off x="7308850" y="1917700"/>
            <a:ext cx="107950" cy="107950"/>
          </a:xfrm>
          <a:prstGeom prst="rect">
            <a:avLst/>
          </a:prstGeom>
          <a:solidFill>
            <a:srgbClr val="CCFF66">
              <a:alpha val="50195"/>
            </a:srgbClr>
          </a:solidFill>
          <a:ln w="38100" algn="ctr">
            <a:solidFill>
              <a:srgbClr val="CCFF66"/>
            </a:solidFill>
            <a:miter lim="800000"/>
            <a:headEnd/>
            <a:tailEnd/>
          </a:ln>
        </p:spPr>
        <p:txBody>
          <a:bodyPr wrap="none" lIns="90000" tIns="46800" rIns="90000" bIns="46800" anchor="ctr">
            <a:spAutoFit/>
          </a:bodyPr>
          <a:lstStyle/>
          <a:p>
            <a:endParaRPr lang="fr-FR"/>
          </a:p>
        </p:txBody>
      </p:sp>
      <p:sp>
        <p:nvSpPr>
          <p:cNvPr id="124088" name="Rectangle 184"/>
          <p:cNvSpPr>
            <a:spLocks noChangeArrowheads="1"/>
          </p:cNvSpPr>
          <p:nvPr>
            <p:custDataLst>
              <p:tags r:id="rId62"/>
            </p:custDataLst>
          </p:nvPr>
        </p:nvSpPr>
        <p:spPr bwMode="auto">
          <a:xfrm>
            <a:off x="7521575" y="1917700"/>
            <a:ext cx="107950" cy="107950"/>
          </a:xfrm>
          <a:prstGeom prst="rect">
            <a:avLst/>
          </a:prstGeom>
          <a:solidFill>
            <a:srgbClr val="CCFF66">
              <a:alpha val="50195"/>
            </a:srgbClr>
          </a:solidFill>
          <a:ln w="38100" algn="ctr">
            <a:solidFill>
              <a:srgbClr val="CCFF66"/>
            </a:solidFill>
            <a:miter lim="800000"/>
            <a:headEnd/>
            <a:tailEnd/>
          </a:ln>
        </p:spPr>
        <p:txBody>
          <a:bodyPr wrap="none" lIns="90000" tIns="46800" rIns="90000" bIns="46800" anchor="ctr">
            <a:spAutoFit/>
          </a:bodyPr>
          <a:lstStyle/>
          <a:p>
            <a:endParaRPr lang="fr-FR"/>
          </a:p>
        </p:txBody>
      </p:sp>
      <p:sp>
        <p:nvSpPr>
          <p:cNvPr id="124089" name="Oval 185"/>
          <p:cNvSpPr>
            <a:spLocks noChangeArrowheads="1"/>
          </p:cNvSpPr>
          <p:nvPr>
            <p:custDataLst>
              <p:tags r:id="rId63"/>
            </p:custDataLst>
          </p:nvPr>
        </p:nvSpPr>
        <p:spPr bwMode="auto">
          <a:xfrm>
            <a:off x="5643563" y="2568575"/>
            <a:ext cx="144462" cy="144463"/>
          </a:xfrm>
          <a:prstGeom prst="ellipse">
            <a:avLst/>
          </a:prstGeom>
          <a:solidFill>
            <a:srgbClr val="FF6600">
              <a:alpha val="50195"/>
            </a:srgbClr>
          </a:solidFill>
          <a:ln w="38100" algn="ctr">
            <a:solidFill>
              <a:srgbClr val="FF6600"/>
            </a:solidFill>
            <a:round/>
            <a:headEnd/>
            <a:tailEnd/>
          </a:ln>
        </p:spPr>
        <p:txBody>
          <a:bodyPr lIns="90000" tIns="46800" rIns="90000" bIns="46800" anchor="ctr">
            <a:spAutoFit/>
          </a:bodyPr>
          <a:lstStyle/>
          <a:p>
            <a:endParaRPr lang="fr-FR"/>
          </a:p>
        </p:txBody>
      </p:sp>
      <p:sp>
        <p:nvSpPr>
          <p:cNvPr id="124090" name="Oval 186"/>
          <p:cNvSpPr>
            <a:spLocks noChangeArrowheads="1"/>
          </p:cNvSpPr>
          <p:nvPr>
            <p:custDataLst>
              <p:tags r:id="rId64"/>
            </p:custDataLst>
          </p:nvPr>
        </p:nvSpPr>
        <p:spPr bwMode="auto">
          <a:xfrm>
            <a:off x="5638800" y="2925763"/>
            <a:ext cx="144463" cy="144462"/>
          </a:xfrm>
          <a:prstGeom prst="ellipse">
            <a:avLst/>
          </a:prstGeom>
          <a:solidFill>
            <a:srgbClr val="FF6600">
              <a:alpha val="50195"/>
            </a:srgbClr>
          </a:solidFill>
          <a:ln w="38100" algn="ctr">
            <a:solidFill>
              <a:srgbClr val="FF6600"/>
            </a:solidFill>
            <a:round/>
            <a:headEnd/>
            <a:tailEnd/>
          </a:ln>
        </p:spPr>
        <p:txBody>
          <a:bodyPr lIns="90000" tIns="46800" rIns="90000" bIns="46800" anchor="ctr">
            <a:spAutoFit/>
          </a:bodyPr>
          <a:lstStyle/>
          <a:p>
            <a:endParaRPr lang="fr-FR"/>
          </a:p>
        </p:txBody>
      </p:sp>
      <p:sp>
        <p:nvSpPr>
          <p:cNvPr id="124091" name="Text Box 187"/>
          <p:cNvSpPr txBox="1">
            <a:spLocks noChangeArrowheads="1"/>
          </p:cNvSpPr>
          <p:nvPr>
            <p:custDataLst>
              <p:tags r:id="rId65"/>
            </p:custDataLst>
          </p:nvPr>
        </p:nvSpPr>
        <p:spPr bwMode="auto">
          <a:xfrm>
            <a:off x="4627563" y="946150"/>
            <a:ext cx="2447925" cy="822325"/>
          </a:xfrm>
          <a:prstGeom prst="rect">
            <a:avLst/>
          </a:prstGeom>
          <a:solidFill>
            <a:srgbClr val="006699">
              <a:alpha val="49001"/>
            </a:srgbClr>
          </a:solidFill>
          <a:ln w="9525">
            <a:noFill/>
            <a:miter lim="800000"/>
            <a:headEnd/>
            <a:tailEnd/>
          </a:ln>
          <a:effectLst/>
        </p:spPr>
        <p:txBody>
          <a:bodyPr>
            <a:spAutoFit/>
          </a:bodyPr>
          <a:lstStyle/>
          <a:p>
            <a:pPr>
              <a:defRPr/>
            </a:pPr>
            <a:r>
              <a:rPr lang="fr-CA" sz="2400" b="1">
                <a:solidFill>
                  <a:schemeClr val="bg1"/>
                </a:solidFill>
                <a:effectLst>
                  <a:outerShdw blurRad="38100" dist="38100" dir="2700000" algn="tl">
                    <a:srgbClr val="000000"/>
                  </a:outerShdw>
                </a:effectLst>
                <a:latin typeface="Tempus Sans ITC" pitchFamily="82" charset="0"/>
              </a:rPr>
              <a:t>Transport actif (Pompe Na</a:t>
            </a:r>
            <a:r>
              <a:rPr lang="fr-CA" sz="2400" b="1" baseline="30000">
                <a:solidFill>
                  <a:schemeClr val="bg1"/>
                </a:solidFill>
                <a:effectLst>
                  <a:outerShdw blurRad="38100" dist="38100" dir="2700000" algn="tl">
                    <a:srgbClr val="000000"/>
                  </a:outerShdw>
                </a:effectLst>
                <a:latin typeface="Tempus Sans ITC" pitchFamily="82" charset="0"/>
              </a:rPr>
              <a:t>+</a:t>
            </a:r>
            <a:r>
              <a:rPr lang="fr-CA" sz="2400" b="1">
                <a:solidFill>
                  <a:schemeClr val="bg1"/>
                </a:solidFill>
                <a:effectLst>
                  <a:outerShdw blurRad="38100" dist="38100" dir="2700000" algn="tl">
                    <a:srgbClr val="000000"/>
                  </a:outerShdw>
                </a:effectLst>
                <a:latin typeface="Tempus Sans ITC" pitchFamily="82" charset="0"/>
              </a:rPr>
              <a:t>/K</a:t>
            </a:r>
            <a:r>
              <a:rPr lang="fr-CA" sz="2400" b="1" baseline="30000">
                <a:solidFill>
                  <a:schemeClr val="bg1"/>
                </a:solidFill>
                <a:effectLst>
                  <a:outerShdw blurRad="38100" dist="38100" dir="2700000" algn="tl">
                    <a:srgbClr val="000000"/>
                  </a:outerShdw>
                </a:effectLst>
                <a:latin typeface="Tempus Sans ITC" pitchFamily="82" charset="0"/>
              </a:rPr>
              <a:t>+</a:t>
            </a:r>
            <a:r>
              <a:rPr lang="fr-CA" sz="2400" b="1">
                <a:solidFill>
                  <a:schemeClr val="bg1"/>
                </a:solidFill>
                <a:effectLst>
                  <a:outerShdw blurRad="38100" dist="38100" dir="2700000" algn="tl">
                    <a:srgbClr val="000000"/>
                  </a:outerShdw>
                </a:effectLst>
                <a:latin typeface="Tempus Sans ITC" pitchFamily="82" charset="0"/>
              </a:rPr>
              <a:t>)</a:t>
            </a:r>
          </a:p>
        </p:txBody>
      </p:sp>
      <p:sp>
        <p:nvSpPr>
          <p:cNvPr id="99" name="Espace réservé du numéro de diapositive 21"/>
          <p:cNvSpPr txBox="1">
            <a:spLocks/>
          </p:cNvSpPr>
          <p:nvPr>
            <p:custDataLst>
              <p:tags r:id="rId66"/>
            </p:custDataLst>
          </p:nvPr>
        </p:nvSpPr>
        <p:spPr>
          <a:xfrm>
            <a:off x="8028384" y="6021288"/>
            <a:ext cx="677416" cy="288032"/>
          </a:xfrm>
          <a:prstGeom prst="rect">
            <a:avLst/>
          </a:prstGeom>
        </p:spPr>
        <p:txBody>
          <a:bodyPr>
            <a:normAutofit fontScale="92500" lnSpcReduction="20000"/>
          </a:bodyPr>
          <a:lstStyle>
            <a:defPPr>
              <a:defRPr lang="fr-FR"/>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C22005E-848E-4894-AB3D-112370BDA3A2}" type="slidenum">
              <a:rPr lang="en-US" sz="1600" b="1" smtClean="0">
                <a:solidFill>
                  <a:schemeClr val="tx1"/>
                </a:solidFill>
                <a:latin typeface="Verdana" panose="020B0604030504040204" pitchFamily="34" charset="0"/>
                <a:ea typeface="Verdana" panose="020B0604030504040204" pitchFamily="34" charset="0"/>
                <a:cs typeface="Verdana" panose="020B0604030504040204" pitchFamily="34" charset="0"/>
              </a:rPr>
              <a:pPr>
                <a:defRPr/>
              </a:pPr>
              <a:t>18</a:t>
            </a:fld>
            <a:endParaRPr lang="en-US" sz="16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3999"/>
                                        </p:tgtEl>
                                        <p:attrNameLst>
                                          <p:attrName>style.visibility</p:attrName>
                                        </p:attrNameLst>
                                      </p:cBhvr>
                                      <p:to>
                                        <p:strVal val="visible"/>
                                      </p:to>
                                    </p:set>
                                    <p:animEffect transition="in" filter="fade">
                                      <p:cBhvr>
                                        <p:cTn id="7" dur="1000"/>
                                        <p:tgtEl>
                                          <p:spTgt spid="12399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4000"/>
                                        </p:tgtEl>
                                        <p:attrNameLst>
                                          <p:attrName>style.visibility</p:attrName>
                                        </p:attrNameLst>
                                      </p:cBhvr>
                                      <p:to>
                                        <p:strVal val="visible"/>
                                      </p:to>
                                    </p:set>
                                    <p:animEffect transition="in" filter="fade">
                                      <p:cBhvr>
                                        <p:cTn id="10" dur="1000"/>
                                        <p:tgtEl>
                                          <p:spTgt spid="12400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4007"/>
                                        </p:tgtEl>
                                        <p:attrNameLst>
                                          <p:attrName>style.visibility</p:attrName>
                                        </p:attrNameLst>
                                      </p:cBhvr>
                                      <p:to>
                                        <p:strVal val="visible"/>
                                      </p:to>
                                    </p:set>
                                    <p:animEffect transition="in" filter="fade">
                                      <p:cBhvr>
                                        <p:cTn id="13" dur="1000"/>
                                        <p:tgtEl>
                                          <p:spTgt spid="12400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4014"/>
                                        </p:tgtEl>
                                        <p:attrNameLst>
                                          <p:attrName>style.visibility</p:attrName>
                                        </p:attrNameLst>
                                      </p:cBhvr>
                                      <p:to>
                                        <p:strVal val="visible"/>
                                      </p:to>
                                    </p:set>
                                    <p:animEffect transition="in" filter="fade">
                                      <p:cBhvr>
                                        <p:cTn id="16" dur="1000"/>
                                        <p:tgtEl>
                                          <p:spTgt spid="1240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4013"/>
                                        </p:tgtEl>
                                        <p:attrNameLst>
                                          <p:attrName>style.visibility</p:attrName>
                                        </p:attrNameLst>
                                      </p:cBhvr>
                                      <p:to>
                                        <p:strVal val="visible"/>
                                      </p:to>
                                    </p:set>
                                    <p:animEffect transition="in" filter="fade">
                                      <p:cBhvr>
                                        <p:cTn id="19" dur="1000"/>
                                        <p:tgtEl>
                                          <p:spTgt spid="1240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4012"/>
                                        </p:tgtEl>
                                        <p:attrNameLst>
                                          <p:attrName>style.visibility</p:attrName>
                                        </p:attrNameLst>
                                      </p:cBhvr>
                                      <p:to>
                                        <p:strVal val="visible"/>
                                      </p:to>
                                    </p:set>
                                    <p:animEffect transition="in" filter="fade">
                                      <p:cBhvr>
                                        <p:cTn id="22" dur="1000"/>
                                        <p:tgtEl>
                                          <p:spTgt spid="124012"/>
                                        </p:tgtEl>
                                      </p:cBhvr>
                                    </p:animEffect>
                                  </p:childTnLst>
                                </p:cTn>
                              </p:par>
                              <p:par>
                                <p:cTn id="23" presetID="10"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24002"/>
                                        </p:tgtEl>
                                        <p:attrNameLst>
                                          <p:attrName>style.visibility</p:attrName>
                                        </p:attrNameLst>
                                      </p:cBhvr>
                                      <p:to>
                                        <p:strVal val="visible"/>
                                      </p:to>
                                    </p:set>
                                    <p:animEffect transition="in" filter="wipe(left)">
                                      <p:cBhvr>
                                        <p:cTn id="30" dur="1000"/>
                                        <p:tgtEl>
                                          <p:spTgt spid="124002"/>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24001"/>
                                        </p:tgtEl>
                                        <p:attrNameLst>
                                          <p:attrName>style.visibility</p:attrName>
                                        </p:attrNameLst>
                                      </p:cBhvr>
                                      <p:to>
                                        <p:strVal val="visible"/>
                                      </p:to>
                                    </p:set>
                                    <p:animEffect transition="in" filter="wipe(left)">
                                      <p:cBhvr>
                                        <p:cTn id="33" dur="500"/>
                                        <p:tgtEl>
                                          <p:spTgt spid="124001"/>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4008"/>
                                        </p:tgtEl>
                                        <p:attrNameLst>
                                          <p:attrName>style.visibility</p:attrName>
                                        </p:attrNameLst>
                                      </p:cBhvr>
                                      <p:to>
                                        <p:strVal val="visible"/>
                                      </p:to>
                                    </p:set>
                                    <p:animEffect transition="in" filter="wipe(left)">
                                      <p:cBhvr>
                                        <p:cTn id="36" dur="1000"/>
                                        <p:tgtEl>
                                          <p:spTgt spid="124008"/>
                                        </p:tgtEl>
                                      </p:cBhvr>
                                    </p:animEffect>
                                  </p:childTnLst>
                                </p:cTn>
                              </p:par>
                              <p:par>
                                <p:cTn id="37" presetID="0" presetClass="path" presetSubtype="0" accel="50000" decel="50000" fill="hold" grpId="1" nodeType="withEffect">
                                  <p:stCondLst>
                                    <p:cond delay="0"/>
                                  </p:stCondLst>
                                  <p:childTnLst>
                                    <p:animMotion origin="layout" path="M 0.00903 -0.00092 C 0.03802 -0.00717 0.06719 -0.01319 0.08125 -0.00092 C 0.09531 0.01134 0.0908 0.05 0.09375 0.07315 C 0.0967 0.0963 0.09584 0.1213 0.09931 0.13796 C 0.10278 0.15463 0.10486 0.1669 0.11459 0.17315 C 0.12431 0.1794 0.15 0.17107 0.15764 0.175 C 0.16528 0.17894 0.16285 0.18796 0.16042 0.19722 " pathEditMode="relative" ptsTypes="aaaaaaA">
                                      <p:cBhvr>
                                        <p:cTn id="38" dur="2000" fill="hold"/>
                                        <p:tgtEl>
                                          <p:spTgt spid="124012"/>
                                        </p:tgtEl>
                                        <p:attrNameLst>
                                          <p:attrName>ppt_x</p:attrName>
                                          <p:attrName>ppt_y</p:attrName>
                                        </p:attrNameLst>
                                      </p:cBhvr>
                                    </p:animMotion>
                                  </p:childTnLst>
                                  <p:subTnLst>
                                    <p:set>
                                      <p:cBhvr override="childStyle">
                                        <p:cTn dur="1" fill="hold" display="0" masterRel="sameClick" afterEffect="1">
                                          <p:stCondLst>
                                            <p:cond evt="end" delay="0">
                                              <p:tn val="37"/>
                                            </p:cond>
                                          </p:stCondLst>
                                        </p:cTn>
                                        <p:tgtEl>
                                          <p:spTgt spid="124012"/>
                                        </p:tgtEl>
                                        <p:attrNameLst>
                                          <p:attrName>style.visibility</p:attrName>
                                        </p:attrNameLst>
                                      </p:cBhvr>
                                      <p:to>
                                        <p:strVal val="hidden"/>
                                      </p:to>
                                    </p:set>
                                  </p:subTnLst>
                                </p:cTn>
                              </p:par>
                              <p:par>
                                <p:cTn id="39" presetID="0" presetClass="path" presetSubtype="0" accel="50000" decel="50000" fill="hold" grpId="1" nodeType="withEffect">
                                  <p:stCondLst>
                                    <p:cond delay="0"/>
                                  </p:stCondLst>
                                  <p:childTnLst>
                                    <p:animMotion origin="layout" path="M 0.00903 0.0051 C 0.029 0.00023 0.04913 -0.0044 0.0632 -0.00231 C 0.07726 -0.00023 0.08733 0.00533 0.09375 0.01806 C 0.10018 0.03079 0.09844 0.05973 0.10209 0.07361 C 0.10573 0.0875 0.10816 0.09746 0.11597 0.10139 C 0.12379 0.10533 0.14028 0.09699 0.14931 0.09769 C 0.15834 0.09838 0.16545 0.10162 0.17014 0.1051 C 0.17483 0.10857 0.17587 0.11598 0.17709 0.11806 " pathEditMode="relative" ptsTypes="aaaaaaaA">
                                      <p:cBhvr>
                                        <p:cTn id="40" dur="2000" fill="hold"/>
                                        <p:tgtEl>
                                          <p:spTgt spid="124013"/>
                                        </p:tgtEl>
                                        <p:attrNameLst>
                                          <p:attrName>ppt_x</p:attrName>
                                          <p:attrName>ppt_y</p:attrName>
                                        </p:attrNameLst>
                                      </p:cBhvr>
                                    </p:animMotion>
                                  </p:childTnLst>
                                  <p:subTnLst>
                                    <p:set>
                                      <p:cBhvr override="childStyle">
                                        <p:cTn dur="1" fill="hold" display="0" masterRel="sameClick" afterEffect="1">
                                          <p:stCondLst>
                                            <p:cond evt="end" delay="0">
                                              <p:tn val="39"/>
                                            </p:cond>
                                          </p:stCondLst>
                                        </p:cTn>
                                        <p:tgtEl>
                                          <p:spTgt spid="124013"/>
                                        </p:tgtEl>
                                        <p:attrNameLst>
                                          <p:attrName>style.visibility</p:attrName>
                                        </p:attrNameLst>
                                      </p:cBhvr>
                                      <p:to>
                                        <p:strVal val="hidden"/>
                                      </p:to>
                                    </p:set>
                                  </p:subTnLst>
                                </p:cTn>
                              </p:par>
                              <p:par>
                                <p:cTn id="41" presetID="63" presetClass="path" presetSubtype="0" accel="50000" decel="50000" fill="hold" grpId="1" nodeType="withEffect">
                                  <p:stCondLst>
                                    <p:cond delay="0"/>
                                  </p:stCondLst>
                                  <p:childTnLst>
                                    <p:animMotion origin="layout" path="M 8.33333E-7 -1.11111E-6 L 0.14462 -0.00139 " pathEditMode="relative" rAng="0" ptsTypes="AA">
                                      <p:cBhvr>
                                        <p:cTn id="42" dur="2000" fill="hold"/>
                                        <p:tgtEl>
                                          <p:spTgt spid="124014"/>
                                        </p:tgtEl>
                                        <p:attrNameLst>
                                          <p:attrName>ppt_x</p:attrName>
                                          <p:attrName>ppt_y</p:attrName>
                                        </p:attrNameLst>
                                      </p:cBhvr>
                                      <p:rCtr x="72" y="-1"/>
                                    </p:animMotion>
                                  </p:childTnLst>
                                  <p:subTnLst>
                                    <p:set>
                                      <p:cBhvr override="childStyle">
                                        <p:cTn dur="1" fill="hold" display="0" masterRel="sameClick" afterEffect="1">
                                          <p:stCondLst>
                                            <p:cond evt="end" delay="0">
                                              <p:tn val="41"/>
                                            </p:cond>
                                          </p:stCondLst>
                                        </p:cTn>
                                        <p:tgtEl>
                                          <p:spTgt spid="124014"/>
                                        </p:tgtEl>
                                        <p:attrNameLst>
                                          <p:attrName>style.visibility</p:attrName>
                                        </p:attrNameLst>
                                      </p:cBhvr>
                                      <p:to>
                                        <p:strVal val="hidden"/>
                                      </p:to>
                                    </p:set>
                                  </p:subTnLst>
                                </p:cTn>
                              </p:par>
                            </p:childTnLst>
                          </p:cTn>
                        </p:par>
                        <p:par>
                          <p:cTn id="43" fill="hold">
                            <p:stCondLst>
                              <p:cond delay="2000"/>
                            </p:stCondLst>
                            <p:childTnLst>
                              <p:par>
                                <p:cTn id="44" presetID="10" presetClass="entr" presetSubtype="0" fill="hold" grpId="0" nodeType="afterEffect">
                                  <p:stCondLst>
                                    <p:cond delay="0"/>
                                  </p:stCondLst>
                                  <p:childTnLst>
                                    <p:set>
                                      <p:cBhvr>
                                        <p:cTn id="45" dur="1" fill="hold">
                                          <p:stCondLst>
                                            <p:cond delay="0"/>
                                          </p:stCondLst>
                                        </p:cTn>
                                        <p:tgtEl>
                                          <p:spTgt spid="124049"/>
                                        </p:tgtEl>
                                        <p:attrNameLst>
                                          <p:attrName>style.visibility</p:attrName>
                                        </p:attrNameLst>
                                      </p:cBhvr>
                                      <p:to>
                                        <p:strVal val="visible"/>
                                      </p:to>
                                    </p:set>
                                    <p:animEffect transition="in" filter="fade">
                                      <p:cBhvr>
                                        <p:cTn id="46" dur="1000"/>
                                        <p:tgtEl>
                                          <p:spTgt spid="12404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24051"/>
                                        </p:tgtEl>
                                        <p:attrNameLst>
                                          <p:attrName>style.visibility</p:attrName>
                                        </p:attrNameLst>
                                      </p:cBhvr>
                                      <p:to>
                                        <p:strVal val="visible"/>
                                      </p:to>
                                    </p:set>
                                    <p:animEffect transition="in" filter="fade">
                                      <p:cBhvr>
                                        <p:cTn id="49" dur="1000"/>
                                        <p:tgtEl>
                                          <p:spTgt spid="12405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24050"/>
                                        </p:tgtEl>
                                        <p:attrNameLst>
                                          <p:attrName>style.visibility</p:attrName>
                                        </p:attrNameLst>
                                      </p:cBhvr>
                                      <p:to>
                                        <p:strVal val="visible"/>
                                      </p:to>
                                    </p:set>
                                    <p:animEffect transition="in" filter="fade">
                                      <p:cBhvr>
                                        <p:cTn id="52" dur="1000"/>
                                        <p:tgtEl>
                                          <p:spTgt spid="124050"/>
                                        </p:tgtEl>
                                      </p:cBhvr>
                                    </p:animEffect>
                                  </p:childTnLst>
                                </p:cTn>
                              </p:par>
                              <p:par>
                                <p:cTn id="53" presetID="10" presetClass="exit" presetSubtype="0" fill="hold" grpId="1" nodeType="withEffect">
                                  <p:stCondLst>
                                    <p:cond delay="0"/>
                                  </p:stCondLst>
                                  <p:childTnLst>
                                    <p:animEffect transition="out" filter="fade">
                                      <p:cBhvr>
                                        <p:cTn id="54" dur="1000"/>
                                        <p:tgtEl>
                                          <p:spTgt spid="124002"/>
                                        </p:tgtEl>
                                      </p:cBhvr>
                                    </p:animEffect>
                                    <p:set>
                                      <p:cBhvr>
                                        <p:cTn id="55" dur="1" fill="hold">
                                          <p:stCondLst>
                                            <p:cond delay="999"/>
                                          </p:stCondLst>
                                        </p:cTn>
                                        <p:tgtEl>
                                          <p:spTgt spid="124002"/>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1000"/>
                                        <p:tgtEl>
                                          <p:spTgt spid="124008"/>
                                        </p:tgtEl>
                                      </p:cBhvr>
                                    </p:animEffect>
                                    <p:set>
                                      <p:cBhvr>
                                        <p:cTn id="58" dur="1" fill="hold">
                                          <p:stCondLst>
                                            <p:cond delay="999"/>
                                          </p:stCondLst>
                                        </p:cTn>
                                        <p:tgtEl>
                                          <p:spTgt spid="124008"/>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1000"/>
                                        <p:tgtEl>
                                          <p:spTgt spid="124001"/>
                                        </p:tgtEl>
                                      </p:cBhvr>
                                    </p:animEffect>
                                    <p:set>
                                      <p:cBhvr>
                                        <p:cTn id="61" dur="1" fill="hold">
                                          <p:stCondLst>
                                            <p:cond delay="999"/>
                                          </p:stCondLst>
                                        </p:cTn>
                                        <p:tgtEl>
                                          <p:spTgt spid="124001"/>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22" presetClass="entr" presetSubtype="2" fill="hold" nodeType="click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wipe(right)">
                                      <p:cBhvr>
                                        <p:cTn id="66" dur="500"/>
                                        <p:tgtEl>
                                          <p:spTgt spid="4"/>
                                        </p:tgtEl>
                                      </p:cBhvr>
                                    </p:animEffect>
                                  </p:childTnLst>
                                </p:cTn>
                              </p:par>
                              <p:par>
                                <p:cTn id="67" presetID="22" presetClass="exit" presetSubtype="8" fill="hold" nodeType="withEffect">
                                  <p:stCondLst>
                                    <p:cond delay="0"/>
                                  </p:stCondLst>
                                  <p:childTnLst>
                                    <p:animEffect transition="out" filter="wipe(left)">
                                      <p:cBhvr>
                                        <p:cTn id="68" dur="500"/>
                                        <p:tgtEl>
                                          <p:spTgt spid="2"/>
                                        </p:tgtEl>
                                      </p:cBhvr>
                                    </p:animEffect>
                                    <p:set>
                                      <p:cBhvr>
                                        <p:cTn id="69" dur="1" fill="hold">
                                          <p:stCondLst>
                                            <p:cond delay="499"/>
                                          </p:stCondLst>
                                        </p:cTn>
                                        <p:tgtEl>
                                          <p:spTgt spid="2"/>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0" presetClass="path" presetSubtype="0" accel="50000" decel="50000" fill="hold" grpId="1" nodeType="clickEffect">
                                  <p:stCondLst>
                                    <p:cond delay="0"/>
                                  </p:stCondLst>
                                  <p:childTnLst>
                                    <p:animMotion origin="layout" path="M 8.33333E-7 0.00138 C 0.08819 0.0037 0.17656 0.00625 0.22587 0.00046 C 0.275 -0.0051 0.28385 -0.02616 0.29531 -0.03172 " pathEditMode="relative" rAng="0" ptsTypes="aaA">
                                      <p:cBhvr>
                                        <p:cTn id="73" dur="2000" fill="hold"/>
                                        <p:tgtEl>
                                          <p:spTgt spid="124050"/>
                                        </p:tgtEl>
                                        <p:attrNameLst>
                                          <p:attrName>ppt_x</p:attrName>
                                          <p:attrName>ppt_y</p:attrName>
                                        </p:attrNameLst>
                                      </p:cBhvr>
                                      <p:rCtr x="148" y="-14"/>
                                    </p:animMotion>
                                  </p:childTnLst>
                                  <p:subTnLst>
                                    <p:set>
                                      <p:cBhvr override="childStyle">
                                        <p:cTn dur="1" fill="hold" display="0" masterRel="sameClick" afterEffect="1">
                                          <p:stCondLst>
                                            <p:cond evt="end" delay="0">
                                              <p:tn val="72"/>
                                            </p:cond>
                                          </p:stCondLst>
                                        </p:cTn>
                                        <p:tgtEl>
                                          <p:spTgt spid="124050"/>
                                        </p:tgtEl>
                                        <p:attrNameLst>
                                          <p:attrName>style.visibility</p:attrName>
                                        </p:attrNameLst>
                                      </p:cBhvr>
                                      <p:to>
                                        <p:strVal val="hidden"/>
                                      </p:to>
                                    </p:set>
                                  </p:subTnLst>
                                </p:cTn>
                              </p:par>
                              <p:par>
                                <p:cTn id="74" presetID="0" presetClass="path" presetSubtype="0" accel="50000" decel="50000" fill="hold" grpId="1" nodeType="withEffect">
                                  <p:stCondLst>
                                    <p:cond delay="0"/>
                                  </p:stCondLst>
                                  <p:childTnLst>
                                    <p:animMotion origin="layout" path="M -2.77778E-6 -0.00162 C 0.08247 -0.00185 0.16528 -0.00185 0.2165 0.0007 C 0.26788 0.00348 0.28768 0.00903 0.30764 0.01482 " pathEditMode="relative" rAng="0" ptsTypes="aaA">
                                      <p:cBhvr>
                                        <p:cTn id="75" dur="2000" fill="hold"/>
                                        <p:tgtEl>
                                          <p:spTgt spid="124049"/>
                                        </p:tgtEl>
                                        <p:attrNameLst>
                                          <p:attrName>ppt_x</p:attrName>
                                          <p:attrName>ppt_y</p:attrName>
                                        </p:attrNameLst>
                                      </p:cBhvr>
                                      <p:rCtr x="154" y="8"/>
                                    </p:animMotion>
                                  </p:childTnLst>
                                  <p:subTnLst>
                                    <p:set>
                                      <p:cBhvr override="childStyle">
                                        <p:cTn dur="1" fill="hold" display="0" masterRel="sameClick" afterEffect="1">
                                          <p:stCondLst>
                                            <p:cond evt="end" delay="0">
                                              <p:tn val="74"/>
                                            </p:cond>
                                          </p:stCondLst>
                                        </p:cTn>
                                        <p:tgtEl>
                                          <p:spTgt spid="124049"/>
                                        </p:tgtEl>
                                        <p:attrNameLst>
                                          <p:attrName>style.visibility</p:attrName>
                                        </p:attrNameLst>
                                      </p:cBhvr>
                                      <p:to>
                                        <p:strVal val="hidden"/>
                                      </p:to>
                                    </p:set>
                                  </p:subTnLst>
                                </p:cTn>
                              </p:par>
                              <p:par>
                                <p:cTn id="76" presetID="63" presetClass="path" presetSubtype="0" accel="50000" decel="50000" fill="hold" grpId="1" nodeType="withEffect">
                                  <p:stCondLst>
                                    <p:cond delay="0"/>
                                  </p:stCondLst>
                                  <p:childTnLst>
                                    <p:animMotion origin="layout" path="M -0.00139 0.0037 L 0.38455 -0.00162 " pathEditMode="relative" rAng="0" ptsTypes="AA">
                                      <p:cBhvr>
                                        <p:cTn id="77" dur="2000" fill="hold"/>
                                        <p:tgtEl>
                                          <p:spTgt spid="124051"/>
                                        </p:tgtEl>
                                        <p:attrNameLst>
                                          <p:attrName>ppt_x</p:attrName>
                                          <p:attrName>ppt_y</p:attrName>
                                        </p:attrNameLst>
                                      </p:cBhvr>
                                      <p:rCtr x="193" y="-3"/>
                                    </p:animMotion>
                                  </p:childTnLst>
                                  <p:subTnLst>
                                    <p:set>
                                      <p:cBhvr override="childStyle">
                                        <p:cTn dur="1" fill="hold" display="0" masterRel="sameClick" afterEffect="1">
                                          <p:stCondLst>
                                            <p:cond evt="end" delay="0">
                                              <p:tn val="76"/>
                                            </p:cond>
                                          </p:stCondLst>
                                        </p:cTn>
                                        <p:tgtEl>
                                          <p:spTgt spid="124051"/>
                                        </p:tgtEl>
                                        <p:attrNameLst>
                                          <p:attrName>style.visibility</p:attrName>
                                        </p:attrNameLst>
                                      </p:cBhvr>
                                      <p:to>
                                        <p:strVal val="hidden"/>
                                      </p:to>
                                    </p:set>
                                  </p:subTnLst>
                                </p:cTn>
                              </p:par>
                              <p:par>
                                <p:cTn id="78" presetID="10" presetClass="entr" presetSubtype="0" fill="hold" grpId="0" nodeType="withEffect">
                                  <p:stCondLst>
                                    <p:cond delay="0"/>
                                  </p:stCondLst>
                                  <p:childTnLst>
                                    <p:set>
                                      <p:cBhvr>
                                        <p:cTn id="79" dur="1" fill="hold">
                                          <p:stCondLst>
                                            <p:cond delay="0"/>
                                          </p:stCondLst>
                                        </p:cTn>
                                        <p:tgtEl>
                                          <p:spTgt spid="124047"/>
                                        </p:tgtEl>
                                        <p:attrNameLst>
                                          <p:attrName>style.visibility</p:attrName>
                                        </p:attrNameLst>
                                      </p:cBhvr>
                                      <p:to>
                                        <p:strVal val="visible"/>
                                      </p:to>
                                    </p:set>
                                    <p:animEffect transition="in" filter="fade">
                                      <p:cBhvr>
                                        <p:cTn id="80" dur="1000"/>
                                        <p:tgtEl>
                                          <p:spTgt spid="124047"/>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124030"/>
                                        </p:tgtEl>
                                        <p:attrNameLst>
                                          <p:attrName>style.visibility</p:attrName>
                                        </p:attrNameLst>
                                      </p:cBhvr>
                                      <p:to>
                                        <p:strVal val="visible"/>
                                      </p:to>
                                    </p:set>
                                    <p:animEffect transition="in" filter="wipe(left)">
                                      <p:cBhvr>
                                        <p:cTn id="83" dur="1000"/>
                                        <p:tgtEl>
                                          <p:spTgt spid="124030"/>
                                        </p:tgtEl>
                                      </p:cBhvr>
                                    </p:animEffect>
                                  </p:childTnLst>
                                </p:cTn>
                              </p:par>
                              <p:par>
                                <p:cTn id="84" presetID="10" presetClass="entr" presetSubtype="0" fill="hold" nodeType="withEffect">
                                  <p:stCondLst>
                                    <p:cond delay="1500"/>
                                  </p:stCondLst>
                                  <p:childTnLst>
                                    <p:set>
                                      <p:cBhvr>
                                        <p:cTn id="85" dur="1" fill="hold">
                                          <p:stCondLst>
                                            <p:cond delay="0"/>
                                          </p:stCondLst>
                                        </p:cTn>
                                        <p:tgtEl>
                                          <p:spTgt spid="12"/>
                                        </p:tgtEl>
                                        <p:attrNameLst>
                                          <p:attrName>style.visibility</p:attrName>
                                        </p:attrNameLst>
                                      </p:cBhvr>
                                      <p:to>
                                        <p:strVal val="visible"/>
                                      </p:to>
                                    </p:set>
                                    <p:animEffect transition="in" filter="fade">
                                      <p:cBhvr>
                                        <p:cTn id="86" dur="1000"/>
                                        <p:tgtEl>
                                          <p:spTgt spid="12"/>
                                        </p:tgtEl>
                                      </p:cBhvr>
                                    </p:animEffect>
                                  </p:childTnLst>
                                </p:cTn>
                              </p:par>
                              <p:par>
                                <p:cTn id="87" presetID="10" presetClass="entr" presetSubtype="0" fill="hold" grpId="0" nodeType="withEffect">
                                  <p:stCondLst>
                                    <p:cond delay="1500"/>
                                  </p:stCondLst>
                                  <p:childTnLst>
                                    <p:set>
                                      <p:cBhvr>
                                        <p:cTn id="88" dur="1" fill="hold">
                                          <p:stCondLst>
                                            <p:cond delay="0"/>
                                          </p:stCondLst>
                                        </p:cTn>
                                        <p:tgtEl>
                                          <p:spTgt spid="124090"/>
                                        </p:tgtEl>
                                        <p:attrNameLst>
                                          <p:attrName>style.visibility</p:attrName>
                                        </p:attrNameLst>
                                      </p:cBhvr>
                                      <p:to>
                                        <p:strVal val="visible"/>
                                      </p:to>
                                    </p:set>
                                    <p:animEffect transition="in" filter="fade">
                                      <p:cBhvr>
                                        <p:cTn id="89" dur="1000"/>
                                        <p:tgtEl>
                                          <p:spTgt spid="124090"/>
                                        </p:tgtEl>
                                      </p:cBhvr>
                                    </p:animEffect>
                                  </p:childTnLst>
                                </p:cTn>
                              </p:par>
                              <p:par>
                                <p:cTn id="90" presetID="10" presetClass="entr" presetSubtype="0" fill="hold" grpId="0" nodeType="withEffect">
                                  <p:stCondLst>
                                    <p:cond delay="1500"/>
                                  </p:stCondLst>
                                  <p:childTnLst>
                                    <p:set>
                                      <p:cBhvr>
                                        <p:cTn id="91" dur="1" fill="hold">
                                          <p:stCondLst>
                                            <p:cond delay="0"/>
                                          </p:stCondLst>
                                        </p:cTn>
                                        <p:tgtEl>
                                          <p:spTgt spid="124089"/>
                                        </p:tgtEl>
                                        <p:attrNameLst>
                                          <p:attrName>style.visibility</p:attrName>
                                        </p:attrNameLst>
                                      </p:cBhvr>
                                      <p:to>
                                        <p:strVal val="visible"/>
                                      </p:to>
                                    </p:set>
                                    <p:animEffect transition="in" filter="fade">
                                      <p:cBhvr>
                                        <p:cTn id="92" dur="1000"/>
                                        <p:tgtEl>
                                          <p:spTgt spid="124089"/>
                                        </p:tgtEl>
                                      </p:cBhvr>
                                    </p:animEffect>
                                  </p:childTnLst>
                                </p:cTn>
                              </p:par>
                              <p:par>
                                <p:cTn id="93" presetID="10" presetClass="entr" presetSubtype="0" fill="hold" grpId="0" nodeType="withEffect">
                                  <p:stCondLst>
                                    <p:cond delay="1500"/>
                                  </p:stCondLst>
                                  <p:childTnLst>
                                    <p:set>
                                      <p:cBhvr>
                                        <p:cTn id="94" dur="1" fill="hold">
                                          <p:stCondLst>
                                            <p:cond delay="0"/>
                                          </p:stCondLst>
                                        </p:cTn>
                                        <p:tgtEl>
                                          <p:spTgt spid="124073"/>
                                        </p:tgtEl>
                                        <p:attrNameLst>
                                          <p:attrName>style.visibility</p:attrName>
                                        </p:attrNameLst>
                                      </p:cBhvr>
                                      <p:to>
                                        <p:strVal val="visible"/>
                                      </p:to>
                                    </p:set>
                                    <p:animEffect transition="in" filter="fade">
                                      <p:cBhvr>
                                        <p:cTn id="95" dur="1000"/>
                                        <p:tgtEl>
                                          <p:spTgt spid="124073"/>
                                        </p:tgtEl>
                                      </p:cBhvr>
                                    </p:animEffect>
                                  </p:childTnLst>
                                </p:cTn>
                              </p:par>
                              <p:par>
                                <p:cTn id="96" presetID="10" presetClass="exit" presetSubtype="0" fill="hold" grpId="1" nodeType="withEffect">
                                  <p:stCondLst>
                                    <p:cond delay="1500"/>
                                  </p:stCondLst>
                                  <p:childTnLst>
                                    <p:animEffect transition="out" filter="fade">
                                      <p:cBhvr>
                                        <p:cTn id="97" dur="1000"/>
                                        <p:tgtEl>
                                          <p:spTgt spid="124030"/>
                                        </p:tgtEl>
                                      </p:cBhvr>
                                    </p:animEffect>
                                    <p:set>
                                      <p:cBhvr>
                                        <p:cTn id="98" dur="1" fill="hold">
                                          <p:stCondLst>
                                            <p:cond delay="999"/>
                                          </p:stCondLst>
                                        </p:cTn>
                                        <p:tgtEl>
                                          <p:spTgt spid="124030"/>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124003"/>
                                        </p:tgtEl>
                                        <p:attrNameLst>
                                          <p:attrName>style.visibility</p:attrName>
                                        </p:attrNameLst>
                                      </p:cBhvr>
                                      <p:to>
                                        <p:strVal val="visible"/>
                                      </p:to>
                                    </p:set>
                                    <p:animEffect transition="in" filter="wipe(left)">
                                      <p:cBhvr>
                                        <p:cTn id="103" dur="500"/>
                                        <p:tgtEl>
                                          <p:spTgt spid="124003"/>
                                        </p:tgtEl>
                                      </p:cBhvr>
                                    </p:animEffect>
                                  </p:childTnLst>
                                </p:cTn>
                              </p:par>
                              <p:par>
                                <p:cTn id="104" presetID="10" presetClass="entr" presetSubtype="0" fill="hold" nodeType="withEffect">
                                  <p:stCondLst>
                                    <p:cond delay="0"/>
                                  </p:stCondLst>
                                  <p:childTnLst>
                                    <p:set>
                                      <p:cBhvr>
                                        <p:cTn id="105" dur="1" fill="hold">
                                          <p:stCondLst>
                                            <p:cond delay="0"/>
                                          </p:stCondLst>
                                        </p:cTn>
                                        <p:tgtEl>
                                          <p:spTgt spid="6"/>
                                        </p:tgtEl>
                                        <p:attrNameLst>
                                          <p:attrName>style.visibility</p:attrName>
                                        </p:attrNameLst>
                                      </p:cBhvr>
                                      <p:to>
                                        <p:strVal val="visible"/>
                                      </p:to>
                                    </p:set>
                                    <p:animEffect transition="in" filter="fade">
                                      <p:cBhvr>
                                        <p:cTn id="106" dur="1000"/>
                                        <p:tgtEl>
                                          <p:spTgt spid="6"/>
                                        </p:tgtEl>
                                      </p:cBhvr>
                                    </p:animEffect>
                                  </p:childTnLst>
                                </p:cTn>
                              </p:par>
                            </p:childTnLst>
                          </p:cTn>
                        </p:par>
                        <p:par>
                          <p:cTn id="107" fill="hold">
                            <p:stCondLst>
                              <p:cond delay="1000"/>
                            </p:stCondLst>
                            <p:childTnLst>
                              <p:par>
                                <p:cTn id="108" presetID="10" presetClass="entr" presetSubtype="0" fill="hold" grpId="0" nodeType="afterEffect">
                                  <p:stCondLst>
                                    <p:cond delay="0"/>
                                  </p:stCondLst>
                                  <p:childTnLst>
                                    <p:set>
                                      <p:cBhvr>
                                        <p:cTn id="109" dur="1" fill="hold">
                                          <p:stCondLst>
                                            <p:cond delay="0"/>
                                          </p:stCondLst>
                                        </p:cTn>
                                        <p:tgtEl>
                                          <p:spTgt spid="124015"/>
                                        </p:tgtEl>
                                        <p:attrNameLst>
                                          <p:attrName>style.visibility</p:attrName>
                                        </p:attrNameLst>
                                      </p:cBhvr>
                                      <p:to>
                                        <p:strVal val="visible"/>
                                      </p:to>
                                    </p:set>
                                    <p:animEffect transition="in" filter="fade">
                                      <p:cBhvr>
                                        <p:cTn id="110" dur="1000"/>
                                        <p:tgtEl>
                                          <p:spTgt spid="124015"/>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grpId="0" nodeType="clickEffect">
                                  <p:stCondLst>
                                    <p:cond delay="0"/>
                                  </p:stCondLst>
                                  <p:childTnLst>
                                    <p:set>
                                      <p:cBhvr>
                                        <p:cTn id="114" dur="1" fill="hold">
                                          <p:stCondLst>
                                            <p:cond delay="0"/>
                                          </p:stCondLst>
                                        </p:cTn>
                                        <p:tgtEl>
                                          <p:spTgt spid="124004"/>
                                        </p:tgtEl>
                                        <p:attrNameLst>
                                          <p:attrName>style.visibility</p:attrName>
                                        </p:attrNameLst>
                                      </p:cBhvr>
                                      <p:to>
                                        <p:strVal val="visible"/>
                                      </p:to>
                                    </p:set>
                                    <p:animEffect transition="in" filter="wipe(left)">
                                      <p:cBhvr>
                                        <p:cTn id="115" dur="500"/>
                                        <p:tgtEl>
                                          <p:spTgt spid="124004"/>
                                        </p:tgtEl>
                                      </p:cBhvr>
                                    </p:animEffect>
                                  </p:childTnLst>
                                </p:cTn>
                              </p:par>
                              <p:par>
                                <p:cTn id="116" presetID="63" presetClass="path" presetSubtype="0" accel="50000" decel="50000" fill="hold" grpId="1" nodeType="withEffect">
                                  <p:stCondLst>
                                    <p:cond delay="0"/>
                                  </p:stCondLst>
                                  <p:childTnLst>
                                    <p:animMotion origin="layout" path="M -1.11111E-6 4.81481E-6 L 0.13906 0.00162 " pathEditMode="relative" rAng="0" ptsTypes="AA">
                                      <p:cBhvr>
                                        <p:cTn id="117" dur="2000" fill="hold"/>
                                        <p:tgtEl>
                                          <p:spTgt spid="124015"/>
                                        </p:tgtEl>
                                        <p:attrNameLst>
                                          <p:attrName>ppt_x</p:attrName>
                                          <p:attrName>ppt_y</p:attrName>
                                        </p:attrNameLst>
                                      </p:cBhvr>
                                      <p:rCtr x="69" y="1"/>
                                    </p:animMotion>
                                  </p:childTnLst>
                                  <p:subTnLst>
                                    <p:set>
                                      <p:cBhvr override="childStyle">
                                        <p:cTn dur="1" fill="hold" display="0" masterRel="sameClick" afterEffect="1">
                                          <p:stCondLst>
                                            <p:cond evt="end" delay="0">
                                              <p:tn val="116"/>
                                            </p:cond>
                                          </p:stCondLst>
                                        </p:cTn>
                                        <p:tgtEl>
                                          <p:spTgt spid="124015"/>
                                        </p:tgtEl>
                                        <p:attrNameLst>
                                          <p:attrName>style.visibility</p:attrName>
                                        </p:attrNameLst>
                                      </p:cBhvr>
                                      <p:to>
                                        <p:strVal val="hidden"/>
                                      </p:to>
                                    </p:set>
                                  </p:subTnLst>
                                </p:cTn>
                              </p:par>
                            </p:childTnLst>
                          </p:cTn>
                        </p:par>
                        <p:par>
                          <p:cTn id="118" fill="hold">
                            <p:stCondLst>
                              <p:cond delay="2000"/>
                            </p:stCondLst>
                            <p:childTnLst>
                              <p:par>
                                <p:cTn id="119" presetID="10" presetClass="entr" presetSubtype="0" fill="hold" grpId="0" nodeType="afterEffect">
                                  <p:stCondLst>
                                    <p:cond delay="0"/>
                                  </p:stCondLst>
                                  <p:childTnLst>
                                    <p:set>
                                      <p:cBhvr>
                                        <p:cTn id="120" dur="1" fill="hold">
                                          <p:stCondLst>
                                            <p:cond delay="0"/>
                                          </p:stCondLst>
                                        </p:cTn>
                                        <p:tgtEl>
                                          <p:spTgt spid="124052"/>
                                        </p:tgtEl>
                                        <p:attrNameLst>
                                          <p:attrName>style.visibility</p:attrName>
                                        </p:attrNameLst>
                                      </p:cBhvr>
                                      <p:to>
                                        <p:strVal val="visible"/>
                                      </p:to>
                                    </p:set>
                                    <p:animEffect transition="in" filter="fade">
                                      <p:cBhvr>
                                        <p:cTn id="121" dur="1000"/>
                                        <p:tgtEl>
                                          <p:spTgt spid="124052"/>
                                        </p:tgtEl>
                                      </p:cBhvr>
                                    </p:animEffect>
                                  </p:childTnLst>
                                </p:cTn>
                              </p:par>
                              <p:par>
                                <p:cTn id="122" presetID="10" presetClass="exit" presetSubtype="0" fill="hold" grpId="1" nodeType="withEffect">
                                  <p:stCondLst>
                                    <p:cond delay="0"/>
                                  </p:stCondLst>
                                  <p:childTnLst>
                                    <p:animEffect transition="out" filter="fade">
                                      <p:cBhvr>
                                        <p:cTn id="123" dur="1000"/>
                                        <p:tgtEl>
                                          <p:spTgt spid="124004"/>
                                        </p:tgtEl>
                                      </p:cBhvr>
                                    </p:animEffect>
                                    <p:set>
                                      <p:cBhvr>
                                        <p:cTn id="124" dur="1" fill="hold">
                                          <p:stCondLst>
                                            <p:cond delay="999"/>
                                          </p:stCondLst>
                                        </p:cTn>
                                        <p:tgtEl>
                                          <p:spTgt spid="124004"/>
                                        </p:tgtEl>
                                        <p:attrNameLst>
                                          <p:attrName>style.visibility</p:attrName>
                                        </p:attrNameLst>
                                      </p:cBhvr>
                                      <p:to>
                                        <p:strVal val="hidden"/>
                                      </p:to>
                                    </p:set>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nodeType="clickEffect">
                                  <p:stCondLst>
                                    <p:cond delay="0"/>
                                  </p:stCondLst>
                                  <p:childTnLst>
                                    <p:set>
                                      <p:cBhvr>
                                        <p:cTn id="128" dur="1" fill="hold">
                                          <p:stCondLst>
                                            <p:cond delay="0"/>
                                          </p:stCondLst>
                                        </p:cTn>
                                        <p:tgtEl>
                                          <p:spTgt spid="5"/>
                                        </p:tgtEl>
                                        <p:attrNameLst>
                                          <p:attrName>style.visibility</p:attrName>
                                        </p:attrNameLst>
                                      </p:cBhvr>
                                      <p:to>
                                        <p:strVal val="visible"/>
                                      </p:to>
                                    </p:set>
                                    <p:animEffect transition="in" filter="wipe(left)">
                                      <p:cBhvr>
                                        <p:cTn id="129" dur="500"/>
                                        <p:tgtEl>
                                          <p:spTgt spid="5"/>
                                        </p:tgtEl>
                                      </p:cBhvr>
                                    </p:animEffect>
                                  </p:childTnLst>
                                </p:cTn>
                              </p:par>
                              <p:par>
                                <p:cTn id="130" presetID="22" presetClass="exit" presetSubtype="8" fill="hold" nodeType="withEffect">
                                  <p:stCondLst>
                                    <p:cond delay="0"/>
                                  </p:stCondLst>
                                  <p:childTnLst>
                                    <p:animEffect transition="out" filter="wipe(left)">
                                      <p:cBhvr>
                                        <p:cTn id="131" dur="500"/>
                                        <p:tgtEl>
                                          <p:spTgt spid="6"/>
                                        </p:tgtEl>
                                      </p:cBhvr>
                                    </p:animEffect>
                                    <p:set>
                                      <p:cBhvr>
                                        <p:cTn id="132" dur="1" fill="hold">
                                          <p:stCondLst>
                                            <p:cond delay="499"/>
                                          </p:stCondLst>
                                        </p:cTn>
                                        <p:tgtEl>
                                          <p:spTgt spid="6"/>
                                        </p:tgtEl>
                                        <p:attrNameLst>
                                          <p:attrName>style.visibility</p:attrName>
                                        </p:attrNameLst>
                                      </p:cBhvr>
                                      <p:to>
                                        <p:strVal val="hidden"/>
                                      </p:to>
                                    </p:set>
                                  </p:childTnLst>
                                </p:cTn>
                              </p:par>
                            </p:childTnLst>
                          </p:cTn>
                        </p:par>
                        <p:par>
                          <p:cTn id="133" fill="hold">
                            <p:stCondLst>
                              <p:cond delay="500"/>
                            </p:stCondLst>
                            <p:childTnLst>
                              <p:par>
                                <p:cTn id="134" presetID="63" presetClass="path" presetSubtype="0" accel="50000" decel="50000" fill="hold" grpId="1" nodeType="afterEffect">
                                  <p:stCondLst>
                                    <p:cond delay="0"/>
                                  </p:stCondLst>
                                  <p:childTnLst>
                                    <p:animMotion origin="layout" path="M -0.00139 -2.22222E-6 L 0.40799 -2.22222E-6 " pathEditMode="relative" rAng="0" ptsTypes="AA">
                                      <p:cBhvr>
                                        <p:cTn id="135" dur="2000" fill="hold"/>
                                        <p:tgtEl>
                                          <p:spTgt spid="124052"/>
                                        </p:tgtEl>
                                        <p:attrNameLst>
                                          <p:attrName>ppt_x</p:attrName>
                                          <p:attrName>ppt_y</p:attrName>
                                        </p:attrNameLst>
                                      </p:cBhvr>
                                      <p:rCtr x="205" y="0"/>
                                    </p:animMotion>
                                  </p:childTnLst>
                                  <p:subTnLst>
                                    <p:set>
                                      <p:cBhvr override="childStyle">
                                        <p:cTn dur="1" fill="hold" display="0" masterRel="sameClick" afterEffect="1">
                                          <p:stCondLst>
                                            <p:cond evt="end" delay="0">
                                              <p:tn val="134"/>
                                            </p:cond>
                                          </p:stCondLst>
                                        </p:cTn>
                                        <p:tgtEl>
                                          <p:spTgt spid="124052"/>
                                        </p:tgtEl>
                                        <p:attrNameLst>
                                          <p:attrName>style.visibility</p:attrName>
                                        </p:attrNameLst>
                                      </p:cBhvr>
                                      <p:to>
                                        <p:strVal val="hidden"/>
                                      </p:to>
                                    </p:set>
                                  </p:subTnLst>
                                </p:cTn>
                              </p:par>
                              <p:par>
                                <p:cTn id="136" presetID="10" presetClass="entr" presetSubtype="0" fill="hold" grpId="0" nodeType="withEffect">
                                  <p:stCondLst>
                                    <p:cond delay="0"/>
                                  </p:stCondLst>
                                  <p:childTnLst>
                                    <p:set>
                                      <p:cBhvr>
                                        <p:cTn id="137" dur="1" fill="hold">
                                          <p:stCondLst>
                                            <p:cond delay="0"/>
                                          </p:stCondLst>
                                        </p:cTn>
                                        <p:tgtEl>
                                          <p:spTgt spid="124048"/>
                                        </p:tgtEl>
                                        <p:attrNameLst>
                                          <p:attrName>style.visibility</p:attrName>
                                        </p:attrNameLst>
                                      </p:cBhvr>
                                      <p:to>
                                        <p:strVal val="visible"/>
                                      </p:to>
                                    </p:set>
                                    <p:animEffect transition="in" filter="fade">
                                      <p:cBhvr>
                                        <p:cTn id="138" dur="1000"/>
                                        <p:tgtEl>
                                          <p:spTgt spid="124048"/>
                                        </p:tgtEl>
                                      </p:cBhvr>
                                    </p:animEffect>
                                  </p:childTnLst>
                                </p:cTn>
                              </p:par>
                              <p:par>
                                <p:cTn id="139" presetID="22" presetClass="entr" presetSubtype="8" fill="hold" grpId="0" nodeType="withEffect">
                                  <p:stCondLst>
                                    <p:cond delay="0"/>
                                  </p:stCondLst>
                                  <p:childTnLst>
                                    <p:set>
                                      <p:cBhvr>
                                        <p:cTn id="140" dur="1" fill="hold">
                                          <p:stCondLst>
                                            <p:cond delay="0"/>
                                          </p:stCondLst>
                                        </p:cTn>
                                        <p:tgtEl>
                                          <p:spTgt spid="124031"/>
                                        </p:tgtEl>
                                        <p:attrNameLst>
                                          <p:attrName>style.visibility</p:attrName>
                                        </p:attrNameLst>
                                      </p:cBhvr>
                                      <p:to>
                                        <p:strVal val="visible"/>
                                      </p:to>
                                    </p:set>
                                    <p:animEffect transition="in" filter="wipe(left)">
                                      <p:cBhvr>
                                        <p:cTn id="141" dur="500"/>
                                        <p:tgtEl>
                                          <p:spTgt spid="124031"/>
                                        </p:tgtEl>
                                      </p:cBhvr>
                                    </p:animEffect>
                                  </p:childTnLst>
                                </p:cTn>
                              </p:par>
                              <p:par>
                                <p:cTn id="142" presetID="10" presetClass="entr" presetSubtype="0" fill="hold" nodeType="withEffect">
                                  <p:stCondLst>
                                    <p:cond delay="1500"/>
                                  </p:stCondLst>
                                  <p:childTnLst>
                                    <p:set>
                                      <p:cBhvr>
                                        <p:cTn id="143" dur="1" fill="hold">
                                          <p:stCondLst>
                                            <p:cond delay="0"/>
                                          </p:stCondLst>
                                        </p:cTn>
                                        <p:tgtEl>
                                          <p:spTgt spid="3"/>
                                        </p:tgtEl>
                                        <p:attrNameLst>
                                          <p:attrName>style.visibility</p:attrName>
                                        </p:attrNameLst>
                                      </p:cBhvr>
                                      <p:to>
                                        <p:strVal val="visible"/>
                                      </p:to>
                                    </p:set>
                                    <p:animEffect transition="in" filter="fade">
                                      <p:cBhvr>
                                        <p:cTn id="144" dur="1000"/>
                                        <p:tgtEl>
                                          <p:spTgt spid="3"/>
                                        </p:tgtEl>
                                      </p:cBhvr>
                                    </p:animEffect>
                                  </p:childTnLst>
                                </p:cTn>
                              </p:par>
                              <p:par>
                                <p:cTn id="145" presetID="10" presetClass="entr" presetSubtype="0" fill="hold" grpId="0" nodeType="withEffect">
                                  <p:stCondLst>
                                    <p:cond delay="1500"/>
                                  </p:stCondLst>
                                  <p:childTnLst>
                                    <p:set>
                                      <p:cBhvr>
                                        <p:cTn id="146" dur="1" fill="hold">
                                          <p:stCondLst>
                                            <p:cond delay="0"/>
                                          </p:stCondLst>
                                        </p:cTn>
                                        <p:tgtEl>
                                          <p:spTgt spid="124029"/>
                                        </p:tgtEl>
                                        <p:attrNameLst>
                                          <p:attrName>style.visibility</p:attrName>
                                        </p:attrNameLst>
                                      </p:cBhvr>
                                      <p:to>
                                        <p:strVal val="visible"/>
                                      </p:to>
                                    </p:set>
                                    <p:animEffect transition="in" filter="fade">
                                      <p:cBhvr>
                                        <p:cTn id="147" dur="1000"/>
                                        <p:tgtEl>
                                          <p:spTgt spid="124029"/>
                                        </p:tgtEl>
                                      </p:cBhvr>
                                    </p:animEffect>
                                  </p:childTnLst>
                                </p:cTn>
                              </p:par>
                              <p:par>
                                <p:cTn id="148" presetID="10" presetClass="exit" presetSubtype="0" fill="hold" grpId="1" nodeType="withEffect">
                                  <p:stCondLst>
                                    <p:cond delay="1500"/>
                                  </p:stCondLst>
                                  <p:childTnLst>
                                    <p:animEffect transition="out" filter="fade">
                                      <p:cBhvr>
                                        <p:cTn id="149" dur="1000"/>
                                        <p:tgtEl>
                                          <p:spTgt spid="124031"/>
                                        </p:tgtEl>
                                      </p:cBhvr>
                                    </p:animEffect>
                                    <p:set>
                                      <p:cBhvr>
                                        <p:cTn id="150" dur="1" fill="hold">
                                          <p:stCondLst>
                                            <p:cond delay="999"/>
                                          </p:stCondLst>
                                        </p:cTn>
                                        <p:tgtEl>
                                          <p:spTgt spid="124031"/>
                                        </p:tgtEl>
                                        <p:attrNameLst>
                                          <p:attrName>style.visibility</p:attrName>
                                        </p:attrNameLst>
                                      </p:cBhvr>
                                      <p:to>
                                        <p:strVal val="hidden"/>
                                      </p:to>
                                    </p:set>
                                  </p:childTnLst>
                                </p:cTn>
                              </p:par>
                            </p:childTnLst>
                          </p:cTn>
                        </p:par>
                      </p:childTnLst>
                    </p:cTn>
                  </p:par>
                  <p:par>
                    <p:cTn id="151" fill="hold">
                      <p:stCondLst>
                        <p:cond delay="indefinite"/>
                      </p:stCondLst>
                      <p:childTnLst>
                        <p:par>
                          <p:cTn id="152" fill="hold">
                            <p:stCondLst>
                              <p:cond delay="0"/>
                            </p:stCondLst>
                            <p:childTnLst>
                              <p:par>
                                <p:cTn id="153" presetID="10" presetClass="entr" presetSubtype="0" fill="hold" nodeType="clickEffect">
                                  <p:stCondLst>
                                    <p:cond delay="0"/>
                                  </p:stCondLst>
                                  <p:childTnLst>
                                    <p:set>
                                      <p:cBhvr>
                                        <p:cTn id="154" dur="1" fill="hold">
                                          <p:stCondLst>
                                            <p:cond delay="0"/>
                                          </p:stCondLst>
                                        </p:cTn>
                                        <p:tgtEl>
                                          <p:spTgt spid="7"/>
                                        </p:tgtEl>
                                        <p:attrNameLst>
                                          <p:attrName>style.visibility</p:attrName>
                                        </p:attrNameLst>
                                      </p:cBhvr>
                                      <p:to>
                                        <p:strVal val="visible"/>
                                      </p:to>
                                    </p:set>
                                    <p:animEffect transition="in" filter="fade">
                                      <p:cBhvr>
                                        <p:cTn id="155" dur="1000"/>
                                        <p:tgtEl>
                                          <p:spTgt spid="7"/>
                                        </p:tgtEl>
                                      </p:cBhvr>
                                    </p:animEffect>
                                  </p:childTnLst>
                                </p:cTn>
                              </p:par>
                            </p:childTnLst>
                          </p:cTn>
                        </p:par>
                      </p:childTnLst>
                    </p:cTn>
                  </p:par>
                  <p:par>
                    <p:cTn id="156" fill="hold">
                      <p:stCondLst>
                        <p:cond delay="indefinite"/>
                      </p:stCondLst>
                      <p:childTnLst>
                        <p:par>
                          <p:cTn id="157" fill="hold">
                            <p:stCondLst>
                              <p:cond delay="0"/>
                            </p:stCondLst>
                            <p:childTnLst>
                              <p:par>
                                <p:cTn id="158" presetID="0" presetClass="path" presetSubtype="0" accel="50000" decel="50000" fill="hold" grpId="1" nodeType="clickEffect">
                                  <p:stCondLst>
                                    <p:cond delay="0"/>
                                  </p:stCondLst>
                                  <p:childTnLst>
                                    <p:animMotion origin="layout" path="M -0.00139 -0.00695 C 0.00243 0.03611 0.00642 0.07592 0.01128 0.10393 C 0.01614 0.13194 0.01857 0.15069 0.02725 0.16088 C 0.03594 0.17129 0.04566 0.16643 0.06337 0.16597 C 0.08107 0.16574 0.11927 0.15995 0.13403 0.15833 " pathEditMode="relative" rAng="0" ptsTypes="aaaaa">
                                      <p:cBhvr>
                                        <p:cTn id="159" dur="2000" fill="hold"/>
                                        <p:tgtEl>
                                          <p:spTgt spid="124073"/>
                                        </p:tgtEl>
                                        <p:attrNameLst>
                                          <p:attrName>ppt_x</p:attrName>
                                          <p:attrName>ppt_y</p:attrName>
                                        </p:attrNameLst>
                                      </p:cBhvr>
                                      <p:rCtr x="68" y="89"/>
                                    </p:animMotion>
                                  </p:childTnLst>
                                  <p:subTnLst>
                                    <p:set>
                                      <p:cBhvr override="childStyle">
                                        <p:cTn dur="1" fill="hold" display="0" masterRel="sameClick" afterEffect="1">
                                          <p:stCondLst>
                                            <p:cond evt="end" delay="0">
                                              <p:tn val="158"/>
                                            </p:cond>
                                          </p:stCondLst>
                                        </p:cTn>
                                        <p:tgtEl>
                                          <p:spTgt spid="124073"/>
                                        </p:tgtEl>
                                        <p:attrNameLst>
                                          <p:attrName>style.visibility</p:attrName>
                                        </p:attrNameLst>
                                      </p:cBhvr>
                                      <p:to>
                                        <p:strVal val="hidden"/>
                                      </p:to>
                                    </p:set>
                                  </p:subTnLst>
                                </p:cTn>
                              </p:par>
                              <p:par>
                                <p:cTn id="160" presetID="22" presetClass="entr" presetSubtype="8" fill="hold" grpId="0" nodeType="withEffect">
                                  <p:stCondLst>
                                    <p:cond delay="0"/>
                                  </p:stCondLst>
                                  <p:childTnLst>
                                    <p:set>
                                      <p:cBhvr>
                                        <p:cTn id="161" dur="1" fill="hold">
                                          <p:stCondLst>
                                            <p:cond delay="0"/>
                                          </p:stCondLst>
                                        </p:cTn>
                                        <p:tgtEl>
                                          <p:spTgt spid="124005"/>
                                        </p:tgtEl>
                                        <p:attrNameLst>
                                          <p:attrName>style.visibility</p:attrName>
                                        </p:attrNameLst>
                                      </p:cBhvr>
                                      <p:to>
                                        <p:strVal val="visible"/>
                                      </p:to>
                                    </p:set>
                                    <p:animEffect transition="in" filter="wipe(left)">
                                      <p:cBhvr>
                                        <p:cTn id="162" dur="500"/>
                                        <p:tgtEl>
                                          <p:spTgt spid="124005"/>
                                        </p:tgtEl>
                                      </p:cBhvr>
                                    </p:animEffect>
                                  </p:childTnLst>
                                </p:cTn>
                              </p:par>
                            </p:childTnLst>
                          </p:cTn>
                        </p:par>
                        <p:par>
                          <p:cTn id="163" fill="hold">
                            <p:stCondLst>
                              <p:cond delay="2000"/>
                            </p:stCondLst>
                            <p:childTnLst>
                              <p:par>
                                <p:cTn id="164" presetID="10" presetClass="entr" presetSubtype="0" fill="hold" grpId="0" nodeType="afterEffect">
                                  <p:stCondLst>
                                    <p:cond delay="0"/>
                                  </p:stCondLst>
                                  <p:childTnLst>
                                    <p:set>
                                      <p:cBhvr>
                                        <p:cTn id="165" dur="1" fill="hold">
                                          <p:stCondLst>
                                            <p:cond delay="0"/>
                                          </p:stCondLst>
                                        </p:cTn>
                                        <p:tgtEl>
                                          <p:spTgt spid="124028"/>
                                        </p:tgtEl>
                                        <p:attrNameLst>
                                          <p:attrName>style.visibility</p:attrName>
                                        </p:attrNameLst>
                                      </p:cBhvr>
                                      <p:to>
                                        <p:strVal val="visible"/>
                                      </p:to>
                                    </p:set>
                                    <p:animEffect transition="in" filter="fade">
                                      <p:cBhvr>
                                        <p:cTn id="166" dur="1000"/>
                                        <p:tgtEl>
                                          <p:spTgt spid="124028"/>
                                        </p:tgtEl>
                                      </p:cBhvr>
                                    </p:animEffect>
                                  </p:childTnLst>
                                </p:cTn>
                              </p:par>
                              <p:par>
                                <p:cTn id="167" presetID="10" presetClass="exit" presetSubtype="0" fill="hold" grpId="1" nodeType="withEffect">
                                  <p:stCondLst>
                                    <p:cond delay="0"/>
                                  </p:stCondLst>
                                  <p:childTnLst>
                                    <p:animEffect transition="out" filter="fade">
                                      <p:cBhvr>
                                        <p:cTn id="168" dur="1000"/>
                                        <p:tgtEl>
                                          <p:spTgt spid="124005"/>
                                        </p:tgtEl>
                                      </p:cBhvr>
                                    </p:animEffect>
                                    <p:set>
                                      <p:cBhvr>
                                        <p:cTn id="169" dur="1" fill="hold">
                                          <p:stCondLst>
                                            <p:cond delay="999"/>
                                          </p:stCondLst>
                                        </p:cTn>
                                        <p:tgtEl>
                                          <p:spTgt spid="124005"/>
                                        </p:tgtEl>
                                        <p:attrNameLst>
                                          <p:attrName>style.visibility</p:attrName>
                                        </p:attrNameLst>
                                      </p:cBhvr>
                                      <p:to>
                                        <p:strVal val="hidden"/>
                                      </p:to>
                                    </p:set>
                                  </p:childTnLst>
                                </p:cTn>
                              </p:par>
                            </p:childTnLst>
                          </p:cTn>
                        </p:par>
                      </p:childTnLst>
                    </p:cTn>
                  </p:par>
                  <p:par>
                    <p:cTn id="170" fill="hold">
                      <p:stCondLst>
                        <p:cond delay="indefinite"/>
                      </p:stCondLst>
                      <p:childTnLst>
                        <p:par>
                          <p:cTn id="171" fill="hold">
                            <p:stCondLst>
                              <p:cond delay="0"/>
                            </p:stCondLst>
                            <p:childTnLst>
                              <p:par>
                                <p:cTn id="172" presetID="22" presetClass="entr" presetSubtype="8" fill="hold" nodeType="clickEffect">
                                  <p:stCondLst>
                                    <p:cond delay="0"/>
                                  </p:stCondLst>
                                  <p:childTnLst>
                                    <p:set>
                                      <p:cBhvr>
                                        <p:cTn id="173" dur="1" fill="hold">
                                          <p:stCondLst>
                                            <p:cond delay="0"/>
                                          </p:stCondLst>
                                        </p:cTn>
                                        <p:tgtEl>
                                          <p:spTgt spid="8"/>
                                        </p:tgtEl>
                                        <p:attrNameLst>
                                          <p:attrName>style.visibility</p:attrName>
                                        </p:attrNameLst>
                                      </p:cBhvr>
                                      <p:to>
                                        <p:strVal val="visible"/>
                                      </p:to>
                                    </p:set>
                                    <p:animEffect transition="in" filter="wipe(left)">
                                      <p:cBhvr>
                                        <p:cTn id="174" dur="500"/>
                                        <p:tgtEl>
                                          <p:spTgt spid="8"/>
                                        </p:tgtEl>
                                      </p:cBhvr>
                                    </p:animEffect>
                                  </p:childTnLst>
                                </p:cTn>
                              </p:par>
                              <p:par>
                                <p:cTn id="175" presetID="22" presetClass="exit" presetSubtype="2" fill="hold" nodeType="withEffect">
                                  <p:stCondLst>
                                    <p:cond delay="0"/>
                                  </p:stCondLst>
                                  <p:childTnLst>
                                    <p:animEffect transition="out" filter="wipe(right)">
                                      <p:cBhvr>
                                        <p:cTn id="176" dur="500"/>
                                        <p:tgtEl>
                                          <p:spTgt spid="7"/>
                                        </p:tgtEl>
                                      </p:cBhvr>
                                    </p:animEffect>
                                    <p:set>
                                      <p:cBhvr>
                                        <p:cTn id="177" dur="1" fill="hold">
                                          <p:stCondLst>
                                            <p:cond delay="499"/>
                                          </p:stCondLst>
                                        </p:cTn>
                                        <p:tgtEl>
                                          <p:spTgt spid="7"/>
                                        </p:tgtEl>
                                        <p:attrNameLst>
                                          <p:attrName>style.visibility</p:attrName>
                                        </p:attrNameLst>
                                      </p:cBhvr>
                                      <p:to>
                                        <p:strVal val="hidden"/>
                                      </p:to>
                                    </p:set>
                                  </p:childTnLst>
                                </p:cTn>
                              </p:par>
                            </p:childTnLst>
                          </p:cTn>
                        </p:par>
                        <p:par>
                          <p:cTn id="178" fill="hold">
                            <p:stCondLst>
                              <p:cond delay="500"/>
                            </p:stCondLst>
                            <p:childTnLst>
                              <p:par>
                                <p:cTn id="179" presetID="63" presetClass="path" presetSubtype="0" accel="50000" decel="50000" fill="hold" grpId="1" nodeType="afterEffect">
                                  <p:stCondLst>
                                    <p:cond delay="0"/>
                                  </p:stCondLst>
                                  <p:childTnLst>
                                    <p:animMotion origin="layout" path="M -4.16667E-6 3.7037E-6 L 0.06632 3.7037E-6 " pathEditMode="relative" rAng="0" ptsTypes="AA">
                                      <p:cBhvr>
                                        <p:cTn id="180" dur="2000" fill="hold"/>
                                        <p:tgtEl>
                                          <p:spTgt spid="124028"/>
                                        </p:tgtEl>
                                        <p:attrNameLst>
                                          <p:attrName>ppt_x</p:attrName>
                                          <p:attrName>ppt_y</p:attrName>
                                        </p:attrNameLst>
                                      </p:cBhvr>
                                      <p:rCtr x="33" y="0"/>
                                    </p:animMotion>
                                  </p:childTnLst>
                                  <p:subTnLst>
                                    <p:set>
                                      <p:cBhvr override="childStyle">
                                        <p:cTn dur="1" fill="hold" display="0" masterRel="sameClick" afterEffect="1">
                                          <p:stCondLst>
                                            <p:cond evt="end" delay="0">
                                              <p:tn val="179"/>
                                            </p:cond>
                                          </p:stCondLst>
                                        </p:cTn>
                                        <p:tgtEl>
                                          <p:spTgt spid="124028"/>
                                        </p:tgtEl>
                                        <p:attrNameLst>
                                          <p:attrName>style.visibility</p:attrName>
                                        </p:attrNameLst>
                                      </p:cBhvr>
                                      <p:to>
                                        <p:strVal val="hidden"/>
                                      </p:to>
                                    </p:set>
                                  </p:subTnLst>
                                </p:cTn>
                              </p:par>
                              <p:par>
                                <p:cTn id="181" presetID="22" presetClass="entr" presetSubtype="8" fill="hold" grpId="0" nodeType="withEffect">
                                  <p:stCondLst>
                                    <p:cond delay="0"/>
                                  </p:stCondLst>
                                  <p:childTnLst>
                                    <p:set>
                                      <p:cBhvr>
                                        <p:cTn id="182" dur="1" fill="hold">
                                          <p:stCondLst>
                                            <p:cond delay="0"/>
                                          </p:stCondLst>
                                        </p:cTn>
                                        <p:tgtEl>
                                          <p:spTgt spid="124006"/>
                                        </p:tgtEl>
                                        <p:attrNameLst>
                                          <p:attrName>style.visibility</p:attrName>
                                        </p:attrNameLst>
                                      </p:cBhvr>
                                      <p:to>
                                        <p:strVal val="visible"/>
                                      </p:to>
                                    </p:set>
                                    <p:animEffect transition="in" filter="wipe(left)">
                                      <p:cBhvr>
                                        <p:cTn id="183" dur="500"/>
                                        <p:tgtEl>
                                          <p:spTgt spid="124006"/>
                                        </p:tgtEl>
                                      </p:cBhvr>
                                    </p:animEffect>
                                  </p:childTnLst>
                                </p:cTn>
                              </p:par>
                              <p:par>
                                <p:cTn id="184" presetID="10" presetClass="entr" presetSubtype="0" fill="hold" grpId="0" nodeType="withEffect">
                                  <p:stCondLst>
                                    <p:cond delay="500"/>
                                  </p:stCondLst>
                                  <p:childTnLst>
                                    <p:set>
                                      <p:cBhvr>
                                        <p:cTn id="185" dur="1" fill="hold">
                                          <p:stCondLst>
                                            <p:cond delay="0"/>
                                          </p:stCondLst>
                                        </p:cTn>
                                        <p:tgtEl>
                                          <p:spTgt spid="124017"/>
                                        </p:tgtEl>
                                        <p:attrNameLst>
                                          <p:attrName>style.visibility</p:attrName>
                                        </p:attrNameLst>
                                      </p:cBhvr>
                                      <p:to>
                                        <p:strVal val="visible"/>
                                      </p:to>
                                    </p:set>
                                    <p:animEffect transition="in" filter="fade">
                                      <p:cBhvr>
                                        <p:cTn id="186" dur="1000"/>
                                        <p:tgtEl>
                                          <p:spTgt spid="124017"/>
                                        </p:tgtEl>
                                      </p:cBhvr>
                                    </p:animEffect>
                                  </p:childTnLst>
                                </p:cTn>
                              </p:par>
                            </p:childTnLst>
                          </p:cTn>
                        </p:par>
                      </p:childTnLst>
                    </p:cTn>
                  </p:par>
                  <p:par>
                    <p:cTn id="187" fill="hold">
                      <p:stCondLst>
                        <p:cond delay="indefinite"/>
                      </p:stCondLst>
                      <p:childTnLst>
                        <p:par>
                          <p:cTn id="188" fill="hold">
                            <p:stCondLst>
                              <p:cond delay="0"/>
                            </p:stCondLst>
                            <p:childTnLst>
                              <p:par>
                                <p:cTn id="189" presetID="22" presetClass="exit" presetSubtype="8" fill="hold" nodeType="clickEffect">
                                  <p:stCondLst>
                                    <p:cond delay="0"/>
                                  </p:stCondLst>
                                  <p:childTnLst>
                                    <p:animEffect transition="out" filter="wipe(left)">
                                      <p:cBhvr>
                                        <p:cTn id="190" dur="500"/>
                                        <p:tgtEl>
                                          <p:spTgt spid="8"/>
                                        </p:tgtEl>
                                      </p:cBhvr>
                                    </p:animEffect>
                                    <p:set>
                                      <p:cBhvr>
                                        <p:cTn id="191" dur="1" fill="hold">
                                          <p:stCondLst>
                                            <p:cond delay="499"/>
                                          </p:stCondLst>
                                        </p:cTn>
                                        <p:tgtEl>
                                          <p:spTgt spid="8"/>
                                        </p:tgtEl>
                                        <p:attrNameLst>
                                          <p:attrName>style.visibility</p:attrName>
                                        </p:attrNameLst>
                                      </p:cBhvr>
                                      <p:to>
                                        <p:strVal val="hidden"/>
                                      </p:to>
                                    </p:set>
                                  </p:childTnLst>
                                </p:cTn>
                              </p:par>
                              <p:par>
                                <p:cTn id="192" presetID="22" presetClass="entr" presetSubtype="8" fill="hold" nodeType="withEffect">
                                  <p:stCondLst>
                                    <p:cond delay="500"/>
                                  </p:stCondLst>
                                  <p:childTnLst>
                                    <p:set>
                                      <p:cBhvr>
                                        <p:cTn id="193" dur="1" fill="hold">
                                          <p:stCondLst>
                                            <p:cond delay="0"/>
                                          </p:stCondLst>
                                        </p:cTn>
                                        <p:tgtEl>
                                          <p:spTgt spid="7"/>
                                        </p:tgtEl>
                                        <p:attrNameLst>
                                          <p:attrName>style.visibility</p:attrName>
                                        </p:attrNameLst>
                                      </p:cBhvr>
                                      <p:to>
                                        <p:strVal val="visible"/>
                                      </p:to>
                                    </p:set>
                                    <p:animEffect transition="in" filter="wipe(left)">
                                      <p:cBhvr>
                                        <p:cTn id="194" dur="500"/>
                                        <p:tgtEl>
                                          <p:spTgt spid="7"/>
                                        </p:tgtEl>
                                      </p:cBhvr>
                                    </p:animEffect>
                                  </p:childTnLst>
                                </p:cTn>
                              </p:par>
                            </p:childTnLst>
                          </p:cTn>
                        </p:par>
                      </p:childTnLst>
                    </p:cTn>
                  </p:par>
                  <p:par>
                    <p:cTn id="195" fill="hold">
                      <p:stCondLst>
                        <p:cond delay="indefinite"/>
                      </p:stCondLst>
                      <p:childTnLst>
                        <p:par>
                          <p:cTn id="196" fill="hold">
                            <p:stCondLst>
                              <p:cond delay="0"/>
                            </p:stCondLst>
                            <p:childTnLst>
                              <p:par>
                                <p:cTn id="197" presetID="22" presetClass="entr" presetSubtype="8" fill="hold" grpId="0" nodeType="clickEffect">
                                  <p:stCondLst>
                                    <p:cond delay="0"/>
                                  </p:stCondLst>
                                  <p:childTnLst>
                                    <p:set>
                                      <p:cBhvr>
                                        <p:cTn id="198" dur="1" fill="hold">
                                          <p:stCondLst>
                                            <p:cond delay="0"/>
                                          </p:stCondLst>
                                        </p:cTn>
                                        <p:tgtEl>
                                          <p:spTgt spid="124016"/>
                                        </p:tgtEl>
                                        <p:attrNameLst>
                                          <p:attrName>style.visibility</p:attrName>
                                        </p:attrNameLst>
                                      </p:cBhvr>
                                      <p:to>
                                        <p:strVal val="visible"/>
                                      </p:to>
                                    </p:set>
                                    <p:animEffect transition="in" filter="wipe(left)">
                                      <p:cBhvr>
                                        <p:cTn id="199" dur="500"/>
                                        <p:tgtEl>
                                          <p:spTgt spid="124016"/>
                                        </p:tgtEl>
                                      </p:cBhvr>
                                    </p:animEffect>
                                  </p:childTnLst>
                                </p:cTn>
                              </p:par>
                            </p:childTnLst>
                          </p:cTn>
                        </p:par>
                        <p:par>
                          <p:cTn id="200" fill="hold">
                            <p:stCondLst>
                              <p:cond delay="500"/>
                            </p:stCondLst>
                            <p:childTnLst>
                              <p:par>
                                <p:cTn id="201" presetID="0" presetClass="path" presetSubtype="0" accel="50000" decel="50000" fill="hold" grpId="1" nodeType="afterEffect">
                                  <p:stCondLst>
                                    <p:cond delay="0"/>
                                  </p:stCondLst>
                                  <p:childTnLst>
                                    <p:animMotion origin="layout" path="M -0.00104 -0.00717 C 0.00139 -0.01666 0.00712 -0.05115 0.01372 -0.06296 C 0.02031 -0.07476 0.02674 -0.075 0.03872 -0.07824 C 0.05069 -0.08171 0.07118 -0.08148 0.08594 -0.08263 C 0.10069 -0.08402 0.11892 -0.08541 0.1276 -0.08588 " pathEditMode="relative" rAng="0" ptsTypes="aaaaa">
                                      <p:cBhvr>
                                        <p:cTn id="202" dur="2000" fill="hold"/>
                                        <p:tgtEl>
                                          <p:spTgt spid="124029"/>
                                        </p:tgtEl>
                                        <p:attrNameLst>
                                          <p:attrName>ppt_x</p:attrName>
                                          <p:attrName>ppt_y</p:attrName>
                                        </p:attrNameLst>
                                      </p:cBhvr>
                                      <p:rCtr x="64" y="-39"/>
                                    </p:animMotion>
                                  </p:childTnLst>
                                  <p:subTnLst>
                                    <p:set>
                                      <p:cBhvr override="childStyle">
                                        <p:cTn dur="1" fill="hold" display="0" masterRel="sameClick" afterEffect="1">
                                          <p:stCondLst>
                                            <p:cond evt="end" delay="0">
                                              <p:tn val="201"/>
                                            </p:cond>
                                          </p:stCondLst>
                                        </p:cTn>
                                        <p:tgtEl>
                                          <p:spTgt spid="124029"/>
                                        </p:tgtEl>
                                        <p:attrNameLst>
                                          <p:attrName>style.visibility</p:attrName>
                                        </p:attrNameLst>
                                      </p:cBhvr>
                                      <p:to>
                                        <p:strVal val="hidden"/>
                                      </p:to>
                                    </p:set>
                                  </p:subTnLst>
                                </p:cTn>
                              </p:par>
                            </p:childTnLst>
                          </p:cTn>
                        </p:par>
                        <p:par>
                          <p:cTn id="203" fill="hold">
                            <p:stCondLst>
                              <p:cond delay="2500"/>
                            </p:stCondLst>
                            <p:childTnLst>
                              <p:par>
                                <p:cTn id="204" presetID="10" presetClass="entr" presetSubtype="0" fill="hold" grpId="0" nodeType="afterEffect">
                                  <p:stCondLst>
                                    <p:cond delay="0"/>
                                  </p:stCondLst>
                                  <p:childTnLst>
                                    <p:set>
                                      <p:cBhvr>
                                        <p:cTn id="205" dur="1" fill="hold">
                                          <p:stCondLst>
                                            <p:cond delay="0"/>
                                          </p:stCondLst>
                                        </p:cTn>
                                        <p:tgtEl>
                                          <p:spTgt spid="124053"/>
                                        </p:tgtEl>
                                        <p:attrNameLst>
                                          <p:attrName>style.visibility</p:attrName>
                                        </p:attrNameLst>
                                      </p:cBhvr>
                                      <p:to>
                                        <p:strVal val="visible"/>
                                      </p:to>
                                    </p:set>
                                    <p:animEffect transition="in" filter="fade">
                                      <p:cBhvr>
                                        <p:cTn id="206" dur="1000"/>
                                        <p:tgtEl>
                                          <p:spTgt spid="124053"/>
                                        </p:tgtEl>
                                      </p:cBhvr>
                                    </p:animEffect>
                                  </p:childTnLst>
                                </p:cTn>
                              </p:par>
                              <p:par>
                                <p:cTn id="207" presetID="10" presetClass="exit" presetSubtype="0" fill="hold" grpId="1" nodeType="withEffect">
                                  <p:stCondLst>
                                    <p:cond delay="0"/>
                                  </p:stCondLst>
                                  <p:childTnLst>
                                    <p:animEffect transition="out" filter="fade">
                                      <p:cBhvr>
                                        <p:cTn id="208" dur="1000"/>
                                        <p:tgtEl>
                                          <p:spTgt spid="124016"/>
                                        </p:tgtEl>
                                      </p:cBhvr>
                                    </p:animEffect>
                                    <p:set>
                                      <p:cBhvr>
                                        <p:cTn id="209" dur="1" fill="hold">
                                          <p:stCondLst>
                                            <p:cond delay="999"/>
                                          </p:stCondLst>
                                        </p:cTn>
                                        <p:tgtEl>
                                          <p:spTgt spid="124016"/>
                                        </p:tgtEl>
                                        <p:attrNameLst>
                                          <p:attrName>style.visibility</p:attrName>
                                        </p:attrNameLst>
                                      </p:cBhvr>
                                      <p:to>
                                        <p:strVal val="hidden"/>
                                      </p:to>
                                    </p:set>
                                  </p:childTnLst>
                                </p:cTn>
                              </p:par>
                            </p:childTnLst>
                          </p:cTn>
                        </p:par>
                      </p:childTnLst>
                    </p:cTn>
                  </p:par>
                  <p:par>
                    <p:cTn id="210" fill="hold">
                      <p:stCondLst>
                        <p:cond delay="indefinite"/>
                      </p:stCondLst>
                      <p:childTnLst>
                        <p:par>
                          <p:cTn id="211" fill="hold">
                            <p:stCondLst>
                              <p:cond delay="0"/>
                            </p:stCondLst>
                            <p:childTnLst>
                              <p:par>
                                <p:cTn id="212" presetID="22" presetClass="entr" presetSubtype="8" fill="hold" nodeType="clickEffect">
                                  <p:stCondLst>
                                    <p:cond delay="0"/>
                                  </p:stCondLst>
                                  <p:childTnLst>
                                    <p:set>
                                      <p:cBhvr>
                                        <p:cTn id="213" dur="1" fill="hold">
                                          <p:stCondLst>
                                            <p:cond delay="0"/>
                                          </p:stCondLst>
                                        </p:cTn>
                                        <p:tgtEl>
                                          <p:spTgt spid="8"/>
                                        </p:tgtEl>
                                        <p:attrNameLst>
                                          <p:attrName>style.visibility</p:attrName>
                                        </p:attrNameLst>
                                      </p:cBhvr>
                                      <p:to>
                                        <p:strVal val="visible"/>
                                      </p:to>
                                    </p:set>
                                    <p:animEffect transition="in" filter="wipe(left)">
                                      <p:cBhvr>
                                        <p:cTn id="214" dur="500"/>
                                        <p:tgtEl>
                                          <p:spTgt spid="8"/>
                                        </p:tgtEl>
                                      </p:cBhvr>
                                    </p:animEffect>
                                  </p:childTnLst>
                                </p:cTn>
                              </p:par>
                              <p:par>
                                <p:cTn id="215" presetID="22" presetClass="exit" presetSubtype="8" fill="hold" nodeType="withEffect">
                                  <p:stCondLst>
                                    <p:cond delay="0"/>
                                  </p:stCondLst>
                                  <p:childTnLst>
                                    <p:animEffect transition="out" filter="wipe(left)">
                                      <p:cBhvr>
                                        <p:cTn id="216" dur="500"/>
                                        <p:tgtEl>
                                          <p:spTgt spid="7"/>
                                        </p:tgtEl>
                                      </p:cBhvr>
                                    </p:animEffect>
                                    <p:set>
                                      <p:cBhvr>
                                        <p:cTn id="217" dur="1" fill="hold">
                                          <p:stCondLst>
                                            <p:cond delay="499"/>
                                          </p:stCondLst>
                                        </p:cTn>
                                        <p:tgtEl>
                                          <p:spTgt spid="7"/>
                                        </p:tgtEl>
                                        <p:attrNameLst>
                                          <p:attrName>style.visibility</p:attrName>
                                        </p:attrNameLst>
                                      </p:cBhvr>
                                      <p:to>
                                        <p:strVal val="hidden"/>
                                      </p:to>
                                    </p:set>
                                  </p:childTnLst>
                                </p:cTn>
                              </p:par>
                            </p:childTnLst>
                          </p:cTn>
                        </p:par>
                        <p:par>
                          <p:cTn id="218" fill="hold">
                            <p:stCondLst>
                              <p:cond delay="500"/>
                            </p:stCondLst>
                            <p:childTnLst>
                              <p:par>
                                <p:cTn id="219" presetID="63" presetClass="path" presetSubtype="0" accel="50000" decel="50000" fill="hold" grpId="1" nodeType="afterEffect">
                                  <p:stCondLst>
                                    <p:cond delay="0"/>
                                  </p:stCondLst>
                                  <p:childTnLst>
                                    <p:animMotion origin="layout" path="M 0.00416 0.00186 L 0.10798 -0.00162 " pathEditMode="relative" rAng="0" ptsTypes="AA">
                                      <p:cBhvr>
                                        <p:cTn id="220" dur="2000" fill="hold"/>
                                        <p:tgtEl>
                                          <p:spTgt spid="124053"/>
                                        </p:tgtEl>
                                        <p:attrNameLst>
                                          <p:attrName>ppt_x</p:attrName>
                                          <p:attrName>ppt_y</p:attrName>
                                        </p:attrNameLst>
                                      </p:cBhvr>
                                      <p:rCtr x="52" y="-2"/>
                                    </p:animMotion>
                                  </p:childTnLst>
                                  <p:subTnLst>
                                    <p:set>
                                      <p:cBhvr override="childStyle">
                                        <p:cTn dur="1" fill="hold" display="0" masterRel="sameClick" afterEffect="1">
                                          <p:stCondLst>
                                            <p:cond evt="end" delay="0">
                                              <p:tn val="219"/>
                                            </p:cond>
                                          </p:stCondLst>
                                        </p:cTn>
                                        <p:tgtEl>
                                          <p:spTgt spid="124053"/>
                                        </p:tgtEl>
                                        <p:attrNameLst>
                                          <p:attrName>style.visibility</p:attrName>
                                        </p:attrNameLst>
                                      </p:cBhvr>
                                      <p:to>
                                        <p:strVal val="hidden"/>
                                      </p:to>
                                    </p:set>
                                  </p:subTnLst>
                                </p:cTn>
                              </p:par>
                              <p:par>
                                <p:cTn id="221" presetID="10" presetClass="entr" presetSubtype="0" fill="hold" grpId="0" nodeType="withEffect">
                                  <p:stCondLst>
                                    <p:cond delay="1000"/>
                                  </p:stCondLst>
                                  <p:childTnLst>
                                    <p:set>
                                      <p:cBhvr>
                                        <p:cTn id="222" dur="1" fill="hold">
                                          <p:stCondLst>
                                            <p:cond delay="0"/>
                                          </p:stCondLst>
                                        </p:cTn>
                                        <p:tgtEl>
                                          <p:spTgt spid="124018"/>
                                        </p:tgtEl>
                                        <p:attrNameLst>
                                          <p:attrName>style.visibility</p:attrName>
                                        </p:attrNameLst>
                                      </p:cBhvr>
                                      <p:to>
                                        <p:strVal val="visible"/>
                                      </p:to>
                                    </p:set>
                                    <p:animEffect transition="in" filter="fade">
                                      <p:cBhvr>
                                        <p:cTn id="223" dur="1000"/>
                                        <p:tgtEl>
                                          <p:spTgt spid="124018"/>
                                        </p:tgtEl>
                                      </p:cBhvr>
                                    </p:animEffect>
                                  </p:childTnLst>
                                </p:cTn>
                              </p:par>
                            </p:childTnLst>
                          </p:cTn>
                        </p:par>
                      </p:childTnLst>
                    </p:cTn>
                  </p:par>
                  <p:par>
                    <p:cTn id="224" fill="hold">
                      <p:stCondLst>
                        <p:cond delay="indefinite"/>
                      </p:stCondLst>
                      <p:childTnLst>
                        <p:par>
                          <p:cTn id="225" fill="hold">
                            <p:stCondLst>
                              <p:cond delay="0"/>
                            </p:stCondLst>
                            <p:childTnLst>
                              <p:par>
                                <p:cTn id="226" presetID="22" presetClass="entr" presetSubtype="1" fill="hold" grpId="0" nodeType="clickEffect">
                                  <p:stCondLst>
                                    <p:cond delay="0"/>
                                  </p:stCondLst>
                                  <p:childTnLst>
                                    <p:set>
                                      <p:cBhvr>
                                        <p:cTn id="227" dur="1" fill="hold">
                                          <p:stCondLst>
                                            <p:cond delay="0"/>
                                          </p:stCondLst>
                                        </p:cTn>
                                        <p:tgtEl>
                                          <p:spTgt spid="124027"/>
                                        </p:tgtEl>
                                        <p:attrNameLst>
                                          <p:attrName>style.visibility</p:attrName>
                                        </p:attrNameLst>
                                      </p:cBhvr>
                                      <p:to>
                                        <p:strVal val="visible"/>
                                      </p:to>
                                    </p:set>
                                    <p:animEffect transition="in" filter="wipe(up)">
                                      <p:cBhvr>
                                        <p:cTn id="228" dur="1000"/>
                                        <p:tgtEl>
                                          <p:spTgt spid="124027"/>
                                        </p:tgtEl>
                                      </p:cBhvr>
                                    </p:animEffect>
                                  </p:childTnLst>
                                </p:cTn>
                              </p:par>
                            </p:childTnLst>
                          </p:cTn>
                        </p:par>
                      </p:childTnLst>
                    </p:cTn>
                  </p:par>
                  <p:par>
                    <p:cTn id="229" fill="hold">
                      <p:stCondLst>
                        <p:cond delay="indefinite"/>
                      </p:stCondLst>
                      <p:childTnLst>
                        <p:par>
                          <p:cTn id="230" fill="hold">
                            <p:stCondLst>
                              <p:cond delay="0"/>
                            </p:stCondLst>
                            <p:childTnLst>
                              <p:par>
                                <p:cTn id="231" presetID="10" presetClass="entr" presetSubtype="0" fill="hold" nodeType="clickEffect">
                                  <p:stCondLst>
                                    <p:cond delay="0"/>
                                  </p:stCondLst>
                                  <p:childTnLst>
                                    <p:set>
                                      <p:cBhvr>
                                        <p:cTn id="232" dur="1" fill="hold">
                                          <p:stCondLst>
                                            <p:cond delay="0"/>
                                          </p:stCondLst>
                                        </p:cTn>
                                        <p:tgtEl>
                                          <p:spTgt spid="9"/>
                                        </p:tgtEl>
                                        <p:attrNameLst>
                                          <p:attrName>style.visibility</p:attrName>
                                        </p:attrNameLst>
                                      </p:cBhvr>
                                      <p:to>
                                        <p:strVal val="visible"/>
                                      </p:to>
                                    </p:set>
                                    <p:animEffect transition="in" filter="fade">
                                      <p:cBhvr>
                                        <p:cTn id="233" dur="1000"/>
                                        <p:tgtEl>
                                          <p:spTgt spid="9"/>
                                        </p:tgtEl>
                                      </p:cBhvr>
                                    </p:animEffect>
                                  </p:childTnLst>
                                </p:cTn>
                              </p:par>
                              <p:par>
                                <p:cTn id="234" presetID="10" presetClass="entr" presetSubtype="0" fill="hold" grpId="0" nodeType="withEffect">
                                  <p:stCondLst>
                                    <p:cond delay="0"/>
                                  </p:stCondLst>
                                  <p:childTnLst>
                                    <p:set>
                                      <p:cBhvr>
                                        <p:cTn id="235" dur="1" fill="hold">
                                          <p:stCondLst>
                                            <p:cond delay="0"/>
                                          </p:stCondLst>
                                        </p:cTn>
                                        <p:tgtEl>
                                          <p:spTgt spid="124074"/>
                                        </p:tgtEl>
                                        <p:attrNameLst>
                                          <p:attrName>style.visibility</p:attrName>
                                        </p:attrNameLst>
                                      </p:cBhvr>
                                      <p:to>
                                        <p:strVal val="visible"/>
                                      </p:to>
                                    </p:set>
                                    <p:animEffect transition="in" filter="fade">
                                      <p:cBhvr>
                                        <p:cTn id="236" dur="1000"/>
                                        <p:tgtEl>
                                          <p:spTgt spid="124074"/>
                                        </p:tgtEl>
                                      </p:cBhvr>
                                    </p:animEffect>
                                  </p:childTnLst>
                                </p:cTn>
                              </p:par>
                              <p:par>
                                <p:cTn id="237" presetID="10" presetClass="entr" presetSubtype="0" fill="hold" grpId="0" nodeType="withEffect">
                                  <p:stCondLst>
                                    <p:cond delay="0"/>
                                  </p:stCondLst>
                                  <p:childTnLst>
                                    <p:set>
                                      <p:cBhvr>
                                        <p:cTn id="238" dur="1" fill="hold">
                                          <p:stCondLst>
                                            <p:cond delay="0"/>
                                          </p:stCondLst>
                                        </p:cTn>
                                        <p:tgtEl>
                                          <p:spTgt spid="124082"/>
                                        </p:tgtEl>
                                        <p:attrNameLst>
                                          <p:attrName>style.visibility</p:attrName>
                                        </p:attrNameLst>
                                      </p:cBhvr>
                                      <p:to>
                                        <p:strVal val="visible"/>
                                      </p:to>
                                    </p:set>
                                    <p:animEffect transition="in" filter="fade">
                                      <p:cBhvr>
                                        <p:cTn id="239" dur="1000"/>
                                        <p:tgtEl>
                                          <p:spTgt spid="124082"/>
                                        </p:tgtEl>
                                      </p:cBhvr>
                                    </p:animEffect>
                                  </p:childTnLst>
                                </p:cTn>
                              </p:par>
                              <p:par>
                                <p:cTn id="240" presetID="10" presetClass="entr" presetSubtype="0" fill="hold" grpId="0" nodeType="withEffect">
                                  <p:stCondLst>
                                    <p:cond delay="0"/>
                                  </p:stCondLst>
                                  <p:childTnLst>
                                    <p:set>
                                      <p:cBhvr>
                                        <p:cTn id="241" dur="1" fill="hold">
                                          <p:stCondLst>
                                            <p:cond delay="0"/>
                                          </p:stCondLst>
                                        </p:cTn>
                                        <p:tgtEl>
                                          <p:spTgt spid="124081"/>
                                        </p:tgtEl>
                                        <p:attrNameLst>
                                          <p:attrName>style.visibility</p:attrName>
                                        </p:attrNameLst>
                                      </p:cBhvr>
                                      <p:to>
                                        <p:strVal val="visible"/>
                                      </p:to>
                                    </p:set>
                                    <p:animEffect transition="in" filter="fade">
                                      <p:cBhvr>
                                        <p:cTn id="242" dur="1000"/>
                                        <p:tgtEl>
                                          <p:spTgt spid="124081"/>
                                        </p:tgtEl>
                                      </p:cBhvr>
                                    </p:animEffect>
                                  </p:childTnLst>
                                </p:cTn>
                              </p:par>
                              <p:par>
                                <p:cTn id="243" presetID="10" presetClass="entr" presetSubtype="0" fill="hold" grpId="0" nodeType="withEffect">
                                  <p:stCondLst>
                                    <p:cond delay="0"/>
                                  </p:stCondLst>
                                  <p:childTnLst>
                                    <p:set>
                                      <p:cBhvr>
                                        <p:cTn id="244" dur="1" fill="hold">
                                          <p:stCondLst>
                                            <p:cond delay="0"/>
                                          </p:stCondLst>
                                        </p:cTn>
                                        <p:tgtEl>
                                          <p:spTgt spid="124083"/>
                                        </p:tgtEl>
                                        <p:attrNameLst>
                                          <p:attrName>style.visibility</p:attrName>
                                        </p:attrNameLst>
                                      </p:cBhvr>
                                      <p:to>
                                        <p:strVal val="visible"/>
                                      </p:to>
                                    </p:set>
                                    <p:animEffect transition="in" filter="fade">
                                      <p:cBhvr>
                                        <p:cTn id="245" dur="1000"/>
                                        <p:tgtEl>
                                          <p:spTgt spid="124083"/>
                                        </p:tgtEl>
                                      </p:cBhvr>
                                    </p:animEffect>
                                  </p:childTnLst>
                                </p:cTn>
                              </p:par>
                            </p:childTnLst>
                          </p:cTn>
                        </p:par>
                      </p:childTnLst>
                    </p:cTn>
                  </p:par>
                  <p:par>
                    <p:cTn id="246" fill="hold">
                      <p:stCondLst>
                        <p:cond delay="indefinite"/>
                      </p:stCondLst>
                      <p:childTnLst>
                        <p:par>
                          <p:cTn id="247" fill="hold">
                            <p:stCondLst>
                              <p:cond delay="0"/>
                            </p:stCondLst>
                            <p:childTnLst>
                              <p:par>
                                <p:cTn id="248" presetID="0" presetClass="path" presetSubtype="0" accel="50000" decel="50000" fill="hold" grpId="1" nodeType="clickEffect">
                                  <p:stCondLst>
                                    <p:cond delay="0"/>
                                  </p:stCondLst>
                                  <p:childTnLst>
                                    <p:animMotion origin="layout" path="M 0.00104 0.00209 C 0.06128 0.00417 0.12135 0.00556 0.15226 -0.00717 C 0.18316 -0.0199 0.17917 -0.05995 0.18611 -0.07384 " pathEditMode="relative" rAng="0" ptsTypes="aaa">
                                      <p:cBhvr>
                                        <p:cTn id="249" dur="2000" fill="hold"/>
                                        <p:tgtEl>
                                          <p:spTgt spid="124089"/>
                                        </p:tgtEl>
                                        <p:attrNameLst>
                                          <p:attrName>ppt_x</p:attrName>
                                          <p:attrName>ppt_y</p:attrName>
                                        </p:attrNameLst>
                                      </p:cBhvr>
                                      <p:rCtr x="93" y="-36"/>
                                    </p:animMotion>
                                  </p:childTnLst>
                                  <p:subTnLst>
                                    <p:set>
                                      <p:cBhvr override="childStyle">
                                        <p:cTn dur="1" fill="hold" display="0" masterRel="sameClick" afterEffect="1">
                                          <p:stCondLst>
                                            <p:cond evt="end" delay="0">
                                              <p:tn val="248"/>
                                            </p:cond>
                                          </p:stCondLst>
                                        </p:cTn>
                                        <p:tgtEl>
                                          <p:spTgt spid="124089"/>
                                        </p:tgtEl>
                                        <p:attrNameLst>
                                          <p:attrName>style.visibility</p:attrName>
                                        </p:attrNameLst>
                                      </p:cBhvr>
                                      <p:to>
                                        <p:strVal val="hidden"/>
                                      </p:to>
                                    </p:set>
                                  </p:subTnLst>
                                </p:cTn>
                              </p:par>
                              <p:par>
                                <p:cTn id="250" presetID="0" presetClass="path" presetSubtype="0" accel="50000" decel="50000" fill="hold" grpId="1" nodeType="withEffect">
                                  <p:stCondLst>
                                    <p:cond delay="0"/>
                                  </p:stCondLst>
                                  <p:childTnLst>
                                    <p:animMotion origin="layout" path="M 8.33333E-7 2.96296E-6 C 0.02951 -0.00278 0.14219 0.00578 0.17691 -0.01667 C 0.21163 -0.03912 0.20174 -0.11042 0.20833 -0.13519 " pathEditMode="relative" rAng="0" ptsTypes="aaa">
                                      <p:cBhvr>
                                        <p:cTn id="251" dur="2000" fill="hold"/>
                                        <p:tgtEl>
                                          <p:spTgt spid="124090"/>
                                        </p:tgtEl>
                                        <p:attrNameLst>
                                          <p:attrName>ppt_x</p:attrName>
                                          <p:attrName>ppt_y</p:attrName>
                                        </p:attrNameLst>
                                      </p:cBhvr>
                                      <p:rCtr x="106" y="-65"/>
                                    </p:animMotion>
                                  </p:childTnLst>
                                  <p:subTnLst>
                                    <p:set>
                                      <p:cBhvr override="childStyle">
                                        <p:cTn dur="1" fill="hold" display="0" masterRel="sameClick" afterEffect="1">
                                          <p:stCondLst>
                                            <p:cond evt="end" delay="0">
                                              <p:tn val="250"/>
                                            </p:cond>
                                          </p:stCondLst>
                                        </p:cTn>
                                        <p:tgtEl>
                                          <p:spTgt spid="124090"/>
                                        </p:tgtEl>
                                        <p:attrNameLst>
                                          <p:attrName>style.visibility</p:attrName>
                                        </p:attrNameLst>
                                      </p:cBhvr>
                                      <p:to>
                                        <p:strVal val="hidden"/>
                                      </p:to>
                                    </p:set>
                                  </p:subTnLst>
                                </p:cTn>
                              </p:par>
                              <p:par>
                                <p:cTn id="252" presetID="0" presetClass="path" presetSubtype="0" accel="50000" decel="50000" fill="hold" grpId="1" nodeType="withEffect">
                                  <p:stCondLst>
                                    <p:cond delay="0"/>
                                  </p:stCondLst>
                                  <p:childTnLst>
                                    <p:animMotion origin="layout" path="M 0.00017 0.00625 C 0.0441 0.01088 0.08819 0.01551 0.11719 0.00856 C 0.14601 0.00162 0.15972 -0.0169 0.17361 -0.03519 " pathEditMode="relative" rAng="0" ptsTypes="aaA">
                                      <p:cBhvr>
                                        <p:cTn id="253" dur="2000" fill="hold"/>
                                        <p:tgtEl>
                                          <p:spTgt spid="124074"/>
                                        </p:tgtEl>
                                        <p:attrNameLst>
                                          <p:attrName>ppt_x</p:attrName>
                                          <p:attrName>ppt_y</p:attrName>
                                        </p:attrNameLst>
                                      </p:cBhvr>
                                      <p:rCtr x="87" y="-16"/>
                                    </p:animMotion>
                                  </p:childTnLst>
                                  <p:subTnLst>
                                    <p:set>
                                      <p:cBhvr override="childStyle">
                                        <p:cTn dur="1" fill="hold" display="0" masterRel="sameClick" afterEffect="1">
                                          <p:stCondLst>
                                            <p:cond evt="end" delay="0">
                                              <p:tn val="252"/>
                                            </p:cond>
                                          </p:stCondLst>
                                        </p:cTn>
                                        <p:tgtEl>
                                          <p:spTgt spid="124074"/>
                                        </p:tgtEl>
                                        <p:attrNameLst>
                                          <p:attrName>style.visibility</p:attrName>
                                        </p:attrNameLst>
                                      </p:cBhvr>
                                      <p:to>
                                        <p:strVal val="hidden"/>
                                      </p:to>
                                    </p:set>
                                  </p:subTnLst>
                                </p:cTn>
                              </p:par>
                              <p:par>
                                <p:cTn id="254" presetID="10" presetClass="entr" presetSubtype="0" fill="hold" grpId="0" nodeType="withEffect">
                                  <p:stCondLst>
                                    <p:cond delay="1500"/>
                                  </p:stCondLst>
                                  <p:childTnLst>
                                    <p:set>
                                      <p:cBhvr>
                                        <p:cTn id="255" dur="1" fill="hold">
                                          <p:stCondLst>
                                            <p:cond delay="0"/>
                                          </p:stCondLst>
                                        </p:cTn>
                                        <p:tgtEl>
                                          <p:spTgt spid="124060"/>
                                        </p:tgtEl>
                                        <p:attrNameLst>
                                          <p:attrName>style.visibility</p:attrName>
                                        </p:attrNameLst>
                                      </p:cBhvr>
                                      <p:to>
                                        <p:strVal val="visible"/>
                                      </p:to>
                                    </p:set>
                                    <p:animEffect transition="in" filter="fade">
                                      <p:cBhvr>
                                        <p:cTn id="256" dur="1000"/>
                                        <p:tgtEl>
                                          <p:spTgt spid="124060"/>
                                        </p:tgtEl>
                                      </p:cBhvr>
                                    </p:animEffect>
                                  </p:childTnLst>
                                </p:cTn>
                              </p:par>
                              <p:par>
                                <p:cTn id="257" presetID="10" presetClass="entr" presetSubtype="0" fill="hold" grpId="0" nodeType="withEffect">
                                  <p:stCondLst>
                                    <p:cond delay="1500"/>
                                  </p:stCondLst>
                                  <p:childTnLst>
                                    <p:set>
                                      <p:cBhvr>
                                        <p:cTn id="258" dur="1" fill="hold">
                                          <p:stCondLst>
                                            <p:cond delay="0"/>
                                          </p:stCondLst>
                                        </p:cTn>
                                        <p:tgtEl>
                                          <p:spTgt spid="124061"/>
                                        </p:tgtEl>
                                        <p:attrNameLst>
                                          <p:attrName>style.visibility</p:attrName>
                                        </p:attrNameLst>
                                      </p:cBhvr>
                                      <p:to>
                                        <p:strVal val="visible"/>
                                      </p:to>
                                    </p:set>
                                    <p:animEffect transition="in" filter="fade">
                                      <p:cBhvr>
                                        <p:cTn id="259" dur="1000"/>
                                        <p:tgtEl>
                                          <p:spTgt spid="124061"/>
                                        </p:tgtEl>
                                      </p:cBhvr>
                                    </p:animEffect>
                                  </p:childTnLst>
                                </p:cTn>
                              </p:par>
                              <p:par>
                                <p:cTn id="260" presetID="10" presetClass="entr" presetSubtype="0" fill="hold" grpId="0" nodeType="withEffect">
                                  <p:stCondLst>
                                    <p:cond delay="1500"/>
                                  </p:stCondLst>
                                  <p:childTnLst>
                                    <p:set>
                                      <p:cBhvr>
                                        <p:cTn id="261" dur="1" fill="hold">
                                          <p:stCondLst>
                                            <p:cond delay="0"/>
                                          </p:stCondLst>
                                        </p:cTn>
                                        <p:tgtEl>
                                          <p:spTgt spid="124075"/>
                                        </p:tgtEl>
                                        <p:attrNameLst>
                                          <p:attrName>style.visibility</p:attrName>
                                        </p:attrNameLst>
                                      </p:cBhvr>
                                      <p:to>
                                        <p:strVal val="visible"/>
                                      </p:to>
                                    </p:set>
                                    <p:animEffect transition="in" filter="fade">
                                      <p:cBhvr>
                                        <p:cTn id="262" dur="1000"/>
                                        <p:tgtEl>
                                          <p:spTgt spid="124075"/>
                                        </p:tgtEl>
                                      </p:cBhvr>
                                    </p:animEffect>
                                  </p:childTnLst>
                                </p:cTn>
                              </p:par>
                            </p:childTnLst>
                          </p:cTn>
                        </p:par>
                      </p:childTnLst>
                    </p:cTn>
                  </p:par>
                  <p:par>
                    <p:cTn id="263" fill="hold">
                      <p:stCondLst>
                        <p:cond delay="indefinite"/>
                      </p:stCondLst>
                      <p:childTnLst>
                        <p:par>
                          <p:cTn id="264" fill="hold">
                            <p:stCondLst>
                              <p:cond delay="0"/>
                            </p:stCondLst>
                            <p:childTnLst>
                              <p:par>
                                <p:cTn id="265" presetID="10" presetClass="entr" presetSubtype="0" fill="hold" nodeType="clickEffect">
                                  <p:stCondLst>
                                    <p:cond delay="0"/>
                                  </p:stCondLst>
                                  <p:childTnLst>
                                    <p:set>
                                      <p:cBhvr>
                                        <p:cTn id="266" dur="1" fill="hold">
                                          <p:stCondLst>
                                            <p:cond delay="0"/>
                                          </p:stCondLst>
                                        </p:cTn>
                                        <p:tgtEl>
                                          <p:spTgt spid="11"/>
                                        </p:tgtEl>
                                        <p:attrNameLst>
                                          <p:attrName>style.visibility</p:attrName>
                                        </p:attrNameLst>
                                      </p:cBhvr>
                                      <p:to>
                                        <p:strVal val="visible"/>
                                      </p:to>
                                    </p:set>
                                    <p:animEffect transition="in" filter="fade">
                                      <p:cBhvr>
                                        <p:cTn id="267" dur="1000"/>
                                        <p:tgtEl>
                                          <p:spTgt spid="11"/>
                                        </p:tgtEl>
                                      </p:cBhvr>
                                    </p:animEffect>
                                  </p:childTnLst>
                                </p:cTn>
                              </p:par>
                              <p:par>
                                <p:cTn id="268" presetID="32" presetClass="emph" presetSubtype="0" repeatCount="3000" fill="hold" nodeType="withEffect">
                                  <p:stCondLst>
                                    <p:cond delay="0"/>
                                  </p:stCondLst>
                                  <p:childTnLst>
                                    <p:animClr clrSpc="rgb" dir="cw">
                                      <p:cBhvr override="childStyle">
                                        <p:cTn id="269" dur="50" fill="hold"/>
                                        <p:tgtEl>
                                          <p:spTgt spid="11"/>
                                        </p:tgtEl>
                                        <p:attrNameLst>
                                          <p:attrName>style.color</p:attrName>
                                        </p:attrNameLst>
                                      </p:cBhvr>
                                      <p:to>
                                        <a:schemeClr val="accent2"/>
                                      </p:to>
                                    </p:animClr>
                                    <p:animClr clrSpc="rgb" dir="cw">
                                      <p:cBhvr>
                                        <p:cTn id="270" dur="50" fill="hold"/>
                                        <p:tgtEl>
                                          <p:spTgt spid="11"/>
                                        </p:tgtEl>
                                        <p:attrNameLst>
                                          <p:attrName>fillcolor</p:attrName>
                                        </p:attrNameLst>
                                      </p:cBhvr>
                                      <p:to>
                                        <a:schemeClr val="accent2"/>
                                      </p:to>
                                    </p:animClr>
                                    <p:set>
                                      <p:cBhvr>
                                        <p:cTn id="271" dur="50" fill="hold"/>
                                        <p:tgtEl>
                                          <p:spTgt spid="11"/>
                                        </p:tgtEl>
                                        <p:attrNameLst>
                                          <p:attrName>fill.type</p:attrName>
                                        </p:attrNameLst>
                                      </p:cBhvr>
                                      <p:to>
                                        <p:strVal val="solid"/>
                                      </p:to>
                                    </p:set>
                                    <p:set>
                                      <p:cBhvr>
                                        <p:cTn id="272" dur="50" fill="hold"/>
                                        <p:tgtEl>
                                          <p:spTgt spid="11"/>
                                        </p:tgtEl>
                                        <p:attrNameLst>
                                          <p:attrName>fill.on</p:attrName>
                                        </p:attrNameLst>
                                      </p:cBhvr>
                                      <p:to>
                                        <p:strVal val="true"/>
                                      </p:to>
                                    </p:set>
                                    <p:animRot by="120000">
                                      <p:cBhvr>
                                        <p:cTn id="273" dur="50" fill="hold">
                                          <p:stCondLst>
                                            <p:cond delay="0"/>
                                          </p:stCondLst>
                                        </p:cTn>
                                        <p:tgtEl>
                                          <p:spTgt spid="11"/>
                                        </p:tgtEl>
                                        <p:attrNameLst>
                                          <p:attrName>r</p:attrName>
                                        </p:attrNameLst>
                                      </p:cBhvr>
                                    </p:animRot>
                                    <p:animRot by="-240000">
                                      <p:cBhvr>
                                        <p:cTn id="274" dur="100" fill="hold">
                                          <p:stCondLst>
                                            <p:cond delay="100"/>
                                          </p:stCondLst>
                                        </p:cTn>
                                        <p:tgtEl>
                                          <p:spTgt spid="11"/>
                                        </p:tgtEl>
                                        <p:attrNameLst>
                                          <p:attrName>r</p:attrName>
                                        </p:attrNameLst>
                                      </p:cBhvr>
                                    </p:animRot>
                                    <p:animRot by="240000">
                                      <p:cBhvr>
                                        <p:cTn id="275" dur="100" fill="hold">
                                          <p:stCondLst>
                                            <p:cond delay="200"/>
                                          </p:stCondLst>
                                        </p:cTn>
                                        <p:tgtEl>
                                          <p:spTgt spid="11"/>
                                        </p:tgtEl>
                                        <p:attrNameLst>
                                          <p:attrName>r</p:attrName>
                                        </p:attrNameLst>
                                      </p:cBhvr>
                                    </p:animRot>
                                    <p:animRot by="-240000">
                                      <p:cBhvr>
                                        <p:cTn id="276" dur="100" fill="hold">
                                          <p:stCondLst>
                                            <p:cond delay="300"/>
                                          </p:stCondLst>
                                        </p:cTn>
                                        <p:tgtEl>
                                          <p:spTgt spid="11"/>
                                        </p:tgtEl>
                                        <p:attrNameLst>
                                          <p:attrName>r</p:attrName>
                                        </p:attrNameLst>
                                      </p:cBhvr>
                                    </p:animRot>
                                    <p:animRot by="120000">
                                      <p:cBhvr>
                                        <p:cTn id="277" dur="100" fill="hold">
                                          <p:stCondLst>
                                            <p:cond delay="400"/>
                                          </p:stCondLst>
                                        </p:cTn>
                                        <p:tgtEl>
                                          <p:spTgt spid="11"/>
                                        </p:tgtEl>
                                        <p:attrNameLst>
                                          <p:attrName>r</p:attrName>
                                        </p:attrNameLst>
                                      </p:cBhvr>
                                    </p:animRot>
                                  </p:childTnLst>
                                </p:cTn>
                              </p:par>
                              <p:par>
                                <p:cTn id="278" presetID="10" presetClass="entr" presetSubtype="0" fill="hold" grpId="0" nodeType="withEffect">
                                  <p:stCondLst>
                                    <p:cond delay="0"/>
                                  </p:stCondLst>
                                  <p:childTnLst>
                                    <p:set>
                                      <p:cBhvr>
                                        <p:cTn id="279" dur="1" fill="hold">
                                          <p:stCondLst>
                                            <p:cond delay="0"/>
                                          </p:stCondLst>
                                        </p:cTn>
                                        <p:tgtEl>
                                          <p:spTgt spid="124091"/>
                                        </p:tgtEl>
                                        <p:attrNameLst>
                                          <p:attrName>style.visibility</p:attrName>
                                        </p:attrNameLst>
                                      </p:cBhvr>
                                      <p:to>
                                        <p:strVal val="visible"/>
                                      </p:to>
                                    </p:set>
                                    <p:animEffect transition="in" filter="fade">
                                      <p:cBhvr>
                                        <p:cTn id="280" dur="1000"/>
                                        <p:tgtEl>
                                          <p:spTgt spid="124091"/>
                                        </p:tgtEl>
                                      </p:cBhvr>
                                    </p:animEffect>
                                  </p:childTnLst>
                                </p:cTn>
                              </p:par>
                            </p:childTnLst>
                          </p:cTn>
                        </p:par>
                        <p:par>
                          <p:cTn id="281" fill="hold">
                            <p:stCondLst>
                              <p:cond delay="1500"/>
                            </p:stCondLst>
                            <p:childTnLst>
                              <p:par>
                                <p:cTn id="282" presetID="22" presetClass="entr" presetSubtype="2" fill="hold" nodeType="afterEffect">
                                  <p:stCondLst>
                                    <p:cond delay="0"/>
                                  </p:stCondLst>
                                  <p:childTnLst>
                                    <p:set>
                                      <p:cBhvr>
                                        <p:cTn id="283" dur="1" fill="hold">
                                          <p:stCondLst>
                                            <p:cond delay="0"/>
                                          </p:stCondLst>
                                        </p:cTn>
                                        <p:tgtEl>
                                          <p:spTgt spid="10"/>
                                        </p:tgtEl>
                                        <p:attrNameLst>
                                          <p:attrName>style.visibility</p:attrName>
                                        </p:attrNameLst>
                                      </p:cBhvr>
                                      <p:to>
                                        <p:strVal val="visible"/>
                                      </p:to>
                                    </p:set>
                                    <p:animEffect transition="in" filter="wipe(right)">
                                      <p:cBhvr>
                                        <p:cTn id="284" dur="500"/>
                                        <p:tgtEl>
                                          <p:spTgt spid="10"/>
                                        </p:tgtEl>
                                      </p:cBhvr>
                                    </p:animEffect>
                                  </p:childTnLst>
                                </p:cTn>
                              </p:par>
                              <p:par>
                                <p:cTn id="285" presetID="22" presetClass="exit" presetSubtype="8" fill="hold" nodeType="withEffect">
                                  <p:stCondLst>
                                    <p:cond delay="0"/>
                                  </p:stCondLst>
                                  <p:childTnLst>
                                    <p:animEffect transition="out" filter="wipe(left)">
                                      <p:cBhvr>
                                        <p:cTn id="286" dur="500"/>
                                        <p:tgtEl>
                                          <p:spTgt spid="9"/>
                                        </p:tgtEl>
                                      </p:cBhvr>
                                    </p:animEffect>
                                    <p:set>
                                      <p:cBhvr>
                                        <p:cTn id="287" dur="1" fill="hold">
                                          <p:stCondLst>
                                            <p:cond delay="499"/>
                                          </p:stCondLst>
                                        </p:cTn>
                                        <p:tgtEl>
                                          <p:spTgt spid="9"/>
                                        </p:tgtEl>
                                        <p:attrNameLst>
                                          <p:attrName>style.visibility</p:attrName>
                                        </p:attrNameLst>
                                      </p:cBhvr>
                                      <p:to>
                                        <p:strVal val="hidden"/>
                                      </p:to>
                                    </p:set>
                                  </p:childTnLst>
                                </p:cTn>
                              </p:par>
                            </p:childTnLst>
                          </p:cTn>
                        </p:par>
                        <p:par>
                          <p:cTn id="288" fill="hold">
                            <p:stCondLst>
                              <p:cond delay="2000"/>
                            </p:stCondLst>
                            <p:childTnLst>
                              <p:par>
                                <p:cTn id="289" presetID="0" presetClass="path" presetSubtype="0" accel="50000" decel="50000" fill="hold" grpId="1" nodeType="afterEffect">
                                  <p:stCondLst>
                                    <p:cond delay="0"/>
                                  </p:stCondLst>
                                  <p:childTnLst>
                                    <p:animMotion origin="layout" path="M -3.05556E-6 0.00023 C 0.04167 0.00162 0.08368 0.00347 0.10712 -0.00024 C 0.13056 -0.00371 0.13473 -0.01621 0.14028 -0.01945 " pathEditMode="relative" rAng="0" ptsTypes="aaA">
                                      <p:cBhvr>
                                        <p:cTn id="290" dur="2000" fill="hold"/>
                                        <p:tgtEl>
                                          <p:spTgt spid="124061"/>
                                        </p:tgtEl>
                                        <p:attrNameLst>
                                          <p:attrName>ppt_x</p:attrName>
                                          <p:attrName>ppt_y</p:attrName>
                                        </p:attrNameLst>
                                      </p:cBhvr>
                                      <p:rCtr x="70" y="-8"/>
                                    </p:animMotion>
                                  </p:childTnLst>
                                  <p:subTnLst>
                                    <p:set>
                                      <p:cBhvr override="childStyle">
                                        <p:cTn dur="1" fill="hold" display="0" masterRel="sameClick" afterEffect="1">
                                          <p:stCondLst>
                                            <p:cond evt="end" delay="0">
                                              <p:tn val="289"/>
                                            </p:cond>
                                          </p:stCondLst>
                                        </p:cTn>
                                        <p:tgtEl>
                                          <p:spTgt spid="124061"/>
                                        </p:tgtEl>
                                        <p:attrNameLst>
                                          <p:attrName>style.visibility</p:attrName>
                                        </p:attrNameLst>
                                      </p:cBhvr>
                                      <p:to>
                                        <p:strVal val="hidden"/>
                                      </p:to>
                                    </p:set>
                                  </p:subTnLst>
                                </p:cTn>
                              </p:par>
                              <p:par>
                                <p:cTn id="291" presetID="0" presetClass="path" presetSubtype="0" accel="50000" decel="50000" fill="hold" grpId="1" nodeType="withEffect">
                                  <p:stCondLst>
                                    <p:cond delay="0"/>
                                  </p:stCondLst>
                                  <p:childTnLst>
                                    <p:animMotion origin="layout" path="M 0.00069 0.01018 C 0.04219 0.00995 0.08403 0.00995 0.10989 0.01481 C 0.13576 0.02014 0.14583 0.03102 0.15608 0.04259 " pathEditMode="relative" rAng="0" ptsTypes="aaA">
                                      <p:cBhvr>
                                        <p:cTn id="292" dur="2000" fill="hold"/>
                                        <p:tgtEl>
                                          <p:spTgt spid="124060"/>
                                        </p:tgtEl>
                                        <p:attrNameLst>
                                          <p:attrName>ppt_x</p:attrName>
                                          <p:attrName>ppt_y</p:attrName>
                                        </p:attrNameLst>
                                      </p:cBhvr>
                                      <p:rCtr x="78" y="16"/>
                                    </p:animMotion>
                                  </p:childTnLst>
                                  <p:subTnLst>
                                    <p:set>
                                      <p:cBhvr override="childStyle">
                                        <p:cTn dur="1" fill="hold" display="0" masterRel="sameClick" afterEffect="1">
                                          <p:stCondLst>
                                            <p:cond evt="end" delay="0">
                                              <p:tn val="291"/>
                                            </p:cond>
                                          </p:stCondLst>
                                        </p:cTn>
                                        <p:tgtEl>
                                          <p:spTgt spid="124060"/>
                                        </p:tgtEl>
                                        <p:attrNameLst>
                                          <p:attrName>style.visibility</p:attrName>
                                        </p:attrNameLst>
                                      </p:cBhvr>
                                      <p:to>
                                        <p:strVal val="hidden"/>
                                      </p:to>
                                    </p:set>
                                  </p:subTnLst>
                                </p:cTn>
                              </p:par>
                              <p:par>
                                <p:cTn id="293" presetID="0" presetClass="path" presetSubtype="0" accel="50000" decel="50000" fill="hold" grpId="1" nodeType="withEffect">
                                  <p:stCondLst>
                                    <p:cond delay="0"/>
                                  </p:stCondLst>
                                  <p:childTnLst>
                                    <p:animMotion origin="layout" path="M 3.61111E-6 -0.00347 C 0.03732 0.00093 0.07482 0.00602 0.096 -0.00509 C 0.11718 -0.0162 0.12083 -0.05695 0.12725 -0.0706 " pathEditMode="relative" rAng="0" ptsTypes="aaa">
                                      <p:cBhvr>
                                        <p:cTn id="294" dur="2000" fill="hold"/>
                                        <p:tgtEl>
                                          <p:spTgt spid="124075"/>
                                        </p:tgtEl>
                                        <p:attrNameLst>
                                          <p:attrName>ppt_x</p:attrName>
                                          <p:attrName>ppt_y</p:attrName>
                                        </p:attrNameLst>
                                      </p:cBhvr>
                                      <p:rCtr x="64" y="-29"/>
                                    </p:animMotion>
                                  </p:childTnLst>
                                  <p:subTnLst>
                                    <p:set>
                                      <p:cBhvr override="childStyle">
                                        <p:cTn dur="1" fill="hold" display="0" masterRel="sameClick" afterEffect="1">
                                          <p:stCondLst>
                                            <p:cond evt="end" delay="0">
                                              <p:tn val="293"/>
                                            </p:cond>
                                          </p:stCondLst>
                                        </p:cTn>
                                        <p:tgtEl>
                                          <p:spTgt spid="124075"/>
                                        </p:tgtEl>
                                        <p:attrNameLst>
                                          <p:attrName>style.visibility</p:attrName>
                                        </p:attrNameLst>
                                      </p:cBhvr>
                                      <p:to>
                                        <p:strVal val="hidden"/>
                                      </p:to>
                                    </p:set>
                                  </p:subTnLst>
                                </p:cTn>
                              </p:par>
                              <p:par>
                                <p:cTn id="295" presetID="10" presetClass="entr" presetSubtype="0" fill="hold" grpId="0" nodeType="withEffect">
                                  <p:stCondLst>
                                    <p:cond delay="0"/>
                                  </p:stCondLst>
                                  <p:childTnLst>
                                    <p:set>
                                      <p:cBhvr>
                                        <p:cTn id="296" dur="1" fill="hold">
                                          <p:stCondLst>
                                            <p:cond delay="0"/>
                                          </p:stCondLst>
                                        </p:cTn>
                                        <p:tgtEl>
                                          <p:spTgt spid="124079"/>
                                        </p:tgtEl>
                                        <p:attrNameLst>
                                          <p:attrName>style.visibility</p:attrName>
                                        </p:attrNameLst>
                                      </p:cBhvr>
                                      <p:to>
                                        <p:strVal val="visible"/>
                                      </p:to>
                                    </p:set>
                                    <p:animEffect transition="in" filter="fade">
                                      <p:cBhvr>
                                        <p:cTn id="297" dur="1000"/>
                                        <p:tgtEl>
                                          <p:spTgt spid="124079"/>
                                        </p:tgtEl>
                                      </p:cBhvr>
                                    </p:animEffect>
                                  </p:childTnLst>
                                </p:cTn>
                              </p:par>
                              <p:par>
                                <p:cTn id="298" presetID="10" presetClass="entr" presetSubtype="0" fill="hold" grpId="0" nodeType="withEffect">
                                  <p:stCondLst>
                                    <p:cond delay="0"/>
                                  </p:stCondLst>
                                  <p:childTnLst>
                                    <p:set>
                                      <p:cBhvr>
                                        <p:cTn id="299" dur="1" fill="hold">
                                          <p:stCondLst>
                                            <p:cond delay="0"/>
                                          </p:stCondLst>
                                        </p:cTn>
                                        <p:tgtEl>
                                          <p:spTgt spid="124078"/>
                                        </p:tgtEl>
                                        <p:attrNameLst>
                                          <p:attrName>style.visibility</p:attrName>
                                        </p:attrNameLst>
                                      </p:cBhvr>
                                      <p:to>
                                        <p:strVal val="visible"/>
                                      </p:to>
                                    </p:set>
                                    <p:animEffect transition="in" filter="fade">
                                      <p:cBhvr>
                                        <p:cTn id="300" dur="1000"/>
                                        <p:tgtEl>
                                          <p:spTgt spid="124078"/>
                                        </p:tgtEl>
                                      </p:cBhvr>
                                    </p:animEffect>
                                  </p:childTnLst>
                                </p:cTn>
                              </p:par>
                              <p:par>
                                <p:cTn id="301" presetID="10" presetClass="entr" presetSubtype="0" fill="hold" grpId="0" nodeType="withEffect">
                                  <p:stCondLst>
                                    <p:cond delay="0"/>
                                  </p:stCondLst>
                                  <p:childTnLst>
                                    <p:set>
                                      <p:cBhvr>
                                        <p:cTn id="302" dur="1" fill="hold">
                                          <p:stCondLst>
                                            <p:cond delay="0"/>
                                          </p:stCondLst>
                                        </p:cTn>
                                        <p:tgtEl>
                                          <p:spTgt spid="124080"/>
                                        </p:tgtEl>
                                        <p:attrNameLst>
                                          <p:attrName>style.visibility</p:attrName>
                                        </p:attrNameLst>
                                      </p:cBhvr>
                                      <p:to>
                                        <p:strVal val="visible"/>
                                      </p:to>
                                    </p:set>
                                    <p:animEffect transition="in" filter="fade">
                                      <p:cBhvr>
                                        <p:cTn id="303" dur="1000"/>
                                        <p:tgtEl>
                                          <p:spTgt spid="124080"/>
                                        </p:tgtEl>
                                      </p:cBhvr>
                                    </p:animEffect>
                                  </p:childTnLst>
                                </p:cTn>
                              </p:par>
                            </p:childTnLst>
                          </p:cTn>
                        </p:par>
                      </p:childTnLst>
                    </p:cTn>
                  </p:par>
                  <p:par>
                    <p:cTn id="304" fill="hold">
                      <p:stCondLst>
                        <p:cond delay="indefinite"/>
                      </p:stCondLst>
                      <p:childTnLst>
                        <p:par>
                          <p:cTn id="305" fill="hold">
                            <p:stCondLst>
                              <p:cond delay="0"/>
                            </p:stCondLst>
                            <p:childTnLst>
                              <p:par>
                                <p:cTn id="306" presetID="10" presetClass="entr" presetSubtype="0" fill="hold" grpId="0" nodeType="clickEffect">
                                  <p:stCondLst>
                                    <p:cond delay="0"/>
                                  </p:stCondLst>
                                  <p:childTnLst>
                                    <p:set>
                                      <p:cBhvr>
                                        <p:cTn id="307" dur="1" fill="hold">
                                          <p:stCondLst>
                                            <p:cond delay="0"/>
                                          </p:stCondLst>
                                        </p:cTn>
                                        <p:tgtEl>
                                          <p:spTgt spid="124086"/>
                                        </p:tgtEl>
                                        <p:attrNameLst>
                                          <p:attrName>style.visibility</p:attrName>
                                        </p:attrNameLst>
                                      </p:cBhvr>
                                      <p:to>
                                        <p:strVal val="visible"/>
                                      </p:to>
                                    </p:set>
                                    <p:animEffect transition="in" filter="fade">
                                      <p:cBhvr>
                                        <p:cTn id="308" dur="1000"/>
                                        <p:tgtEl>
                                          <p:spTgt spid="124086"/>
                                        </p:tgtEl>
                                      </p:cBhvr>
                                    </p:animEffect>
                                  </p:childTnLst>
                                </p:cTn>
                              </p:par>
                              <p:par>
                                <p:cTn id="309" presetID="10" presetClass="entr" presetSubtype="0" fill="hold" grpId="0" nodeType="withEffect">
                                  <p:stCondLst>
                                    <p:cond delay="0"/>
                                  </p:stCondLst>
                                  <p:childTnLst>
                                    <p:set>
                                      <p:cBhvr>
                                        <p:cTn id="310" dur="1" fill="hold">
                                          <p:stCondLst>
                                            <p:cond delay="0"/>
                                          </p:stCondLst>
                                        </p:cTn>
                                        <p:tgtEl>
                                          <p:spTgt spid="124076"/>
                                        </p:tgtEl>
                                        <p:attrNameLst>
                                          <p:attrName>style.visibility</p:attrName>
                                        </p:attrNameLst>
                                      </p:cBhvr>
                                      <p:to>
                                        <p:strVal val="visible"/>
                                      </p:to>
                                    </p:set>
                                    <p:animEffect transition="in" filter="fade">
                                      <p:cBhvr>
                                        <p:cTn id="311" dur="1000"/>
                                        <p:tgtEl>
                                          <p:spTgt spid="124076"/>
                                        </p:tgtEl>
                                      </p:cBhvr>
                                    </p:animEffect>
                                  </p:childTnLst>
                                </p:cTn>
                              </p:par>
                              <p:par>
                                <p:cTn id="312" presetID="10" presetClass="entr" presetSubtype="0" fill="hold" grpId="0" nodeType="withEffect">
                                  <p:stCondLst>
                                    <p:cond delay="0"/>
                                  </p:stCondLst>
                                  <p:childTnLst>
                                    <p:set>
                                      <p:cBhvr>
                                        <p:cTn id="313" dur="1" fill="hold">
                                          <p:stCondLst>
                                            <p:cond delay="0"/>
                                          </p:stCondLst>
                                        </p:cTn>
                                        <p:tgtEl>
                                          <p:spTgt spid="124077"/>
                                        </p:tgtEl>
                                        <p:attrNameLst>
                                          <p:attrName>style.visibility</p:attrName>
                                        </p:attrNameLst>
                                      </p:cBhvr>
                                      <p:to>
                                        <p:strVal val="visible"/>
                                      </p:to>
                                    </p:set>
                                    <p:animEffect transition="in" filter="fade">
                                      <p:cBhvr>
                                        <p:cTn id="314" dur="1000"/>
                                        <p:tgtEl>
                                          <p:spTgt spid="124077"/>
                                        </p:tgtEl>
                                      </p:cBhvr>
                                    </p:animEffect>
                                  </p:childTnLst>
                                </p:cTn>
                              </p:par>
                            </p:childTnLst>
                          </p:cTn>
                        </p:par>
                      </p:childTnLst>
                    </p:cTn>
                  </p:par>
                  <p:par>
                    <p:cTn id="315" fill="hold">
                      <p:stCondLst>
                        <p:cond delay="indefinite"/>
                      </p:stCondLst>
                      <p:childTnLst>
                        <p:par>
                          <p:cTn id="316" fill="hold">
                            <p:stCondLst>
                              <p:cond delay="0"/>
                            </p:stCondLst>
                            <p:childTnLst>
                              <p:par>
                                <p:cTn id="317" presetID="35" presetClass="path" presetSubtype="0" accel="50000" decel="50000" fill="hold" grpId="1" nodeType="clickEffect">
                                  <p:stCondLst>
                                    <p:cond delay="0"/>
                                  </p:stCondLst>
                                  <p:childTnLst>
                                    <p:animMotion origin="layout" path="M -0.00781 0.00092 L -0.10034 0.0037 " pathEditMode="relative" rAng="0" ptsTypes="AA">
                                      <p:cBhvr>
                                        <p:cTn id="318" dur="2000" fill="hold"/>
                                        <p:tgtEl>
                                          <p:spTgt spid="124076"/>
                                        </p:tgtEl>
                                        <p:attrNameLst>
                                          <p:attrName>ppt_x</p:attrName>
                                          <p:attrName>ppt_y</p:attrName>
                                        </p:attrNameLst>
                                      </p:cBhvr>
                                      <p:rCtr x="-46" y="1"/>
                                    </p:animMotion>
                                  </p:childTnLst>
                                  <p:subTnLst>
                                    <p:set>
                                      <p:cBhvr override="childStyle">
                                        <p:cTn dur="1" fill="hold" display="0" masterRel="sameClick" afterEffect="1">
                                          <p:stCondLst>
                                            <p:cond evt="end" delay="0">
                                              <p:tn val="317"/>
                                            </p:cond>
                                          </p:stCondLst>
                                        </p:cTn>
                                        <p:tgtEl>
                                          <p:spTgt spid="124076"/>
                                        </p:tgtEl>
                                        <p:attrNameLst>
                                          <p:attrName>style.visibility</p:attrName>
                                        </p:attrNameLst>
                                      </p:cBhvr>
                                      <p:to>
                                        <p:strVal val="hidden"/>
                                      </p:to>
                                    </p:set>
                                  </p:subTnLst>
                                </p:cTn>
                              </p:par>
                              <p:par>
                                <p:cTn id="319" presetID="35" presetClass="path" presetSubtype="0" accel="50000" decel="50000" fill="hold" grpId="1" nodeType="withEffect">
                                  <p:stCondLst>
                                    <p:cond delay="0"/>
                                  </p:stCondLst>
                                  <p:childTnLst>
                                    <p:animMotion origin="layout" path="M -3.88889E-6 0.00092 L -0.10034 0.0037 " pathEditMode="relative" rAng="0" ptsTypes="AA">
                                      <p:cBhvr>
                                        <p:cTn id="320" dur="2000" fill="hold"/>
                                        <p:tgtEl>
                                          <p:spTgt spid="124077"/>
                                        </p:tgtEl>
                                        <p:attrNameLst>
                                          <p:attrName>ppt_x</p:attrName>
                                          <p:attrName>ppt_y</p:attrName>
                                        </p:attrNameLst>
                                      </p:cBhvr>
                                      <p:rCtr x="-50" y="1"/>
                                    </p:animMotion>
                                  </p:childTnLst>
                                  <p:subTnLst>
                                    <p:set>
                                      <p:cBhvr override="childStyle">
                                        <p:cTn dur="1" fill="hold" display="0" masterRel="sameClick" afterEffect="1">
                                          <p:stCondLst>
                                            <p:cond evt="end" delay="0">
                                              <p:tn val="319"/>
                                            </p:cond>
                                          </p:stCondLst>
                                        </p:cTn>
                                        <p:tgtEl>
                                          <p:spTgt spid="124077"/>
                                        </p:tgtEl>
                                        <p:attrNameLst>
                                          <p:attrName>style.visibility</p:attrName>
                                        </p:attrNameLst>
                                      </p:cBhvr>
                                      <p:to>
                                        <p:strVal val="hidden"/>
                                      </p:to>
                                    </p:set>
                                  </p:subTnLst>
                                </p:cTn>
                              </p:par>
                              <p:par>
                                <p:cTn id="321" presetID="10" presetClass="entr" presetSubtype="0" fill="hold" grpId="0" nodeType="withEffect">
                                  <p:stCondLst>
                                    <p:cond delay="1500"/>
                                  </p:stCondLst>
                                  <p:childTnLst>
                                    <p:set>
                                      <p:cBhvr>
                                        <p:cTn id="322" dur="1" fill="hold">
                                          <p:stCondLst>
                                            <p:cond delay="0"/>
                                          </p:stCondLst>
                                        </p:cTn>
                                        <p:tgtEl>
                                          <p:spTgt spid="124087"/>
                                        </p:tgtEl>
                                        <p:attrNameLst>
                                          <p:attrName>style.visibility</p:attrName>
                                        </p:attrNameLst>
                                      </p:cBhvr>
                                      <p:to>
                                        <p:strVal val="visible"/>
                                      </p:to>
                                    </p:set>
                                    <p:animEffect transition="in" filter="fade">
                                      <p:cBhvr>
                                        <p:cTn id="323" dur="1000"/>
                                        <p:tgtEl>
                                          <p:spTgt spid="124087"/>
                                        </p:tgtEl>
                                      </p:cBhvr>
                                    </p:animEffect>
                                  </p:childTnLst>
                                </p:cTn>
                              </p:par>
                              <p:par>
                                <p:cTn id="324" presetID="10" presetClass="entr" presetSubtype="0" fill="hold" grpId="0" nodeType="withEffect">
                                  <p:stCondLst>
                                    <p:cond delay="1500"/>
                                  </p:stCondLst>
                                  <p:childTnLst>
                                    <p:set>
                                      <p:cBhvr>
                                        <p:cTn id="325" dur="1" fill="hold">
                                          <p:stCondLst>
                                            <p:cond delay="0"/>
                                          </p:stCondLst>
                                        </p:cTn>
                                        <p:tgtEl>
                                          <p:spTgt spid="124088"/>
                                        </p:tgtEl>
                                        <p:attrNameLst>
                                          <p:attrName>style.visibility</p:attrName>
                                        </p:attrNameLst>
                                      </p:cBhvr>
                                      <p:to>
                                        <p:strVal val="visible"/>
                                      </p:to>
                                    </p:set>
                                    <p:animEffect transition="in" filter="fade">
                                      <p:cBhvr>
                                        <p:cTn id="326" dur="1000"/>
                                        <p:tgtEl>
                                          <p:spTgt spid="124088"/>
                                        </p:tgtEl>
                                      </p:cBhvr>
                                    </p:animEffect>
                                  </p:childTnLst>
                                </p:cTn>
                              </p:par>
                            </p:childTnLst>
                          </p:cTn>
                        </p:par>
                      </p:childTnLst>
                    </p:cTn>
                  </p:par>
                  <p:par>
                    <p:cTn id="327" fill="hold">
                      <p:stCondLst>
                        <p:cond delay="indefinite"/>
                      </p:stCondLst>
                      <p:childTnLst>
                        <p:par>
                          <p:cTn id="328" fill="hold">
                            <p:stCondLst>
                              <p:cond delay="0"/>
                            </p:stCondLst>
                            <p:childTnLst>
                              <p:par>
                                <p:cTn id="329" presetID="10" presetClass="exit" presetSubtype="0" fill="hold" nodeType="clickEffect">
                                  <p:stCondLst>
                                    <p:cond delay="0"/>
                                  </p:stCondLst>
                                  <p:childTnLst>
                                    <p:animEffect transition="out" filter="fade">
                                      <p:cBhvr>
                                        <p:cTn id="330" dur="1000"/>
                                        <p:tgtEl>
                                          <p:spTgt spid="11"/>
                                        </p:tgtEl>
                                      </p:cBhvr>
                                    </p:animEffect>
                                    <p:set>
                                      <p:cBhvr>
                                        <p:cTn id="331" dur="1" fill="hold">
                                          <p:stCondLst>
                                            <p:cond delay="999"/>
                                          </p:stCondLst>
                                        </p:cTn>
                                        <p:tgtEl>
                                          <p:spTgt spid="11"/>
                                        </p:tgtEl>
                                        <p:attrNameLst>
                                          <p:attrName>style.visibility</p:attrName>
                                        </p:attrNameLst>
                                      </p:cBhvr>
                                      <p:to>
                                        <p:strVal val="hidden"/>
                                      </p:to>
                                    </p:set>
                                  </p:childTnLst>
                                </p:cTn>
                              </p:par>
                              <p:par>
                                <p:cTn id="332" presetID="22" presetClass="entr" presetSubtype="2" fill="hold" nodeType="withEffect">
                                  <p:stCondLst>
                                    <p:cond delay="0"/>
                                  </p:stCondLst>
                                  <p:childTnLst>
                                    <p:set>
                                      <p:cBhvr>
                                        <p:cTn id="333" dur="1" fill="hold">
                                          <p:stCondLst>
                                            <p:cond delay="0"/>
                                          </p:stCondLst>
                                        </p:cTn>
                                        <p:tgtEl>
                                          <p:spTgt spid="9"/>
                                        </p:tgtEl>
                                        <p:attrNameLst>
                                          <p:attrName>style.visibility</p:attrName>
                                        </p:attrNameLst>
                                      </p:cBhvr>
                                      <p:to>
                                        <p:strVal val="visible"/>
                                      </p:to>
                                    </p:set>
                                    <p:animEffect transition="in" filter="wipe(right)">
                                      <p:cBhvr>
                                        <p:cTn id="334" dur="500"/>
                                        <p:tgtEl>
                                          <p:spTgt spid="9"/>
                                        </p:tgtEl>
                                      </p:cBhvr>
                                    </p:animEffect>
                                  </p:childTnLst>
                                </p:cTn>
                              </p:par>
                              <p:par>
                                <p:cTn id="335" presetID="22" presetClass="exit" presetSubtype="2" fill="hold" nodeType="withEffect">
                                  <p:stCondLst>
                                    <p:cond delay="0"/>
                                  </p:stCondLst>
                                  <p:childTnLst>
                                    <p:animEffect transition="out" filter="wipe(right)">
                                      <p:cBhvr>
                                        <p:cTn id="336" dur="500"/>
                                        <p:tgtEl>
                                          <p:spTgt spid="10"/>
                                        </p:tgtEl>
                                      </p:cBhvr>
                                    </p:animEffect>
                                    <p:set>
                                      <p:cBhvr>
                                        <p:cTn id="337" dur="1" fill="hold">
                                          <p:stCondLst>
                                            <p:cond delay="499"/>
                                          </p:stCondLst>
                                        </p:cTn>
                                        <p:tgtEl>
                                          <p:spTgt spid="10"/>
                                        </p:tgtEl>
                                        <p:attrNameLst>
                                          <p:attrName>style.visibility</p:attrName>
                                        </p:attrNameLst>
                                      </p:cBhvr>
                                      <p:to>
                                        <p:strVal val="hidden"/>
                                      </p:to>
                                    </p:set>
                                  </p:childTnLst>
                                </p:cTn>
                              </p:par>
                              <p:par>
                                <p:cTn id="338" presetID="35" presetClass="path" presetSubtype="0" accel="50000" decel="50000" fill="hold" grpId="1" nodeType="withEffect">
                                  <p:stCondLst>
                                    <p:cond delay="1500"/>
                                  </p:stCondLst>
                                  <p:childTnLst>
                                    <p:animMotion origin="layout" path="M -0.00104 -0.00208 L -0.08541 0.00046 " pathEditMode="relative" rAng="0" ptsTypes="AA">
                                      <p:cBhvr>
                                        <p:cTn id="339" dur="2000" fill="hold"/>
                                        <p:tgtEl>
                                          <p:spTgt spid="124088"/>
                                        </p:tgtEl>
                                        <p:attrNameLst>
                                          <p:attrName>ppt_x</p:attrName>
                                          <p:attrName>ppt_y</p:attrName>
                                        </p:attrNameLst>
                                      </p:cBhvr>
                                      <p:rCtr x="-42" y="1"/>
                                    </p:animMotion>
                                  </p:childTnLst>
                                  <p:subTnLst>
                                    <p:set>
                                      <p:cBhvr override="childStyle">
                                        <p:cTn dur="1" fill="hold" display="0" masterRel="sameClick" afterEffect="1">
                                          <p:stCondLst>
                                            <p:cond evt="end" delay="0">
                                              <p:tn val="338"/>
                                            </p:cond>
                                          </p:stCondLst>
                                        </p:cTn>
                                        <p:tgtEl>
                                          <p:spTgt spid="124088"/>
                                        </p:tgtEl>
                                        <p:attrNameLst>
                                          <p:attrName>style.visibility</p:attrName>
                                        </p:attrNameLst>
                                      </p:cBhvr>
                                      <p:to>
                                        <p:strVal val="hidden"/>
                                      </p:to>
                                    </p:set>
                                  </p:subTnLst>
                                </p:cTn>
                              </p:par>
                              <p:par>
                                <p:cTn id="340" presetID="35" presetClass="path" presetSubtype="0" accel="50000" decel="50000" fill="hold" grpId="1" nodeType="withEffect">
                                  <p:stCondLst>
                                    <p:cond delay="1500"/>
                                  </p:stCondLst>
                                  <p:childTnLst>
                                    <p:animMotion origin="layout" path="M -0.00313 0.0 L -0.08785 0.00255 " pathEditMode="relative" rAng="0" ptsTypes="AA">
                                      <p:cBhvr>
                                        <p:cTn id="341" dur="2000" fill="hold"/>
                                        <p:tgtEl>
                                          <p:spTgt spid="124087"/>
                                        </p:tgtEl>
                                        <p:attrNameLst>
                                          <p:attrName>ppt_x</p:attrName>
                                          <p:attrName>ppt_y</p:attrName>
                                        </p:attrNameLst>
                                      </p:cBhvr>
                                      <p:rCtr x="-42" y="1"/>
                                    </p:animMotion>
                                  </p:childTnLst>
                                  <p:subTnLst>
                                    <p:set>
                                      <p:cBhvr override="childStyle">
                                        <p:cTn dur="1" fill="hold" display="0" masterRel="sameClick" afterEffect="1">
                                          <p:stCondLst>
                                            <p:cond evt="end" delay="0">
                                              <p:tn val="340"/>
                                            </p:cond>
                                          </p:stCondLst>
                                        </p:cTn>
                                        <p:tgtEl>
                                          <p:spTgt spid="124087"/>
                                        </p:tgtEl>
                                        <p:attrNameLst>
                                          <p:attrName>style.visibility</p:attrName>
                                        </p:attrNameLst>
                                      </p:cBhvr>
                                      <p:to>
                                        <p:strVal val="hidden"/>
                                      </p:to>
                                    </p:set>
                                  </p:subTnLst>
                                </p:cTn>
                              </p:par>
                              <p:par>
                                <p:cTn id="342" presetID="10" presetClass="entr" presetSubtype="0" fill="hold" grpId="0" nodeType="withEffect">
                                  <p:stCondLst>
                                    <p:cond delay="1500"/>
                                  </p:stCondLst>
                                  <p:childTnLst>
                                    <p:set>
                                      <p:cBhvr>
                                        <p:cTn id="343" dur="1" fill="hold">
                                          <p:stCondLst>
                                            <p:cond delay="0"/>
                                          </p:stCondLst>
                                        </p:cTn>
                                        <p:tgtEl>
                                          <p:spTgt spid="124084"/>
                                        </p:tgtEl>
                                        <p:attrNameLst>
                                          <p:attrName>style.visibility</p:attrName>
                                        </p:attrNameLst>
                                      </p:cBhvr>
                                      <p:to>
                                        <p:strVal val="visible"/>
                                      </p:to>
                                    </p:set>
                                    <p:animEffect transition="in" filter="fade">
                                      <p:cBhvr>
                                        <p:cTn id="344" dur="1000"/>
                                        <p:tgtEl>
                                          <p:spTgt spid="124084"/>
                                        </p:tgtEl>
                                      </p:cBhvr>
                                    </p:animEffect>
                                  </p:childTnLst>
                                </p:cTn>
                              </p:par>
                              <p:par>
                                <p:cTn id="345" presetID="10" presetClass="entr" presetSubtype="0" fill="hold" grpId="0" nodeType="withEffect">
                                  <p:stCondLst>
                                    <p:cond delay="1500"/>
                                  </p:stCondLst>
                                  <p:childTnLst>
                                    <p:set>
                                      <p:cBhvr>
                                        <p:cTn id="346" dur="1" fill="hold">
                                          <p:stCondLst>
                                            <p:cond delay="0"/>
                                          </p:stCondLst>
                                        </p:cTn>
                                        <p:tgtEl>
                                          <p:spTgt spid="124085"/>
                                        </p:tgtEl>
                                        <p:attrNameLst>
                                          <p:attrName>style.visibility</p:attrName>
                                        </p:attrNameLst>
                                      </p:cBhvr>
                                      <p:to>
                                        <p:strVal val="visible"/>
                                      </p:to>
                                    </p:set>
                                    <p:animEffect transition="in" filter="fade">
                                      <p:cBhvr>
                                        <p:cTn id="347" dur="1000"/>
                                        <p:tgtEl>
                                          <p:spTgt spid="124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99" grpId="0" animBg="1"/>
      <p:bldP spid="124000" grpId="0" animBg="1"/>
      <p:bldP spid="124001" grpId="0" animBg="1"/>
      <p:bldP spid="124001" grpId="1" animBg="1"/>
      <p:bldP spid="124002" grpId="0" animBg="1"/>
      <p:bldP spid="124002" grpId="1" animBg="1"/>
      <p:bldP spid="124003" grpId="0" animBg="1"/>
      <p:bldP spid="124004" grpId="0" animBg="1"/>
      <p:bldP spid="124004" grpId="1" animBg="1"/>
      <p:bldP spid="124005" grpId="0" animBg="1"/>
      <p:bldP spid="124005" grpId="1" animBg="1"/>
      <p:bldP spid="124006" grpId="0" animBg="1"/>
      <p:bldP spid="124007" grpId="0" animBg="1"/>
      <p:bldP spid="124008" grpId="0" animBg="1"/>
      <p:bldP spid="124008" grpId="1" animBg="1"/>
      <p:bldP spid="124012" grpId="0" animBg="1"/>
      <p:bldP spid="124012" grpId="1" animBg="1"/>
      <p:bldP spid="124013" grpId="0" animBg="1"/>
      <p:bldP spid="124013" grpId="1" animBg="1"/>
      <p:bldP spid="124014" grpId="0" animBg="1"/>
      <p:bldP spid="124014" grpId="1" animBg="1"/>
      <p:bldP spid="124015" grpId="0" animBg="1"/>
      <p:bldP spid="124015" grpId="1" animBg="1"/>
      <p:bldP spid="124016" grpId="0" animBg="1"/>
      <p:bldP spid="124016" grpId="1" animBg="1"/>
      <p:bldP spid="124017" grpId="0" animBg="1"/>
      <p:bldP spid="124018" grpId="0" animBg="1"/>
      <p:bldP spid="124027" grpId="0" animBg="1"/>
      <p:bldP spid="124028" grpId="0" animBg="1"/>
      <p:bldP spid="124028" grpId="1" animBg="1"/>
      <p:bldP spid="124029" grpId="0" animBg="1"/>
      <p:bldP spid="124029" grpId="1" animBg="1"/>
      <p:bldP spid="124030" grpId="0" animBg="1"/>
      <p:bldP spid="124030" grpId="1" animBg="1"/>
      <p:bldP spid="124031" grpId="0" animBg="1"/>
      <p:bldP spid="124031" grpId="1" animBg="1"/>
      <p:bldP spid="124047" grpId="0" animBg="1"/>
      <p:bldP spid="124048" grpId="0" animBg="1"/>
      <p:bldP spid="124049" grpId="0" animBg="1"/>
      <p:bldP spid="124049" grpId="1" animBg="1"/>
      <p:bldP spid="124050" grpId="0" animBg="1"/>
      <p:bldP spid="124050" grpId="1" animBg="1"/>
      <p:bldP spid="124051" grpId="0" animBg="1"/>
      <p:bldP spid="124051" grpId="1" animBg="1"/>
      <p:bldP spid="124052" grpId="0" animBg="1"/>
      <p:bldP spid="124052" grpId="1" animBg="1"/>
      <p:bldP spid="124053" grpId="0" animBg="1"/>
      <p:bldP spid="124053" grpId="1" animBg="1"/>
      <p:bldP spid="124060" grpId="0" animBg="1"/>
      <p:bldP spid="124060" grpId="1" animBg="1"/>
      <p:bldP spid="124061" grpId="0" animBg="1"/>
      <p:bldP spid="124061" grpId="1" animBg="1"/>
      <p:bldP spid="124073" grpId="0" animBg="1"/>
      <p:bldP spid="124073" grpId="1" animBg="1"/>
      <p:bldP spid="124074" grpId="0" animBg="1"/>
      <p:bldP spid="124074" grpId="1" animBg="1"/>
      <p:bldP spid="124075" grpId="0" animBg="1"/>
      <p:bldP spid="124075" grpId="1" animBg="1"/>
      <p:bldP spid="124076" grpId="0" animBg="1"/>
      <p:bldP spid="124076" grpId="1" animBg="1"/>
      <p:bldP spid="124077" grpId="0" animBg="1"/>
      <p:bldP spid="124077" grpId="1" animBg="1"/>
      <p:bldP spid="124078" grpId="0" animBg="1"/>
      <p:bldP spid="124079" grpId="0" animBg="1"/>
      <p:bldP spid="124080" grpId="0" animBg="1"/>
      <p:bldP spid="124081" grpId="0" animBg="1"/>
      <p:bldP spid="124082" grpId="0" animBg="1"/>
      <p:bldP spid="124083" grpId="0" animBg="1"/>
      <p:bldP spid="124084" grpId="0" animBg="1"/>
      <p:bldP spid="124085" grpId="0" animBg="1"/>
      <p:bldP spid="124086" grpId="0" animBg="1"/>
      <p:bldP spid="124087" grpId="0" animBg="1"/>
      <p:bldP spid="124087" grpId="1" animBg="1"/>
      <p:bldP spid="124088" grpId="0" animBg="1"/>
      <p:bldP spid="124088" grpId="1" animBg="1"/>
      <p:bldP spid="124089" grpId="0" animBg="1"/>
      <p:bldP spid="124089" grpId="1" animBg="1"/>
      <p:bldP spid="124090" grpId="0" animBg="1"/>
      <p:bldP spid="124090" grpId="1" animBg="1"/>
      <p:bldP spid="12409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228600"/>
            <a:ext cx="8153400" cy="990600"/>
          </a:xfrm>
        </p:spPr>
        <p:txBody>
          <a:bodyPr/>
          <a:lstStyle/>
          <a:p>
            <a:r>
              <a:rPr lang="fr-CA" dirty="0" smtClean="0"/>
              <a:t>Absorption ~ glucides</a:t>
            </a:r>
            <a:endParaRPr lang="fr-CA" dirty="0"/>
          </a:p>
        </p:txBody>
      </p:sp>
      <p:sp>
        <p:nvSpPr>
          <p:cNvPr id="3" name="Espace réservé du numéro de diapositive 2"/>
          <p:cNvSpPr>
            <a:spLocks noGrp="1"/>
          </p:cNvSpPr>
          <p:nvPr>
            <p:ph type="sldNum" sz="quarter" idx="12"/>
          </p:nvPr>
        </p:nvSpPr>
        <p:spPr/>
        <p:txBody>
          <a:bodyPr/>
          <a:lstStyle/>
          <a:p>
            <a:pPr>
              <a:defRPr/>
            </a:pPr>
            <a:fld id="{E8C358CB-F8F6-4F73-BD77-BFE7CF8DC643}" type="slidenum">
              <a:rPr lang="en-US" smtClean="0"/>
              <a:pPr>
                <a:defRPr/>
              </a:pPr>
              <a:t>19</a:t>
            </a:fld>
            <a:endParaRPr lang="en-US" dirty="0"/>
          </a:p>
        </p:txBody>
      </p:sp>
      <p:sp>
        <p:nvSpPr>
          <p:cNvPr id="5" name="ZoneTexte 4"/>
          <p:cNvSpPr txBox="1"/>
          <p:nvPr/>
        </p:nvSpPr>
        <p:spPr>
          <a:xfrm>
            <a:off x="683568" y="2636912"/>
            <a:ext cx="3096344" cy="1015663"/>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fr-CA" sz="3000" b="1" dirty="0" smtClean="0">
                <a:latin typeface="Tempus Sans ITC" pitchFamily="82" charset="0"/>
              </a:rPr>
              <a:t>Absorption par la bordure en brosse</a:t>
            </a:r>
            <a:endParaRPr lang="fr-CA" sz="3000" b="1" dirty="0">
              <a:latin typeface="Tempus Sans ITC" pitchFamily="82" charset="0"/>
            </a:endParaRPr>
          </a:p>
        </p:txBody>
      </p:sp>
      <p:sp>
        <p:nvSpPr>
          <p:cNvPr id="7" name="ZoneTexte 6"/>
          <p:cNvSpPr txBox="1"/>
          <p:nvPr/>
        </p:nvSpPr>
        <p:spPr>
          <a:xfrm>
            <a:off x="5724128" y="2636912"/>
            <a:ext cx="3312368" cy="1015663"/>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fr-CA" sz="3000" b="1" dirty="0" smtClean="0">
                <a:latin typeface="Tempus Sans ITC" pitchFamily="82" charset="0"/>
              </a:rPr>
              <a:t>Absorption par les vaisseaux sanguins</a:t>
            </a:r>
            <a:endParaRPr lang="fr-CA" sz="3000" b="1" dirty="0">
              <a:latin typeface="Tempus Sans ITC" pitchFamily="82" charset="0"/>
            </a:endParaRPr>
          </a:p>
        </p:txBody>
      </p:sp>
      <p:sp>
        <p:nvSpPr>
          <p:cNvPr id="8" name="Rectangle 7"/>
          <p:cNvSpPr/>
          <p:nvPr/>
        </p:nvSpPr>
        <p:spPr>
          <a:xfrm>
            <a:off x="251520" y="1085835"/>
            <a:ext cx="5688632" cy="830997"/>
          </a:xfrm>
          <a:prstGeom prst="rect">
            <a:avLst/>
          </a:prstGeom>
        </p:spPr>
        <p:txBody>
          <a:bodyPr wrap="square">
            <a:spAutoFit/>
          </a:bodyPr>
          <a:lstStyle/>
          <a:p>
            <a:pPr algn="ctr"/>
            <a:r>
              <a:rPr lang="fr-CA" sz="2400" dirty="0" smtClean="0">
                <a:latin typeface="Verdana" pitchFamily="34" charset="0"/>
              </a:rPr>
              <a:t>Absorption sous forme de </a:t>
            </a:r>
            <a:r>
              <a:rPr lang="fr-CA" sz="2400" b="1" dirty="0" smtClean="0">
                <a:solidFill>
                  <a:srgbClr val="CC00CC"/>
                </a:solidFill>
                <a:latin typeface="Verdana" pitchFamily="34" charset="0"/>
              </a:rPr>
              <a:t>monosaccharides </a:t>
            </a:r>
            <a:r>
              <a:rPr lang="fr-CA" sz="2400" dirty="0" smtClean="0">
                <a:latin typeface="Verdana" pitchFamily="34" charset="0"/>
              </a:rPr>
              <a:t>(120 g/</a:t>
            </a:r>
            <a:r>
              <a:rPr lang="fr-CA" sz="2400" dirty="0" err="1" smtClean="0">
                <a:latin typeface="Verdana" pitchFamily="34" charset="0"/>
              </a:rPr>
              <a:t>hr</a:t>
            </a:r>
            <a:r>
              <a:rPr lang="fr-CA" sz="2400" dirty="0" smtClean="0">
                <a:latin typeface="Verdana" pitchFamily="34" charset="0"/>
              </a:rPr>
              <a:t> !!!)</a:t>
            </a:r>
            <a:endParaRPr lang="fr-CA" sz="2400" dirty="0">
              <a:latin typeface="Verdana" pitchFamily="34" charset="0"/>
            </a:endParaRPr>
          </a:p>
        </p:txBody>
      </p:sp>
      <p:sp>
        <p:nvSpPr>
          <p:cNvPr id="9" name="AutoShape 5"/>
          <p:cNvSpPr>
            <a:spLocks noChangeArrowheads="1"/>
          </p:cNvSpPr>
          <p:nvPr>
            <p:custDataLst>
              <p:tags r:id="rId1"/>
            </p:custDataLst>
          </p:nvPr>
        </p:nvSpPr>
        <p:spPr bwMode="auto">
          <a:xfrm>
            <a:off x="6514581" y="332656"/>
            <a:ext cx="2629419" cy="1944291"/>
          </a:xfrm>
          <a:prstGeom prst="cloudCallout">
            <a:avLst>
              <a:gd name="adj1" fmla="val -79056"/>
              <a:gd name="adj2" fmla="val -6216"/>
            </a:avLst>
          </a:prstGeom>
          <a:ln w="6350">
            <a:headEnd/>
            <a:tailEnd/>
          </a:ln>
        </p:spPr>
        <p:style>
          <a:lnRef idx="1">
            <a:schemeClr val="accent4"/>
          </a:lnRef>
          <a:fillRef idx="2">
            <a:schemeClr val="accent4"/>
          </a:fillRef>
          <a:effectRef idx="1">
            <a:schemeClr val="accent4"/>
          </a:effectRef>
          <a:fontRef idx="minor">
            <a:schemeClr val="dk1"/>
          </a:fontRef>
        </p:style>
        <p:txBody>
          <a:bodyPr lIns="90000" tIns="46800" rIns="90000" bIns="46800" anchor="ctr"/>
          <a:lstStyle/>
          <a:p>
            <a:pPr algn="ctr">
              <a:defRPr/>
            </a:pPr>
            <a:endParaRPr lang="fr-CA" sz="2400" b="1" dirty="0">
              <a:solidFill>
                <a:srgbClr val="800080"/>
              </a:solidFill>
              <a:effectLst>
                <a:outerShdw blurRad="38100" dist="38100" dir="2700000" algn="tl">
                  <a:srgbClr val="000000"/>
                </a:outerShdw>
              </a:effectLst>
              <a:latin typeface="Tempus Sans ITC" pitchFamily="82" charset="0"/>
            </a:endParaRPr>
          </a:p>
        </p:txBody>
      </p:sp>
      <p:sp>
        <p:nvSpPr>
          <p:cNvPr id="10" name="ZoneTexte 9"/>
          <p:cNvSpPr txBox="1"/>
          <p:nvPr/>
        </p:nvSpPr>
        <p:spPr>
          <a:xfrm>
            <a:off x="5652120" y="4221088"/>
            <a:ext cx="3240360" cy="523220"/>
          </a:xfrm>
          <a:prstGeom prst="rect">
            <a:avLst/>
          </a:prstGeom>
          <a:noFill/>
        </p:spPr>
        <p:txBody>
          <a:bodyPr wrap="square" rtlCol="0">
            <a:spAutoFit/>
          </a:bodyPr>
          <a:lstStyle/>
          <a:p>
            <a:pPr algn="ctr"/>
            <a:r>
              <a:rPr lang="fr-CA" sz="2800" dirty="0" smtClean="0">
                <a:latin typeface="Verdana" pitchFamily="34" charset="0"/>
              </a:rPr>
              <a:t>Diffusion facilité</a:t>
            </a:r>
            <a:endParaRPr lang="fr-CA" sz="2800" dirty="0">
              <a:latin typeface="Verdana" pitchFamily="34" charset="0"/>
            </a:endParaRPr>
          </a:p>
        </p:txBody>
      </p:sp>
      <p:sp>
        <p:nvSpPr>
          <p:cNvPr id="11" name="ZoneTexte 10"/>
          <p:cNvSpPr txBox="1"/>
          <p:nvPr/>
        </p:nvSpPr>
        <p:spPr>
          <a:xfrm>
            <a:off x="35496" y="3789040"/>
            <a:ext cx="4968552" cy="2985433"/>
          </a:xfrm>
          <a:prstGeom prst="rect">
            <a:avLst/>
          </a:prstGeom>
          <a:noFill/>
        </p:spPr>
        <p:txBody>
          <a:bodyPr wrap="square" rtlCol="0">
            <a:spAutoFit/>
          </a:bodyPr>
          <a:lstStyle/>
          <a:p>
            <a:pPr algn="ctr"/>
            <a:r>
              <a:rPr lang="fr-CA" sz="2800" dirty="0" smtClean="0">
                <a:latin typeface="Verdana" pitchFamily="34" charset="0"/>
              </a:rPr>
              <a:t>Diffusion facilité</a:t>
            </a:r>
            <a:r>
              <a:rPr lang="fr-CA" sz="2800" dirty="0" smtClean="0">
                <a:latin typeface="Verdana" pitchFamily="34" charset="0"/>
                <a:sym typeface="Symbol"/>
              </a:rPr>
              <a:t> </a:t>
            </a:r>
            <a:r>
              <a:rPr lang="fr-CA" sz="2400" dirty="0" smtClean="0">
                <a:solidFill>
                  <a:schemeClr val="accent4"/>
                </a:solidFill>
                <a:latin typeface="Verdana" pitchFamily="34" charset="0"/>
                <a:sym typeface="Symbol"/>
              </a:rPr>
              <a:t>(Fructose)</a:t>
            </a:r>
          </a:p>
          <a:p>
            <a:pPr algn="ctr"/>
            <a:r>
              <a:rPr lang="fr-CA" sz="2800" dirty="0" smtClean="0">
                <a:latin typeface="Verdana" pitchFamily="34" charset="0"/>
                <a:sym typeface="Symbol"/>
              </a:rPr>
              <a:t>&amp;</a:t>
            </a:r>
          </a:p>
          <a:p>
            <a:pPr algn="ctr"/>
            <a:r>
              <a:rPr lang="fr-CA" sz="2800" dirty="0" smtClean="0">
                <a:latin typeface="Verdana" pitchFamily="34" charset="0"/>
              </a:rPr>
              <a:t>Transport actif primaire </a:t>
            </a:r>
            <a:r>
              <a:rPr lang="fr-CA" sz="2400" dirty="0" smtClean="0">
                <a:solidFill>
                  <a:schemeClr val="accent6"/>
                </a:solidFill>
                <a:latin typeface="Verdana" pitchFamily="34" charset="0"/>
              </a:rPr>
              <a:t>(pompe Na</a:t>
            </a:r>
            <a:r>
              <a:rPr lang="fr-CA" sz="2400" baseline="30000" dirty="0" smtClean="0">
                <a:solidFill>
                  <a:schemeClr val="accent6"/>
                </a:solidFill>
                <a:latin typeface="Verdana" pitchFamily="34" charset="0"/>
              </a:rPr>
              <a:t>+</a:t>
            </a:r>
            <a:r>
              <a:rPr lang="fr-CA" sz="2400" dirty="0" smtClean="0">
                <a:solidFill>
                  <a:schemeClr val="accent6"/>
                </a:solidFill>
                <a:latin typeface="Verdana" pitchFamily="34" charset="0"/>
              </a:rPr>
              <a:t>/K</a:t>
            </a:r>
            <a:r>
              <a:rPr lang="fr-CA" sz="2400" baseline="30000" dirty="0" smtClean="0">
                <a:solidFill>
                  <a:schemeClr val="accent6"/>
                </a:solidFill>
                <a:latin typeface="Verdana" pitchFamily="34" charset="0"/>
              </a:rPr>
              <a:t>+</a:t>
            </a:r>
            <a:r>
              <a:rPr lang="fr-CA" sz="2400" dirty="0" smtClean="0">
                <a:solidFill>
                  <a:schemeClr val="accent6"/>
                </a:solidFill>
                <a:latin typeface="Verdana" pitchFamily="34" charset="0"/>
              </a:rPr>
              <a:t>)</a:t>
            </a:r>
            <a:r>
              <a:rPr lang="fr-CA" sz="2400" dirty="0" smtClean="0">
                <a:latin typeface="Verdana" pitchFamily="34" charset="0"/>
              </a:rPr>
              <a:t> </a:t>
            </a:r>
          </a:p>
          <a:p>
            <a:pPr algn="ctr"/>
            <a:r>
              <a:rPr lang="fr-CA" sz="2800" dirty="0" smtClean="0">
                <a:latin typeface="Verdana" pitchFamily="34" charset="0"/>
              </a:rPr>
              <a:t>Transport actif Secondaire lié au Na</a:t>
            </a:r>
            <a:r>
              <a:rPr lang="fr-CA" sz="2800" baseline="30000" dirty="0" smtClean="0">
                <a:latin typeface="Verdana" pitchFamily="34" charset="0"/>
              </a:rPr>
              <a:t>+</a:t>
            </a:r>
            <a:endParaRPr lang="fr-CA" sz="2800" dirty="0" smtClean="0">
              <a:latin typeface="Verdana" pitchFamily="34" charset="0"/>
            </a:endParaRPr>
          </a:p>
          <a:p>
            <a:pPr algn="ctr"/>
            <a:r>
              <a:rPr lang="fr-CA" sz="2400" dirty="0" smtClean="0">
                <a:solidFill>
                  <a:schemeClr val="accent4"/>
                </a:solidFill>
                <a:latin typeface="Verdana" pitchFamily="34" charset="0"/>
                <a:sym typeface="Symbol"/>
              </a:rPr>
              <a:t>(Glucose &amp; galactose)</a:t>
            </a:r>
          </a:p>
        </p:txBody>
      </p:sp>
      <p:cxnSp>
        <p:nvCxnSpPr>
          <p:cNvPr id="13" name="Connecteur droit 12"/>
          <p:cNvCxnSpPr/>
          <p:nvPr/>
        </p:nvCxnSpPr>
        <p:spPr>
          <a:xfrm rot="16200000" flipH="1">
            <a:off x="3347864" y="4581128"/>
            <a:ext cx="3600400" cy="0"/>
          </a:xfrm>
          <a:prstGeom prst="line">
            <a:avLst/>
          </a:prstGeom>
          <a:ln w="57150">
            <a:solidFill>
              <a:schemeClr val="accent4"/>
            </a:solidFill>
          </a:ln>
        </p:spPr>
        <p:style>
          <a:lnRef idx="2">
            <a:schemeClr val="accent3"/>
          </a:lnRef>
          <a:fillRef idx="0">
            <a:schemeClr val="accent3"/>
          </a:fillRef>
          <a:effectRef idx="1">
            <a:schemeClr val="accent3"/>
          </a:effectRef>
          <a:fontRef idx="minor">
            <a:schemeClr val="tx1"/>
          </a:fontRef>
        </p:style>
      </p:cxnSp>
      <p:sp>
        <p:nvSpPr>
          <p:cNvPr id="14" name="ZoneTexte 13"/>
          <p:cNvSpPr txBox="1"/>
          <p:nvPr/>
        </p:nvSpPr>
        <p:spPr>
          <a:xfrm>
            <a:off x="6840760" y="635784"/>
            <a:ext cx="2267744" cy="1785104"/>
          </a:xfrm>
          <a:prstGeom prst="rect">
            <a:avLst/>
          </a:prstGeom>
          <a:noFill/>
        </p:spPr>
        <p:txBody>
          <a:bodyPr wrap="square" rtlCol="0">
            <a:spAutoFit/>
          </a:bodyPr>
          <a:lstStyle/>
          <a:p>
            <a:r>
              <a:rPr lang="fr-CA" sz="2200" b="1" dirty="0" smtClean="0">
                <a:solidFill>
                  <a:srgbClr val="800080"/>
                </a:solidFill>
                <a:latin typeface="Tempus Sans ITC" pitchFamily="82" charset="0"/>
              </a:rPr>
              <a:t>Tous les glucides sont absorbés Sauf la cellulose et les fibres</a:t>
            </a:r>
          </a:p>
          <a:p>
            <a:endParaRPr lang="fr-CA" sz="2200" dirty="0"/>
          </a:p>
        </p:txBody>
      </p:sp>
      <p:sp>
        <p:nvSpPr>
          <p:cNvPr id="12" name="Espace réservé du numéro de diapositive 21"/>
          <p:cNvSpPr txBox="1">
            <a:spLocks/>
          </p:cNvSpPr>
          <p:nvPr>
            <p:custDataLst>
              <p:tags r:id="rId2"/>
            </p:custDataLst>
          </p:nvPr>
        </p:nvSpPr>
        <p:spPr>
          <a:xfrm>
            <a:off x="8244408" y="6381328"/>
            <a:ext cx="677416" cy="288032"/>
          </a:xfrm>
          <a:prstGeom prst="rect">
            <a:avLst/>
          </a:prstGeom>
        </p:spPr>
        <p:txBody>
          <a:bodyPr>
            <a:normAutofit fontScale="92500" lnSpcReduction="20000"/>
          </a:bodyPr>
          <a:lstStyle>
            <a:defPPr>
              <a:defRPr lang="fr-FR"/>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C22005E-848E-4894-AB3D-112370BDA3A2}" type="slidenum">
              <a:rPr lang="en-US" sz="1600" b="1" smtClean="0">
                <a:solidFill>
                  <a:schemeClr val="tx1"/>
                </a:solidFill>
                <a:latin typeface="Verdana" panose="020B0604030504040204" pitchFamily="34" charset="0"/>
                <a:ea typeface="Verdana" panose="020B0604030504040204" pitchFamily="34" charset="0"/>
                <a:cs typeface="Verdana" panose="020B0604030504040204" pitchFamily="34" charset="0"/>
              </a:rPr>
              <a:pPr>
                <a:defRPr/>
              </a:pPr>
              <a:t>19</a:t>
            </a:fld>
            <a:endParaRPr lang="en-US" sz="16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4">
            <a:lum/>
          </a:blip>
          <a:srcRect/>
          <a:stretch>
            <a:fillRect l="-16000" r="-16000"/>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custDataLst>
              <p:tags r:id="rId1"/>
            </p:custDataLst>
          </p:nvPr>
        </p:nvSpPr>
        <p:spPr>
          <a:xfrm>
            <a:off x="457200" y="274638"/>
            <a:ext cx="6131024" cy="706090"/>
          </a:xfrm>
          <a:solidFill>
            <a:srgbClr val="FFFFFF">
              <a:alpha val="61176"/>
            </a:srgbClr>
          </a:solidFill>
        </p:spPr>
        <p:txBody>
          <a:bodyPr>
            <a:normAutofit fontScale="90000"/>
          </a:bodyPr>
          <a:lstStyle/>
          <a:p>
            <a:pPr eaLnBrk="1" hangingPunct="1">
              <a:defRPr/>
            </a:pPr>
            <a:r>
              <a:rPr lang="fr-CA" dirty="0" smtClean="0"/>
              <a:t>Le plan de match</a:t>
            </a:r>
          </a:p>
        </p:txBody>
      </p:sp>
      <p:sp>
        <p:nvSpPr>
          <p:cNvPr id="4099" name="Rectangle 3"/>
          <p:cNvSpPr>
            <a:spLocks noGrp="1" noChangeArrowheads="1"/>
          </p:cNvSpPr>
          <p:nvPr>
            <p:ph sz="quarter" idx="1"/>
            <p:custDataLst>
              <p:tags r:id="rId2"/>
            </p:custDataLst>
          </p:nvPr>
        </p:nvSpPr>
        <p:spPr>
          <a:xfrm>
            <a:off x="323528" y="1340768"/>
            <a:ext cx="8229600" cy="5229200"/>
          </a:xfrm>
          <a:solidFill>
            <a:srgbClr val="FFFFFF">
              <a:alpha val="61961"/>
            </a:srgbClr>
          </a:solidFill>
        </p:spPr>
        <p:txBody>
          <a:bodyPr>
            <a:normAutofit/>
          </a:bodyPr>
          <a:lstStyle/>
          <a:p>
            <a:pPr marL="363538" indent="-363538" eaLnBrk="1" hangingPunct="1">
              <a:lnSpc>
                <a:spcPct val="110000"/>
              </a:lnSpc>
              <a:defRPr/>
            </a:pPr>
            <a:r>
              <a:rPr lang="fr-CA" b="1" dirty="0" smtClean="0"/>
              <a:t>ABSORPTION</a:t>
            </a:r>
            <a:endParaRPr lang="fr-CA" b="1" dirty="0" smtClean="0"/>
          </a:p>
          <a:p>
            <a:pPr marL="951865" lvl="1" indent="-631825">
              <a:lnSpc>
                <a:spcPct val="110000"/>
              </a:lnSpc>
              <a:defRPr/>
            </a:pPr>
            <a:r>
              <a:rPr lang="fr-CA" sz="3100" cap="small" dirty="0" smtClean="0"/>
              <a:t>Glucide</a:t>
            </a:r>
          </a:p>
          <a:p>
            <a:pPr marL="951865" lvl="1" indent="-631825">
              <a:lnSpc>
                <a:spcPct val="110000"/>
              </a:lnSpc>
              <a:defRPr/>
            </a:pPr>
            <a:r>
              <a:rPr lang="fr-CA" sz="3100" cap="small" dirty="0" smtClean="0"/>
              <a:t>Protéines</a:t>
            </a:r>
          </a:p>
          <a:p>
            <a:pPr marL="951865" lvl="1" indent="-631825">
              <a:lnSpc>
                <a:spcPct val="110000"/>
              </a:lnSpc>
              <a:defRPr/>
            </a:pPr>
            <a:r>
              <a:rPr lang="fr-CA" sz="3100" cap="small" dirty="0" smtClean="0"/>
              <a:t>Lipides</a:t>
            </a:r>
          </a:p>
          <a:p>
            <a:pPr marL="951865" lvl="1" indent="-631825">
              <a:lnSpc>
                <a:spcPct val="110000"/>
              </a:lnSpc>
              <a:defRPr/>
            </a:pPr>
            <a:r>
              <a:rPr lang="fr-CA" sz="3100" cap="small" dirty="0" smtClean="0"/>
              <a:t>Cycle entéro-hépatique</a:t>
            </a:r>
            <a:endParaRPr lang="fr-CA" sz="3100" cap="small" dirty="0" smtClean="0"/>
          </a:p>
          <a:p>
            <a:pPr marL="951865" lvl="1" indent="-631825">
              <a:lnSpc>
                <a:spcPct val="110000"/>
              </a:lnSpc>
              <a:defRPr/>
            </a:pPr>
            <a:r>
              <a:rPr lang="fr-CA" sz="3100" cap="small" dirty="0" smtClean="0"/>
              <a:t>Eau</a:t>
            </a:r>
          </a:p>
          <a:p>
            <a:pPr marL="951865" lvl="1" indent="-631825">
              <a:lnSpc>
                <a:spcPct val="110000"/>
              </a:lnSpc>
              <a:defRPr/>
            </a:pPr>
            <a:r>
              <a:rPr lang="fr-CA" sz="3100" cap="small" dirty="0" smtClean="0"/>
              <a:t>Vitamines &amp; électrolytes</a:t>
            </a:r>
          </a:p>
          <a:p>
            <a:pPr marL="951865" lvl="1" indent="-631825">
              <a:lnSpc>
                <a:spcPct val="110000"/>
              </a:lnSpc>
              <a:defRPr/>
            </a:pPr>
            <a:r>
              <a:rPr lang="fr-CA" sz="3100" cap="small" dirty="0" smtClean="0"/>
              <a:t>Drogues</a:t>
            </a:r>
            <a:endParaRPr lang="fr-CA" sz="3100" cap="small" dirty="0" smtClean="0"/>
          </a:p>
          <a:p>
            <a:pPr marL="951865" lvl="1" indent="-631825">
              <a:lnSpc>
                <a:spcPct val="110000"/>
              </a:lnSpc>
              <a:defRPr/>
            </a:pPr>
            <a:endParaRPr lang="fr-CA" sz="3100" cap="small"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48" name="Oval 96"/>
          <p:cNvSpPr>
            <a:spLocks noChangeArrowheads="1"/>
          </p:cNvSpPr>
          <p:nvPr>
            <p:custDataLst>
              <p:tags r:id="rId1"/>
            </p:custDataLst>
          </p:nvPr>
        </p:nvSpPr>
        <p:spPr bwMode="auto">
          <a:xfrm>
            <a:off x="8316913" y="3519488"/>
            <a:ext cx="287337" cy="287337"/>
          </a:xfrm>
          <a:prstGeom prst="ellipse">
            <a:avLst/>
          </a:prstGeom>
          <a:solidFill>
            <a:srgbClr val="00CC00">
              <a:alpha val="50195"/>
            </a:srgbClr>
          </a:solidFill>
          <a:ln w="38100" algn="ctr">
            <a:solidFill>
              <a:srgbClr val="00CC00"/>
            </a:solidFill>
            <a:round/>
            <a:headEnd/>
            <a:tailEnd/>
          </a:ln>
        </p:spPr>
        <p:txBody>
          <a:bodyPr lIns="90000" tIns="46800" rIns="90000" bIns="46800" anchor="ctr">
            <a:spAutoFit/>
          </a:bodyPr>
          <a:lstStyle/>
          <a:p>
            <a:endParaRPr lang="fr-FR"/>
          </a:p>
        </p:txBody>
      </p:sp>
      <p:pic>
        <p:nvPicPr>
          <p:cNvPr id="24580" name="Picture 97" descr="cellule intestinale vierge"/>
          <p:cNvPicPr>
            <a:picLocks noChangeAspect="1" noChangeArrowheads="1"/>
          </p:cNvPicPr>
          <p:nvPr>
            <p:custDataLst>
              <p:tags r:id="rId2"/>
            </p:custDataLst>
          </p:nvPr>
        </p:nvPicPr>
        <p:blipFill>
          <a:blip r:embed="rId38" cstate="print">
            <a:clrChange>
              <a:clrFrom>
                <a:srgbClr val="FFFFFF"/>
              </a:clrFrom>
              <a:clrTo>
                <a:srgbClr val="FFFFFF">
                  <a:alpha val="0"/>
                </a:srgbClr>
              </a:clrTo>
            </a:clrChange>
          </a:blip>
          <a:srcRect l="2829" t="6570" r="8485" b="5470"/>
          <a:stretch>
            <a:fillRect/>
          </a:stretch>
        </p:blipFill>
        <p:spPr bwMode="auto">
          <a:xfrm>
            <a:off x="1187450" y="1268413"/>
            <a:ext cx="6769100" cy="4824412"/>
          </a:xfrm>
          <a:prstGeom prst="rect">
            <a:avLst/>
          </a:prstGeom>
          <a:noFill/>
          <a:ln w="9525">
            <a:noFill/>
            <a:miter lim="800000"/>
            <a:headEnd/>
            <a:tailEnd/>
          </a:ln>
        </p:spPr>
      </p:pic>
      <p:sp>
        <p:nvSpPr>
          <p:cNvPr id="126050" name="Text Box 98"/>
          <p:cNvSpPr txBox="1">
            <a:spLocks noChangeArrowheads="1"/>
          </p:cNvSpPr>
          <p:nvPr>
            <p:custDataLst>
              <p:tags r:id="rId3"/>
            </p:custDataLst>
          </p:nvPr>
        </p:nvSpPr>
        <p:spPr bwMode="auto">
          <a:xfrm>
            <a:off x="7740650" y="6237288"/>
            <a:ext cx="1316038" cy="523220"/>
          </a:xfrm>
          <a:prstGeom prst="rect">
            <a:avLst/>
          </a:prstGeom>
          <a:noFill/>
          <a:ln w="9525">
            <a:noFill/>
            <a:miter lim="800000"/>
            <a:headEnd/>
            <a:tailEnd/>
          </a:ln>
          <a:effectLst/>
        </p:spPr>
        <p:txBody>
          <a:bodyPr>
            <a:spAutoFit/>
          </a:bodyPr>
          <a:lstStyle/>
          <a:p>
            <a:pPr>
              <a:defRPr/>
            </a:pPr>
            <a:r>
              <a:rPr lang="fr-CA" sz="2800" b="1" cap="small" dirty="0">
                <a:latin typeface="Verdana" panose="020B0604030504040204" pitchFamily="34" charset="0"/>
                <a:ea typeface="Verdana" panose="020B0604030504040204" pitchFamily="34" charset="0"/>
                <a:cs typeface="Verdana" panose="020B0604030504040204" pitchFamily="34" charset="0"/>
              </a:rPr>
              <a:t>Sang</a:t>
            </a:r>
          </a:p>
        </p:txBody>
      </p:sp>
      <p:sp>
        <p:nvSpPr>
          <p:cNvPr id="126051" name="Text Box 99"/>
          <p:cNvSpPr txBox="1">
            <a:spLocks noChangeArrowheads="1"/>
          </p:cNvSpPr>
          <p:nvPr>
            <p:custDataLst>
              <p:tags r:id="rId4"/>
            </p:custDataLst>
          </p:nvPr>
        </p:nvSpPr>
        <p:spPr bwMode="auto">
          <a:xfrm>
            <a:off x="0" y="6278563"/>
            <a:ext cx="4009431" cy="523220"/>
          </a:xfrm>
          <a:prstGeom prst="rect">
            <a:avLst/>
          </a:prstGeom>
          <a:noFill/>
          <a:ln w="9525">
            <a:noFill/>
            <a:miter lim="800000"/>
            <a:headEnd/>
            <a:tailEnd/>
          </a:ln>
          <a:effectLst/>
        </p:spPr>
        <p:txBody>
          <a:bodyPr wrap="none">
            <a:spAutoFit/>
          </a:bodyPr>
          <a:lstStyle/>
          <a:p>
            <a:pPr>
              <a:defRPr/>
            </a:pPr>
            <a:r>
              <a:rPr lang="fr-CA" sz="2800" b="1" cap="small" dirty="0">
                <a:latin typeface="Verdana" panose="020B0604030504040204" pitchFamily="34" charset="0"/>
                <a:ea typeface="Verdana" panose="020B0604030504040204" pitchFamily="34" charset="0"/>
                <a:cs typeface="Verdana" panose="020B0604030504040204" pitchFamily="34" charset="0"/>
              </a:rPr>
              <a:t>Lumière intestinale</a:t>
            </a:r>
          </a:p>
        </p:txBody>
      </p:sp>
      <p:sp>
        <p:nvSpPr>
          <p:cNvPr id="126052" name="Rectangle 100"/>
          <p:cNvSpPr>
            <a:spLocks noGrp="1" noChangeArrowheads="1"/>
          </p:cNvSpPr>
          <p:nvPr>
            <p:ph type="title"/>
            <p:custDataLst>
              <p:tags r:id="rId5"/>
            </p:custDataLst>
          </p:nvPr>
        </p:nvSpPr>
        <p:spPr>
          <a:xfrm>
            <a:off x="609600" y="44624"/>
            <a:ext cx="8153400" cy="896144"/>
          </a:xfrm>
        </p:spPr>
        <p:txBody>
          <a:bodyPr/>
          <a:lstStyle/>
          <a:p>
            <a:pPr eaLnBrk="1" fontAlgn="base" hangingPunct="1">
              <a:spcAft>
                <a:spcPct val="0"/>
              </a:spcAft>
              <a:defRPr/>
            </a:pPr>
            <a:r>
              <a:rPr lang="fr-CA" dirty="0" smtClean="0"/>
              <a:t>Absorption ~ Protéines</a:t>
            </a:r>
          </a:p>
        </p:txBody>
      </p:sp>
      <p:sp>
        <p:nvSpPr>
          <p:cNvPr id="126053" name="Text Box 101"/>
          <p:cNvSpPr txBox="1">
            <a:spLocks noChangeArrowheads="1"/>
          </p:cNvSpPr>
          <p:nvPr>
            <p:custDataLst>
              <p:tags r:id="rId6"/>
            </p:custDataLst>
          </p:nvPr>
        </p:nvSpPr>
        <p:spPr bwMode="auto">
          <a:xfrm>
            <a:off x="325438" y="2501900"/>
            <a:ext cx="1150937" cy="676275"/>
          </a:xfrm>
          <a:prstGeom prst="rect">
            <a:avLst/>
          </a:prstGeom>
          <a:solidFill>
            <a:srgbClr val="00CC00"/>
          </a:solidFill>
          <a:ln w="9525">
            <a:noFill/>
            <a:miter lim="800000"/>
            <a:headEnd/>
            <a:tailEnd/>
          </a:ln>
        </p:spPr>
        <p:txBody>
          <a:bodyPr>
            <a:spAutoFit/>
          </a:bodyPr>
          <a:lstStyle/>
          <a:p>
            <a:pPr>
              <a:lnSpc>
                <a:spcPct val="80000"/>
              </a:lnSpc>
              <a:spcBef>
                <a:spcPct val="50000"/>
              </a:spcBef>
            </a:pPr>
            <a:r>
              <a:rPr lang="fr-CA" sz="2400" b="1">
                <a:solidFill>
                  <a:schemeClr val="bg1"/>
                </a:solidFill>
                <a:latin typeface="Tempus Sans ITC" pitchFamily="82" charset="0"/>
              </a:rPr>
              <a:t>Acides aminés</a:t>
            </a:r>
          </a:p>
        </p:txBody>
      </p:sp>
      <p:sp>
        <p:nvSpPr>
          <p:cNvPr id="126054" name="Text Box 102"/>
          <p:cNvSpPr txBox="1">
            <a:spLocks noChangeArrowheads="1"/>
          </p:cNvSpPr>
          <p:nvPr>
            <p:custDataLst>
              <p:tags r:id="rId7"/>
            </p:custDataLst>
          </p:nvPr>
        </p:nvSpPr>
        <p:spPr bwMode="auto">
          <a:xfrm>
            <a:off x="539750" y="1306513"/>
            <a:ext cx="677863" cy="466725"/>
          </a:xfrm>
          <a:prstGeom prst="rect">
            <a:avLst/>
          </a:prstGeom>
          <a:solidFill>
            <a:srgbClr val="FF6600"/>
          </a:solidFill>
          <a:ln w="9525">
            <a:solidFill>
              <a:srgbClr val="FF6600"/>
            </a:solidFill>
            <a:miter lim="800000"/>
            <a:headEnd/>
            <a:tailEnd/>
          </a:ln>
        </p:spPr>
        <p:txBody>
          <a:bodyPr wrap="none">
            <a:spAutoFit/>
          </a:bodyPr>
          <a:lstStyle/>
          <a:p>
            <a:pPr algn="l"/>
            <a:r>
              <a:rPr lang="fr-CA" sz="2400" b="1">
                <a:solidFill>
                  <a:schemeClr val="bg1"/>
                </a:solidFill>
                <a:latin typeface="Tempus Sans ITC" pitchFamily="82" charset="0"/>
              </a:rPr>
              <a:t>Na</a:t>
            </a:r>
            <a:r>
              <a:rPr lang="fr-CA" sz="2400" b="1" baseline="30000">
                <a:solidFill>
                  <a:schemeClr val="bg1"/>
                </a:solidFill>
                <a:latin typeface="Tempus Sans ITC" pitchFamily="82" charset="0"/>
              </a:rPr>
              <a:t>+</a:t>
            </a:r>
          </a:p>
        </p:txBody>
      </p:sp>
      <p:sp>
        <p:nvSpPr>
          <p:cNvPr id="126055" name="Line 103"/>
          <p:cNvSpPr>
            <a:spLocks noChangeShapeType="1"/>
          </p:cNvSpPr>
          <p:nvPr>
            <p:custDataLst>
              <p:tags r:id="rId8"/>
            </p:custDataLst>
          </p:nvPr>
        </p:nvSpPr>
        <p:spPr bwMode="auto">
          <a:xfrm>
            <a:off x="1835150" y="2852738"/>
            <a:ext cx="971550" cy="0"/>
          </a:xfrm>
          <a:prstGeom prst="line">
            <a:avLst/>
          </a:prstGeom>
          <a:noFill/>
          <a:ln w="38100">
            <a:solidFill>
              <a:srgbClr val="00CC00"/>
            </a:solidFill>
            <a:round/>
            <a:headEnd/>
            <a:tailEnd type="arrow" w="med" len="med"/>
          </a:ln>
        </p:spPr>
        <p:txBody>
          <a:bodyPr/>
          <a:lstStyle/>
          <a:p>
            <a:endParaRPr lang="fr-CA"/>
          </a:p>
        </p:txBody>
      </p:sp>
      <p:sp>
        <p:nvSpPr>
          <p:cNvPr id="126056" name="Freeform 104"/>
          <p:cNvSpPr>
            <a:spLocks/>
          </p:cNvSpPr>
          <p:nvPr>
            <p:custDataLst>
              <p:tags r:id="rId9"/>
            </p:custDataLst>
          </p:nvPr>
        </p:nvSpPr>
        <p:spPr bwMode="auto">
          <a:xfrm>
            <a:off x="1541463" y="1485900"/>
            <a:ext cx="1203325" cy="1271588"/>
          </a:xfrm>
          <a:custGeom>
            <a:avLst/>
            <a:gdLst>
              <a:gd name="T0" fmla="*/ 0 w 693"/>
              <a:gd name="T1" fmla="*/ 2147483647 h 826"/>
              <a:gd name="T2" fmla="*/ 2147483647 w 693"/>
              <a:gd name="T3" fmla="*/ 2147483647 h 826"/>
              <a:gd name="T4" fmla="*/ 2147483647 w 693"/>
              <a:gd name="T5" fmla="*/ 2147483647 h 826"/>
              <a:gd name="T6" fmla="*/ 2147483647 w 693"/>
              <a:gd name="T7" fmla="*/ 2147483647 h 826"/>
              <a:gd name="T8" fmla="*/ 2147483647 w 693"/>
              <a:gd name="T9" fmla="*/ 2147483647 h 826"/>
              <a:gd name="T10" fmla="*/ 0 60000 65536"/>
              <a:gd name="T11" fmla="*/ 0 60000 65536"/>
              <a:gd name="T12" fmla="*/ 0 60000 65536"/>
              <a:gd name="T13" fmla="*/ 0 60000 65536"/>
              <a:gd name="T14" fmla="*/ 0 60000 65536"/>
              <a:gd name="T15" fmla="*/ 0 w 693"/>
              <a:gd name="T16" fmla="*/ 0 h 826"/>
              <a:gd name="T17" fmla="*/ 693 w 693"/>
              <a:gd name="T18" fmla="*/ 826 h 826"/>
            </a:gdLst>
            <a:ahLst/>
            <a:cxnLst>
              <a:cxn ang="T10">
                <a:pos x="T0" y="T1"/>
              </a:cxn>
              <a:cxn ang="T11">
                <a:pos x="T2" y="T3"/>
              </a:cxn>
              <a:cxn ang="T12">
                <a:pos x="T4" y="T5"/>
              </a:cxn>
              <a:cxn ang="T13">
                <a:pos x="T6" y="T7"/>
              </a:cxn>
              <a:cxn ang="T14">
                <a:pos x="T8" y="T9"/>
              </a:cxn>
            </a:cxnLst>
            <a:rect l="T15" t="T16" r="T17" b="T18"/>
            <a:pathLst>
              <a:path w="693" h="826">
                <a:moveTo>
                  <a:pt x="0" y="37"/>
                </a:moveTo>
                <a:cubicBezTo>
                  <a:pt x="61" y="44"/>
                  <a:pt x="291" y="0"/>
                  <a:pt x="363" y="79"/>
                </a:cubicBezTo>
                <a:cubicBezTo>
                  <a:pt x="435" y="158"/>
                  <a:pt x="406" y="393"/>
                  <a:pt x="429" y="510"/>
                </a:cubicBezTo>
                <a:cubicBezTo>
                  <a:pt x="452" y="627"/>
                  <a:pt x="457" y="738"/>
                  <a:pt x="501" y="782"/>
                </a:cubicBezTo>
                <a:cubicBezTo>
                  <a:pt x="545" y="826"/>
                  <a:pt x="653" y="776"/>
                  <a:pt x="693" y="774"/>
                </a:cubicBezTo>
              </a:path>
            </a:pathLst>
          </a:custGeom>
          <a:noFill/>
          <a:ln w="38100">
            <a:solidFill>
              <a:srgbClr val="FF6600"/>
            </a:solidFill>
            <a:round/>
            <a:headEnd type="none" w="med" len="med"/>
            <a:tailEnd type="arrow" w="med" len="med"/>
          </a:ln>
        </p:spPr>
        <p:txBody>
          <a:bodyPr/>
          <a:lstStyle/>
          <a:p>
            <a:endParaRPr lang="fr-CA"/>
          </a:p>
        </p:txBody>
      </p:sp>
      <p:sp>
        <p:nvSpPr>
          <p:cNvPr id="126057" name="Freeform 105"/>
          <p:cNvSpPr>
            <a:spLocks/>
          </p:cNvSpPr>
          <p:nvPr>
            <p:custDataLst>
              <p:tags r:id="rId10"/>
            </p:custDataLst>
          </p:nvPr>
        </p:nvSpPr>
        <p:spPr bwMode="auto">
          <a:xfrm>
            <a:off x="6659563" y="2924175"/>
            <a:ext cx="1728787" cy="792163"/>
          </a:xfrm>
          <a:custGeom>
            <a:avLst/>
            <a:gdLst>
              <a:gd name="T0" fmla="*/ 0 w 542"/>
              <a:gd name="T1" fmla="*/ 0 h 526"/>
              <a:gd name="T2" fmla="*/ 2147483647 w 542"/>
              <a:gd name="T3" fmla="*/ 2147483647 h 526"/>
              <a:gd name="T4" fmla="*/ 2147483647 w 542"/>
              <a:gd name="T5" fmla="*/ 2147483647 h 526"/>
              <a:gd name="T6" fmla="*/ 0 60000 65536"/>
              <a:gd name="T7" fmla="*/ 0 60000 65536"/>
              <a:gd name="T8" fmla="*/ 0 60000 65536"/>
              <a:gd name="T9" fmla="*/ 0 w 542"/>
              <a:gd name="T10" fmla="*/ 0 h 526"/>
              <a:gd name="T11" fmla="*/ 542 w 542"/>
              <a:gd name="T12" fmla="*/ 526 h 526"/>
            </a:gdLst>
            <a:ahLst/>
            <a:cxnLst>
              <a:cxn ang="T6">
                <a:pos x="T0" y="T1"/>
              </a:cxn>
              <a:cxn ang="T7">
                <a:pos x="T2" y="T3"/>
              </a:cxn>
              <a:cxn ang="T8">
                <a:pos x="T4" y="T5"/>
              </a:cxn>
            </a:cxnLst>
            <a:rect l="T9" t="T10" r="T11" b="T12"/>
            <a:pathLst>
              <a:path w="542" h="526">
                <a:moveTo>
                  <a:pt x="0" y="0"/>
                </a:moveTo>
                <a:cubicBezTo>
                  <a:pt x="24" y="74"/>
                  <a:pt x="56" y="364"/>
                  <a:pt x="146" y="445"/>
                </a:cubicBezTo>
                <a:cubicBezTo>
                  <a:pt x="236" y="526"/>
                  <a:pt x="459" y="479"/>
                  <a:pt x="542" y="488"/>
                </a:cubicBezTo>
              </a:path>
            </a:pathLst>
          </a:custGeom>
          <a:noFill/>
          <a:ln w="38100">
            <a:solidFill>
              <a:srgbClr val="00CC00"/>
            </a:solidFill>
            <a:round/>
            <a:headEnd/>
            <a:tailEnd type="arrow" w="med" len="med"/>
          </a:ln>
        </p:spPr>
        <p:txBody>
          <a:bodyPr/>
          <a:lstStyle/>
          <a:p>
            <a:endParaRPr lang="fr-CA"/>
          </a:p>
        </p:txBody>
      </p:sp>
      <p:sp>
        <p:nvSpPr>
          <p:cNvPr id="126058" name="Text Box 106"/>
          <p:cNvSpPr txBox="1">
            <a:spLocks noChangeArrowheads="1"/>
          </p:cNvSpPr>
          <p:nvPr>
            <p:custDataLst>
              <p:tags r:id="rId11"/>
            </p:custDataLst>
          </p:nvPr>
        </p:nvSpPr>
        <p:spPr bwMode="auto">
          <a:xfrm>
            <a:off x="7019925" y="2754313"/>
            <a:ext cx="2016125" cy="746125"/>
          </a:xfrm>
          <a:prstGeom prst="rect">
            <a:avLst/>
          </a:prstGeom>
          <a:solidFill>
            <a:srgbClr val="006699">
              <a:alpha val="49019"/>
            </a:srgbClr>
          </a:solidFill>
          <a:ln w="9525">
            <a:noFill/>
            <a:miter lim="800000"/>
            <a:headEnd/>
            <a:tailEnd/>
          </a:ln>
        </p:spPr>
        <p:txBody>
          <a:bodyPr>
            <a:spAutoFit/>
          </a:bodyPr>
          <a:lstStyle/>
          <a:p>
            <a:r>
              <a:rPr lang="fr-CA" sz="2400" b="1">
                <a:solidFill>
                  <a:schemeClr val="bg1"/>
                </a:solidFill>
                <a:latin typeface="Tempus Sans ITC" pitchFamily="82" charset="0"/>
              </a:rPr>
              <a:t>Diffusion </a:t>
            </a:r>
          </a:p>
          <a:p>
            <a:r>
              <a:rPr lang="fr-CA" sz="1900" b="1">
                <a:solidFill>
                  <a:schemeClr val="bg1"/>
                </a:solidFill>
                <a:latin typeface="Tempus Sans ITC" pitchFamily="82" charset="0"/>
              </a:rPr>
              <a:t>(simple/facilitée)</a:t>
            </a:r>
          </a:p>
        </p:txBody>
      </p:sp>
      <p:sp>
        <p:nvSpPr>
          <p:cNvPr id="126059" name="Text Box 107"/>
          <p:cNvSpPr txBox="1">
            <a:spLocks noChangeArrowheads="1"/>
          </p:cNvSpPr>
          <p:nvPr>
            <p:custDataLst>
              <p:tags r:id="rId12"/>
            </p:custDataLst>
          </p:nvPr>
        </p:nvSpPr>
        <p:spPr bwMode="auto">
          <a:xfrm>
            <a:off x="539750" y="1844675"/>
            <a:ext cx="677863" cy="466725"/>
          </a:xfrm>
          <a:prstGeom prst="rect">
            <a:avLst/>
          </a:prstGeom>
          <a:solidFill>
            <a:srgbClr val="FF6600"/>
          </a:solidFill>
          <a:ln w="9525">
            <a:solidFill>
              <a:srgbClr val="FF6600"/>
            </a:solidFill>
            <a:miter lim="800000"/>
            <a:headEnd/>
            <a:tailEnd/>
          </a:ln>
        </p:spPr>
        <p:txBody>
          <a:bodyPr wrap="none">
            <a:spAutoFit/>
          </a:bodyPr>
          <a:lstStyle/>
          <a:p>
            <a:pPr algn="l"/>
            <a:r>
              <a:rPr lang="fr-CA" sz="2400" b="1">
                <a:solidFill>
                  <a:schemeClr val="bg1"/>
                </a:solidFill>
                <a:latin typeface="Tempus Sans ITC" pitchFamily="82" charset="0"/>
              </a:rPr>
              <a:t>Na</a:t>
            </a:r>
            <a:r>
              <a:rPr lang="fr-CA" sz="2400" b="1" baseline="30000">
                <a:solidFill>
                  <a:schemeClr val="bg1"/>
                </a:solidFill>
                <a:latin typeface="Tempus Sans ITC" pitchFamily="82" charset="0"/>
              </a:rPr>
              <a:t>+</a:t>
            </a:r>
          </a:p>
        </p:txBody>
      </p:sp>
      <p:sp>
        <p:nvSpPr>
          <p:cNvPr id="126060" name="Freeform 108"/>
          <p:cNvSpPr>
            <a:spLocks/>
          </p:cNvSpPr>
          <p:nvPr>
            <p:custDataLst>
              <p:tags r:id="rId13"/>
            </p:custDataLst>
          </p:nvPr>
        </p:nvSpPr>
        <p:spPr bwMode="auto">
          <a:xfrm>
            <a:off x="1541463" y="1989138"/>
            <a:ext cx="1230312" cy="792162"/>
          </a:xfrm>
          <a:custGeom>
            <a:avLst/>
            <a:gdLst>
              <a:gd name="T0" fmla="*/ 0 w 709"/>
              <a:gd name="T1" fmla="*/ 2147483647 h 515"/>
              <a:gd name="T2" fmla="*/ 2147483647 w 709"/>
              <a:gd name="T3" fmla="*/ 2147483647 h 515"/>
              <a:gd name="T4" fmla="*/ 2147483647 w 709"/>
              <a:gd name="T5" fmla="*/ 2147483647 h 515"/>
              <a:gd name="T6" fmla="*/ 2147483647 w 709"/>
              <a:gd name="T7" fmla="*/ 2147483647 h 515"/>
              <a:gd name="T8" fmla="*/ 0 60000 65536"/>
              <a:gd name="T9" fmla="*/ 0 60000 65536"/>
              <a:gd name="T10" fmla="*/ 0 60000 65536"/>
              <a:gd name="T11" fmla="*/ 0 60000 65536"/>
              <a:gd name="T12" fmla="*/ 0 w 709"/>
              <a:gd name="T13" fmla="*/ 0 h 515"/>
              <a:gd name="T14" fmla="*/ 709 w 709"/>
              <a:gd name="T15" fmla="*/ 515 h 515"/>
            </a:gdLst>
            <a:ahLst/>
            <a:cxnLst>
              <a:cxn ang="T8">
                <a:pos x="T0" y="T1"/>
              </a:cxn>
              <a:cxn ang="T9">
                <a:pos x="T2" y="T3"/>
              </a:cxn>
              <a:cxn ang="T10">
                <a:pos x="T4" y="T5"/>
              </a:cxn>
              <a:cxn ang="T11">
                <a:pos x="T6" y="T7"/>
              </a:cxn>
            </a:cxnLst>
            <a:rect l="T12" t="T13" r="T14" b="T15"/>
            <a:pathLst>
              <a:path w="709" h="515">
                <a:moveTo>
                  <a:pt x="0" y="49"/>
                </a:moveTo>
                <a:cubicBezTo>
                  <a:pt x="59" y="52"/>
                  <a:pt x="274" y="0"/>
                  <a:pt x="356" y="66"/>
                </a:cubicBezTo>
                <a:cubicBezTo>
                  <a:pt x="438" y="132"/>
                  <a:pt x="434" y="379"/>
                  <a:pt x="493" y="447"/>
                </a:cubicBezTo>
                <a:cubicBezTo>
                  <a:pt x="552" y="515"/>
                  <a:pt x="664" y="466"/>
                  <a:pt x="709" y="471"/>
                </a:cubicBezTo>
              </a:path>
            </a:pathLst>
          </a:custGeom>
          <a:noFill/>
          <a:ln w="38100">
            <a:solidFill>
              <a:srgbClr val="FF6600"/>
            </a:solidFill>
            <a:round/>
            <a:headEnd type="none" w="med" len="med"/>
            <a:tailEnd type="arrow" w="med" len="med"/>
          </a:ln>
        </p:spPr>
        <p:txBody>
          <a:bodyPr/>
          <a:lstStyle/>
          <a:p>
            <a:endParaRPr lang="fr-CA"/>
          </a:p>
        </p:txBody>
      </p:sp>
      <p:grpSp>
        <p:nvGrpSpPr>
          <p:cNvPr id="2" name="Group 109"/>
          <p:cNvGrpSpPr>
            <a:grpSpLocks/>
          </p:cNvGrpSpPr>
          <p:nvPr>
            <p:custDataLst>
              <p:tags r:id="rId14"/>
            </p:custDataLst>
          </p:nvPr>
        </p:nvGrpSpPr>
        <p:grpSpPr bwMode="auto">
          <a:xfrm>
            <a:off x="2844800" y="2543175"/>
            <a:ext cx="469900" cy="544513"/>
            <a:chOff x="1792" y="1602"/>
            <a:chExt cx="296" cy="343"/>
          </a:xfrm>
        </p:grpSpPr>
        <p:sp>
          <p:nvSpPr>
            <p:cNvPr id="24660" name="Freeform 110"/>
            <p:cNvSpPr>
              <a:spLocks/>
            </p:cNvSpPr>
            <p:nvPr/>
          </p:nvSpPr>
          <p:spPr bwMode="auto">
            <a:xfrm rot="-6045945">
              <a:off x="1858" y="1723"/>
              <a:ext cx="156" cy="287"/>
            </a:xfrm>
            <a:custGeom>
              <a:avLst/>
              <a:gdLst>
                <a:gd name="T0" fmla="*/ 11 w 297"/>
                <a:gd name="T1" fmla="*/ 0 h 651"/>
                <a:gd name="T2" fmla="*/ 3 w 297"/>
                <a:gd name="T3" fmla="*/ 2 h 651"/>
                <a:gd name="T4" fmla="*/ 1 w 297"/>
                <a:gd name="T5" fmla="*/ 6 h 651"/>
                <a:gd name="T6" fmla="*/ 3 w 297"/>
                <a:gd name="T7" fmla="*/ 10 h 651"/>
                <a:gd name="T8" fmla="*/ 9 w 297"/>
                <a:gd name="T9" fmla="*/ 11 h 651"/>
                <a:gd name="T10" fmla="*/ 10 w 297"/>
                <a:gd name="T11" fmla="*/ 10 h 651"/>
                <a:gd name="T12" fmla="*/ 8 w 297"/>
                <a:gd name="T13" fmla="*/ 8 h 651"/>
                <a:gd name="T14" fmla="*/ 10 w 297"/>
                <a:gd name="T15" fmla="*/ 7 h 651"/>
                <a:gd name="T16" fmla="*/ 10 w 297"/>
                <a:gd name="T17" fmla="*/ 5 h 651"/>
                <a:gd name="T18" fmla="*/ 8 w 297"/>
                <a:gd name="T19" fmla="*/ 5 h 651"/>
                <a:gd name="T20" fmla="*/ 8 w 297"/>
                <a:gd name="T21" fmla="*/ 4 h 651"/>
                <a:gd name="T22" fmla="*/ 10 w 297"/>
                <a:gd name="T23" fmla="*/ 4 h 651"/>
                <a:gd name="T24" fmla="*/ 11 w 297"/>
                <a:gd name="T25" fmla="*/ 3 h 651"/>
                <a:gd name="T26" fmla="*/ 9 w 297"/>
                <a:gd name="T27" fmla="*/ 3 h 651"/>
                <a:gd name="T28" fmla="*/ 9 w 297"/>
                <a:gd name="T29" fmla="*/ 2 h 651"/>
                <a:gd name="T30" fmla="*/ 11 w 297"/>
                <a:gd name="T31" fmla="*/ 1 h 651"/>
                <a:gd name="T32" fmla="*/ 11 w 297"/>
                <a:gd name="T33" fmla="*/ 0 h 6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7"/>
                <a:gd name="T52" fmla="*/ 0 h 651"/>
                <a:gd name="T53" fmla="*/ 297 w 297"/>
                <a:gd name="T54" fmla="*/ 651 h 6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7" h="651">
                  <a:moveTo>
                    <a:pt x="263" y="3"/>
                  </a:moveTo>
                  <a:cubicBezTo>
                    <a:pt x="229" y="6"/>
                    <a:pt x="106" y="37"/>
                    <a:pt x="62" y="99"/>
                  </a:cubicBezTo>
                  <a:cubicBezTo>
                    <a:pt x="18" y="161"/>
                    <a:pt x="0" y="295"/>
                    <a:pt x="1" y="376"/>
                  </a:cubicBezTo>
                  <a:cubicBezTo>
                    <a:pt x="1" y="457"/>
                    <a:pt x="27" y="541"/>
                    <a:pt x="67" y="587"/>
                  </a:cubicBezTo>
                  <a:cubicBezTo>
                    <a:pt x="107" y="633"/>
                    <a:pt x="212" y="651"/>
                    <a:pt x="244" y="649"/>
                  </a:cubicBezTo>
                  <a:cubicBezTo>
                    <a:pt x="276" y="647"/>
                    <a:pt x="266" y="598"/>
                    <a:pt x="258" y="574"/>
                  </a:cubicBezTo>
                  <a:cubicBezTo>
                    <a:pt x="250" y="550"/>
                    <a:pt x="197" y="528"/>
                    <a:pt x="196" y="507"/>
                  </a:cubicBezTo>
                  <a:cubicBezTo>
                    <a:pt x="195" y="486"/>
                    <a:pt x="244" y="478"/>
                    <a:pt x="254" y="445"/>
                  </a:cubicBezTo>
                  <a:cubicBezTo>
                    <a:pt x="264" y="412"/>
                    <a:pt x="265" y="335"/>
                    <a:pt x="258" y="310"/>
                  </a:cubicBezTo>
                  <a:cubicBezTo>
                    <a:pt x="251" y="285"/>
                    <a:pt x="218" y="309"/>
                    <a:pt x="210" y="296"/>
                  </a:cubicBezTo>
                  <a:cubicBezTo>
                    <a:pt x="202" y="283"/>
                    <a:pt x="202" y="245"/>
                    <a:pt x="210" y="233"/>
                  </a:cubicBezTo>
                  <a:cubicBezTo>
                    <a:pt x="218" y="221"/>
                    <a:pt x="248" y="236"/>
                    <a:pt x="258" y="224"/>
                  </a:cubicBezTo>
                  <a:cubicBezTo>
                    <a:pt x="268" y="212"/>
                    <a:pt x="274" y="173"/>
                    <a:pt x="268" y="161"/>
                  </a:cubicBezTo>
                  <a:cubicBezTo>
                    <a:pt x="262" y="149"/>
                    <a:pt x="233" y="162"/>
                    <a:pt x="225" y="152"/>
                  </a:cubicBezTo>
                  <a:cubicBezTo>
                    <a:pt x="217" y="142"/>
                    <a:pt x="213" y="110"/>
                    <a:pt x="220" y="99"/>
                  </a:cubicBezTo>
                  <a:cubicBezTo>
                    <a:pt x="227" y="88"/>
                    <a:pt x="261" y="99"/>
                    <a:pt x="268" y="83"/>
                  </a:cubicBezTo>
                  <a:cubicBezTo>
                    <a:pt x="275" y="67"/>
                    <a:pt x="297" y="0"/>
                    <a:pt x="263" y="3"/>
                  </a:cubicBezTo>
                  <a:close/>
                </a:path>
              </a:pathLst>
            </a:custGeom>
            <a:solidFill>
              <a:schemeClr val="accent2">
                <a:alpha val="50195"/>
              </a:schemeClr>
            </a:solidFill>
            <a:ln w="38100" cap="flat" cmpd="sng">
              <a:solidFill>
                <a:schemeClr val="accent2"/>
              </a:solidFill>
              <a:prstDash val="solid"/>
              <a:round/>
              <a:headEnd/>
              <a:tailEnd/>
            </a:ln>
          </p:spPr>
          <p:txBody>
            <a:bodyPr lIns="90000" tIns="46800" rIns="90000" bIns="46800" anchor="ctr">
              <a:spAutoFit/>
            </a:bodyPr>
            <a:lstStyle/>
            <a:p>
              <a:endParaRPr lang="fr-CA"/>
            </a:p>
          </p:txBody>
        </p:sp>
        <p:sp>
          <p:nvSpPr>
            <p:cNvPr id="24661" name="Freeform 111"/>
            <p:cNvSpPr>
              <a:spLocks/>
            </p:cNvSpPr>
            <p:nvPr/>
          </p:nvSpPr>
          <p:spPr bwMode="auto">
            <a:xfrm rot="17313619" flipH="1">
              <a:off x="1867" y="1536"/>
              <a:ext cx="156" cy="287"/>
            </a:xfrm>
            <a:custGeom>
              <a:avLst/>
              <a:gdLst>
                <a:gd name="T0" fmla="*/ 11 w 297"/>
                <a:gd name="T1" fmla="*/ 0 h 651"/>
                <a:gd name="T2" fmla="*/ 3 w 297"/>
                <a:gd name="T3" fmla="*/ 2 h 651"/>
                <a:gd name="T4" fmla="*/ 1 w 297"/>
                <a:gd name="T5" fmla="*/ 6 h 651"/>
                <a:gd name="T6" fmla="*/ 3 w 297"/>
                <a:gd name="T7" fmla="*/ 10 h 651"/>
                <a:gd name="T8" fmla="*/ 9 w 297"/>
                <a:gd name="T9" fmla="*/ 11 h 651"/>
                <a:gd name="T10" fmla="*/ 10 w 297"/>
                <a:gd name="T11" fmla="*/ 10 h 651"/>
                <a:gd name="T12" fmla="*/ 8 w 297"/>
                <a:gd name="T13" fmla="*/ 8 h 651"/>
                <a:gd name="T14" fmla="*/ 10 w 297"/>
                <a:gd name="T15" fmla="*/ 7 h 651"/>
                <a:gd name="T16" fmla="*/ 10 w 297"/>
                <a:gd name="T17" fmla="*/ 5 h 651"/>
                <a:gd name="T18" fmla="*/ 8 w 297"/>
                <a:gd name="T19" fmla="*/ 5 h 651"/>
                <a:gd name="T20" fmla="*/ 8 w 297"/>
                <a:gd name="T21" fmla="*/ 4 h 651"/>
                <a:gd name="T22" fmla="*/ 10 w 297"/>
                <a:gd name="T23" fmla="*/ 4 h 651"/>
                <a:gd name="T24" fmla="*/ 11 w 297"/>
                <a:gd name="T25" fmla="*/ 3 h 651"/>
                <a:gd name="T26" fmla="*/ 9 w 297"/>
                <a:gd name="T27" fmla="*/ 3 h 651"/>
                <a:gd name="T28" fmla="*/ 9 w 297"/>
                <a:gd name="T29" fmla="*/ 2 h 651"/>
                <a:gd name="T30" fmla="*/ 11 w 297"/>
                <a:gd name="T31" fmla="*/ 1 h 651"/>
                <a:gd name="T32" fmla="*/ 11 w 297"/>
                <a:gd name="T33" fmla="*/ 0 h 6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7"/>
                <a:gd name="T52" fmla="*/ 0 h 651"/>
                <a:gd name="T53" fmla="*/ 297 w 297"/>
                <a:gd name="T54" fmla="*/ 651 h 6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7" h="651">
                  <a:moveTo>
                    <a:pt x="263" y="3"/>
                  </a:moveTo>
                  <a:cubicBezTo>
                    <a:pt x="229" y="6"/>
                    <a:pt x="106" y="37"/>
                    <a:pt x="62" y="99"/>
                  </a:cubicBezTo>
                  <a:cubicBezTo>
                    <a:pt x="18" y="161"/>
                    <a:pt x="0" y="295"/>
                    <a:pt x="1" y="376"/>
                  </a:cubicBezTo>
                  <a:cubicBezTo>
                    <a:pt x="1" y="457"/>
                    <a:pt x="27" y="541"/>
                    <a:pt x="67" y="587"/>
                  </a:cubicBezTo>
                  <a:cubicBezTo>
                    <a:pt x="107" y="633"/>
                    <a:pt x="212" y="651"/>
                    <a:pt x="244" y="649"/>
                  </a:cubicBezTo>
                  <a:cubicBezTo>
                    <a:pt x="276" y="647"/>
                    <a:pt x="266" y="598"/>
                    <a:pt x="258" y="574"/>
                  </a:cubicBezTo>
                  <a:cubicBezTo>
                    <a:pt x="250" y="550"/>
                    <a:pt x="197" y="528"/>
                    <a:pt x="196" y="507"/>
                  </a:cubicBezTo>
                  <a:cubicBezTo>
                    <a:pt x="195" y="486"/>
                    <a:pt x="244" y="478"/>
                    <a:pt x="254" y="445"/>
                  </a:cubicBezTo>
                  <a:cubicBezTo>
                    <a:pt x="264" y="412"/>
                    <a:pt x="265" y="335"/>
                    <a:pt x="258" y="310"/>
                  </a:cubicBezTo>
                  <a:cubicBezTo>
                    <a:pt x="251" y="285"/>
                    <a:pt x="218" y="309"/>
                    <a:pt x="210" y="296"/>
                  </a:cubicBezTo>
                  <a:cubicBezTo>
                    <a:pt x="202" y="283"/>
                    <a:pt x="202" y="245"/>
                    <a:pt x="210" y="233"/>
                  </a:cubicBezTo>
                  <a:cubicBezTo>
                    <a:pt x="218" y="221"/>
                    <a:pt x="248" y="236"/>
                    <a:pt x="258" y="224"/>
                  </a:cubicBezTo>
                  <a:cubicBezTo>
                    <a:pt x="268" y="212"/>
                    <a:pt x="274" y="173"/>
                    <a:pt x="268" y="161"/>
                  </a:cubicBezTo>
                  <a:cubicBezTo>
                    <a:pt x="262" y="149"/>
                    <a:pt x="233" y="162"/>
                    <a:pt x="225" y="152"/>
                  </a:cubicBezTo>
                  <a:cubicBezTo>
                    <a:pt x="217" y="142"/>
                    <a:pt x="213" y="110"/>
                    <a:pt x="220" y="99"/>
                  </a:cubicBezTo>
                  <a:cubicBezTo>
                    <a:pt x="227" y="88"/>
                    <a:pt x="261" y="99"/>
                    <a:pt x="268" y="83"/>
                  </a:cubicBezTo>
                  <a:cubicBezTo>
                    <a:pt x="275" y="67"/>
                    <a:pt x="297" y="0"/>
                    <a:pt x="263" y="3"/>
                  </a:cubicBezTo>
                  <a:close/>
                </a:path>
              </a:pathLst>
            </a:custGeom>
            <a:solidFill>
              <a:schemeClr val="accent2">
                <a:alpha val="50195"/>
              </a:schemeClr>
            </a:solidFill>
            <a:ln w="38100" cap="flat" cmpd="sng">
              <a:solidFill>
                <a:schemeClr val="accent2"/>
              </a:solidFill>
              <a:prstDash val="solid"/>
              <a:round/>
              <a:headEnd/>
              <a:tailEnd/>
            </a:ln>
          </p:spPr>
          <p:txBody>
            <a:bodyPr lIns="90000" tIns="46800" rIns="90000" bIns="46800" anchor="ctr">
              <a:spAutoFit/>
            </a:bodyPr>
            <a:lstStyle/>
            <a:p>
              <a:endParaRPr lang="fr-CA"/>
            </a:p>
          </p:txBody>
        </p:sp>
      </p:grpSp>
      <p:sp>
        <p:nvSpPr>
          <p:cNvPr id="126064" name="Oval 112"/>
          <p:cNvSpPr>
            <a:spLocks noChangeArrowheads="1"/>
          </p:cNvSpPr>
          <p:nvPr>
            <p:custDataLst>
              <p:tags r:id="rId15"/>
            </p:custDataLst>
          </p:nvPr>
        </p:nvSpPr>
        <p:spPr bwMode="auto">
          <a:xfrm>
            <a:off x="1331913" y="1484313"/>
            <a:ext cx="144462" cy="144462"/>
          </a:xfrm>
          <a:prstGeom prst="ellipse">
            <a:avLst/>
          </a:prstGeom>
          <a:solidFill>
            <a:srgbClr val="FF6600">
              <a:alpha val="50195"/>
            </a:srgbClr>
          </a:solidFill>
          <a:ln w="38100" algn="ctr">
            <a:solidFill>
              <a:srgbClr val="FF6600"/>
            </a:solidFill>
            <a:round/>
            <a:headEnd/>
            <a:tailEnd/>
          </a:ln>
        </p:spPr>
        <p:txBody>
          <a:bodyPr lIns="90000" tIns="46800" rIns="90000" bIns="46800" anchor="ctr">
            <a:spAutoFit/>
          </a:bodyPr>
          <a:lstStyle/>
          <a:p>
            <a:endParaRPr lang="fr-FR"/>
          </a:p>
        </p:txBody>
      </p:sp>
      <p:sp>
        <p:nvSpPr>
          <p:cNvPr id="126065" name="Oval 113"/>
          <p:cNvSpPr>
            <a:spLocks noChangeArrowheads="1"/>
          </p:cNvSpPr>
          <p:nvPr>
            <p:custDataLst>
              <p:tags r:id="rId16"/>
            </p:custDataLst>
          </p:nvPr>
        </p:nvSpPr>
        <p:spPr bwMode="auto">
          <a:xfrm>
            <a:off x="1331913" y="1989138"/>
            <a:ext cx="144462" cy="144462"/>
          </a:xfrm>
          <a:prstGeom prst="ellipse">
            <a:avLst/>
          </a:prstGeom>
          <a:solidFill>
            <a:srgbClr val="FF6600">
              <a:alpha val="50195"/>
            </a:srgbClr>
          </a:solidFill>
          <a:ln w="38100" algn="ctr">
            <a:solidFill>
              <a:srgbClr val="FF6600"/>
            </a:solidFill>
            <a:round/>
            <a:headEnd/>
            <a:tailEnd/>
          </a:ln>
        </p:spPr>
        <p:txBody>
          <a:bodyPr lIns="90000" tIns="46800" rIns="90000" bIns="46800" anchor="ctr">
            <a:spAutoFit/>
          </a:bodyPr>
          <a:lstStyle/>
          <a:p>
            <a:endParaRPr lang="fr-FR"/>
          </a:p>
        </p:txBody>
      </p:sp>
      <p:sp>
        <p:nvSpPr>
          <p:cNvPr id="126066" name="Oval 114"/>
          <p:cNvSpPr>
            <a:spLocks noChangeArrowheads="1"/>
          </p:cNvSpPr>
          <p:nvPr>
            <p:custDataLst>
              <p:tags r:id="rId17"/>
            </p:custDataLst>
          </p:nvPr>
        </p:nvSpPr>
        <p:spPr bwMode="auto">
          <a:xfrm>
            <a:off x="5643563" y="2568575"/>
            <a:ext cx="144462" cy="144463"/>
          </a:xfrm>
          <a:prstGeom prst="ellipse">
            <a:avLst/>
          </a:prstGeom>
          <a:solidFill>
            <a:srgbClr val="FF6600">
              <a:alpha val="50195"/>
            </a:srgbClr>
          </a:solidFill>
          <a:ln w="38100" algn="ctr">
            <a:solidFill>
              <a:srgbClr val="FF6600"/>
            </a:solidFill>
            <a:round/>
            <a:headEnd/>
            <a:tailEnd/>
          </a:ln>
        </p:spPr>
        <p:txBody>
          <a:bodyPr lIns="90000" tIns="46800" rIns="90000" bIns="46800" anchor="ctr">
            <a:spAutoFit/>
          </a:bodyPr>
          <a:lstStyle/>
          <a:p>
            <a:endParaRPr lang="fr-FR"/>
          </a:p>
        </p:txBody>
      </p:sp>
      <p:sp>
        <p:nvSpPr>
          <p:cNvPr id="126067" name="Oval 115"/>
          <p:cNvSpPr>
            <a:spLocks noChangeArrowheads="1"/>
          </p:cNvSpPr>
          <p:nvPr>
            <p:custDataLst>
              <p:tags r:id="rId18"/>
            </p:custDataLst>
          </p:nvPr>
        </p:nvSpPr>
        <p:spPr bwMode="auto">
          <a:xfrm>
            <a:off x="5638800" y="2925763"/>
            <a:ext cx="144463" cy="144462"/>
          </a:xfrm>
          <a:prstGeom prst="ellipse">
            <a:avLst/>
          </a:prstGeom>
          <a:solidFill>
            <a:srgbClr val="FF6600">
              <a:alpha val="50195"/>
            </a:srgbClr>
          </a:solidFill>
          <a:ln w="38100" algn="ctr">
            <a:solidFill>
              <a:srgbClr val="FF6600"/>
            </a:solidFill>
            <a:round/>
            <a:headEnd/>
            <a:tailEnd/>
          </a:ln>
        </p:spPr>
        <p:txBody>
          <a:bodyPr lIns="90000" tIns="46800" rIns="90000" bIns="46800" anchor="ctr">
            <a:spAutoFit/>
          </a:bodyPr>
          <a:lstStyle/>
          <a:p>
            <a:endParaRPr lang="fr-FR"/>
          </a:p>
        </p:txBody>
      </p:sp>
      <p:sp>
        <p:nvSpPr>
          <p:cNvPr id="126069" name="AutoShape 117"/>
          <p:cNvSpPr>
            <a:spLocks noChangeArrowheads="1"/>
          </p:cNvSpPr>
          <p:nvPr>
            <p:custDataLst>
              <p:tags r:id="rId19"/>
            </p:custDataLst>
          </p:nvPr>
        </p:nvSpPr>
        <p:spPr bwMode="auto">
          <a:xfrm rot="5400000">
            <a:off x="7341394" y="4869656"/>
            <a:ext cx="2232025" cy="36036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CC00">
              <a:alpha val="50195"/>
            </a:srgbClr>
          </a:solidFill>
          <a:ln w="38100" algn="ctr">
            <a:solidFill>
              <a:srgbClr val="00CC00"/>
            </a:solidFill>
            <a:miter lim="800000"/>
            <a:headEnd/>
            <a:tailEnd/>
          </a:ln>
        </p:spPr>
        <p:txBody>
          <a:bodyPr lIns="90000" tIns="46800" rIns="90000" bIns="46800" anchor="ctr">
            <a:spAutoFit/>
          </a:bodyPr>
          <a:lstStyle/>
          <a:p>
            <a:endParaRPr lang="fr-CA"/>
          </a:p>
        </p:txBody>
      </p:sp>
      <p:sp>
        <p:nvSpPr>
          <p:cNvPr id="126070" name="Line 118"/>
          <p:cNvSpPr>
            <a:spLocks noChangeShapeType="1"/>
          </p:cNvSpPr>
          <p:nvPr>
            <p:custDataLst>
              <p:tags r:id="rId20"/>
            </p:custDataLst>
          </p:nvPr>
        </p:nvSpPr>
        <p:spPr bwMode="auto">
          <a:xfrm>
            <a:off x="3309938" y="2827338"/>
            <a:ext cx="3238500" cy="0"/>
          </a:xfrm>
          <a:prstGeom prst="line">
            <a:avLst/>
          </a:prstGeom>
          <a:noFill/>
          <a:ln w="38100">
            <a:solidFill>
              <a:srgbClr val="00CC00"/>
            </a:solidFill>
            <a:round/>
            <a:headEnd/>
            <a:tailEnd type="arrow" w="med" len="med"/>
          </a:ln>
        </p:spPr>
        <p:txBody>
          <a:bodyPr/>
          <a:lstStyle/>
          <a:p>
            <a:endParaRPr lang="fr-CA"/>
          </a:p>
        </p:txBody>
      </p:sp>
      <p:grpSp>
        <p:nvGrpSpPr>
          <p:cNvPr id="3" name="Group 119"/>
          <p:cNvGrpSpPr>
            <a:grpSpLocks/>
          </p:cNvGrpSpPr>
          <p:nvPr>
            <p:custDataLst>
              <p:tags r:id="rId21"/>
            </p:custDataLst>
          </p:nvPr>
        </p:nvGrpSpPr>
        <p:grpSpPr bwMode="auto">
          <a:xfrm>
            <a:off x="2806700" y="2530475"/>
            <a:ext cx="469900" cy="544513"/>
            <a:chOff x="1882" y="2069"/>
            <a:chExt cx="296" cy="343"/>
          </a:xfrm>
        </p:grpSpPr>
        <p:sp>
          <p:nvSpPr>
            <p:cNvPr id="24658" name="Freeform 120"/>
            <p:cNvSpPr>
              <a:spLocks/>
            </p:cNvSpPr>
            <p:nvPr/>
          </p:nvSpPr>
          <p:spPr bwMode="auto">
            <a:xfrm rot="-4435388">
              <a:off x="1948" y="2190"/>
              <a:ext cx="156" cy="287"/>
            </a:xfrm>
            <a:custGeom>
              <a:avLst/>
              <a:gdLst>
                <a:gd name="T0" fmla="*/ 11 w 297"/>
                <a:gd name="T1" fmla="*/ 0 h 651"/>
                <a:gd name="T2" fmla="*/ 3 w 297"/>
                <a:gd name="T3" fmla="*/ 2 h 651"/>
                <a:gd name="T4" fmla="*/ 1 w 297"/>
                <a:gd name="T5" fmla="*/ 6 h 651"/>
                <a:gd name="T6" fmla="*/ 3 w 297"/>
                <a:gd name="T7" fmla="*/ 10 h 651"/>
                <a:gd name="T8" fmla="*/ 9 w 297"/>
                <a:gd name="T9" fmla="*/ 11 h 651"/>
                <a:gd name="T10" fmla="*/ 10 w 297"/>
                <a:gd name="T11" fmla="*/ 10 h 651"/>
                <a:gd name="T12" fmla="*/ 8 w 297"/>
                <a:gd name="T13" fmla="*/ 8 h 651"/>
                <a:gd name="T14" fmla="*/ 10 w 297"/>
                <a:gd name="T15" fmla="*/ 7 h 651"/>
                <a:gd name="T16" fmla="*/ 10 w 297"/>
                <a:gd name="T17" fmla="*/ 5 h 651"/>
                <a:gd name="T18" fmla="*/ 8 w 297"/>
                <a:gd name="T19" fmla="*/ 5 h 651"/>
                <a:gd name="T20" fmla="*/ 8 w 297"/>
                <a:gd name="T21" fmla="*/ 4 h 651"/>
                <a:gd name="T22" fmla="*/ 10 w 297"/>
                <a:gd name="T23" fmla="*/ 4 h 651"/>
                <a:gd name="T24" fmla="*/ 11 w 297"/>
                <a:gd name="T25" fmla="*/ 3 h 651"/>
                <a:gd name="T26" fmla="*/ 9 w 297"/>
                <a:gd name="T27" fmla="*/ 3 h 651"/>
                <a:gd name="T28" fmla="*/ 9 w 297"/>
                <a:gd name="T29" fmla="*/ 2 h 651"/>
                <a:gd name="T30" fmla="*/ 11 w 297"/>
                <a:gd name="T31" fmla="*/ 1 h 651"/>
                <a:gd name="T32" fmla="*/ 11 w 297"/>
                <a:gd name="T33" fmla="*/ 0 h 6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7"/>
                <a:gd name="T52" fmla="*/ 0 h 651"/>
                <a:gd name="T53" fmla="*/ 297 w 297"/>
                <a:gd name="T54" fmla="*/ 651 h 6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7" h="651">
                  <a:moveTo>
                    <a:pt x="263" y="3"/>
                  </a:moveTo>
                  <a:cubicBezTo>
                    <a:pt x="229" y="6"/>
                    <a:pt x="106" y="37"/>
                    <a:pt x="62" y="99"/>
                  </a:cubicBezTo>
                  <a:cubicBezTo>
                    <a:pt x="18" y="161"/>
                    <a:pt x="0" y="295"/>
                    <a:pt x="1" y="376"/>
                  </a:cubicBezTo>
                  <a:cubicBezTo>
                    <a:pt x="1" y="457"/>
                    <a:pt x="27" y="541"/>
                    <a:pt x="67" y="587"/>
                  </a:cubicBezTo>
                  <a:cubicBezTo>
                    <a:pt x="107" y="633"/>
                    <a:pt x="212" y="651"/>
                    <a:pt x="244" y="649"/>
                  </a:cubicBezTo>
                  <a:cubicBezTo>
                    <a:pt x="276" y="647"/>
                    <a:pt x="266" y="598"/>
                    <a:pt x="258" y="574"/>
                  </a:cubicBezTo>
                  <a:cubicBezTo>
                    <a:pt x="250" y="550"/>
                    <a:pt x="197" y="528"/>
                    <a:pt x="196" y="507"/>
                  </a:cubicBezTo>
                  <a:cubicBezTo>
                    <a:pt x="195" y="486"/>
                    <a:pt x="244" y="478"/>
                    <a:pt x="254" y="445"/>
                  </a:cubicBezTo>
                  <a:cubicBezTo>
                    <a:pt x="264" y="412"/>
                    <a:pt x="265" y="335"/>
                    <a:pt x="258" y="310"/>
                  </a:cubicBezTo>
                  <a:cubicBezTo>
                    <a:pt x="251" y="285"/>
                    <a:pt x="218" y="309"/>
                    <a:pt x="210" y="296"/>
                  </a:cubicBezTo>
                  <a:cubicBezTo>
                    <a:pt x="202" y="283"/>
                    <a:pt x="202" y="245"/>
                    <a:pt x="210" y="233"/>
                  </a:cubicBezTo>
                  <a:cubicBezTo>
                    <a:pt x="218" y="221"/>
                    <a:pt x="248" y="236"/>
                    <a:pt x="258" y="224"/>
                  </a:cubicBezTo>
                  <a:cubicBezTo>
                    <a:pt x="268" y="212"/>
                    <a:pt x="274" y="173"/>
                    <a:pt x="268" y="161"/>
                  </a:cubicBezTo>
                  <a:cubicBezTo>
                    <a:pt x="262" y="149"/>
                    <a:pt x="233" y="162"/>
                    <a:pt x="225" y="152"/>
                  </a:cubicBezTo>
                  <a:cubicBezTo>
                    <a:pt x="217" y="142"/>
                    <a:pt x="213" y="110"/>
                    <a:pt x="220" y="99"/>
                  </a:cubicBezTo>
                  <a:cubicBezTo>
                    <a:pt x="227" y="88"/>
                    <a:pt x="261" y="99"/>
                    <a:pt x="268" y="83"/>
                  </a:cubicBezTo>
                  <a:cubicBezTo>
                    <a:pt x="275" y="67"/>
                    <a:pt x="297" y="0"/>
                    <a:pt x="263" y="3"/>
                  </a:cubicBezTo>
                  <a:close/>
                </a:path>
              </a:pathLst>
            </a:custGeom>
            <a:solidFill>
              <a:schemeClr val="accent2">
                <a:alpha val="50195"/>
              </a:schemeClr>
            </a:solidFill>
            <a:ln w="38100" cap="flat" cmpd="sng">
              <a:solidFill>
                <a:schemeClr val="accent2"/>
              </a:solidFill>
              <a:prstDash val="solid"/>
              <a:round/>
              <a:headEnd/>
              <a:tailEnd/>
            </a:ln>
          </p:spPr>
          <p:txBody>
            <a:bodyPr lIns="90000" tIns="46800" rIns="90000" bIns="46800" anchor="ctr">
              <a:spAutoFit/>
            </a:bodyPr>
            <a:lstStyle/>
            <a:p>
              <a:endParaRPr lang="fr-CA"/>
            </a:p>
          </p:txBody>
        </p:sp>
        <p:sp>
          <p:nvSpPr>
            <p:cNvPr id="24659" name="Freeform 121"/>
            <p:cNvSpPr>
              <a:spLocks/>
            </p:cNvSpPr>
            <p:nvPr/>
          </p:nvSpPr>
          <p:spPr bwMode="auto">
            <a:xfrm rot="15711820" flipH="1">
              <a:off x="1957" y="2003"/>
              <a:ext cx="156" cy="287"/>
            </a:xfrm>
            <a:custGeom>
              <a:avLst/>
              <a:gdLst>
                <a:gd name="T0" fmla="*/ 11 w 297"/>
                <a:gd name="T1" fmla="*/ 0 h 651"/>
                <a:gd name="T2" fmla="*/ 3 w 297"/>
                <a:gd name="T3" fmla="*/ 2 h 651"/>
                <a:gd name="T4" fmla="*/ 1 w 297"/>
                <a:gd name="T5" fmla="*/ 6 h 651"/>
                <a:gd name="T6" fmla="*/ 3 w 297"/>
                <a:gd name="T7" fmla="*/ 10 h 651"/>
                <a:gd name="T8" fmla="*/ 9 w 297"/>
                <a:gd name="T9" fmla="*/ 11 h 651"/>
                <a:gd name="T10" fmla="*/ 10 w 297"/>
                <a:gd name="T11" fmla="*/ 10 h 651"/>
                <a:gd name="T12" fmla="*/ 8 w 297"/>
                <a:gd name="T13" fmla="*/ 8 h 651"/>
                <a:gd name="T14" fmla="*/ 10 w 297"/>
                <a:gd name="T15" fmla="*/ 7 h 651"/>
                <a:gd name="T16" fmla="*/ 10 w 297"/>
                <a:gd name="T17" fmla="*/ 5 h 651"/>
                <a:gd name="T18" fmla="*/ 8 w 297"/>
                <a:gd name="T19" fmla="*/ 5 h 651"/>
                <a:gd name="T20" fmla="*/ 8 w 297"/>
                <a:gd name="T21" fmla="*/ 4 h 651"/>
                <a:gd name="T22" fmla="*/ 10 w 297"/>
                <a:gd name="T23" fmla="*/ 4 h 651"/>
                <a:gd name="T24" fmla="*/ 11 w 297"/>
                <a:gd name="T25" fmla="*/ 3 h 651"/>
                <a:gd name="T26" fmla="*/ 9 w 297"/>
                <a:gd name="T27" fmla="*/ 3 h 651"/>
                <a:gd name="T28" fmla="*/ 9 w 297"/>
                <a:gd name="T29" fmla="*/ 2 h 651"/>
                <a:gd name="T30" fmla="*/ 11 w 297"/>
                <a:gd name="T31" fmla="*/ 1 h 651"/>
                <a:gd name="T32" fmla="*/ 11 w 297"/>
                <a:gd name="T33" fmla="*/ 0 h 6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7"/>
                <a:gd name="T52" fmla="*/ 0 h 651"/>
                <a:gd name="T53" fmla="*/ 297 w 297"/>
                <a:gd name="T54" fmla="*/ 651 h 6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7" h="651">
                  <a:moveTo>
                    <a:pt x="263" y="3"/>
                  </a:moveTo>
                  <a:cubicBezTo>
                    <a:pt x="229" y="6"/>
                    <a:pt x="106" y="37"/>
                    <a:pt x="62" y="99"/>
                  </a:cubicBezTo>
                  <a:cubicBezTo>
                    <a:pt x="18" y="161"/>
                    <a:pt x="0" y="295"/>
                    <a:pt x="1" y="376"/>
                  </a:cubicBezTo>
                  <a:cubicBezTo>
                    <a:pt x="1" y="457"/>
                    <a:pt x="27" y="541"/>
                    <a:pt x="67" y="587"/>
                  </a:cubicBezTo>
                  <a:cubicBezTo>
                    <a:pt x="107" y="633"/>
                    <a:pt x="212" y="651"/>
                    <a:pt x="244" y="649"/>
                  </a:cubicBezTo>
                  <a:cubicBezTo>
                    <a:pt x="276" y="647"/>
                    <a:pt x="266" y="598"/>
                    <a:pt x="258" y="574"/>
                  </a:cubicBezTo>
                  <a:cubicBezTo>
                    <a:pt x="250" y="550"/>
                    <a:pt x="197" y="528"/>
                    <a:pt x="196" y="507"/>
                  </a:cubicBezTo>
                  <a:cubicBezTo>
                    <a:pt x="195" y="486"/>
                    <a:pt x="244" y="478"/>
                    <a:pt x="254" y="445"/>
                  </a:cubicBezTo>
                  <a:cubicBezTo>
                    <a:pt x="264" y="412"/>
                    <a:pt x="265" y="335"/>
                    <a:pt x="258" y="310"/>
                  </a:cubicBezTo>
                  <a:cubicBezTo>
                    <a:pt x="251" y="285"/>
                    <a:pt x="218" y="309"/>
                    <a:pt x="210" y="296"/>
                  </a:cubicBezTo>
                  <a:cubicBezTo>
                    <a:pt x="202" y="283"/>
                    <a:pt x="202" y="245"/>
                    <a:pt x="210" y="233"/>
                  </a:cubicBezTo>
                  <a:cubicBezTo>
                    <a:pt x="218" y="221"/>
                    <a:pt x="248" y="236"/>
                    <a:pt x="258" y="224"/>
                  </a:cubicBezTo>
                  <a:cubicBezTo>
                    <a:pt x="268" y="212"/>
                    <a:pt x="274" y="173"/>
                    <a:pt x="268" y="161"/>
                  </a:cubicBezTo>
                  <a:cubicBezTo>
                    <a:pt x="262" y="149"/>
                    <a:pt x="233" y="162"/>
                    <a:pt x="225" y="152"/>
                  </a:cubicBezTo>
                  <a:cubicBezTo>
                    <a:pt x="217" y="142"/>
                    <a:pt x="213" y="110"/>
                    <a:pt x="220" y="99"/>
                  </a:cubicBezTo>
                  <a:cubicBezTo>
                    <a:pt x="227" y="88"/>
                    <a:pt x="261" y="99"/>
                    <a:pt x="268" y="83"/>
                  </a:cubicBezTo>
                  <a:cubicBezTo>
                    <a:pt x="275" y="67"/>
                    <a:pt x="297" y="0"/>
                    <a:pt x="263" y="3"/>
                  </a:cubicBezTo>
                  <a:close/>
                </a:path>
              </a:pathLst>
            </a:custGeom>
            <a:solidFill>
              <a:schemeClr val="accent2">
                <a:alpha val="50195"/>
              </a:schemeClr>
            </a:solidFill>
            <a:ln w="38100" cap="flat" cmpd="sng">
              <a:solidFill>
                <a:schemeClr val="accent2"/>
              </a:solidFill>
              <a:prstDash val="solid"/>
              <a:round/>
              <a:headEnd/>
              <a:tailEnd/>
            </a:ln>
          </p:spPr>
          <p:txBody>
            <a:bodyPr lIns="90000" tIns="46800" rIns="90000" bIns="46800" anchor="ctr">
              <a:spAutoFit/>
            </a:bodyPr>
            <a:lstStyle/>
            <a:p>
              <a:endParaRPr lang="fr-CA"/>
            </a:p>
          </p:txBody>
        </p:sp>
      </p:grpSp>
      <p:sp>
        <p:nvSpPr>
          <p:cNvPr id="126074" name="Text Box 122"/>
          <p:cNvSpPr txBox="1">
            <a:spLocks noChangeArrowheads="1"/>
          </p:cNvSpPr>
          <p:nvPr>
            <p:custDataLst>
              <p:tags r:id="rId22"/>
            </p:custDataLst>
          </p:nvPr>
        </p:nvSpPr>
        <p:spPr bwMode="auto">
          <a:xfrm>
            <a:off x="3398838" y="2390775"/>
            <a:ext cx="2160587" cy="830997"/>
          </a:xfrm>
          <a:prstGeom prst="rect">
            <a:avLst/>
          </a:prstGeom>
          <a:solidFill>
            <a:srgbClr val="006699">
              <a:alpha val="49019"/>
            </a:srgbClr>
          </a:solidFill>
          <a:ln w="9525">
            <a:noFill/>
            <a:miter lim="800000"/>
            <a:headEnd/>
            <a:tailEnd/>
          </a:ln>
        </p:spPr>
        <p:txBody>
          <a:bodyPr>
            <a:spAutoFit/>
          </a:bodyPr>
          <a:lstStyle/>
          <a:p>
            <a:r>
              <a:rPr lang="fr-CA" sz="2400" b="1" dirty="0">
                <a:solidFill>
                  <a:schemeClr val="bg1"/>
                </a:solidFill>
                <a:latin typeface="Tempus Sans ITC" pitchFamily="82" charset="0"/>
              </a:rPr>
              <a:t>Transport actif </a:t>
            </a:r>
            <a:r>
              <a:rPr lang="fr-CA" sz="2400" b="1" dirty="0" err="1" smtClean="0">
                <a:solidFill>
                  <a:schemeClr val="bg1"/>
                </a:solidFill>
                <a:latin typeface="Tempus Sans ITC" pitchFamily="82" charset="0"/>
              </a:rPr>
              <a:t>cotransport</a:t>
            </a:r>
            <a:endParaRPr lang="fr-CA" sz="2400" b="1" dirty="0">
              <a:solidFill>
                <a:schemeClr val="bg1"/>
              </a:solidFill>
              <a:latin typeface="Tempus Sans ITC" pitchFamily="82" charset="0"/>
            </a:endParaRPr>
          </a:p>
        </p:txBody>
      </p:sp>
      <p:sp>
        <p:nvSpPr>
          <p:cNvPr id="126075" name="Oval 123"/>
          <p:cNvSpPr>
            <a:spLocks noChangeArrowheads="1"/>
          </p:cNvSpPr>
          <p:nvPr>
            <p:custDataLst>
              <p:tags r:id="rId23"/>
            </p:custDataLst>
          </p:nvPr>
        </p:nvSpPr>
        <p:spPr bwMode="auto">
          <a:xfrm>
            <a:off x="2874963" y="2851150"/>
            <a:ext cx="73025" cy="71438"/>
          </a:xfrm>
          <a:prstGeom prst="ellipse">
            <a:avLst/>
          </a:prstGeom>
          <a:solidFill>
            <a:srgbClr val="FF6600">
              <a:alpha val="50195"/>
            </a:srgbClr>
          </a:solidFill>
          <a:ln w="38100" algn="ctr">
            <a:solidFill>
              <a:srgbClr val="FF6600"/>
            </a:solidFill>
            <a:round/>
            <a:headEnd/>
            <a:tailEnd/>
          </a:ln>
        </p:spPr>
        <p:txBody>
          <a:bodyPr wrap="none" lIns="90000" tIns="46800" rIns="90000" bIns="46800" anchor="ctr">
            <a:spAutoFit/>
          </a:bodyPr>
          <a:lstStyle/>
          <a:p>
            <a:endParaRPr lang="fr-FR"/>
          </a:p>
        </p:txBody>
      </p:sp>
      <p:sp>
        <p:nvSpPr>
          <p:cNvPr id="126076" name="Oval 124"/>
          <p:cNvSpPr>
            <a:spLocks noChangeArrowheads="1"/>
          </p:cNvSpPr>
          <p:nvPr>
            <p:custDataLst>
              <p:tags r:id="rId24"/>
            </p:custDataLst>
          </p:nvPr>
        </p:nvSpPr>
        <p:spPr bwMode="auto">
          <a:xfrm>
            <a:off x="2987675" y="2832100"/>
            <a:ext cx="73025" cy="71438"/>
          </a:xfrm>
          <a:prstGeom prst="ellipse">
            <a:avLst/>
          </a:prstGeom>
          <a:solidFill>
            <a:srgbClr val="FF6600">
              <a:alpha val="50195"/>
            </a:srgbClr>
          </a:solidFill>
          <a:ln w="38100" algn="ctr">
            <a:solidFill>
              <a:srgbClr val="FF6600"/>
            </a:solidFill>
            <a:round/>
            <a:headEnd/>
            <a:tailEnd/>
          </a:ln>
        </p:spPr>
        <p:txBody>
          <a:bodyPr wrap="none" lIns="90000" tIns="46800" rIns="90000" bIns="46800" anchor="ctr">
            <a:spAutoFit/>
          </a:bodyPr>
          <a:lstStyle/>
          <a:p>
            <a:endParaRPr lang="fr-FR"/>
          </a:p>
        </p:txBody>
      </p:sp>
      <p:grpSp>
        <p:nvGrpSpPr>
          <p:cNvPr id="4" name="Group 125"/>
          <p:cNvGrpSpPr>
            <a:grpSpLocks/>
          </p:cNvGrpSpPr>
          <p:nvPr>
            <p:custDataLst>
              <p:tags r:id="rId25"/>
            </p:custDataLst>
          </p:nvPr>
        </p:nvGrpSpPr>
        <p:grpSpPr bwMode="auto">
          <a:xfrm rot="1663251">
            <a:off x="6221413" y="2114550"/>
            <a:ext cx="865187" cy="790575"/>
            <a:chOff x="1632" y="2115"/>
            <a:chExt cx="621" cy="581"/>
          </a:xfrm>
        </p:grpSpPr>
        <p:sp>
          <p:nvSpPr>
            <p:cNvPr id="24651" name="Oval 126"/>
            <p:cNvSpPr>
              <a:spLocks noChangeArrowheads="1"/>
            </p:cNvSpPr>
            <p:nvPr/>
          </p:nvSpPr>
          <p:spPr bwMode="auto">
            <a:xfrm>
              <a:off x="1632" y="2304"/>
              <a:ext cx="181" cy="181"/>
            </a:xfrm>
            <a:prstGeom prst="ellipse">
              <a:avLst/>
            </a:prstGeom>
            <a:solidFill>
              <a:srgbClr val="00CC00">
                <a:alpha val="50195"/>
              </a:srgbClr>
            </a:solidFill>
            <a:ln w="38100" algn="ctr">
              <a:solidFill>
                <a:srgbClr val="00CC00"/>
              </a:solidFill>
              <a:round/>
              <a:headEnd/>
              <a:tailEnd/>
            </a:ln>
          </p:spPr>
          <p:txBody>
            <a:bodyPr lIns="90000" tIns="46800" rIns="90000" bIns="46800" anchor="ctr">
              <a:spAutoFit/>
            </a:bodyPr>
            <a:lstStyle/>
            <a:p>
              <a:endParaRPr lang="fr-FR"/>
            </a:p>
          </p:txBody>
        </p:sp>
        <p:sp>
          <p:nvSpPr>
            <p:cNvPr id="24652" name="Oval 127"/>
            <p:cNvSpPr>
              <a:spLocks noChangeArrowheads="1"/>
            </p:cNvSpPr>
            <p:nvPr/>
          </p:nvSpPr>
          <p:spPr bwMode="auto">
            <a:xfrm>
              <a:off x="1853" y="2312"/>
              <a:ext cx="181" cy="181"/>
            </a:xfrm>
            <a:prstGeom prst="ellipse">
              <a:avLst/>
            </a:prstGeom>
            <a:solidFill>
              <a:srgbClr val="00CC00">
                <a:alpha val="50195"/>
              </a:srgbClr>
            </a:solidFill>
            <a:ln w="38100" algn="ctr">
              <a:solidFill>
                <a:srgbClr val="00CC00"/>
              </a:solidFill>
              <a:round/>
              <a:headEnd/>
              <a:tailEnd/>
            </a:ln>
          </p:spPr>
          <p:txBody>
            <a:bodyPr lIns="90000" tIns="46800" rIns="90000" bIns="46800" anchor="ctr">
              <a:spAutoFit/>
            </a:bodyPr>
            <a:lstStyle/>
            <a:p>
              <a:endParaRPr lang="fr-FR"/>
            </a:p>
          </p:txBody>
        </p:sp>
        <p:sp>
          <p:nvSpPr>
            <p:cNvPr id="24653" name="Oval 128"/>
            <p:cNvSpPr>
              <a:spLocks noChangeArrowheads="1"/>
            </p:cNvSpPr>
            <p:nvPr/>
          </p:nvSpPr>
          <p:spPr bwMode="auto">
            <a:xfrm>
              <a:off x="1746" y="2115"/>
              <a:ext cx="181" cy="181"/>
            </a:xfrm>
            <a:prstGeom prst="ellipse">
              <a:avLst/>
            </a:prstGeom>
            <a:solidFill>
              <a:srgbClr val="00CC00">
                <a:alpha val="50195"/>
              </a:srgbClr>
            </a:solidFill>
            <a:ln w="38100" algn="ctr">
              <a:solidFill>
                <a:srgbClr val="00CC00"/>
              </a:solidFill>
              <a:round/>
              <a:headEnd/>
              <a:tailEnd/>
            </a:ln>
          </p:spPr>
          <p:txBody>
            <a:bodyPr lIns="90000" tIns="46800" rIns="90000" bIns="46800" anchor="ctr">
              <a:spAutoFit/>
            </a:bodyPr>
            <a:lstStyle/>
            <a:p>
              <a:endParaRPr lang="fr-FR"/>
            </a:p>
          </p:txBody>
        </p:sp>
        <p:sp>
          <p:nvSpPr>
            <p:cNvPr id="24654" name="Oval 129"/>
            <p:cNvSpPr>
              <a:spLocks noChangeArrowheads="1"/>
            </p:cNvSpPr>
            <p:nvPr/>
          </p:nvSpPr>
          <p:spPr bwMode="auto">
            <a:xfrm>
              <a:off x="1973" y="2115"/>
              <a:ext cx="181" cy="181"/>
            </a:xfrm>
            <a:prstGeom prst="ellipse">
              <a:avLst/>
            </a:prstGeom>
            <a:solidFill>
              <a:srgbClr val="00CC00">
                <a:alpha val="50195"/>
              </a:srgbClr>
            </a:solidFill>
            <a:ln w="38100" algn="ctr">
              <a:solidFill>
                <a:srgbClr val="00CC00"/>
              </a:solidFill>
              <a:round/>
              <a:headEnd/>
              <a:tailEnd/>
            </a:ln>
          </p:spPr>
          <p:txBody>
            <a:bodyPr lIns="90000" tIns="46800" rIns="90000" bIns="46800" anchor="ctr">
              <a:spAutoFit/>
            </a:bodyPr>
            <a:lstStyle/>
            <a:p>
              <a:endParaRPr lang="fr-FR"/>
            </a:p>
          </p:txBody>
        </p:sp>
        <p:sp>
          <p:nvSpPr>
            <p:cNvPr id="24655" name="Oval 130"/>
            <p:cNvSpPr>
              <a:spLocks noChangeArrowheads="1"/>
            </p:cNvSpPr>
            <p:nvPr/>
          </p:nvSpPr>
          <p:spPr bwMode="auto">
            <a:xfrm>
              <a:off x="2072" y="2321"/>
              <a:ext cx="181" cy="181"/>
            </a:xfrm>
            <a:prstGeom prst="ellipse">
              <a:avLst/>
            </a:prstGeom>
            <a:solidFill>
              <a:srgbClr val="00CC00">
                <a:alpha val="50195"/>
              </a:srgbClr>
            </a:solidFill>
            <a:ln w="38100" algn="ctr">
              <a:solidFill>
                <a:srgbClr val="00CC00"/>
              </a:solidFill>
              <a:round/>
              <a:headEnd/>
              <a:tailEnd/>
            </a:ln>
          </p:spPr>
          <p:txBody>
            <a:bodyPr lIns="90000" tIns="46800" rIns="90000" bIns="46800" anchor="ctr">
              <a:spAutoFit/>
            </a:bodyPr>
            <a:lstStyle/>
            <a:p>
              <a:endParaRPr lang="fr-FR"/>
            </a:p>
          </p:txBody>
        </p:sp>
        <p:sp>
          <p:nvSpPr>
            <p:cNvPr id="24656" name="Oval 131"/>
            <p:cNvSpPr>
              <a:spLocks noChangeArrowheads="1"/>
            </p:cNvSpPr>
            <p:nvPr/>
          </p:nvSpPr>
          <p:spPr bwMode="auto">
            <a:xfrm>
              <a:off x="1738" y="2507"/>
              <a:ext cx="181" cy="181"/>
            </a:xfrm>
            <a:prstGeom prst="ellipse">
              <a:avLst/>
            </a:prstGeom>
            <a:solidFill>
              <a:srgbClr val="00CC00">
                <a:alpha val="50195"/>
              </a:srgbClr>
            </a:solidFill>
            <a:ln w="38100" algn="ctr">
              <a:solidFill>
                <a:srgbClr val="00CC00"/>
              </a:solidFill>
              <a:round/>
              <a:headEnd/>
              <a:tailEnd/>
            </a:ln>
          </p:spPr>
          <p:txBody>
            <a:bodyPr lIns="90000" tIns="46800" rIns="90000" bIns="46800" anchor="ctr">
              <a:spAutoFit/>
            </a:bodyPr>
            <a:lstStyle/>
            <a:p>
              <a:endParaRPr lang="fr-FR"/>
            </a:p>
          </p:txBody>
        </p:sp>
        <p:sp>
          <p:nvSpPr>
            <p:cNvPr id="24657" name="Oval 132"/>
            <p:cNvSpPr>
              <a:spLocks noChangeArrowheads="1"/>
            </p:cNvSpPr>
            <p:nvPr/>
          </p:nvSpPr>
          <p:spPr bwMode="auto">
            <a:xfrm>
              <a:off x="1965" y="2515"/>
              <a:ext cx="181" cy="181"/>
            </a:xfrm>
            <a:prstGeom prst="ellipse">
              <a:avLst/>
            </a:prstGeom>
            <a:solidFill>
              <a:srgbClr val="00CC00">
                <a:alpha val="50195"/>
              </a:srgbClr>
            </a:solidFill>
            <a:ln w="38100" algn="ctr">
              <a:solidFill>
                <a:srgbClr val="00CC00"/>
              </a:solidFill>
              <a:round/>
              <a:headEnd/>
              <a:tailEnd/>
            </a:ln>
          </p:spPr>
          <p:txBody>
            <a:bodyPr lIns="90000" tIns="46800" rIns="90000" bIns="46800" anchor="ctr">
              <a:spAutoFit/>
            </a:bodyPr>
            <a:lstStyle/>
            <a:p>
              <a:endParaRPr lang="fr-FR"/>
            </a:p>
          </p:txBody>
        </p:sp>
      </p:grpSp>
      <p:sp>
        <p:nvSpPr>
          <p:cNvPr id="126085" name="Oval 133"/>
          <p:cNvSpPr>
            <a:spLocks noChangeArrowheads="1"/>
          </p:cNvSpPr>
          <p:nvPr>
            <p:custDataLst>
              <p:tags r:id="rId26"/>
            </p:custDataLst>
          </p:nvPr>
        </p:nvSpPr>
        <p:spPr bwMode="auto">
          <a:xfrm>
            <a:off x="1547813" y="2708275"/>
            <a:ext cx="287337" cy="287338"/>
          </a:xfrm>
          <a:prstGeom prst="ellipse">
            <a:avLst/>
          </a:prstGeom>
          <a:solidFill>
            <a:srgbClr val="00CC00">
              <a:alpha val="50195"/>
            </a:srgbClr>
          </a:solidFill>
          <a:ln w="38100" algn="ctr">
            <a:solidFill>
              <a:srgbClr val="00CC00"/>
            </a:solidFill>
            <a:round/>
            <a:headEnd/>
            <a:tailEnd/>
          </a:ln>
        </p:spPr>
        <p:txBody>
          <a:bodyPr lIns="90000" tIns="46800" rIns="90000" bIns="46800" anchor="ctr">
            <a:spAutoFit/>
          </a:bodyPr>
          <a:lstStyle/>
          <a:p>
            <a:endParaRPr lang="fr-FR"/>
          </a:p>
        </p:txBody>
      </p:sp>
      <p:sp>
        <p:nvSpPr>
          <p:cNvPr id="126086" name="Oval 134"/>
          <p:cNvSpPr>
            <a:spLocks noChangeArrowheads="1"/>
          </p:cNvSpPr>
          <p:nvPr>
            <p:custDataLst>
              <p:tags r:id="rId27"/>
            </p:custDataLst>
          </p:nvPr>
        </p:nvSpPr>
        <p:spPr bwMode="auto">
          <a:xfrm>
            <a:off x="6542088" y="2701925"/>
            <a:ext cx="252412" cy="252413"/>
          </a:xfrm>
          <a:prstGeom prst="ellipse">
            <a:avLst/>
          </a:prstGeom>
          <a:solidFill>
            <a:srgbClr val="00CC00">
              <a:alpha val="50195"/>
            </a:srgbClr>
          </a:solidFill>
          <a:ln w="38100" algn="ctr">
            <a:solidFill>
              <a:srgbClr val="00CC00"/>
            </a:solidFill>
            <a:round/>
            <a:headEnd/>
            <a:tailEnd/>
          </a:ln>
        </p:spPr>
        <p:txBody>
          <a:bodyPr lIns="90000" tIns="46800" rIns="90000" bIns="46800" anchor="ctr">
            <a:spAutoFit/>
          </a:bodyPr>
          <a:lstStyle/>
          <a:p>
            <a:endParaRPr lang="fr-FR"/>
          </a:p>
        </p:txBody>
      </p:sp>
      <p:sp>
        <p:nvSpPr>
          <p:cNvPr id="126087" name="Oval 135"/>
          <p:cNvSpPr>
            <a:spLocks noChangeArrowheads="1"/>
          </p:cNvSpPr>
          <p:nvPr>
            <p:custDataLst>
              <p:tags r:id="rId28"/>
            </p:custDataLst>
          </p:nvPr>
        </p:nvSpPr>
        <p:spPr bwMode="auto">
          <a:xfrm>
            <a:off x="3076575" y="2816225"/>
            <a:ext cx="107950" cy="107950"/>
          </a:xfrm>
          <a:prstGeom prst="ellipse">
            <a:avLst/>
          </a:prstGeom>
          <a:solidFill>
            <a:srgbClr val="00CC00">
              <a:alpha val="50195"/>
            </a:srgbClr>
          </a:solidFill>
          <a:ln w="38100" algn="ctr">
            <a:solidFill>
              <a:srgbClr val="00CC00"/>
            </a:solidFill>
            <a:round/>
            <a:headEnd/>
            <a:tailEnd/>
          </a:ln>
        </p:spPr>
        <p:txBody>
          <a:bodyPr lIns="90000" tIns="46800" rIns="90000" bIns="46800" anchor="ctr">
            <a:spAutoFit/>
          </a:bodyPr>
          <a:lstStyle/>
          <a:p>
            <a:endParaRPr lang="fr-FR"/>
          </a:p>
        </p:txBody>
      </p:sp>
      <p:grpSp>
        <p:nvGrpSpPr>
          <p:cNvPr id="11" name="Group 167"/>
          <p:cNvGrpSpPr>
            <a:grpSpLocks/>
          </p:cNvGrpSpPr>
          <p:nvPr>
            <p:custDataLst>
              <p:tags r:id="rId29"/>
            </p:custDataLst>
          </p:nvPr>
        </p:nvGrpSpPr>
        <p:grpSpPr bwMode="auto">
          <a:xfrm>
            <a:off x="7289800" y="1747838"/>
            <a:ext cx="469900" cy="544512"/>
            <a:chOff x="1792" y="1602"/>
            <a:chExt cx="296" cy="343"/>
          </a:xfrm>
        </p:grpSpPr>
        <p:sp>
          <p:nvSpPr>
            <p:cNvPr id="24637" name="Freeform 168"/>
            <p:cNvSpPr>
              <a:spLocks/>
            </p:cNvSpPr>
            <p:nvPr/>
          </p:nvSpPr>
          <p:spPr bwMode="auto">
            <a:xfrm rot="-6045945">
              <a:off x="1858" y="1723"/>
              <a:ext cx="156" cy="287"/>
            </a:xfrm>
            <a:custGeom>
              <a:avLst/>
              <a:gdLst>
                <a:gd name="T0" fmla="*/ 11 w 297"/>
                <a:gd name="T1" fmla="*/ 0 h 651"/>
                <a:gd name="T2" fmla="*/ 3 w 297"/>
                <a:gd name="T3" fmla="*/ 2 h 651"/>
                <a:gd name="T4" fmla="*/ 1 w 297"/>
                <a:gd name="T5" fmla="*/ 6 h 651"/>
                <a:gd name="T6" fmla="*/ 3 w 297"/>
                <a:gd name="T7" fmla="*/ 10 h 651"/>
                <a:gd name="T8" fmla="*/ 9 w 297"/>
                <a:gd name="T9" fmla="*/ 11 h 651"/>
                <a:gd name="T10" fmla="*/ 10 w 297"/>
                <a:gd name="T11" fmla="*/ 10 h 651"/>
                <a:gd name="T12" fmla="*/ 8 w 297"/>
                <a:gd name="T13" fmla="*/ 8 h 651"/>
                <a:gd name="T14" fmla="*/ 10 w 297"/>
                <a:gd name="T15" fmla="*/ 7 h 651"/>
                <a:gd name="T16" fmla="*/ 10 w 297"/>
                <a:gd name="T17" fmla="*/ 5 h 651"/>
                <a:gd name="T18" fmla="*/ 8 w 297"/>
                <a:gd name="T19" fmla="*/ 5 h 651"/>
                <a:gd name="T20" fmla="*/ 8 w 297"/>
                <a:gd name="T21" fmla="*/ 4 h 651"/>
                <a:gd name="T22" fmla="*/ 10 w 297"/>
                <a:gd name="T23" fmla="*/ 4 h 651"/>
                <a:gd name="T24" fmla="*/ 11 w 297"/>
                <a:gd name="T25" fmla="*/ 3 h 651"/>
                <a:gd name="T26" fmla="*/ 9 w 297"/>
                <a:gd name="T27" fmla="*/ 3 h 651"/>
                <a:gd name="T28" fmla="*/ 9 w 297"/>
                <a:gd name="T29" fmla="*/ 2 h 651"/>
                <a:gd name="T30" fmla="*/ 11 w 297"/>
                <a:gd name="T31" fmla="*/ 1 h 651"/>
                <a:gd name="T32" fmla="*/ 11 w 297"/>
                <a:gd name="T33" fmla="*/ 0 h 6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7"/>
                <a:gd name="T52" fmla="*/ 0 h 651"/>
                <a:gd name="T53" fmla="*/ 297 w 297"/>
                <a:gd name="T54" fmla="*/ 651 h 6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7" h="651">
                  <a:moveTo>
                    <a:pt x="263" y="3"/>
                  </a:moveTo>
                  <a:cubicBezTo>
                    <a:pt x="229" y="6"/>
                    <a:pt x="106" y="37"/>
                    <a:pt x="62" y="99"/>
                  </a:cubicBezTo>
                  <a:cubicBezTo>
                    <a:pt x="18" y="161"/>
                    <a:pt x="0" y="295"/>
                    <a:pt x="1" y="376"/>
                  </a:cubicBezTo>
                  <a:cubicBezTo>
                    <a:pt x="1" y="457"/>
                    <a:pt x="27" y="541"/>
                    <a:pt x="67" y="587"/>
                  </a:cubicBezTo>
                  <a:cubicBezTo>
                    <a:pt x="107" y="633"/>
                    <a:pt x="212" y="651"/>
                    <a:pt x="244" y="649"/>
                  </a:cubicBezTo>
                  <a:cubicBezTo>
                    <a:pt x="276" y="647"/>
                    <a:pt x="266" y="598"/>
                    <a:pt x="258" y="574"/>
                  </a:cubicBezTo>
                  <a:cubicBezTo>
                    <a:pt x="250" y="550"/>
                    <a:pt x="197" y="528"/>
                    <a:pt x="196" y="507"/>
                  </a:cubicBezTo>
                  <a:cubicBezTo>
                    <a:pt x="195" y="486"/>
                    <a:pt x="244" y="478"/>
                    <a:pt x="254" y="445"/>
                  </a:cubicBezTo>
                  <a:cubicBezTo>
                    <a:pt x="264" y="412"/>
                    <a:pt x="265" y="335"/>
                    <a:pt x="258" y="310"/>
                  </a:cubicBezTo>
                  <a:cubicBezTo>
                    <a:pt x="251" y="285"/>
                    <a:pt x="218" y="309"/>
                    <a:pt x="210" y="296"/>
                  </a:cubicBezTo>
                  <a:cubicBezTo>
                    <a:pt x="202" y="283"/>
                    <a:pt x="202" y="245"/>
                    <a:pt x="210" y="233"/>
                  </a:cubicBezTo>
                  <a:cubicBezTo>
                    <a:pt x="218" y="221"/>
                    <a:pt x="248" y="236"/>
                    <a:pt x="258" y="224"/>
                  </a:cubicBezTo>
                  <a:cubicBezTo>
                    <a:pt x="268" y="212"/>
                    <a:pt x="274" y="173"/>
                    <a:pt x="268" y="161"/>
                  </a:cubicBezTo>
                  <a:cubicBezTo>
                    <a:pt x="262" y="149"/>
                    <a:pt x="233" y="162"/>
                    <a:pt x="225" y="152"/>
                  </a:cubicBezTo>
                  <a:cubicBezTo>
                    <a:pt x="217" y="142"/>
                    <a:pt x="213" y="110"/>
                    <a:pt x="220" y="99"/>
                  </a:cubicBezTo>
                  <a:cubicBezTo>
                    <a:pt x="227" y="88"/>
                    <a:pt x="261" y="99"/>
                    <a:pt x="268" y="83"/>
                  </a:cubicBezTo>
                  <a:cubicBezTo>
                    <a:pt x="275" y="67"/>
                    <a:pt x="297" y="0"/>
                    <a:pt x="263" y="3"/>
                  </a:cubicBezTo>
                  <a:close/>
                </a:path>
              </a:pathLst>
            </a:custGeom>
            <a:solidFill>
              <a:schemeClr val="accent2">
                <a:alpha val="50195"/>
              </a:schemeClr>
            </a:solidFill>
            <a:ln w="38100" cap="flat" cmpd="sng">
              <a:solidFill>
                <a:schemeClr val="accent2"/>
              </a:solidFill>
              <a:prstDash val="solid"/>
              <a:round/>
              <a:headEnd/>
              <a:tailEnd/>
            </a:ln>
          </p:spPr>
          <p:txBody>
            <a:bodyPr lIns="90000" tIns="46800" rIns="90000" bIns="46800" anchor="ctr">
              <a:spAutoFit/>
            </a:bodyPr>
            <a:lstStyle/>
            <a:p>
              <a:endParaRPr lang="fr-CA"/>
            </a:p>
          </p:txBody>
        </p:sp>
        <p:sp>
          <p:nvSpPr>
            <p:cNvPr id="24638" name="Freeform 169"/>
            <p:cNvSpPr>
              <a:spLocks/>
            </p:cNvSpPr>
            <p:nvPr/>
          </p:nvSpPr>
          <p:spPr bwMode="auto">
            <a:xfrm rot="17313619" flipH="1">
              <a:off x="1867" y="1536"/>
              <a:ext cx="156" cy="287"/>
            </a:xfrm>
            <a:custGeom>
              <a:avLst/>
              <a:gdLst>
                <a:gd name="T0" fmla="*/ 11 w 297"/>
                <a:gd name="T1" fmla="*/ 0 h 651"/>
                <a:gd name="T2" fmla="*/ 3 w 297"/>
                <a:gd name="T3" fmla="*/ 2 h 651"/>
                <a:gd name="T4" fmla="*/ 1 w 297"/>
                <a:gd name="T5" fmla="*/ 6 h 651"/>
                <a:gd name="T6" fmla="*/ 3 w 297"/>
                <a:gd name="T7" fmla="*/ 10 h 651"/>
                <a:gd name="T8" fmla="*/ 9 w 297"/>
                <a:gd name="T9" fmla="*/ 11 h 651"/>
                <a:gd name="T10" fmla="*/ 10 w 297"/>
                <a:gd name="T11" fmla="*/ 10 h 651"/>
                <a:gd name="T12" fmla="*/ 8 w 297"/>
                <a:gd name="T13" fmla="*/ 8 h 651"/>
                <a:gd name="T14" fmla="*/ 10 w 297"/>
                <a:gd name="T15" fmla="*/ 7 h 651"/>
                <a:gd name="T16" fmla="*/ 10 w 297"/>
                <a:gd name="T17" fmla="*/ 5 h 651"/>
                <a:gd name="T18" fmla="*/ 8 w 297"/>
                <a:gd name="T19" fmla="*/ 5 h 651"/>
                <a:gd name="T20" fmla="*/ 8 w 297"/>
                <a:gd name="T21" fmla="*/ 4 h 651"/>
                <a:gd name="T22" fmla="*/ 10 w 297"/>
                <a:gd name="T23" fmla="*/ 4 h 651"/>
                <a:gd name="T24" fmla="*/ 11 w 297"/>
                <a:gd name="T25" fmla="*/ 3 h 651"/>
                <a:gd name="T26" fmla="*/ 9 w 297"/>
                <a:gd name="T27" fmla="*/ 3 h 651"/>
                <a:gd name="T28" fmla="*/ 9 w 297"/>
                <a:gd name="T29" fmla="*/ 2 h 651"/>
                <a:gd name="T30" fmla="*/ 11 w 297"/>
                <a:gd name="T31" fmla="*/ 1 h 651"/>
                <a:gd name="T32" fmla="*/ 11 w 297"/>
                <a:gd name="T33" fmla="*/ 0 h 6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7"/>
                <a:gd name="T52" fmla="*/ 0 h 651"/>
                <a:gd name="T53" fmla="*/ 297 w 297"/>
                <a:gd name="T54" fmla="*/ 651 h 6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7" h="651">
                  <a:moveTo>
                    <a:pt x="263" y="3"/>
                  </a:moveTo>
                  <a:cubicBezTo>
                    <a:pt x="229" y="6"/>
                    <a:pt x="106" y="37"/>
                    <a:pt x="62" y="99"/>
                  </a:cubicBezTo>
                  <a:cubicBezTo>
                    <a:pt x="18" y="161"/>
                    <a:pt x="0" y="295"/>
                    <a:pt x="1" y="376"/>
                  </a:cubicBezTo>
                  <a:cubicBezTo>
                    <a:pt x="1" y="457"/>
                    <a:pt x="27" y="541"/>
                    <a:pt x="67" y="587"/>
                  </a:cubicBezTo>
                  <a:cubicBezTo>
                    <a:pt x="107" y="633"/>
                    <a:pt x="212" y="651"/>
                    <a:pt x="244" y="649"/>
                  </a:cubicBezTo>
                  <a:cubicBezTo>
                    <a:pt x="276" y="647"/>
                    <a:pt x="266" y="598"/>
                    <a:pt x="258" y="574"/>
                  </a:cubicBezTo>
                  <a:cubicBezTo>
                    <a:pt x="250" y="550"/>
                    <a:pt x="197" y="528"/>
                    <a:pt x="196" y="507"/>
                  </a:cubicBezTo>
                  <a:cubicBezTo>
                    <a:pt x="195" y="486"/>
                    <a:pt x="244" y="478"/>
                    <a:pt x="254" y="445"/>
                  </a:cubicBezTo>
                  <a:cubicBezTo>
                    <a:pt x="264" y="412"/>
                    <a:pt x="265" y="335"/>
                    <a:pt x="258" y="310"/>
                  </a:cubicBezTo>
                  <a:cubicBezTo>
                    <a:pt x="251" y="285"/>
                    <a:pt x="218" y="309"/>
                    <a:pt x="210" y="296"/>
                  </a:cubicBezTo>
                  <a:cubicBezTo>
                    <a:pt x="202" y="283"/>
                    <a:pt x="202" y="245"/>
                    <a:pt x="210" y="233"/>
                  </a:cubicBezTo>
                  <a:cubicBezTo>
                    <a:pt x="218" y="221"/>
                    <a:pt x="248" y="236"/>
                    <a:pt x="258" y="224"/>
                  </a:cubicBezTo>
                  <a:cubicBezTo>
                    <a:pt x="268" y="212"/>
                    <a:pt x="274" y="173"/>
                    <a:pt x="268" y="161"/>
                  </a:cubicBezTo>
                  <a:cubicBezTo>
                    <a:pt x="262" y="149"/>
                    <a:pt x="233" y="162"/>
                    <a:pt x="225" y="152"/>
                  </a:cubicBezTo>
                  <a:cubicBezTo>
                    <a:pt x="217" y="142"/>
                    <a:pt x="213" y="110"/>
                    <a:pt x="220" y="99"/>
                  </a:cubicBezTo>
                  <a:cubicBezTo>
                    <a:pt x="227" y="88"/>
                    <a:pt x="261" y="99"/>
                    <a:pt x="268" y="83"/>
                  </a:cubicBezTo>
                  <a:cubicBezTo>
                    <a:pt x="275" y="67"/>
                    <a:pt x="297" y="0"/>
                    <a:pt x="263" y="3"/>
                  </a:cubicBezTo>
                  <a:close/>
                </a:path>
              </a:pathLst>
            </a:custGeom>
            <a:solidFill>
              <a:schemeClr val="accent2">
                <a:alpha val="50195"/>
              </a:schemeClr>
            </a:solidFill>
            <a:ln w="38100" cap="flat" cmpd="sng">
              <a:solidFill>
                <a:schemeClr val="accent2"/>
              </a:solidFill>
              <a:prstDash val="solid"/>
              <a:round/>
              <a:headEnd/>
              <a:tailEnd/>
            </a:ln>
          </p:spPr>
          <p:txBody>
            <a:bodyPr lIns="90000" tIns="46800" rIns="90000" bIns="46800" anchor="ctr">
              <a:spAutoFit/>
            </a:bodyPr>
            <a:lstStyle/>
            <a:p>
              <a:endParaRPr lang="fr-CA"/>
            </a:p>
          </p:txBody>
        </p:sp>
      </p:grpSp>
      <p:sp>
        <p:nvSpPr>
          <p:cNvPr id="126122" name="Oval 170"/>
          <p:cNvSpPr>
            <a:spLocks noChangeArrowheads="1"/>
          </p:cNvSpPr>
          <p:nvPr>
            <p:custDataLst>
              <p:tags r:id="rId30"/>
            </p:custDataLst>
          </p:nvPr>
        </p:nvSpPr>
        <p:spPr bwMode="auto">
          <a:xfrm>
            <a:off x="7307263" y="2055813"/>
            <a:ext cx="73025" cy="71437"/>
          </a:xfrm>
          <a:prstGeom prst="ellipse">
            <a:avLst/>
          </a:prstGeom>
          <a:solidFill>
            <a:srgbClr val="FF6600">
              <a:alpha val="50195"/>
            </a:srgbClr>
          </a:solidFill>
          <a:ln w="38100" algn="ctr">
            <a:solidFill>
              <a:srgbClr val="FF6600"/>
            </a:solidFill>
            <a:round/>
            <a:headEnd/>
            <a:tailEnd/>
          </a:ln>
        </p:spPr>
        <p:txBody>
          <a:bodyPr wrap="none" lIns="90000" tIns="46800" rIns="90000" bIns="46800" anchor="ctr">
            <a:spAutoFit/>
          </a:bodyPr>
          <a:lstStyle/>
          <a:p>
            <a:endParaRPr lang="fr-FR"/>
          </a:p>
        </p:txBody>
      </p:sp>
      <p:sp>
        <p:nvSpPr>
          <p:cNvPr id="126123" name="Oval 171"/>
          <p:cNvSpPr>
            <a:spLocks noChangeArrowheads="1"/>
          </p:cNvSpPr>
          <p:nvPr>
            <p:custDataLst>
              <p:tags r:id="rId31"/>
            </p:custDataLst>
          </p:nvPr>
        </p:nvSpPr>
        <p:spPr bwMode="auto">
          <a:xfrm>
            <a:off x="7445375" y="2049463"/>
            <a:ext cx="73025" cy="71437"/>
          </a:xfrm>
          <a:prstGeom prst="ellipse">
            <a:avLst/>
          </a:prstGeom>
          <a:solidFill>
            <a:srgbClr val="FF6600">
              <a:alpha val="50195"/>
            </a:srgbClr>
          </a:solidFill>
          <a:ln w="38100" algn="ctr">
            <a:solidFill>
              <a:srgbClr val="FF6600"/>
            </a:solidFill>
            <a:round/>
            <a:headEnd/>
            <a:tailEnd/>
          </a:ln>
        </p:spPr>
        <p:txBody>
          <a:bodyPr wrap="none" lIns="90000" tIns="46800" rIns="90000" bIns="46800" anchor="ctr">
            <a:spAutoFit/>
          </a:bodyPr>
          <a:lstStyle/>
          <a:p>
            <a:endParaRPr lang="fr-FR"/>
          </a:p>
        </p:txBody>
      </p:sp>
      <p:grpSp>
        <p:nvGrpSpPr>
          <p:cNvPr id="12" name="Group 172"/>
          <p:cNvGrpSpPr>
            <a:grpSpLocks/>
          </p:cNvGrpSpPr>
          <p:nvPr>
            <p:custDataLst>
              <p:tags r:id="rId32"/>
            </p:custDataLst>
          </p:nvPr>
        </p:nvGrpSpPr>
        <p:grpSpPr bwMode="auto">
          <a:xfrm>
            <a:off x="7108825" y="1087438"/>
            <a:ext cx="792163" cy="647700"/>
            <a:chOff x="3787" y="2523"/>
            <a:chExt cx="1633" cy="1542"/>
          </a:xfrm>
        </p:grpSpPr>
        <p:sp>
          <p:nvSpPr>
            <p:cNvPr id="24635" name="AutoShape 173"/>
            <p:cNvSpPr>
              <a:spLocks noChangeArrowheads="1"/>
            </p:cNvSpPr>
            <p:nvPr/>
          </p:nvSpPr>
          <p:spPr bwMode="auto">
            <a:xfrm>
              <a:off x="3787" y="2523"/>
              <a:ext cx="1633" cy="1542"/>
            </a:xfrm>
            <a:prstGeom prst="irregularSeal1">
              <a:avLst/>
            </a:prstGeom>
            <a:solidFill>
              <a:srgbClr val="FFFF00"/>
            </a:solidFill>
            <a:ln w="9525">
              <a:solidFill>
                <a:srgbClr val="000000"/>
              </a:solidFill>
              <a:miter lim="800000"/>
              <a:headEnd/>
              <a:tailEnd/>
            </a:ln>
          </p:spPr>
          <p:txBody>
            <a:bodyPr/>
            <a:lstStyle/>
            <a:p>
              <a:endParaRPr lang="fr-FR"/>
            </a:p>
          </p:txBody>
        </p:sp>
        <p:sp>
          <p:nvSpPr>
            <p:cNvPr id="126126" name="Text Box 174"/>
            <p:cNvSpPr txBox="1">
              <a:spLocks noChangeArrowheads="1"/>
            </p:cNvSpPr>
            <p:nvPr/>
          </p:nvSpPr>
          <p:spPr bwMode="auto">
            <a:xfrm>
              <a:off x="4140" y="2988"/>
              <a:ext cx="916" cy="624"/>
            </a:xfrm>
            <a:prstGeom prst="rect">
              <a:avLst/>
            </a:prstGeom>
            <a:noFill/>
            <a:ln w="9525">
              <a:noFill/>
              <a:miter lim="800000"/>
              <a:headEnd/>
              <a:tailEnd/>
            </a:ln>
          </p:spPr>
          <p:txBody>
            <a:bodyPr/>
            <a:lstStyle/>
            <a:p>
              <a:pPr>
                <a:lnSpc>
                  <a:spcPct val="20000"/>
                </a:lnSpc>
                <a:defRPr/>
              </a:pPr>
              <a:r>
                <a:rPr lang="en-US" sz="1600">
                  <a:solidFill>
                    <a:srgbClr val="800080"/>
                  </a:solidFill>
                  <a:effectLst>
                    <a:outerShdw blurRad="38100" dist="38100" dir="2700000" algn="tl">
                      <a:srgbClr val="000000"/>
                    </a:outerShdw>
                  </a:effectLst>
                  <a:latin typeface="Juice ITC" pitchFamily="82" charset="0"/>
                </a:rPr>
                <a:t>ATP</a:t>
              </a:r>
              <a:r>
                <a:rPr lang="en-US" sz="5400" b="1">
                  <a:solidFill>
                    <a:srgbClr val="800080"/>
                  </a:solidFill>
                  <a:effectLst>
                    <a:outerShdw blurRad="38100" dist="38100" dir="2700000" algn="tl">
                      <a:srgbClr val="000000"/>
                    </a:outerShdw>
                  </a:effectLst>
                  <a:latin typeface="Juice ITC" pitchFamily="82" charset="0"/>
                </a:rPr>
                <a:t> </a:t>
              </a:r>
              <a:endParaRPr lang="fr-CA" sz="4800">
                <a:solidFill>
                  <a:srgbClr val="800080"/>
                </a:solidFill>
                <a:effectLst>
                  <a:outerShdw blurRad="38100" dist="38100" dir="2700000" algn="tl">
                    <a:srgbClr val="000000"/>
                  </a:outerShdw>
                </a:effectLst>
              </a:endParaRPr>
            </a:p>
          </p:txBody>
        </p:sp>
      </p:grpSp>
      <p:sp>
        <p:nvSpPr>
          <p:cNvPr id="126127" name="Oval 175"/>
          <p:cNvSpPr>
            <a:spLocks noChangeArrowheads="1"/>
          </p:cNvSpPr>
          <p:nvPr>
            <p:custDataLst>
              <p:tags r:id="rId33"/>
            </p:custDataLst>
          </p:nvPr>
        </p:nvSpPr>
        <p:spPr bwMode="auto">
          <a:xfrm>
            <a:off x="7578725" y="2047875"/>
            <a:ext cx="73025" cy="71438"/>
          </a:xfrm>
          <a:prstGeom prst="ellipse">
            <a:avLst/>
          </a:prstGeom>
          <a:solidFill>
            <a:srgbClr val="FF6600">
              <a:alpha val="50195"/>
            </a:srgbClr>
          </a:solidFill>
          <a:ln w="38100" algn="ctr">
            <a:solidFill>
              <a:srgbClr val="FF6600"/>
            </a:solidFill>
            <a:round/>
            <a:headEnd/>
            <a:tailEnd/>
          </a:ln>
        </p:spPr>
        <p:txBody>
          <a:bodyPr wrap="none" lIns="90000" tIns="46800" rIns="90000" bIns="46800" anchor="ctr">
            <a:spAutoFit/>
          </a:bodyPr>
          <a:lstStyle/>
          <a:p>
            <a:endParaRPr lang="fr-FR"/>
          </a:p>
        </p:txBody>
      </p:sp>
      <p:sp>
        <p:nvSpPr>
          <p:cNvPr id="126128" name="Rectangle 176"/>
          <p:cNvSpPr>
            <a:spLocks noChangeArrowheads="1"/>
          </p:cNvSpPr>
          <p:nvPr>
            <p:custDataLst>
              <p:tags r:id="rId34"/>
            </p:custDataLst>
          </p:nvPr>
        </p:nvSpPr>
        <p:spPr bwMode="auto">
          <a:xfrm>
            <a:off x="7324725" y="1879600"/>
            <a:ext cx="107950" cy="107950"/>
          </a:xfrm>
          <a:prstGeom prst="rect">
            <a:avLst/>
          </a:prstGeom>
          <a:solidFill>
            <a:srgbClr val="CCFF66">
              <a:alpha val="50195"/>
            </a:srgbClr>
          </a:solidFill>
          <a:ln w="38100" algn="ctr">
            <a:solidFill>
              <a:srgbClr val="CCFF66"/>
            </a:solidFill>
            <a:miter lim="800000"/>
            <a:headEnd/>
            <a:tailEnd/>
          </a:ln>
        </p:spPr>
        <p:txBody>
          <a:bodyPr wrap="none" lIns="90000" tIns="46800" rIns="90000" bIns="46800" anchor="ctr">
            <a:spAutoFit/>
          </a:bodyPr>
          <a:lstStyle/>
          <a:p>
            <a:endParaRPr lang="fr-FR"/>
          </a:p>
        </p:txBody>
      </p:sp>
      <p:sp>
        <p:nvSpPr>
          <p:cNvPr id="126129" name="Rectangle 177"/>
          <p:cNvSpPr>
            <a:spLocks noChangeArrowheads="1"/>
          </p:cNvSpPr>
          <p:nvPr>
            <p:custDataLst>
              <p:tags r:id="rId35"/>
            </p:custDataLst>
          </p:nvPr>
        </p:nvSpPr>
        <p:spPr bwMode="auto">
          <a:xfrm>
            <a:off x="7537450" y="1879600"/>
            <a:ext cx="107950" cy="107950"/>
          </a:xfrm>
          <a:prstGeom prst="rect">
            <a:avLst/>
          </a:prstGeom>
          <a:solidFill>
            <a:srgbClr val="CCFF66">
              <a:alpha val="50195"/>
            </a:srgbClr>
          </a:solidFill>
          <a:ln w="38100" algn="ctr">
            <a:solidFill>
              <a:srgbClr val="CCFF66"/>
            </a:solidFill>
            <a:miter lim="800000"/>
            <a:headEnd/>
            <a:tailEnd/>
          </a:ln>
        </p:spPr>
        <p:txBody>
          <a:bodyPr wrap="none" lIns="90000" tIns="46800" rIns="90000" bIns="46800" anchor="ctr">
            <a:spAutoFit/>
          </a:bodyPr>
          <a:lstStyle/>
          <a:p>
            <a:endParaRPr lang="fr-FR"/>
          </a:p>
        </p:txBody>
      </p:sp>
      <p:sp>
        <p:nvSpPr>
          <p:cNvPr id="126130" name="Text Box 178"/>
          <p:cNvSpPr txBox="1">
            <a:spLocks noChangeArrowheads="1"/>
          </p:cNvSpPr>
          <p:nvPr>
            <p:custDataLst>
              <p:tags r:id="rId36"/>
            </p:custDataLst>
          </p:nvPr>
        </p:nvSpPr>
        <p:spPr bwMode="auto">
          <a:xfrm>
            <a:off x="4643438" y="908050"/>
            <a:ext cx="2447925" cy="822325"/>
          </a:xfrm>
          <a:prstGeom prst="rect">
            <a:avLst/>
          </a:prstGeom>
          <a:solidFill>
            <a:srgbClr val="006699">
              <a:alpha val="49001"/>
            </a:srgbClr>
          </a:solidFill>
          <a:ln w="9525">
            <a:noFill/>
            <a:miter lim="800000"/>
            <a:headEnd/>
            <a:tailEnd/>
          </a:ln>
          <a:effectLst/>
        </p:spPr>
        <p:txBody>
          <a:bodyPr>
            <a:spAutoFit/>
          </a:bodyPr>
          <a:lstStyle/>
          <a:p>
            <a:pPr>
              <a:defRPr/>
            </a:pPr>
            <a:r>
              <a:rPr lang="fr-CA" sz="2400" b="1">
                <a:solidFill>
                  <a:schemeClr val="bg1"/>
                </a:solidFill>
                <a:effectLst>
                  <a:outerShdw blurRad="38100" dist="38100" dir="2700000" algn="tl">
                    <a:srgbClr val="000000"/>
                  </a:outerShdw>
                </a:effectLst>
                <a:latin typeface="Tempus Sans ITC" pitchFamily="82" charset="0"/>
              </a:rPr>
              <a:t>Transport actif (Pompe Na</a:t>
            </a:r>
            <a:r>
              <a:rPr lang="fr-CA" sz="2400" b="1" baseline="30000">
                <a:solidFill>
                  <a:schemeClr val="bg1"/>
                </a:solidFill>
                <a:effectLst>
                  <a:outerShdw blurRad="38100" dist="38100" dir="2700000" algn="tl">
                    <a:srgbClr val="000000"/>
                  </a:outerShdw>
                </a:effectLst>
                <a:latin typeface="Tempus Sans ITC" pitchFamily="82" charset="0"/>
              </a:rPr>
              <a:t>+</a:t>
            </a:r>
            <a:r>
              <a:rPr lang="fr-CA" sz="2400" b="1">
                <a:solidFill>
                  <a:schemeClr val="bg1"/>
                </a:solidFill>
                <a:effectLst>
                  <a:outerShdw blurRad="38100" dist="38100" dir="2700000" algn="tl">
                    <a:srgbClr val="000000"/>
                  </a:outerShdw>
                </a:effectLst>
                <a:latin typeface="Tempus Sans ITC" pitchFamily="82" charset="0"/>
              </a:rPr>
              <a:t>/K</a:t>
            </a:r>
            <a:r>
              <a:rPr lang="fr-CA" sz="2400" b="1" baseline="30000">
                <a:solidFill>
                  <a:schemeClr val="bg1"/>
                </a:solidFill>
                <a:effectLst>
                  <a:outerShdw blurRad="38100" dist="38100" dir="2700000" algn="tl">
                    <a:srgbClr val="000000"/>
                  </a:outerShdw>
                </a:effectLst>
                <a:latin typeface="Tempus Sans ITC" pitchFamily="82" charset="0"/>
              </a:rPr>
              <a:t>+</a:t>
            </a:r>
            <a:r>
              <a:rPr lang="fr-CA" sz="2400" b="1">
                <a:solidFill>
                  <a:schemeClr val="bg1"/>
                </a:solidFill>
                <a:effectLst>
                  <a:outerShdw blurRad="38100" dist="38100" dir="2700000" algn="tl">
                    <a:srgbClr val="000000"/>
                  </a:outerShdw>
                </a:effectLst>
                <a:latin typeface="Tempus Sans ITC" pitchFamily="82"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6053"/>
                                        </p:tgtEl>
                                        <p:attrNameLst>
                                          <p:attrName>style.visibility</p:attrName>
                                        </p:attrNameLst>
                                      </p:cBhvr>
                                      <p:to>
                                        <p:strVal val="visible"/>
                                      </p:to>
                                    </p:set>
                                    <p:animEffect transition="in" filter="fade">
                                      <p:cBhvr>
                                        <p:cTn id="7" dur="1000"/>
                                        <p:tgtEl>
                                          <p:spTgt spid="12605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6054"/>
                                        </p:tgtEl>
                                        <p:attrNameLst>
                                          <p:attrName>style.visibility</p:attrName>
                                        </p:attrNameLst>
                                      </p:cBhvr>
                                      <p:to>
                                        <p:strVal val="visible"/>
                                      </p:to>
                                    </p:set>
                                    <p:animEffect transition="in" filter="fade">
                                      <p:cBhvr>
                                        <p:cTn id="10" dur="1000"/>
                                        <p:tgtEl>
                                          <p:spTgt spid="12605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6059"/>
                                        </p:tgtEl>
                                        <p:attrNameLst>
                                          <p:attrName>style.visibility</p:attrName>
                                        </p:attrNameLst>
                                      </p:cBhvr>
                                      <p:to>
                                        <p:strVal val="visible"/>
                                      </p:to>
                                    </p:set>
                                    <p:animEffect transition="in" filter="fade">
                                      <p:cBhvr>
                                        <p:cTn id="13" dur="1000"/>
                                        <p:tgtEl>
                                          <p:spTgt spid="12605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6085"/>
                                        </p:tgtEl>
                                        <p:attrNameLst>
                                          <p:attrName>style.visibility</p:attrName>
                                        </p:attrNameLst>
                                      </p:cBhvr>
                                      <p:to>
                                        <p:strVal val="visible"/>
                                      </p:to>
                                    </p:set>
                                    <p:animEffect transition="in" filter="fade">
                                      <p:cBhvr>
                                        <p:cTn id="16" dur="1000"/>
                                        <p:tgtEl>
                                          <p:spTgt spid="12608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6065"/>
                                        </p:tgtEl>
                                        <p:attrNameLst>
                                          <p:attrName>style.visibility</p:attrName>
                                        </p:attrNameLst>
                                      </p:cBhvr>
                                      <p:to>
                                        <p:strVal val="visible"/>
                                      </p:to>
                                    </p:set>
                                    <p:animEffect transition="in" filter="fade">
                                      <p:cBhvr>
                                        <p:cTn id="19" dur="1000"/>
                                        <p:tgtEl>
                                          <p:spTgt spid="12606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6064"/>
                                        </p:tgtEl>
                                        <p:attrNameLst>
                                          <p:attrName>style.visibility</p:attrName>
                                        </p:attrNameLst>
                                      </p:cBhvr>
                                      <p:to>
                                        <p:strVal val="visible"/>
                                      </p:to>
                                    </p:set>
                                    <p:animEffect transition="in" filter="fade">
                                      <p:cBhvr>
                                        <p:cTn id="22" dur="1000"/>
                                        <p:tgtEl>
                                          <p:spTgt spid="126064"/>
                                        </p:tgtEl>
                                      </p:cBhvr>
                                    </p:animEffect>
                                  </p:childTnLst>
                                </p:cTn>
                              </p:par>
                              <p:par>
                                <p:cTn id="23" presetID="10"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26056"/>
                                        </p:tgtEl>
                                        <p:attrNameLst>
                                          <p:attrName>style.visibility</p:attrName>
                                        </p:attrNameLst>
                                      </p:cBhvr>
                                      <p:to>
                                        <p:strVal val="visible"/>
                                      </p:to>
                                    </p:set>
                                    <p:animEffect transition="in" filter="wipe(left)">
                                      <p:cBhvr>
                                        <p:cTn id="30" dur="1000"/>
                                        <p:tgtEl>
                                          <p:spTgt spid="126056"/>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26055"/>
                                        </p:tgtEl>
                                        <p:attrNameLst>
                                          <p:attrName>style.visibility</p:attrName>
                                        </p:attrNameLst>
                                      </p:cBhvr>
                                      <p:to>
                                        <p:strVal val="visible"/>
                                      </p:to>
                                    </p:set>
                                    <p:animEffect transition="in" filter="wipe(left)">
                                      <p:cBhvr>
                                        <p:cTn id="33" dur="500"/>
                                        <p:tgtEl>
                                          <p:spTgt spid="126055"/>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6060"/>
                                        </p:tgtEl>
                                        <p:attrNameLst>
                                          <p:attrName>style.visibility</p:attrName>
                                        </p:attrNameLst>
                                      </p:cBhvr>
                                      <p:to>
                                        <p:strVal val="visible"/>
                                      </p:to>
                                    </p:set>
                                    <p:animEffect transition="in" filter="wipe(left)">
                                      <p:cBhvr>
                                        <p:cTn id="36" dur="1000"/>
                                        <p:tgtEl>
                                          <p:spTgt spid="126060"/>
                                        </p:tgtEl>
                                      </p:cBhvr>
                                    </p:animEffect>
                                  </p:childTnLst>
                                </p:cTn>
                              </p:par>
                              <p:par>
                                <p:cTn id="37" presetID="0" presetClass="path" presetSubtype="0" accel="50000" decel="50000" fill="hold" grpId="1" nodeType="withEffect">
                                  <p:stCondLst>
                                    <p:cond delay="0"/>
                                  </p:stCondLst>
                                  <p:childTnLst>
                                    <p:animMotion origin="layout" path="M 0.00903 -0.00092 C 0.03802 -0.00717 0.06719 -0.01319 0.08125 -0.00092 C 0.09531 0.01134 0.0908 0.05 0.09375 0.07315 C 0.0967 0.0963 0.09584 0.1213 0.09931 0.13796 C 0.10278 0.15463 0.10486 0.1669 0.11459 0.17315 C 0.12431 0.1794 0.15 0.17107 0.15764 0.175 C 0.16528 0.17894 0.16285 0.18796 0.16042 0.19722 " pathEditMode="relative" ptsTypes="aaaaaaA">
                                      <p:cBhvr>
                                        <p:cTn id="38" dur="2000" fill="hold"/>
                                        <p:tgtEl>
                                          <p:spTgt spid="126064"/>
                                        </p:tgtEl>
                                        <p:attrNameLst>
                                          <p:attrName>ppt_x</p:attrName>
                                          <p:attrName>ppt_y</p:attrName>
                                        </p:attrNameLst>
                                      </p:cBhvr>
                                    </p:animMotion>
                                  </p:childTnLst>
                                  <p:subTnLst>
                                    <p:set>
                                      <p:cBhvr override="childStyle">
                                        <p:cTn dur="1" fill="hold" display="0" masterRel="sameClick" afterEffect="1">
                                          <p:stCondLst>
                                            <p:cond evt="end" delay="0">
                                              <p:tn val="37"/>
                                            </p:cond>
                                          </p:stCondLst>
                                        </p:cTn>
                                        <p:tgtEl>
                                          <p:spTgt spid="126064"/>
                                        </p:tgtEl>
                                        <p:attrNameLst>
                                          <p:attrName>style.visibility</p:attrName>
                                        </p:attrNameLst>
                                      </p:cBhvr>
                                      <p:to>
                                        <p:strVal val="hidden"/>
                                      </p:to>
                                    </p:set>
                                  </p:subTnLst>
                                </p:cTn>
                              </p:par>
                              <p:par>
                                <p:cTn id="39" presetID="0" presetClass="path" presetSubtype="0" accel="50000" decel="50000" fill="hold" grpId="1" nodeType="withEffect">
                                  <p:stCondLst>
                                    <p:cond delay="0"/>
                                  </p:stCondLst>
                                  <p:childTnLst>
                                    <p:animMotion origin="layout" path="M 0.00903 0.0051 C 0.029 0.00023 0.04913 -0.0044 0.0632 -0.00231 C 0.07726 -0.00023 0.08733 0.00533 0.09375 0.01806 C 0.10018 0.03079 0.09844 0.05973 0.10209 0.07361 C 0.10573 0.0875 0.10816 0.09746 0.11597 0.10139 C 0.12379 0.10533 0.14028 0.09699 0.14931 0.09769 C 0.15834 0.09838 0.16545 0.10162 0.17014 0.1051 C 0.17483 0.10857 0.17587 0.11598 0.17709 0.11806 " pathEditMode="relative" ptsTypes="aaaaaaaA">
                                      <p:cBhvr>
                                        <p:cTn id="40" dur="2000" fill="hold"/>
                                        <p:tgtEl>
                                          <p:spTgt spid="126065"/>
                                        </p:tgtEl>
                                        <p:attrNameLst>
                                          <p:attrName>ppt_x</p:attrName>
                                          <p:attrName>ppt_y</p:attrName>
                                        </p:attrNameLst>
                                      </p:cBhvr>
                                    </p:animMotion>
                                  </p:childTnLst>
                                  <p:subTnLst>
                                    <p:set>
                                      <p:cBhvr override="childStyle">
                                        <p:cTn dur="1" fill="hold" display="0" masterRel="sameClick" afterEffect="1">
                                          <p:stCondLst>
                                            <p:cond evt="end" delay="0">
                                              <p:tn val="39"/>
                                            </p:cond>
                                          </p:stCondLst>
                                        </p:cTn>
                                        <p:tgtEl>
                                          <p:spTgt spid="126065"/>
                                        </p:tgtEl>
                                        <p:attrNameLst>
                                          <p:attrName>style.visibility</p:attrName>
                                        </p:attrNameLst>
                                      </p:cBhvr>
                                      <p:to>
                                        <p:strVal val="hidden"/>
                                      </p:to>
                                    </p:set>
                                  </p:subTnLst>
                                </p:cTn>
                              </p:par>
                              <p:par>
                                <p:cTn id="41" presetID="63" presetClass="path" presetSubtype="0" accel="50000" decel="50000" fill="hold" grpId="1" nodeType="withEffect">
                                  <p:stCondLst>
                                    <p:cond delay="0"/>
                                  </p:stCondLst>
                                  <p:childTnLst>
                                    <p:animMotion origin="layout" path="M 0.00138 0.00162 L 0.15902 0.00185 " pathEditMode="relative" rAng="0" ptsTypes="AA">
                                      <p:cBhvr>
                                        <p:cTn id="42" dur="2000" fill="hold"/>
                                        <p:tgtEl>
                                          <p:spTgt spid="126085"/>
                                        </p:tgtEl>
                                        <p:attrNameLst>
                                          <p:attrName>ppt_x</p:attrName>
                                          <p:attrName>ppt_y</p:attrName>
                                        </p:attrNameLst>
                                      </p:cBhvr>
                                      <p:rCtr x="79" y="0"/>
                                    </p:animMotion>
                                  </p:childTnLst>
                                  <p:subTnLst>
                                    <p:set>
                                      <p:cBhvr override="childStyle">
                                        <p:cTn dur="1" fill="hold" display="0" masterRel="sameClick" afterEffect="1">
                                          <p:stCondLst>
                                            <p:cond evt="end" delay="0">
                                              <p:tn val="41"/>
                                            </p:cond>
                                          </p:stCondLst>
                                        </p:cTn>
                                        <p:tgtEl>
                                          <p:spTgt spid="126085"/>
                                        </p:tgtEl>
                                        <p:attrNameLst>
                                          <p:attrName>style.visibility</p:attrName>
                                        </p:attrNameLst>
                                      </p:cBhvr>
                                      <p:to>
                                        <p:strVal val="hidden"/>
                                      </p:to>
                                    </p:set>
                                  </p:subTnLst>
                                </p:cTn>
                              </p:par>
                            </p:childTnLst>
                          </p:cTn>
                        </p:par>
                        <p:par>
                          <p:cTn id="43" fill="hold">
                            <p:stCondLst>
                              <p:cond delay="2000"/>
                            </p:stCondLst>
                            <p:childTnLst>
                              <p:par>
                                <p:cTn id="44" presetID="10" presetClass="entr" presetSubtype="0" fill="hold" grpId="0" nodeType="afterEffect">
                                  <p:stCondLst>
                                    <p:cond delay="0"/>
                                  </p:stCondLst>
                                  <p:childTnLst>
                                    <p:set>
                                      <p:cBhvr>
                                        <p:cTn id="45" dur="1" fill="hold">
                                          <p:stCondLst>
                                            <p:cond delay="0"/>
                                          </p:stCondLst>
                                        </p:cTn>
                                        <p:tgtEl>
                                          <p:spTgt spid="126075"/>
                                        </p:tgtEl>
                                        <p:attrNameLst>
                                          <p:attrName>style.visibility</p:attrName>
                                        </p:attrNameLst>
                                      </p:cBhvr>
                                      <p:to>
                                        <p:strVal val="visible"/>
                                      </p:to>
                                    </p:set>
                                    <p:animEffect transition="in" filter="fade">
                                      <p:cBhvr>
                                        <p:cTn id="46" dur="1000"/>
                                        <p:tgtEl>
                                          <p:spTgt spid="12607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26076"/>
                                        </p:tgtEl>
                                        <p:attrNameLst>
                                          <p:attrName>style.visibility</p:attrName>
                                        </p:attrNameLst>
                                      </p:cBhvr>
                                      <p:to>
                                        <p:strVal val="visible"/>
                                      </p:to>
                                    </p:set>
                                    <p:animEffect transition="in" filter="fade">
                                      <p:cBhvr>
                                        <p:cTn id="49" dur="1000"/>
                                        <p:tgtEl>
                                          <p:spTgt spid="12607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26087"/>
                                        </p:tgtEl>
                                        <p:attrNameLst>
                                          <p:attrName>style.visibility</p:attrName>
                                        </p:attrNameLst>
                                      </p:cBhvr>
                                      <p:to>
                                        <p:strVal val="visible"/>
                                      </p:to>
                                    </p:set>
                                    <p:animEffect transition="in" filter="fade">
                                      <p:cBhvr>
                                        <p:cTn id="52" dur="1000"/>
                                        <p:tgtEl>
                                          <p:spTgt spid="126087"/>
                                        </p:tgtEl>
                                      </p:cBhvr>
                                    </p:animEffect>
                                  </p:childTnLst>
                                </p:cTn>
                              </p:par>
                              <p:par>
                                <p:cTn id="53" presetID="10" presetClass="exit" presetSubtype="0" fill="hold" grpId="1" nodeType="withEffect">
                                  <p:stCondLst>
                                    <p:cond delay="0"/>
                                  </p:stCondLst>
                                  <p:childTnLst>
                                    <p:animEffect transition="out" filter="fade">
                                      <p:cBhvr>
                                        <p:cTn id="54" dur="1000"/>
                                        <p:tgtEl>
                                          <p:spTgt spid="126056"/>
                                        </p:tgtEl>
                                      </p:cBhvr>
                                    </p:animEffect>
                                    <p:set>
                                      <p:cBhvr>
                                        <p:cTn id="55" dur="1" fill="hold">
                                          <p:stCondLst>
                                            <p:cond delay="999"/>
                                          </p:stCondLst>
                                        </p:cTn>
                                        <p:tgtEl>
                                          <p:spTgt spid="126056"/>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1000"/>
                                        <p:tgtEl>
                                          <p:spTgt spid="126060"/>
                                        </p:tgtEl>
                                      </p:cBhvr>
                                    </p:animEffect>
                                    <p:set>
                                      <p:cBhvr>
                                        <p:cTn id="58" dur="1" fill="hold">
                                          <p:stCondLst>
                                            <p:cond delay="999"/>
                                          </p:stCondLst>
                                        </p:cTn>
                                        <p:tgtEl>
                                          <p:spTgt spid="126060"/>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1000"/>
                                        <p:tgtEl>
                                          <p:spTgt spid="126055"/>
                                        </p:tgtEl>
                                      </p:cBhvr>
                                    </p:animEffect>
                                    <p:set>
                                      <p:cBhvr>
                                        <p:cTn id="61" dur="1" fill="hold">
                                          <p:stCondLst>
                                            <p:cond delay="999"/>
                                          </p:stCondLst>
                                        </p:cTn>
                                        <p:tgtEl>
                                          <p:spTgt spid="126055"/>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22" presetClass="entr" presetSubtype="2" fill="hold" nodeType="clickEffect">
                                  <p:stCondLst>
                                    <p:cond delay="0"/>
                                  </p:stCondLst>
                                  <p:childTnLst>
                                    <p:set>
                                      <p:cBhvr>
                                        <p:cTn id="65" dur="1" fill="hold">
                                          <p:stCondLst>
                                            <p:cond delay="0"/>
                                          </p:stCondLst>
                                        </p:cTn>
                                        <p:tgtEl>
                                          <p:spTgt spid="3"/>
                                        </p:tgtEl>
                                        <p:attrNameLst>
                                          <p:attrName>style.visibility</p:attrName>
                                        </p:attrNameLst>
                                      </p:cBhvr>
                                      <p:to>
                                        <p:strVal val="visible"/>
                                      </p:to>
                                    </p:set>
                                    <p:animEffect transition="in" filter="wipe(right)">
                                      <p:cBhvr>
                                        <p:cTn id="66" dur="500"/>
                                        <p:tgtEl>
                                          <p:spTgt spid="3"/>
                                        </p:tgtEl>
                                      </p:cBhvr>
                                    </p:animEffect>
                                  </p:childTnLst>
                                </p:cTn>
                              </p:par>
                              <p:par>
                                <p:cTn id="67" presetID="22" presetClass="exit" presetSubtype="8" fill="hold" nodeType="withEffect">
                                  <p:stCondLst>
                                    <p:cond delay="0"/>
                                  </p:stCondLst>
                                  <p:childTnLst>
                                    <p:animEffect transition="out" filter="wipe(left)">
                                      <p:cBhvr>
                                        <p:cTn id="68" dur="500"/>
                                        <p:tgtEl>
                                          <p:spTgt spid="2"/>
                                        </p:tgtEl>
                                      </p:cBhvr>
                                    </p:animEffect>
                                    <p:set>
                                      <p:cBhvr>
                                        <p:cTn id="69" dur="1" fill="hold">
                                          <p:stCondLst>
                                            <p:cond delay="499"/>
                                          </p:stCondLst>
                                        </p:cTn>
                                        <p:tgtEl>
                                          <p:spTgt spid="2"/>
                                        </p:tgtEl>
                                        <p:attrNameLst>
                                          <p:attrName>style.visibility</p:attrName>
                                        </p:attrNameLst>
                                      </p:cBhvr>
                                      <p:to>
                                        <p:strVal val="hidden"/>
                                      </p:to>
                                    </p:set>
                                  </p:childTnLst>
                                </p:cTn>
                              </p:par>
                            </p:childTnLst>
                          </p:cTn>
                        </p:par>
                        <p:par>
                          <p:cTn id="70" fill="hold">
                            <p:stCondLst>
                              <p:cond delay="500"/>
                            </p:stCondLst>
                            <p:childTnLst>
                              <p:par>
                                <p:cTn id="71" presetID="0" presetClass="path" presetSubtype="0" accel="50000" decel="50000" fill="hold" grpId="1" nodeType="afterEffect">
                                  <p:stCondLst>
                                    <p:cond delay="0"/>
                                  </p:stCondLst>
                                  <p:childTnLst>
                                    <p:animMotion origin="layout" path="M 8.33333E-7 0.00138 C 0.08819 0.0037 0.17656 0.00625 0.22587 0.00046 C 0.275 -0.0051 0.28385 -0.02616 0.29531 -0.03172 " pathEditMode="relative" rAng="0" ptsTypes="aaA">
                                      <p:cBhvr>
                                        <p:cTn id="72" dur="2000" fill="hold"/>
                                        <p:tgtEl>
                                          <p:spTgt spid="126076"/>
                                        </p:tgtEl>
                                        <p:attrNameLst>
                                          <p:attrName>ppt_x</p:attrName>
                                          <p:attrName>ppt_y</p:attrName>
                                        </p:attrNameLst>
                                      </p:cBhvr>
                                      <p:rCtr x="148" y="-14"/>
                                    </p:animMotion>
                                  </p:childTnLst>
                                  <p:subTnLst>
                                    <p:set>
                                      <p:cBhvr override="childStyle">
                                        <p:cTn dur="1" fill="hold" display="0" masterRel="sameClick" afterEffect="1">
                                          <p:stCondLst>
                                            <p:cond evt="end" delay="0">
                                              <p:tn val="71"/>
                                            </p:cond>
                                          </p:stCondLst>
                                        </p:cTn>
                                        <p:tgtEl>
                                          <p:spTgt spid="126076"/>
                                        </p:tgtEl>
                                        <p:attrNameLst>
                                          <p:attrName>style.visibility</p:attrName>
                                        </p:attrNameLst>
                                      </p:cBhvr>
                                      <p:to>
                                        <p:strVal val="hidden"/>
                                      </p:to>
                                    </p:set>
                                  </p:subTnLst>
                                </p:cTn>
                              </p:par>
                              <p:par>
                                <p:cTn id="73" presetID="0" presetClass="path" presetSubtype="0" accel="50000" decel="50000" fill="hold" grpId="1" nodeType="withEffect">
                                  <p:stCondLst>
                                    <p:cond delay="0"/>
                                  </p:stCondLst>
                                  <p:childTnLst>
                                    <p:animMotion origin="layout" path="M -2.77778E-6 -0.00162 C 0.08247 -0.00185 0.16528 -0.00185 0.2165 0.0007 C 0.26788 0.00348 0.28768 0.00903 0.30764 0.01482 " pathEditMode="relative" rAng="0" ptsTypes="aaA">
                                      <p:cBhvr>
                                        <p:cTn id="74" dur="2000" fill="hold"/>
                                        <p:tgtEl>
                                          <p:spTgt spid="126075"/>
                                        </p:tgtEl>
                                        <p:attrNameLst>
                                          <p:attrName>ppt_x</p:attrName>
                                          <p:attrName>ppt_y</p:attrName>
                                        </p:attrNameLst>
                                      </p:cBhvr>
                                      <p:rCtr x="154" y="8"/>
                                    </p:animMotion>
                                  </p:childTnLst>
                                  <p:subTnLst>
                                    <p:set>
                                      <p:cBhvr override="childStyle">
                                        <p:cTn dur="1" fill="hold" display="0" masterRel="sameClick" afterEffect="1">
                                          <p:stCondLst>
                                            <p:cond evt="end" delay="0">
                                              <p:tn val="73"/>
                                            </p:cond>
                                          </p:stCondLst>
                                        </p:cTn>
                                        <p:tgtEl>
                                          <p:spTgt spid="126075"/>
                                        </p:tgtEl>
                                        <p:attrNameLst>
                                          <p:attrName>style.visibility</p:attrName>
                                        </p:attrNameLst>
                                      </p:cBhvr>
                                      <p:to>
                                        <p:strVal val="hidden"/>
                                      </p:to>
                                    </p:set>
                                  </p:subTnLst>
                                </p:cTn>
                              </p:par>
                              <p:par>
                                <p:cTn id="75" presetID="63" presetClass="path" presetSubtype="0" accel="50000" decel="50000" fill="hold" grpId="1" nodeType="withEffect">
                                  <p:stCondLst>
                                    <p:cond delay="0"/>
                                  </p:stCondLst>
                                  <p:childTnLst>
                                    <p:animMotion origin="layout" path="M 2.77778E-6 1.48148E-6 L 0.38593 -0.00255 " pathEditMode="relative" rAng="0" ptsTypes="AA">
                                      <p:cBhvr>
                                        <p:cTn id="76" dur="2000" fill="hold"/>
                                        <p:tgtEl>
                                          <p:spTgt spid="126087"/>
                                        </p:tgtEl>
                                        <p:attrNameLst>
                                          <p:attrName>ppt_x</p:attrName>
                                          <p:attrName>ppt_y</p:attrName>
                                        </p:attrNameLst>
                                      </p:cBhvr>
                                      <p:rCtr x="193" y="-1"/>
                                    </p:animMotion>
                                  </p:childTnLst>
                                  <p:subTnLst>
                                    <p:set>
                                      <p:cBhvr override="childStyle">
                                        <p:cTn dur="1" fill="hold" display="0" masterRel="sameClick" afterEffect="1">
                                          <p:stCondLst>
                                            <p:cond evt="end" delay="0">
                                              <p:tn val="75"/>
                                            </p:cond>
                                          </p:stCondLst>
                                        </p:cTn>
                                        <p:tgtEl>
                                          <p:spTgt spid="126087"/>
                                        </p:tgtEl>
                                        <p:attrNameLst>
                                          <p:attrName>style.visibility</p:attrName>
                                        </p:attrNameLst>
                                      </p:cBhvr>
                                      <p:to>
                                        <p:strVal val="hidden"/>
                                      </p:to>
                                    </p:set>
                                  </p:subTnLst>
                                </p:cTn>
                              </p:par>
                              <p:par>
                                <p:cTn id="77" presetID="10" presetClass="entr" presetSubtype="0" fill="hold" grpId="0" nodeType="withEffect">
                                  <p:stCondLst>
                                    <p:cond delay="0"/>
                                  </p:stCondLst>
                                  <p:childTnLst>
                                    <p:set>
                                      <p:cBhvr>
                                        <p:cTn id="78" dur="1" fill="hold">
                                          <p:stCondLst>
                                            <p:cond delay="0"/>
                                          </p:stCondLst>
                                        </p:cTn>
                                        <p:tgtEl>
                                          <p:spTgt spid="126074"/>
                                        </p:tgtEl>
                                        <p:attrNameLst>
                                          <p:attrName>style.visibility</p:attrName>
                                        </p:attrNameLst>
                                      </p:cBhvr>
                                      <p:to>
                                        <p:strVal val="visible"/>
                                      </p:to>
                                    </p:set>
                                    <p:animEffect transition="in" filter="fade">
                                      <p:cBhvr>
                                        <p:cTn id="79" dur="1000"/>
                                        <p:tgtEl>
                                          <p:spTgt spid="126074"/>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126070"/>
                                        </p:tgtEl>
                                        <p:attrNameLst>
                                          <p:attrName>style.visibility</p:attrName>
                                        </p:attrNameLst>
                                      </p:cBhvr>
                                      <p:to>
                                        <p:strVal val="visible"/>
                                      </p:to>
                                    </p:set>
                                    <p:animEffect transition="in" filter="wipe(left)">
                                      <p:cBhvr>
                                        <p:cTn id="82" dur="1000"/>
                                        <p:tgtEl>
                                          <p:spTgt spid="126070"/>
                                        </p:tgtEl>
                                      </p:cBhvr>
                                    </p:animEffect>
                                  </p:childTnLst>
                                </p:cTn>
                              </p:par>
                              <p:par>
                                <p:cTn id="83" presetID="10" presetClass="entr" presetSubtype="0" fill="hold" nodeType="withEffect">
                                  <p:stCondLst>
                                    <p:cond delay="1500"/>
                                  </p:stCondLst>
                                  <p:childTnLst>
                                    <p:set>
                                      <p:cBhvr>
                                        <p:cTn id="84" dur="1" fill="hold">
                                          <p:stCondLst>
                                            <p:cond delay="0"/>
                                          </p:stCondLst>
                                        </p:cTn>
                                        <p:tgtEl>
                                          <p:spTgt spid="4"/>
                                        </p:tgtEl>
                                        <p:attrNameLst>
                                          <p:attrName>style.visibility</p:attrName>
                                        </p:attrNameLst>
                                      </p:cBhvr>
                                      <p:to>
                                        <p:strVal val="visible"/>
                                      </p:to>
                                    </p:set>
                                    <p:animEffect transition="in" filter="fade">
                                      <p:cBhvr>
                                        <p:cTn id="85" dur="1000"/>
                                        <p:tgtEl>
                                          <p:spTgt spid="4"/>
                                        </p:tgtEl>
                                      </p:cBhvr>
                                    </p:animEffect>
                                  </p:childTnLst>
                                </p:cTn>
                              </p:par>
                              <p:par>
                                <p:cTn id="86" presetID="10" presetClass="entr" presetSubtype="0" fill="hold" grpId="0" nodeType="withEffect">
                                  <p:stCondLst>
                                    <p:cond delay="1500"/>
                                  </p:stCondLst>
                                  <p:childTnLst>
                                    <p:set>
                                      <p:cBhvr>
                                        <p:cTn id="87" dur="1" fill="hold">
                                          <p:stCondLst>
                                            <p:cond delay="0"/>
                                          </p:stCondLst>
                                        </p:cTn>
                                        <p:tgtEl>
                                          <p:spTgt spid="126067"/>
                                        </p:tgtEl>
                                        <p:attrNameLst>
                                          <p:attrName>style.visibility</p:attrName>
                                        </p:attrNameLst>
                                      </p:cBhvr>
                                      <p:to>
                                        <p:strVal val="visible"/>
                                      </p:to>
                                    </p:set>
                                    <p:animEffect transition="in" filter="fade">
                                      <p:cBhvr>
                                        <p:cTn id="88" dur="1000"/>
                                        <p:tgtEl>
                                          <p:spTgt spid="126067"/>
                                        </p:tgtEl>
                                      </p:cBhvr>
                                    </p:animEffect>
                                  </p:childTnLst>
                                </p:cTn>
                              </p:par>
                              <p:par>
                                <p:cTn id="89" presetID="10" presetClass="entr" presetSubtype="0" fill="hold" grpId="0" nodeType="withEffect">
                                  <p:stCondLst>
                                    <p:cond delay="1500"/>
                                  </p:stCondLst>
                                  <p:childTnLst>
                                    <p:set>
                                      <p:cBhvr>
                                        <p:cTn id="90" dur="1" fill="hold">
                                          <p:stCondLst>
                                            <p:cond delay="0"/>
                                          </p:stCondLst>
                                        </p:cTn>
                                        <p:tgtEl>
                                          <p:spTgt spid="126066"/>
                                        </p:tgtEl>
                                        <p:attrNameLst>
                                          <p:attrName>style.visibility</p:attrName>
                                        </p:attrNameLst>
                                      </p:cBhvr>
                                      <p:to>
                                        <p:strVal val="visible"/>
                                      </p:to>
                                    </p:set>
                                    <p:animEffect transition="in" filter="fade">
                                      <p:cBhvr>
                                        <p:cTn id="91" dur="1000"/>
                                        <p:tgtEl>
                                          <p:spTgt spid="126066"/>
                                        </p:tgtEl>
                                      </p:cBhvr>
                                    </p:animEffect>
                                  </p:childTnLst>
                                </p:cTn>
                              </p:par>
                              <p:par>
                                <p:cTn id="92" presetID="10" presetClass="entr" presetSubtype="0" fill="hold" grpId="0" nodeType="withEffect">
                                  <p:stCondLst>
                                    <p:cond delay="1500"/>
                                  </p:stCondLst>
                                  <p:childTnLst>
                                    <p:set>
                                      <p:cBhvr>
                                        <p:cTn id="93" dur="1" fill="hold">
                                          <p:stCondLst>
                                            <p:cond delay="0"/>
                                          </p:stCondLst>
                                        </p:cTn>
                                        <p:tgtEl>
                                          <p:spTgt spid="126086"/>
                                        </p:tgtEl>
                                        <p:attrNameLst>
                                          <p:attrName>style.visibility</p:attrName>
                                        </p:attrNameLst>
                                      </p:cBhvr>
                                      <p:to>
                                        <p:strVal val="visible"/>
                                      </p:to>
                                    </p:set>
                                    <p:animEffect transition="in" filter="fade">
                                      <p:cBhvr>
                                        <p:cTn id="94" dur="1000"/>
                                        <p:tgtEl>
                                          <p:spTgt spid="126086"/>
                                        </p:tgtEl>
                                      </p:cBhvr>
                                    </p:animEffect>
                                  </p:childTnLst>
                                </p:cTn>
                              </p:par>
                              <p:par>
                                <p:cTn id="95" presetID="10" presetClass="exit" presetSubtype="0" fill="hold" grpId="1" nodeType="withEffect">
                                  <p:stCondLst>
                                    <p:cond delay="1500"/>
                                  </p:stCondLst>
                                  <p:childTnLst>
                                    <p:animEffect transition="out" filter="fade">
                                      <p:cBhvr>
                                        <p:cTn id="96" dur="1000"/>
                                        <p:tgtEl>
                                          <p:spTgt spid="126070"/>
                                        </p:tgtEl>
                                      </p:cBhvr>
                                    </p:animEffect>
                                    <p:set>
                                      <p:cBhvr>
                                        <p:cTn id="97" dur="1" fill="hold">
                                          <p:stCondLst>
                                            <p:cond delay="999"/>
                                          </p:stCondLst>
                                        </p:cTn>
                                        <p:tgtEl>
                                          <p:spTgt spid="126070"/>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11"/>
                                        </p:tgtEl>
                                        <p:attrNameLst>
                                          <p:attrName>style.visibility</p:attrName>
                                        </p:attrNameLst>
                                      </p:cBhvr>
                                      <p:to>
                                        <p:strVal val="visible"/>
                                      </p:to>
                                    </p:set>
                                    <p:animEffect transition="in" filter="fade">
                                      <p:cBhvr>
                                        <p:cTn id="102" dur="1000"/>
                                        <p:tgtEl>
                                          <p:spTgt spid="11"/>
                                        </p:tgtEl>
                                      </p:cBhvr>
                                    </p:animEffect>
                                  </p:childTnLst>
                                </p:cTn>
                              </p:par>
                              <p:par>
                                <p:cTn id="103" presetID="10" presetClass="entr" presetSubtype="0" fill="hold" grpId="0" nodeType="withEffect">
                                  <p:stCondLst>
                                    <p:cond delay="1500"/>
                                  </p:stCondLst>
                                  <p:childTnLst>
                                    <p:set>
                                      <p:cBhvr>
                                        <p:cTn id="104" dur="1" fill="hold">
                                          <p:stCondLst>
                                            <p:cond delay="0"/>
                                          </p:stCondLst>
                                        </p:cTn>
                                        <p:tgtEl>
                                          <p:spTgt spid="126122"/>
                                        </p:tgtEl>
                                        <p:attrNameLst>
                                          <p:attrName>style.visibility</p:attrName>
                                        </p:attrNameLst>
                                      </p:cBhvr>
                                      <p:to>
                                        <p:strVal val="visible"/>
                                      </p:to>
                                    </p:set>
                                    <p:animEffect transition="in" filter="fade">
                                      <p:cBhvr>
                                        <p:cTn id="105" dur="1000"/>
                                        <p:tgtEl>
                                          <p:spTgt spid="126122"/>
                                        </p:tgtEl>
                                      </p:cBhvr>
                                    </p:animEffect>
                                  </p:childTnLst>
                                </p:cTn>
                              </p:par>
                              <p:par>
                                <p:cTn id="106" presetID="10" presetClass="entr" presetSubtype="0" fill="hold" grpId="0" nodeType="withEffect">
                                  <p:stCondLst>
                                    <p:cond delay="1500"/>
                                  </p:stCondLst>
                                  <p:childTnLst>
                                    <p:set>
                                      <p:cBhvr>
                                        <p:cTn id="107" dur="1" fill="hold">
                                          <p:stCondLst>
                                            <p:cond delay="0"/>
                                          </p:stCondLst>
                                        </p:cTn>
                                        <p:tgtEl>
                                          <p:spTgt spid="126123"/>
                                        </p:tgtEl>
                                        <p:attrNameLst>
                                          <p:attrName>style.visibility</p:attrName>
                                        </p:attrNameLst>
                                      </p:cBhvr>
                                      <p:to>
                                        <p:strVal val="visible"/>
                                      </p:to>
                                    </p:set>
                                    <p:animEffect transition="in" filter="fade">
                                      <p:cBhvr>
                                        <p:cTn id="108" dur="1000"/>
                                        <p:tgtEl>
                                          <p:spTgt spid="126123"/>
                                        </p:tgtEl>
                                      </p:cBhvr>
                                    </p:animEffect>
                                  </p:childTnLst>
                                </p:cTn>
                              </p:par>
                              <p:par>
                                <p:cTn id="109" presetID="10" presetClass="entr" presetSubtype="0" fill="hold" grpId="0" nodeType="withEffect">
                                  <p:stCondLst>
                                    <p:cond delay="1500"/>
                                  </p:stCondLst>
                                  <p:childTnLst>
                                    <p:set>
                                      <p:cBhvr>
                                        <p:cTn id="110" dur="1" fill="hold">
                                          <p:stCondLst>
                                            <p:cond delay="0"/>
                                          </p:stCondLst>
                                        </p:cTn>
                                        <p:tgtEl>
                                          <p:spTgt spid="126127"/>
                                        </p:tgtEl>
                                        <p:attrNameLst>
                                          <p:attrName>style.visibility</p:attrName>
                                        </p:attrNameLst>
                                      </p:cBhvr>
                                      <p:to>
                                        <p:strVal val="visible"/>
                                      </p:to>
                                    </p:set>
                                    <p:animEffect transition="in" filter="fade">
                                      <p:cBhvr>
                                        <p:cTn id="111" dur="1000"/>
                                        <p:tgtEl>
                                          <p:spTgt spid="126127"/>
                                        </p:tgtEl>
                                      </p:cBhvr>
                                    </p:animEffect>
                                  </p:childTnLst>
                                </p:cTn>
                              </p:par>
                              <p:par>
                                <p:cTn id="112" presetID="10" presetClass="entr" presetSubtype="0" fill="hold" grpId="0" nodeType="withEffect">
                                  <p:stCondLst>
                                    <p:cond delay="1500"/>
                                  </p:stCondLst>
                                  <p:childTnLst>
                                    <p:set>
                                      <p:cBhvr>
                                        <p:cTn id="113" dur="1" fill="hold">
                                          <p:stCondLst>
                                            <p:cond delay="0"/>
                                          </p:stCondLst>
                                        </p:cTn>
                                        <p:tgtEl>
                                          <p:spTgt spid="126128"/>
                                        </p:tgtEl>
                                        <p:attrNameLst>
                                          <p:attrName>style.visibility</p:attrName>
                                        </p:attrNameLst>
                                      </p:cBhvr>
                                      <p:to>
                                        <p:strVal val="visible"/>
                                      </p:to>
                                    </p:set>
                                    <p:animEffect transition="in" filter="fade">
                                      <p:cBhvr>
                                        <p:cTn id="114" dur="1000"/>
                                        <p:tgtEl>
                                          <p:spTgt spid="126128"/>
                                        </p:tgtEl>
                                      </p:cBhvr>
                                    </p:animEffect>
                                  </p:childTnLst>
                                </p:cTn>
                              </p:par>
                              <p:par>
                                <p:cTn id="115" presetID="10" presetClass="entr" presetSubtype="0" fill="hold" grpId="0" nodeType="withEffect">
                                  <p:stCondLst>
                                    <p:cond delay="1500"/>
                                  </p:stCondLst>
                                  <p:childTnLst>
                                    <p:set>
                                      <p:cBhvr>
                                        <p:cTn id="116" dur="1" fill="hold">
                                          <p:stCondLst>
                                            <p:cond delay="0"/>
                                          </p:stCondLst>
                                        </p:cTn>
                                        <p:tgtEl>
                                          <p:spTgt spid="126129"/>
                                        </p:tgtEl>
                                        <p:attrNameLst>
                                          <p:attrName>style.visibility</p:attrName>
                                        </p:attrNameLst>
                                      </p:cBhvr>
                                      <p:to>
                                        <p:strVal val="visible"/>
                                      </p:to>
                                    </p:set>
                                    <p:animEffect transition="in" filter="fade">
                                      <p:cBhvr>
                                        <p:cTn id="117" dur="1000"/>
                                        <p:tgtEl>
                                          <p:spTgt spid="126129"/>
                                        </p:tgtEl>
                                      </p:cBhvr>
                                    </p:animEffect>
                                  </p:childTnLst>
                                </p:cTn>
                              </p:par>
                            </p:childTnLst>
                          </p:cTn>
                        </p:par>
                        <p:par>
                          <p:cTn id="118" fill="hold">
                            <p:stCondLst>
                              <p:cond delay="2500"/>
                            </p:stCondLst>
                            <p:childTnLst>
                              <p:par>
                                <p:cTn id="119" presetID="10" presetClass="entr" presetSubtype="0" fill="hold"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fade">
                                      <p:cBhvr>
                                        <p:cTn id="121" dur="1000"/>
                                        <p:tgtEl>
                                          <p:spTgt spid="12"/>
                                        </p:tgtEl>
                                      </p:cBhvr>
                                    </p:animEffect>
                                  </p:childTnLst>
                                </p:cTn>
                              </p:par>
                              <p:par>
                                <p:cTn id="122" presetID="32" presetClass="emph" presetSubtype="0" repeatCount="3000" fill="hold" nodeType="withEffect">
                                  <p:stCondLst>
                                    <p:cond delay="0"/>
                                  </p:stCondLst>
                                  <p:childTnLst>
                                    <p:animClr clrSpc="rgb" dir="cw">
                                      <p:cBhvr override="childStyle">
                                        <p:cTn id="123" dur="50" fill="hold"/>
                                        <p:tgtEl>
                                          <p:spTgt spid="12"/>
                                        </p:tgtEl>
                                        <p:attrNameLst>
                                          <p:attrName>style.color</p:attrName>
                                        </p:attrNameLst>
                                      </p:cBhvr>
                                      <p:to>
                                        <a:schemeClr val="accent2"/>
                                      </p:to>
                                    </p:animClr>
                                    <p:animClr clrSpc="rgb" dir="cw">
                                      <p:cBhvr>
                                        <p:cTn id="124" dur="50" fill="hold"/>
                                        <p:tgtEl>
                                          <p:spTgt spid="12"/>
                                        </p:tgtEl>
                                        <p:attrNameLst>
                                          <p:attrName>fillcolor</p:attrName>
                                        </p:attrNameLst>
                                      </p:cBhvr>
                                      <p:to>
                                        <a:schemeClr val="accent2"/>
                                      </p:to>
                                    </p:animClr>
                                    <p:set>
                                      <p:cBhvr>
                                        <p:cTn id="125" dur="50" fill="hold"/>
                                        <p:tgtEl>
                                          <p:spTgt spid="12"/>
                                        </p:tgtEl>
                                        <p:attrNameLst>
                                          <p:attrName>fill.type</p:attrName>
                                        </p:attrNameLst>
                                      </p:cBhvr>
                                      <p:to>
                                        <p:strVal val="solid"/>
                                      </p:to>
                                    </p:set>
                                    <p:set>
                                      <p:cBhvr>
                                        <p:cTn id="126" dur="50" fill="hold"/>
                                        <p:tgtEl>
                                          <p:spTgt spid="12"/>
                                        </p:tgtEl>
                                        <p:attrNameLst>
                                          <p:attrName>fill.on</p:attrName>
                                        </p:attrNameLst>
                                      </p:cBhvr>
                                      <p:to>
                                        <p:strVal val="true"/>
                                      </p:to>
                                    </p:set>
                                    <p:animRot by="120000">
                                      <p:cBhvr>
                                        <p:cTn id="127" dur="50" fill="hold">
                                          <p:stCondLst>
                                            <p:cond delay="0"/>
                                          </p:stCondLst>
                                        </p:cTn>
                                        <p:tgtEl>
                                          <p:spTgt spid="12"/>
                                        </p:tgtEl>
                                        <p:attrNameLst>
                                          <p:attrName>r</p:attrName>
                                        </p:attrNameLst>
                                      </p:cBhvr>
                                    </p:animRot>
                                    <p:animRot by="-240000">
                                      <p:cBhvr>
                                        <p:cTn id="128" dur="100" fill="hold">
                                          <p:stCondLst>
                                            <p:cond delay="100"/>
                                          </p:stCondLst>
                                        </p:cTn>
                                        <p:tgtEl>
                                          <p:spTgt spid="12"/>
                                        </p:tgtEl>
                                        <p:attrNameLst>
                                          <p:attrName>r</p:attrName>
                                        </p:attrNameLst>
                                      </p:cBhvr>
                                    </p:animRot>
                                    <p:animRot by="240000">
                                      <p:cBhvr>
                                        <p:cTn id="129" dur="100" fill="hold">
                                          <p:stCondLst>
                                            <p:cond delay="200"/>
                                          </p:stCondLst>
                                        </p:cTn>
                                        <p:tgtEl>
                                          <p:spTgt spid="12"/>
                                        </p:tgtEl>
                                        <p:attrNameLst>
                                          <p:attrName>r</p:attrName>
                                        </p:attrNameLst>
                                      </p:cBhvr>
                                    </p:animRot>
                                    <p:animRot by="-240000">
                                      <p:cBhvr>
                                        <p:cTn id="130" dur="100" fill="hold">
                                          <p:stCondLst>
                                            <p:cond delay="300"/>
                                          </p:stCondLst>
                                        </p:cTn>
                                        <p:tgtEl>
                                          <p:spTgt spid="12"/>
                                        </p:tgtEl>
                                        <p:attrNameLst>
                                          <p:attrName>r</p:attrName>
                                        </p:attrNameLst>
                                      </p:cBhvr>
                                    </p:animRot>
                                    <p:animRot by="120000">
                                      <p:cBhvr>
                                        <p:cTn id="131" dur="100" fill="hold">
                                          <p:stCondLst>
                                            <p:cond delay="400"/>
                                          </p:stCondLst>
                                        </p:cTn>
                                        <p:tgtEl>
                                          <p:spTgt spid="12"/>
                                        </p:tgtEl>
                                        <p:attrNameLst>
                                          <p:attrName>r</p:attrName>
                                        </p:attrNameLst>
                                      </p:cBhvr>
                                    </p:animRot>
                                  </p:childTnLst>
                                </p:cTn>
                              </p:par>
                              <p:par>
                                <p:cTn id="132" presetID="10" presetClass="entr" presetSubtype="0" fill="hold" grpId="0" nodeType="withEffect">
                                  <p:stCondLst>
                                    <p:cond delay="0"/>
                                  </p:stCondLst>
                                  <p:childTnLst>
                                    <p:set>
                                      <p:cBhvr>
                                        <p:cTn id="133" dur="1" fill="hold">
                                          <p:stCondLst>
                                            <p:cond delay="0"/>
                                          </p:stCondLst>
                                        </p:cTn>
                                        <p:tgtEl>
                                          <p:spTgt spid="126130"/>
                                        </p:tgtEl>
                                        <p:attrNameLst>
                                          <p:attrName>style.visibility</p:attrName>
                                        </p:attrNameLst>
                                      </p:cBhvr>
                                      <p:to>
                                        <p:strVal val="visible"/>
                                      </p:to>
                                    </p:set>
                                    <p:animEffect transition="in" filter="fade">
                                      <p:cBhvr>
                                        <p:cTn id="134" dur="1000"/>
                                        <p:tgtEl>
                                          <p:spTgt spid="126130"/>
                                        </p:tgtEl>
                                      </p:cBhvr>
                                    </p:animEffect>
                                  </p:childTnLst>
                                </p:cTn>
                              </p:par>
                            </p:childTnLst>
                          </p:cTn>
                        </p:par>
                      </p:childTnLst>
                    </p:cTn>
                  </p:par>
                  <p:par>
                    <p:cTn id="135" fill="hold">
                      <p:stCondLst>
                        <p:cond delay="indefinite"/>
                      </p:stCondLst>
                      <p:childTnLst>
                        <p:par>
                          <p:cTn id="136" fill="hold">
                            <p:stCondLst>
                              <p:cond delay="0"/>
                            </p:stCondLst>
                            <p:childTnLst>
                              <p:par>
                                <p:cTn id="137" presetID="0" presetClass="path" presetSubtype="0" accel="50000" decel="50000" fill="hold" grpId="1" nodeType="clickEffect">
                                  <p:stCondLst>
                                    <p:cond delay="0"/>
                                  </p:stCondLst>
                                  <p:childTnLst>
                                    <p:animMotion origin="layout" path="M 3.33333E-6 0.0037 C 0.00225 0.02477 0.00468 0.04653 0.01059 0.06389 C 0.01649 0.08125 0.02118 0.09861 0.03559 0.10717 C 0.04982 0.1162 0.06927 0.11551 0.09635 0.11713 C 0.12309 0.11921 0.1592 0.11852 0.196 0.11805 " pathEditMode="relative" rAng="0" ptsTypes="aaaaA">
                                      <p:cBhvr>
                                        <p:cTn id="138" dur="2000" fill="hold"/>
                                        <p:tgtEl>
                                          <p:spTgt spid="126086"/>
                                        </p:tgtEl>
                                        <p:attrNameLst>
                                          <p:attrName>ppt_x</p:attrName>
                                          <p:attrName>ppt_y</p:attrName>
                                        </p:attrNameLst>
                                      </p:cBhvr>
                                      <p:rCtr x="98" y="58"/>
                                    </p:animMotion>
                                  </p:childTnLst>
                                  <p:subTnLst>
                                    <p:set>
                                      <p:cBhvr override="childStyle">
                                        <p:cTn dur="1" fill="hold" display="0" masterRel="sameClick" afterEffect="1">
                                          <p:stCondLst>
                                            <p:cond evt="end" delay="0">
                                              <p:tn val="137"/>
                                            </p:cond>
                                          </p:stCondLst>
                                        </p:cTn>
                                        <p:tgtEl>
                                          <p:spTgt spid="126086"/>
                                        </p:tgtEl>
                                        <p:attrNameLst>
                                          <p:attrName>style.visibility</p:attrName>
                                        </p:attrNameLst>
                                      </p:cBhvr>
                                      <p:to>
                                        <p:strVal val="hidden"/>
                                      </p:to>
                                    </p:set>
                                  </p:subTnLst>
                                </p:cTn>
                              </p:par>
                              <p:par>
                                <p:cTn id="139" presetID="22" presetClass="entr" presetSubtype="8" fill="hold" grpId="0" nodeType="withEffect">
                                  <p:stCondLst>
                                    <p:cond delay="0"/>
                                  </p:stCondLst>
                                  <p:childTnLst>
                                    <p:set>
                                      <p:cBhvr>
                                        <p:cTn id="140" dur="1" fill="hold">
                                          <p:stCondLst>
                                            <p:cond delay="0"/>
                                          </p:stCondLst>
                                        </p:cTn>
                                        <p:tgtEl>
                                          <p:spTgt spid="126057"/>
                                        </p:tgtEl>
                                        <p:attrNameLst>
                                          <p:attrName>style.visibility</p:attrName>
                                        </p:attrNameLst>
                                      </p:cBhvr>
                                      <p:to>
                                        <p:strVal val="visible"/>
                                      </p:to>
                                    </p:set>
                                    <p:animEffect transition="in" filter="wipe(left)">
                                      <p:cBhvr>
                                        <p:cTn id="141" dur="1000"/>
                                        <p:tgtEl>
                                          <p:spTgt spid="126057"/>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26058"/>
                                        </p:tgtEl>
                                        <p:attrNameLst>
                                          <p:attrName>style.visibility</p:attrName>
                                        </p:attrNameLst>
                                      </p:cBhvr>
                                      <p:to>
                                        <p:strVal val="visible"/>
                                      </p:to>
                                    </p:set>
                                    <p:animEffect transition="in" filter="wipe(left)">
                                      <p:cBhvr>
                                        <p:cTn id="144" dur="500"/>
                                        <p:tgtEl>
                                          <p:spTgt spid="126058"/>
                                        </p:tgtEl>
                                      </p:cBhvr>
                                    </p:animEffect>
                                  </p:childTnLst>
                                </p:cTn>
                              </p:par>
                              <p:par>
                                <p:cTn id="145" presetID="10" presetClass="exit" presetSubtype="0" fill="hold" grpId="1" nodeType="withEffect">
                                  <p:stCondLst>
                                    <p:cond delay="500"/>
                                  </p:stCondLst>
                                  <p:childTnLst>
                                    <p:animEffect transition="out" filter="fade">
                                      <p:cBhvr>
                                        <p:cTn id="146" dur="1000"/>
                                        <p:tgtEl>
                                          <p:spTgt spid="126057"/>
                                        </p:tgtEl>
                                      </p:cBhvr>
                                    </p:animEffect>
                                    <p:set>
                                      <p:cBhvr>
                                        <p:cTn id="147" dur="1" fill="hold">
                                          <p:stCondLst>
                                            <p:cond delay="999"/>
                                          </p:stCondLst>
                                        </p:cTn>
                                        <p:tgtEl>
                                          <p:spTgt spid="126057"/>
                                        </p:tgtEl>
                                        <p:attrNameLst>
                                          <p:attrName>style.visibility</p:attrName>
                                        </p:attrNameLst>
                                      </p:cBhvr>
                                      <p:to>
                                        <p:strVal val="hidden"/>
                                      </p:to>
                                    </p:set>
                                  </p:childTnLst>
                                </p:cTn>
                              </p:par>
                              <p:par>
                                <p:cTn id="148" presetID="10" presetClass="entr" presetSubtype="0" fill="hold" grpId="0" nodeType="withEffect">
                                  <p:stCondLst>
                                    <p:cond delay="500"/>
                                  </p:stCondLst>
                                  <p:childTnLst>
                                    <p:set>
                                      <p:cBhvr>
                                        <p:cTn id="149" dur="1" fill="hold">
                                          <p:stCondLst>
                                            <p:cond delay="0"/>
                                          </p:stCondLst>
                                        </p:cTn>
                                        <p:tgtEl>
                                          <p:spTgt spid="126048"/>
                                        </p:tgtEl>
                                        <p:attrNameLst>
                                          <p:attrName>style.visibility</p:attrName>
                                        </p:attrNameLst>
                                      </p:cBhvr>
                                      <p:to>
                                        <p:strVal val="visible"/>
                                      </p:to>
                                    </p:set>
                                    <p:animEffect transition="in" filter="fade">
                                      <p:cBhvr>
                                        <p:cTn id="150" dur="1000"/>
                                        <p:tgtEl>
                                          <p:spTgt spid="126048"/>
                                        </p:tgtEl>
                                      </p:cBhvr>
                                    </p:animEffect>
                                  </p:childTnLst>
                                </p:cTn>
                              </p:par>
                            </p:childTnLst>
                          </p:cTn>
                        </p:par>
                      </p:childTnLst>
                    </p:cTn>
                  </p:par>
                  <p:par>
                    <p:cTn id="151" fill="hold">
                      <p:stCondLst>
                        <p:cond delay="indefinite"/>
                      </p:stCondLst>
                      <p:childTnLst>
                        <p:par>
                          <p:cTn id="152" fill="hold">
                            <p:stCondLst>
                              <p:cond delay="0"/>
                            </p:stCondLst>
                            <p:childTnLst>
                              <p:par>
                                <p:cTn id="153" presetID="22" presetClass="entr" presetSubtype="1" fill="hold" grpId="0" nodeType="clickEffect">
                                  <p:stCondLst>
                                    <p:cond delay="0"/>
                                  </p:stCondLst>
                                  <p:childTnLst>
                                    <p:set>
                                      <p:cBhvr>
                                        <p:cTn id="154" dur="1" fill="hold">
                                          <p:stCondLst>
                                            <p:cond delay="0"/>
                                          </p:stCondLst>
                                        </p:cTn>
                                        <p:tgtEl>
                                          <p:spTgt spid="126069"/>
                                        </p:tgtEl>
                                        <p:attrNameLst>
                                          <p:attrName>style.visibility</p:attrName>
                                        </p:attrNameLst>
                                      </p:cBhvr>
                                      <p:to>
                                        <p:strVal val="visible"/>
                                      </p:to>
                                    </p:set>
                                    <p:animEffect transition="in" filter="wipe(up)">
                                      <p:cBhvr>
                                        <p:cTn id="155" dur="1000"/>
                                        <p:tgtEl>
                                          <p:spTgt spid="1260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048" grpId="0" animBg="1"/>
      <p:bldP spid="126053" grpId="0" animBg="1"/>
      <p:bldP spid="126054" grpId="0" animBg="1"/>
      <p:bldP spid="126055" grpId="0" animBg="1"/>
      <p:bldP spid="126055" grpId="1" animBg="1"/>
      <p:bldP spid="126056" grpId="0" animBg="1"/>
      <p:bldP spid="126056" grpId="1" animBg="1"/>
      <p:bldP spid="126057" grpId="0" animBg="1"/>
      <p:bldP spid="126057" grpId="1" animBg="1"/>
      <p:bldP spid="126058" grpId="0" animBg="1"/>
      <p:bldP spid="126059" grpId="0" animBg="1"/>
      <p:bldP spid="126060" grpId="0" animBg="1"/>
      <p:bldP spid="126060" grpId="1" animBg="1"/>
      <p:bldP spid="126064" grpId="0" animBg="1"/>
      <p:bldP spid="126064" grpId="1" animBg="1"/>
      <p:bldP spid="126065" grpId="0" animBg="1"/>
      <p:bldP spid="126065" grpId="1" animBg="1"/>
      <p:bldP spid="126066" grpId="0" animBg="1"/>
      <p:bldP spid="126067" grpId="0" animBg="1"/>
      <p:bldP spid="126069" grpId="0" animBg="1"/>
      <p:bldP spid="126070" grpId="0" animBg="1"/>
      <p:bldP spid="126070" grpId="1" animBg="1"/>
      <p:bldP spid="126074" grpId="0" animBg="1"/>
      <p:bldP spid="126075" grpId="0" animBg="1"/>
      <p:bldP spid="126075" grpId="1" animBg="1"/>
      <p:bldP spid="126076" grpId="0" animBg="1"/>
      <p:bldP spid="126076" grpId="1" animBg="1"/>
      <p:bldP spid="126085" grpId="0" animBg="1"/>
      <p:bldP spid="126085" grpId="1" animBg="1"/>
      <p:bldP spid="126086" grpId="0" animBg="1"/>
      <p:bldP spid="126086" grpId="1" animBg="1"/>
      <p:bldP spid="126087" grpId="0" animBg="1"/>
      <p:bldP spid="126087" grpId="1" animBg="1"/>
      <p:bldP spid="126122" grpId="0" animBg="1"/>
      <p:bldP spid="126123" grpId="0" animBg="1"/>
      <p:bldP spid="126127" grpId="0" animBg="1"/>
      <p:bldP spid="126128" grpId="0" animBg="1"/>
      <p:bldP spid="126129" grpId="0" animBg="1"/>
      <p:bldP spid="12613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numéro de diapositive 2"/>
          <p:cNvSpPr>
            <a:spLocks noGrp="1"/>
          </p:cNvSpPr>
          <p:nvPr>
            <p:ph type="sldNum" sz="quarter" idx="12"/>
          </p:nvPr>
        </p:nvSpPr>
        <p:spPr/>
        <p:txBody>
          <a:bodyPr/>
          <a:lstStyle/>
          <a:p>
            <a:pPr>
              <a:defRPr/>
            </a:pPr>
            <a:fld id="{98E7FDFA-A6D7-46F0-9A03-25FF2A19B302}" type="slidenum">
              <a:rPr lang="en-US" smtClean="0"/>
              <a:pPr>
                <a:defRPr/>
              </a:pPr>
              <a:t>21</a:t>
            </a:fld>
            <a:endParaRPr lang="en-US"/>
          </a:p>
        </p:txBody>
      </p:sp>
      <p:pic>
        <p:nvPicPr>
          <p:cNvPr id="4" name="Image 3" descr="36_Fig_23_33_p_1038.jpg"/>
          <p:cNvPicPr>
            <a:picLocks noChangeAspect="1"/>
          </p:cNvPicPr>
          <p:nvPr/>
        </p:nvPicPr>
        <p:blipFill>
          <a:blip r:embed="rId2" cstate="print"/>
          <a:stretch>
            <a:fillRect/>
          </a:stretch>
        </p:blipFill>
        <p:spPr>
          <a:xfrm>
            <a:off x="2031111" y="0"/>
            <a:ext cx="5081778" cy="68580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36512" y="44624"/>
            <a:ext cx="7274768" cy="990600"/>
          </a:xfrm>
        </p:spPr>
        <p:txBody>
          <a:bodyPr>
            <a:normAutofit fontScale="90000"/>
          </a:bodyPr>
          <a:lstStyle/>
          <a:p>
            <a:r>
              <a:rPr lang="fr-CA" dirty="0" smtClean="0"/>
              <a:t>Absorption ~ Protéines</a:t>
            </a:r>
            <a:endParaRPr lang="fr-CA" dirty="0"/>
          </a:p>
        </p:txBody>
      </p:sp>
      <p:sp>
        <p:nvSpPr>
          <p:cNvPr id="2" name="Espace réservé du numéro de diapositive 1"/>
          <p:cNvSpPr>
            <a:spLocks noGrp="1"/>
          </p:cNvSpPr>
          <p:nvPr>
            <p:ph type="sldNum" sz="quarter" idx="12"/>
          </p:nvPr>
        </p:nvSpPr>
        <p:spPr>
          <a:xfrm>
            <a:off x="8172400" y="6021288"/>
            <a:ext cx="749424" cy="288032"/>
          </a:xfrm>
        </p:spPr>
        <p:txBody>
          <a:bodyPr/>
          <a:lstStyle/>
          <a:p>
            <a:pPr>
              <a:defRPr/>
            </a:pPr>
            <a:fld id="{1E1C783A-DAA8-42FC-9F97-5135C4AAB0A1}" type="slidenum">
              <a:rPr lang="en-US" smtClean="0"/>
              <a:pPr>
                <a:defRPr/>
              </a:pPr>
              <a:t>22</a:t>
            </a:fld>
            <a:endParaRPr lang="en-US"/>
          </a:p>
        </p:txBody>
      </p:sp>
      <p:sp>
        <p:nvSpPr>
          <p:cNvPr id="6" name="ZoneTexte 5"/>
          <p:cNvSpPr txBox="1"/>
          <p:nvPr/>
        </p:nvSpPr>
        <p:spPr>
          <a:xfrm>
            <a:off x="899592" y="2132856"/>
            <a:ext cx="3096344" cy="101566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fr-CA" sz="3000" b="1" dirty="0" smtClean="0">
                <a:latin typeface="Tempus Sans ITC" pitchFamily="82" charset="0"/>
              </a:rPr>
              <a:t>Absorption par la bordure en brosse</a:t>
            </a:r>
            <a:endParaRPr lang="fr-CA" sz="3000" b="1" dirty="0">
              <a:latin typeface="Tempus Sans ITC" pitchFamily="82" charset="0"/>
            </a:endParaRPr>
          </a:p>
        </p:txBody>
      </p:sp>
      <p:sp>
        <p:nvSpPr>
          <p:cNvPr id="7" name="ZoneTexte 6"/>
          <p:cNvSpPr txBox="1"/>
          <p:nvPr/>
        </p:nvSpPr>
        <p:spPr>
          <a:xfrm>
            <a:off x="5652120" y="2132856"/>
            <a:ext cx="3312368" cy="101566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fr-CA" sz="3000" b="1" dirty="0" smtClean="0">
                <a:latin typeface="Tempus Sans ITC" pitchFamily="82" charset="0"/>
              </a:rPr>
              <a:t>Absorption par les vaisseaux sanguins</a:t>
            </a:r>
            <a:endParaRPr lang="fr-CA" sz="3000" b="1" dirty="0">
              <a:latin typeface="Tempus Sans ITC" pitchFamily="82" charset="0"/>
            </a:endParaRPr>
          </a:p>
        </p:txBody>
      </p:sp>
      <p:sp>
        <p:nvSpPr>
          <p:cNvPr id="8" name="ZoneTexte 7"/>
          <p:cNvSpPr txBox="1"/>
          <p:nvPr/>
        </p:nvSpPr>
        <p:spPr>
          <a:xfrm>
            <a:off x="35496" y="3501008"/>
            <a:ext cx="4968552" cy="2492990"/>
          </a:xfrm>
          <a:prstGeom prst="rect">
            <a:avLst/>
          </a:prstGeom>
          <a:noFill/>
        </p:spPr>
        <p:txBody>
          <a:bodyPr wrap="square" rtlCol="0">
            <a:spAutoFit/>
          </a:bodyPr>
          <a:lstStyle/>
          <a:p>
            <a:pPr algn="ctr"/>
            <a:r>
              <a:rPr lang="fr-CA" sz="2800" dirty="0" smtClean="0">
                <a:latin typeface="Verdana" pitchFamily="34" charset="0"/>
              </a:rPr>
              <a:t>Transport actif primaire </a:t>
            </a:r>
            <a:r>
              <a:rPr lang="fr-CA" sz="2400" dirty="0" smtClean="0">
                <a:solidFill>
                  <a:schemeClr val="accent6"/>
                </a:solidFill>
                <a:latin typeface="Verdana" pitchFamily="34" charset="0"/>
              </a:rPr>
              <a:t>(pompe Na</a:t>
            </a:r>
            <a:r>
              <a:rPr lang="fr-CA" sz="2400" baseline="30000" dirty="0" smtClean="0">
                <a:solidFill>
                  <a:schemeClr val="accent6"/>
                </a:solidFill>
                <a:latin typeface="Verdana" pitchFamily="34" charset="0"/>
              </a:rPr>
              <a:t>+</a:t>
            </a:r>
            <a:r>
              <a:rPr lang="fr-CA" sz="2400" dirty="0" smtClean="0">
                <a:solidFill>
                  <a:schemeClr val="accent6"/>
                </a:solidFill>
                <a:latin typeface="Verdana" pitchFamily="34" charset="0"/>
              </a:rPr>
              <a:t>/K</a:t>
            </a:r>
            <a:r>
              <a:rPr lang="fr-CA" sz="2400" baseline="30000" dirty="0" smtClean="0">
                <a:solidFill>
                  <a:schemeClr val="accent6"/>
                </a:solidFill>
                <a:latin typeface="Verdana" pitchFamily="34" charset="0"/>
              </a:rPr>
              <a:t>+</a:t>
            </a:r>
            <a:r>
              <a:rPr lang="fr-CA" sz="2400" dirty="0" smtClean="0">
                <a:solidFill>
                  <a:schemeClr val="accent6"/>
                </a:solidFill>
                <a:latin typeface="Verdana" pitchFamily="34" charset="0"/>
              </a:rPr>
              <a:t>)</a:t>
            </a:r>
            <a:r>
              <a:rPr lang="fr-CA" sz="2400" dirty="0" smtClean="0">
                <a:latin typeface="Verdana" pitchFamily="34" charset="0"/>
              </a:rPr>
              <a:t> </a:t>
            </a:r>
          </a:p>
          <a:p>
            <a:pPr algn="ctr"/>
            <a:endParaRPr lang="fr-CA" sz="2400" dirty="0" smtClean="0">
              <a:latin typeface="Verdana" pitchFamily="34" charset="0"/>
            </a:endParaRPr>
          </a:p>
          <a:p>
            <a:pPr algn="ctr"/>
            <a:r>
              <a:rPr lang="fr-CA" sz="2800" dirty="0" smtClean="0">
                <a:latin typeface="Verdana" pitchFamily="34" charset="0"/>
              </a:rPr>
              <a:t>Transport actif Secondaire lié au Na</a:t>
            </a:r>
            <a:r>
              <a:rPr lang="fr-CA" sz="2800" baseline="30000" dirty="0" smtClean="0">
                <a:latin typeface="Verdana" pitchFamily="34" charset="0"/>
              </a:rPr>
              <a:t>+</a:t>
            </a:r>
            <a:endParaRPr lang="fr-CA" sz="2800" dirty="0" smtClean="0">
              <a:latin typeface="Verdana" pitchFamily="34" charset="0"/>
            </a:endParaRPr>
          </a:p>
          <a:p>
            <a:pPr algn="ctr"/>
            <a:r>
              <a:rPr lang="fr-CA" sz="2400" dirty="0" smtClean="0">
                <a:solidFill>
                  <a:schemeClr val="accent6"/>
                </a:solidFill>
                <a:latin typeface="Verdana" pitchFamily="34" charset="0"/>
                <a:sym typeface="Symbol"/>
              </a:rPr>
              <a:t>(Acides aminés)</a:t>
            </a:r>
          </a:p>
        </p:txBody>
      </p:sp>
      <p:sp>
        <p:nvSpPr>
          <p:cNvPr id="9" name="AutoShape 6"/>
          <p:cNvSpPr>
            <a:spLocks noChangeArrowheads="1"/>
          </p:cNvSpPr>
          <p:nvPr>
            <p:custDataLst>
              <p:tags r:id="rId1"/>
            </p:custDataLst>
          </p:nvPr>
        </p:nvSpPr>
        <p:spPr bwMode="auto">
          <a:xfrm>
            <a:off x="6660232" y="404664"/>
            <a:ext cx="2483495" cy="1655763"/>
          </a:xfrm>
          <a:prstGeom prst="cloudCallout">
            <a:avLst>
              <a:gd name="adj1" fmla="val -79256"/>
              <a:gd name="adj2" fmla="val -25004"/>
            </a:avLst>
          </a:prstGeom>
          <a:ln w="9525">
            <a:headEnd/>
            <a:tailEnd/>
          </a:ln>
        </p:spPr>
        <p:style>
          <a:lnRef idx="1">
            <a:schemeClr val="accent6"/>
          </a:lnRef>
          <a:fillRef idx="2">
            <a:schemeClr val="accent6"/>
          </a:fillRef>
          <a:effectRef idx="1">
            <a:schemeClr val="accent6"/>
          </a:effectRef>
          <a:fontRef idx="minor">
            <a:schemeClr val="dk1"/>
          </a:fontRef>
        </p:style>
        <p:txBody>
          <a:bodyPr lIns="90000" tIns="46800" rIns="90000" bIns="46800" anchor="ctr"/>
          <a:lstStyle/>
          <a:p>
            <a:pPr algn="ctr">
              <a:defRPr/>
            </a:pPr>
            <a:endParaRPr lang="fr-CA" sz="2400" b="1" dirty="0">
              <a:solidFill>
                <a:schemeClr val="accent6"/>
              </a:solidFill>
              <a:effectLst>
                <a:outerShdw blurRad="38100" dist="38100" dir="2700000" algn="tl">
                  <a:srgbClr val="000000"/>
                </a:outerShdw>
              </a:effectLst>
              <a:latin typeface="Tempus Sans ITC" pitchFamily="82" charset="0"/>
            </a:endParaRPr>
          </a:p>
        </p:txBody>
      </p:sp>
      <p:sp>
        <p:nvSpPr>
          <p:cNvPr id="10" name="ZoneTexte 9"/>
          <p:cNvSpPr txBox="1"/>
          <p:nvPr/>
        </p:nvSpPr>
        <p:spPr>
          <a:xfrm>
            <a:off x="5364088" y="3501008"/>
            <a:ext cx="3672408" cy="2554545"/>
          </a:xfrm>
          <a:prstGeom prst="rect">
            <a:avLst/>
          </a:prstGeom>
          <a:noFill/>
        </p:spPr>
        <p:txBody>
          <a:bodyPr wrap="square" rtlCol="0">
            <a:spAutoFit/>
          </a:bodyPr>
          <a:lstStyle/>
          <a:p>
            <a:pPr algn="ctr"/>
            <a:r>
              <a:rPr lang="fr-CA" sz="2800" dirty="0" smtClean="0">
                <a:latin typeface="Verdana" pitchFamily="34" charset="0"/>
              </a:rPr>
              <a:t>Diffusion simple</a:t>
            </a:r>
          </a:p>
          <a:p>
            <a:pPr algn="ctr"/>
            <a:r>
              <a:rPr lang="fr-CA" sz="2400" dirty="0" smtClean="0">
                <a:solidFill>
                  <a:schemeClr val="accent6"/>
                </a:solidFill>
                <a:latin typeface="Verdana" pitchFamily="34" charset="0"/>
                <a:sym typeface="Symbol"/>
              </a:rPr>
              <a:t>(A.A non polaires)</a:t>
            </a:r>
          </a:p>
          <a:p>
            <a:pPr algn="ctr"/>
            <a:endParaRPr lang="fr-CA" sz="2800" dirty="0" smtClean="0">
              <a:latin typeface="Verdana" pitchFamily="34" charset="0"/>
            </a:endParaRPr>
          </a:p>
          <a:p>
            <a:pPr algn="ctr"/>
            <a:r>
              <a:rPr lang="fr-CA" sz="2800" dirty="0" smtClean="0">
                <a:latin typeface="Verdana" pitchFamily="34" charset="0"/>
              </a:rPr>
              <a:t>Diffusion facilité</a:t>
            </a:r>
          </a:p>
          <a:p>
            <a:pPr algn="ctr"/>
            <a:r>
              <a:rPr lang="fr-CA" sz="2400" dirty="0" smtClean="0">
                <a:solidFill>
                  <a:schemeClr val="accent6"/>
                </a:solidFill>
                <a:latin typeface="Verdana" pitchFamily="34" charset="0"/>
                <a:sym typeface="Symbol"/>
              </a:rPr>
              <a:t>(A.A polaires/chargés)</a:t>
            </a:r>
          </a:p>
          <a:p>
            <a:pPr algn="ctr"/>
            <a:endParaRPr lang="fr-CA" sz="2800" dirty="0">
              <a:latin typeface="Verdana" pitchFamily="34" charset="0"/>
            </a:endParaRPr>
          </a:p>
        </p:txBody>
      </p:sp>
      <p:sp>
        <p:nvSpPr>
          <p:cNvPr id="11" name="ZoneTexte 10"/>
          <p:cNvSpPr txBox="1"/>
          <p:nvPr/>
        </p:nvSpPr>
        <p:spPr>
          <a:xfrm>
            <a:off x="7020272" y="620267"/>
            <a:ext cx="2304256" cy="1200329"/>
          </a:xfrm>
          <a:prstGeom prst="rect">
            <a:avLst/>
          </a:prstGeom>
          <a:noFill/>
        </p:spPr>
        <p:txBody>
          <a:bodyPr wrap="square" rtlCol="0">
            <a:spAutoFit/>
          </a:bodyPr>
          <a:lstStyle/>
          <a:p>
            <a:r>
              <a:rPr lang="fr-CA" sz="2400" b="1" dirty="0" smtClean="0">
                <a:solidFill>
                  <a:schemeClr val="accent6"/>
                </a:solidFill>
                <a:effectLst>
                  <a:outerShdw blurRad="38100" dist="38100" dir="2700000" algn="tl">
                    <a:srgbClr val="000000"/>
                  </a:outerShdw>
                </a:effectLst>
                <a:latin typeface="Tempus Sans ITC" pitchFamily="82" charset="0"/>
              </a:rPr>
              <a:t>95-98% des protéines sont absorbées!</a:t>
            </a:r>
          </a:p>
        </p:txBody>
      </p:sp>
      <p:cxnSp>
        <p:nvCxnSpPr>
          <p:cNvPr id="13" name="Connecteur droit 12"/>
          <p:cNvCxnSpPr/>
          <p:nvPr/>
        </p:nvCxnSpPr>
        <p:spPr>
          <a:xfrm rot="16200000" flipH="1">
            <a:off x="3311860" y="4617132"/>
            <a:ext cx="3672408"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129" name="AutoShape 153"/>
          <p:cNvSpPr>
            <a:spLocks noChangeArrowheads="1"/>
          </p:cNvSpPr>
          <p:nvPr>
            <p:custDataLst>
              <p:tags r:id="rId1"/>
            </p:custDataLst>
          </p:nvPr>
        </p:nvSpPr>
        <p:spPr bwMode="auto">
          <a:xfrm rot="5400000">
            <a:off x="7917656" y="5517357"/>
            <a:ext cx="1368425" cy="36036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FF66">
              <a:alpha val="50195"/>
            </a:srgbClr>
          </a:solidFill>
          <a:ln w="38100" algn="ctr">
            <a:solidFill>
              <a:srgbClr val="CCFF66"/>
            </a:solidFill>
            <a:miter lim="800000"/>
            <a:headEnd/>
            <a:tailEnd/>
          </a:ln>
        </p:spPr>
        <p:txBody>
          <a:bodyPr lIns="90000" tIns="46800" rIns="90000" bIns="46800" anchor="ctr">
            <a:spAutoFit/>
          </a:bodyPr>
          <a:lstStyle/>
          <a:p>
            <a:endParaRPr lang="fr-CA"/>
          </a:p>
        </p:txBody>
      </p:sp>
      <p:sp>
        <p:nvSpPr>
          <p:cNvPr id="26628" name="Rectangle 154"/>
          <p:cNvSpPr>
            <a:spLocks noChangeArrowheads="1"/>
          </p:cNvSpPr>
          <p:nvPr>
            <p:custDataLst>
              <p:tags r:id="rId2"/>
            </p:custDataLst>
          </p:nvPr>
        </p:nvSpPr>
        <p:spPr bwMode="auto">
          <a:xfrm>
            <a:off x="7524750" y="3213100"/>
            <a:ext cx="1619250" cy="3644900"/>
          </a:xfrm>
          <a:prstGeom prst="rect">
            <a:avLst/>
          </a:prstGeom>
          <a:gradFill rotWithShape="1">
            <a:gsLst>
              <a:gs pos="0">
                <a:srgbClr val="CCFF66">
                  <a:alpha val="21001"/>
                </a:srgbClr>
              </a:gs>
              <a:gs pos="100000">
                <a:srgbClr val="00CC00">
                  <a:alpha val="39998"/>
                </a:srgbClr>
              </a:gs>
            </a:gsLst>
            <a:path path="rect">
              <a:fillToRect r="100000" b="100000"/>
            </a:path>
          </a:gradFill>
          <a:ln w="38100" algn="ctr">
            <a:noFill/>
            <a:miter lim="800000"/>
            <a:headEnd/>
            <a:tailEnd/>
          </a:ln>
        </p:spPr>
        <p:txBody>
          <a:bodyPr lIns="90000" tIns="46800" rIns="90000" bIns="46800" anchor="ctr">
            <a:spAutoFit/>
          </a:bodyPr>
          <a:lstStyle/>
          <a:p>
            <a:endParaRPr lang="fr-FR"/>
          </a:p>
        </p:txBody>
      </p:sp>
      <p:sp>
        <p:nvSpPr>
          <p:cNvPr id="127131" name="AutoShape 155"/>
          <p:cNvSpPr>
            <a:spLocks noChangeArrowheads="1"/>
          </p:cNvSpPr>
          <p:nvPr>
            <p:custDataLst>
              <p:tags r:id="rId3"/>
            </p:custDataLst>
          </p:nvPr>
        </p:nvSpPr>
        <p:spPr bwMode="auto">
          <a:xfrm rot="16200000" flipV="1">
            <a:off x="7489031" y="1377157"/>
            <a:ext cx="2016125" cy="36036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CCFF">
              <a:alpha val="50195"/>
            </a:srgbClr>
          </a:solidFill>
          <a:ln w="38100" algn="ctr">
            <a:solidFill>
              <a:srgbClr val="FF0000"/>
            </a:solidFill>
            <a:miter lim="800000"/>
            <a:headEnd/>
            <a:tailEnd/>
          </a:ln>
        </p:spPr>
        <p:txBody>
          <a:bodyPr lIns="90000" tIns="46800" rIns="90000" bIns="46800" anchor="ctr">
            <a:spAutoFit/>
          </a:bodyPr>
          <a:lstStyle/>
          <a:p>
            <a:endParaRPr lang="fr-CA"/>
          </a:p>
        </p:txBody>
      </p:sp>
      <p:pic>
        <p:nvPicPr>
          <p:cNvPr id="26630" name="Picture 156" descr="cellule intestinale vierge"/>
          <p:cNvPicPr>
            <a:picLocks noChangeAspect="1" noChangeArrowheads="1"/>
          </p:cNvPicPr>
          <p:nvPr>
            <p:custDataLst>
              <p:tags r:id="rId4"/>
            </p:custDataLst>
          </p:nvPr>
        </p:nvPicPr>
        <p:blipFill>
          <a:blip r:embed="rId48" cstate="print">
            <a:clrChange>
              <a:clrFrom>
                <a:srgbClr val="FFFFFF"/>
              </a:clrFrom>
              <a:clrTo>
                <a:srgbClr val="FFFFFF">
                  <a:alpha val="0"/>
                </a:srgbClr>
              </a:clrTo>
            </a:clrChange>
          </a:blip>
          <a:srcRect l="2829" t="6570" r="8485" b="5470"/>
          <a:stretch>
            <a:fillRect/>
          </a:stretch>
        </p:blipFill>
        <p:spPr bwMode="auto">
          <a:xfrm>
            <a:off x="1187450" y="1268413"/>
            <a:ext cx="6769100" cy="4824412"/>
          </a:xfrm>
          <a:prstGeom prst="rect">
            <a:avLst/>
          </a:prstGeom>
          <a:noFill/>
          <a:ln w="9525">
            <a:noFill/>
            <a:miter lim="800000"/>
            <a:headEnd/>
            <a:tailEnd/>
          </a:ln>
        </p:spPr>
      </p:pic>
      <p:sp>
        <p:nvSpPr>
          <p:cNvPr id="127133" name="Text Box 157"/>
          <p:cNvSpPr txBox="1">
            <a:spLocks noChangeArrowheads="1"/>
          </p:cNvSpPr>
          <p:nvPr>
            <p:custDataLst>
              <p:tags r:id="rId5"/>
            </p:custDataLst>
          </p:nvPr>
        </p:nvSpPr>
        <p:spPr bwMode="auto">
          <a:xfrm>
            <a:off x="7812088" y="0"/>
            <a:ext cx="1316037" cy="579438"/>
          </a:xfrm>
          <a:prstGeom prst="rect">
            <a:avLst/>
          </a:prstGeom>
          <a:noFill/>
          <a:ln w="9525">
            <a:noFill/>
            <a:miter lim="800000"/>
            <a:headEnd/>
            <a:tailEnd/>
          </a:ln>
          <a:effectLst/>
        </p:spPr>
        <p:txBody>
          <a:bodyPr>
            <a:spAutoFit/>
          </a:bodyPr>
          <a:lstStyle/>
          <a:p>
            <a:pPr>
              <a:defRPr/>
            </a:pPr>
            <a:r>
              <a:rPr lang="fr-CA" sz="3200" b="1" dirty="0">
                <a:latin typeface="Tempus Sans ITC" pitchFamily="82" charset="0"/>
              </a:rPr>
              <a:t>Sang</a:t>
            </a:r>
          </a:p>
        </p:txBody>
      </p:sp>
      <p:sp>
        <p:nvSpPr>
          <p:cNvPr id="127134" name="Text Box 158"/>
          <p:cNvSpPr txBox="1">
            <a:spLocks noChangeArrowheads="1"/>
          </p:cNvSpPr>
          <p:nvPr>
            <p:custDataLst>
              <p:tags r:id="rId6"/>
            </p:custDataLst>
          </p:nvPr>
        </p:nvSpPr>
        <p:spPr bwMode="auto">
          <a:xfrm>
            <a:off x="0" y="6278563"/>
            <a:ext cx="4009431" cy="523220"/>
          </a:xfrm>
          <a:prstGeom prst="rect">
            <a:avLst/>
          </a:prstGeom>
          <a:noFill/>
          <a:ln w="9525">
            <a:noFill/>
            <a:miter lim="800000"/>
            <a:headEnd/>
            <a:tailEnd/>
          </a:ln>
          <a:effectLst/>
        </p:spPr>
        <p:txBody>
          <a:bodyPr wrap="none">
            <a:spAutoFit/>
          </a:bodyPr>
          <a:lstStyle/>
          <a:p>
            <a:pPr>
              <a:defRPr/>
            </a:pPr>
            <a:r>
              <a:rPr lang="fr-CA" sz="2800" b="1" cap="small" dirty="0">
                <a:latin typeface="Verdana" panose="020B0604030504040204" pitchFamily="34" charset="0"/>
                <a:ea typeface="Verdana" panose="020B0604030504040204" pitchFamily="34" charset="0"/>
                <a:cs typeface="Verdana" panose="020B0604030504040204" pitchFamily="34" charset="0"/>
              </a:rPr>
              <a:t>Lumière intestinale</a:t>
            </a:r>
          </a:p>
        </p:txBody>
      </p:sp>
      <p:sp>
        <p:nvSpPr>
          <p:cNvPr id="127135" name="Rectangle 159"/>
          <p:cNvSpPr>
            <a:spLocks noGrp="1" noChangeArrowheads="1"/>
          </p:cNvSpPr>
          <p:nvPr>
            <p:ph type="title"/>
            <p:custDataLst>
              <p:tags r:id="rId7"/>
            </p:custDataLst>
          </p:nvPr>
        </p:nvSpPr>
        <p:spPr/>
        <p:txBody>
          <a:bodyPr/>
          <a:lstStyle/>
          <a:p>
            <a:pPr eaLnBrk="1" fontAlgn="base" hangingPunct="1">
              <a:spcAft>
                <a:spcPct val="0"/>
              </a:spcAft>
              <a:defRPr/>
            </a:pPr>
            <a:r>
              <a:rPr lang="fr-CA" dirty="0" smtClean="0"/>
              <a:t>Absorption ~ Lipides</a:t>
            </a:r>
          </a:p>
        </p:txBody>
      </p:sp>
      <p:sp>
        <p:nvSpPr>
          <p:cNvPr id="127136" name="Text Box 160"/>
          <p:cNvSpPr txBox="1">
            <a:spLocks noChangeArrowheads="1"/>
          </p:cNvSpPr>
          <p:nvPr>
            <p:custDataLst>
              <p:tags r:id="rId8"/>
            </p:custDataLst>
          </p:nvPr>
        </p:nvSpPr>
        <p:spPr bwMode="auto">
          <a:xfrm>
            <a:off x="153988" y="2316163"/>
            <a:ext cx="1393825" cy="997196"/>
          </a:xfrm>
          <a:prstGeom prst="rect">
            <a:avLst/>
          </a:prstGeom>
          <a:solidFill>
            <a:srgbClr val="FF0000">
              <a:alpha val="61961"/>
            </a:srgbClr>
          </a:solidFill>
          <a:ln w="9525">
            <a:solidFill>
              <a:srgbClr val="FF0000"/>
            </a:solidFill>
            <a:miter lim="800000"/>
            <a:headEnd/>
            <a:tailEnd/>
          </a:ln>
        </p:spPr>
        <p:txBody>
          <a:bodyPr>
            <a:spAutoFit/>
          </a:bodyPr>
          <a:lstStyle/>
          <a:p>
            <a:pPr algn="ctr">
              <a:lnSpc>
                <a:spcPct val="80000"/>
              </a:lnSpc>
              <a:spcBef>
                <a:spcPct val="50000"/>
              </a:spcBef>
            </a:pPr>
            <a:r>
              <a:rPr lang="fr-CA" sz="2400" b="1" dirty="0">
                <a:solidFill>
                  <a:schemeClr val="bg1"/>
                </a:solidFill>
                <a:latin typeface="Tempus Sans ITC" pitchFamily="82" charset="0"/>
              </a:rPr>
              <a:t>Acides gras (courts)</a:t>
            </a:r>
          </a:p>
        </p:txBody>
      </p:sp>
      <p:sp>
        <p:nvSpPr>
          <p:cNvPr id="127137" name="Line 161"/>
          <p:cNvSpPr>
            <a:spLocks noChangeShapeType="1"/>
          </p:cNvSpPr>
          <p:nvPr>
            <p:custDataLst>
              <p:tags r:id="rId9"/>
            </p:custDataLst>
          </p:nvPr>
        </p:nvSpPr>
        <p:spPr bwMode="auto">
          <a:xfrm flipV="1">
            <a:off x="2089150" y="2806700"/>
            <a:ext cx="3267075" cy="12700"/>
          </a:xfrm>
          <a:prstGeom prst="line">
            <a:avLst/>
          </a:prstGeom>
          <a:noFill/>
          <a:ln w="38100">
            <a:solidFill>
              <a:srgbClr val="FF0000"/>
            </a:solidFill>
            <a:round/>
            <a:headEnd/>
            <a:tailEnd type="arrow" w="med" len="med"/>
          </a:ln>
        </p:spPr>
        <p:txBody>
          <a:bodyPr/>
          <a:lstStyle/>
          <a:p>
            <a:endParaRPr lang="fr-CA"/>
          </a:p>
        </p:txBody>
      </p:sp>
      <p:sp>
        <p:nvSpPr>
          <p:cNvPr id="127138" name="Text Box 162"/>
          <p:cNvSpPr txBox="1">
            <a:spLocks noChangeArrowheads="1"/>
          </p:cNvSpPr>
          <p:nvPr>
            <p:custDataLst>
              <p:tags r:id="rId10"/>
            </p:custDataLst>
          </p:nvPr>
        </p:nvSpPr>
        <p:spPr bwMode="auto">
          <a:xfrm>
            <a:off x="139700" y="4983163"/>
            <a:ext cx="2632075" cy="822325"/>
          </a:xfrm>
          <a:prstGeom prst="rect">
            <a:avLst/>
          </a:prstGeom>
          <a:solidFill>
            <a:srgbClr val="FF0000">
              <a:alpha val="61961"/>
            </a:srgbClr>
          </a:solidFill>
          <a:ln w="9525">
            <a:solidFill>
              <a:srgbClr val="FF0000"/>
            </a:solidFill>
            <a:miter lim="800000"/>
            <a:headEnd/>
            <a:tailEnd/>
          </a:ln>
        </p:spPr>
        <p:txBody>
          <a:bodyPr wrap="none">
            <a:spAutoFit/>
          </a:bodyPr>
          <a:lstStyle/>
          <a:p>
            <a:r>
              <a:rPr lang="fr-CA" sz="2400" b="1">
                <a:solidFill>
                  <a:schemeClr val="bg1"/>
                </a:solidFill>
                <a:latin typeface="Tempus Sans ITC" pitchFamily="82" charset="0"/>
              </a:rPr>
              <a:t>Monoacylglycérol</a:t>
            </a:r>
          </a:p>
          <a:p>
            <a:r>
              <a:rPr lang="fr-CA" sz="2400" b="1">
                <a:solidFill>
                  <a:schemeClr val="bg1"/>
                </a:solidFill>
                <a:latin typeface="Tempus Sans ITC" pitchFamily="82" charset="0"/>
              </a:rPr>
              <a:t>Acides gras (longs)</a:t>
            </a:r>
          </a:p>
        </p:txBody>
      </p:sp>
      <p:sp>
        <p:nvSpPr>
          <p:cNvPr id="127139" name="Line 163"/>
          <p:cNvSpPr>
            <a:spLocks noChangeShapeType="1"/>
          </p:cNvSpPr>
          <p:nvPr>
            <p:custDataLst>
              <p:tags r:id="rId11"/>
            </p:custDataLst>
          </p:nvPr>
        </p:nvSpPr>
        <p:spPr bwMode="auto">
          <a:xfrm>
            <a:off x="1908175" y="4568825"/>
            <a:ext cx="3238500" cy="0"/>
          </a:xfrm>
          <a:prstGeom prst="line">
            <a:avLst/>
          </a:prstGeom>
          <a:noFill/>
          <a:ln w="38100">
            <a:solidFill>
              <a:srgbClr val="FF0000"/>
            </a:solidFill>
            <a:round/>
            <a:headEnd/>
            <a:tailEnd type="arrow" w="med" len="med"/>
          </a:ln>
        </p:spPr>
        <p:txBody>
          <a:bodyPr/>
          <a:lstStyle/>
          <a:p>
            <a:endParaRPr lang="fr-CA"/>
          </a:p>
        </p:txBody>
      </p:sp>
      <p:sp>
        <p:nvSpPr>
          <p:cNvPr id="127140" name="Text Box 164"/>
          <p:cNvSpPr txBox="1">
            <a:spLocks noChangeArrowheads="1"/>
          </p:cNvSpPr>
          <p:nvPr>
            <p:custDataLst>
              <p:tags r:id="rId12"/>
            </p:custDataLst>
          </p:nvPr>
        </p:nvSpPr>
        <p:spPr bwMode="auto">
          <a:xfrm>
            <a:off x="7215188" y="1700213"/>
            <a:ext cx="1389062" cy="822325"/>
          </a:xfrm>
          <a:prstGeom prst="rect">
            <a:avLst/>
          </a:prstGeom>
          <a:solidFill>
            <a:srgbClr val="006699">
              <a:alpha val="49019"/>
            </a:srgbClr>
          </a:solidFill>
          <a:ln w="9525">
            <a:noFill/>
            <a:miter lim="800000"/>
            <a:headEnd/>
            <a:tailEnd/>
          </a:ln>
        </p:spPr>
        <p:txBody>
          <a:bodyPr>
            <a:spAutoFit/>
          </a:bodyPr>
          <a:lstStyle/>
          <a:p>
            <a:r>
              <a:rPr lang="fr-CA" sz="2400" b="1">
                <a:solidFill>
                  <a:schemeClr val="bg1"/>
                </a:solidFill>
                <a:latin typeface="Tempus Sans ITC" pitchFamily="82" charset="0"/>
              </a:rPr>
              <a:t>Diffusion </a:t>
            </a:r>
          </a:p>
          <a:p>
            <a:r>
              <a:rPr lang="fr-CA" sz="2400" b="1">
                <a:solidFill>
                  <a:schemeClr val="bg1"/>
                </a:solidFill>
                <a:latin typeface="Tempus Sans ITC" pitchFamily="82" charset="0"/>
              </a:rPr>
              <a:t>simple</a:t>
            </a:r>
          </a:p>
        </p:txBody>
      </p:sp>
      <p:sp>
        <p:nvSpPr>
          <p:cNvPr id="127141" name="Line 165"/>
          <p:cNvSpPr>
            <a:spLocks noChangeShapeType="1"/>
          </p:cNvSpPr>
          <p:nvPr>
            <p:custDataLst>
              <p:tags r:id="rId13"/>
            </p:custDataLst>
          </p:nvPr>
        </p:nvSpPr>
        <p:spPr bwMode="auto">
          <a:xfrm flipV="1">
            <a:off x="5942013" y="2781300"/>
            <a:ext cx="2230437" cy="20638"/>
          </a:xfrm>
          <a:prstGeom prst="line">
            <a:avLst/>
          </a:prstGeom>
          <a:noFill/>
          <a:ln w="38100">
            <a:solidFill>
              <a:srgbClr val="FF0000"/>
            </a:solidFill>
            <a:round/>
            <a:headEnd/>
            <a:tailEnd type="arrow" w="med" len="med"/>
          </a:ln>
        </p:spPr>
        <p:txBody>
          <a:bodyPr/>
          <a:lstStyle/>
          <a:p>
            <a:endParaRPr lang="fr-CA"/>
          </a:p>
        </p:txBody>
      </p:sp>
      <p:sp>
        <p:nvSpPr>
          <p:cNvPr id="127142" name="Line 166"/>
          <p:cNvSpPr>
            <a:spLocks noChangeShapeType="1"/>
          </p:cNvSpPr>
          <p:nvPr>
            <p:custDataLst>
              <p:tags r:id="rId14"/>
            </p:custDataLst>
          </p:nvPr>
        </p:nvSpPr>
        <p:spPr bwMode="auto">
          <a:xfrm>
            <a:off x="5816600" y="4568825"/>
            <a:ext cx="682625" cy="0"/>
          </a:xfrm>
          <a:prstGeom prst="line">
            <a:avLst/>
          </a:prstGeom>
          <a:noFill/>
          <a:ln w="38100">
            <a:solidFill>
              <a:srgbClr val="FF0000"/>
            </a:solidFill>
            <a:round/>
            <a:headEnd/>
            <a:tailEnd type="arrow" w="med" len="med"/>
          </a:ln>
        </p:spPr>
        <p:txBody>
          <a:bodyPr/>
          <a:lstStyle/>
          <a:p>
            <a:endParaRPr lang="fr-CA"/>
          </a:p>
        </p:txBody>
      </p:sp>
      <p:sp>
        <p:nvSpPr>
          <p:cNvPr id="127143" name="Text Box 167"/>
          <p:cNvSpPr txBox="1">
            <a:spLocks noChangeArrowheads="1"/>
          </p:cNvSpPr>
          <p:nvPr>
            <p:custDataLst>
              <p:tags r:id="rId15"/>
            </p:custDataLst>
          </p:nvPr>
        </p:nvSpPr>
        <p:spPr bwMode="auto">
          <a:xfrm>
            <a:off x="3348038" y="2390775"/>
            <a:ext cx="1460500" cy="822325"/>
          </a:xfrm>
          <a:prstGeom prst="rect">
            <a:avLst/>
          </a:prstGeom>
          <a:solidFill>
            <a:srgbClr val="006699">
              <a:alpha val="49019"/>
            </a:srgbClr>
          </a:solidFill>
          <a:ln w="9525">
            <a:noFill/>
            <a:miter lim="800000"/>
            <a:headEnd/>
            <a:tailEnd/>
          </a:ln>
        </p:spPr>
        <p:txBody>
          <a:bodyPr>
            <a:spAutoFit/>
          </a:bodyPr>
          <a:lstStyle/>
          <a:p>
            <a:r>
              <a:rPr lang="fr-CA" sz="2400" b="1">
                <a:solidFill>
                  <a:schemeClr val="bg1"/>
                </a:solidFill>
                <a:latin typeface="Tempus Sans ITC" pitchFamily="82" charset="0"/>
              </a:rPr>
              <a:t>Diffusion simple</a:t>
            </a:r>
          </a:p>
        </p:txBody>
      </p:sp>
      <p:sp>
        <p:nvSpPr>
          <p:cNvPr id="127144" name="Text Box 168"/>
          <p:cNvSpPr txBox="1">
            <a:spLocks noChangeArrowheads="1"/>
          </p:cNvSpPr>
          <p:nvPr>
            <p:custDataLst>
              <p:tags r:id="rId16"/>
            </p:custDataLst>
          </p:nvPr>
        </p:nvSpPr>
        <p:spPr bwMode="auto">
          <a:xfrm>
            <a:off x="3349625" y="4170363"/>
            <a:ext cx="1438275" cy="822325"/>
          </a:xfrm>
          <a:prstGeom prst="rect">
            <a:avLst/>
          </a:prstGeom>
          <a:solidFill>
            <a:srgbClr val="006699">
              <a:alpha val="49019"/>
            </a:srgbClr>
          </a:solidFill>
          <a:ln w="9525">
            <a:noFill/>
            <a:miter lim="800000"/>
            <a:headEnd/>
            <a:tailEnd/>
          </a:ln>
        </p:spPr>
        <p:txBody>
          <a:bodyPr>
            <a:spAutoFit/>
          </a:bodyPr>
          <a:lstStyle/>
          <a:p>
            <a:r>
              <a:rPr lang="fr-CA" sz="2400" b="1">
                <a:solidFill>
                  <a:schemeClr val="bg1"/>
                </a:solidFill>
                <a:latin typeface="Tempus Sans ITC" pitchFamily="82" charset="0"/>
              </a:rPr>
              <a:t>Diffusion simple</a:t>
            </a:r>
          </a:p>
        </p:txBody>
      </p:sp>
      <p:grpSp>
        <p:nvGrpSpPr>
          <p:cNvPr id="2" name="Group 169"/>
          <p:cNvGrpSpPr>
            <a:grpSpLocks/>
          </p:cNvGrpSpPr>
          <p:nvPr>
            <p:custDataLst>
              <p:tags r:id="rId17"/>
            </p:custDataLst>
          </p:nvPr>
        </p:nvGrpSpPr>
        <p:grpSpPr bwMode="auto">
          <a:xfrm rot="10800000">
            <a:off x="1619250" y="2760663"/>
            <a:ext cx="457200" cy="92075"/>
            <a:chOff x="3866" y="9065"/>
            <a:chExt cx="720" cy="144"/>
          </a:xfrm>
        </p:grpSpPr>
        <p:sp>
          <p:nvSpPr>
            <p:cNvPr id="26763" name="Line 170"/>
            <p:cNvSpPr>
              <a:spLocks noChangeShapeType="1"/>
            </p:cNvSpPr>
            <p:nvPr/>
          </p:nvSpPr>
          <p:spPr bwMode="auto">
            <a:xfrm flipV="1">
              <a:off x="3866" y="9065"/>
              <a:ext cx="144" cy="144"/>
            </a:xfrm>
            <a:prstGeom prst="line">
              <a:avLst/>
            </a:prstGeom>
            <a:noFill/>
            <a:ln w="28575">
              <a:solidFill>
                <a:srgbClr val="FF0000"/>
              </a:solidFill>
              <a:round/>
              <a:headEnd/>
              <a:tailEnd/>
            </a:ln>
          </p:spPr>
          <p:txBody>
            <a:bodyPr/>
            <a:lstStyle/>
            <a:p>
              <a:endParaRPr lang="fr-CA"/>
            </a:p>
          </p:txBody>
        </p:sp>
        <p:sp>
          <p:nvSpPr>
            <p:cNvPr id="26764" name="Line 171"/>
            <p:cNvSpPr>
              <a:spLocks noChangeShapeType="1"/>
            </p:cNvSpPr>
            <p:nvPr/>
          </p:nvSpPr>
          <p:spPr bwMode="auto">
            <a:xfrm>
              <a:off x="4010" y="9065"/>
              <a:ext cx="144" cy="144"/>
            </a:xfrm>
            <a:prstGeom prst="line">
              <a:avLst/>
            </a:prstGeom>
            <a:noFill/>
            <a:ln w="28575">
              <a:solidFill>
                <a:srgbClr val="FF0000"/>
              </a:solidFill>
              <a:round/>
              <a:headEnd/>
              <a:tailEnd/>
            </a:ln>
          </p:spPr>
          <p:txBody>
            <a:bodyPr/>
            <a:lstStyle/>
            <a:p>
              <a:endParaRPr lang="fr-CA"/>
            </a:p>
          </p:txBody>
        </p:sp>
        <p:sp>
          <p:nvSpPr>
            <p:cNvPr id="26765" name="Line 172"/>
            <p:cNvSpPr>
              <a:spLocks noChangeShapeType="1"/>
            </p:cNvSpPr>
            <p:nvPr/>
          </p:nvSpPr>
          <p:spPr bwMode="auto">
            <a:xfrm flipV="1">
              <a:off x="4154" y="9065"/>
              <a:ext cx="144" cy="144"/>
            </a:xfrm>
            <a:prstGeom prst="line">
              <a:avLst/>
            </a:prstGeom>
            <a:noFill/>
            <a:ln w="28575">
              <a:solidFill>
                <a:srgbClr val="FF0000"/>
              </a:solidFill>
              <a:round/>
              <a:headEnd/>
              <a:tailEnd/>
            </a:ln>
          </p:spPr>
          <p:txBody>
            <a:bodyPr/>
            <a:lstStyle/>
            <a:p>
              <a:endParaRPr lang="fr-CA"/>
            </a:p>
          </p:txBody>
        </p:sp>
        <p:sp>
          <p:nvSpPr>
            <p:cNvPr id="26766" name="Line 173"/>
            <p:cNvSpPr>
              <a:spLocks noChangeShapeType="1"/>
            </p:cNvSpPr>
            <p:nvPr/>
          </p:nvSpPr>
          <p:spPr bwMode="auto">
            <a:xfrm>
              <a:off x="4298" y="9065"/>
              <a:ext cx="144" cy="144"/>
            </a:xfrm>
            <a:prstGeom prst="line">
              <a:avLst/>
            </a:prstGeom>
            <a:noFill/>
            <a:ln w="28575">
              <a:solidFill>
                <a:srgbClr val="FF0000"/>
              </a:solidFill>
              <a:round/>
              <a:headEnd/>
              <a:tailEnd/>
            </a:ln>
          </p:spPr>
          <p:txBody>
            <a:bodyPr/>
            <a:lstStyle/>
            <a:p>
              <a:endParaRPr lang="fr-CA"/>
            </a:p>
          </p:txBody>
        </p:sp>
        <p:sp>
          <p:nvSpPr>
            <p:cNvPr id="26767" name="Line 174"/>
            <p:cNvSpPr>
              <a:spLocks noChangeShapeType="1"/>
            </p:cNvSpPr>
            <p:nvPr/>
          </p:nvSpPr>
          <p:spPr bwMode="auto">
            <a:xfrm flipV="1">
              <a:off x="4442" y="9065"/>
              <a:ext cx="144" cy="144"/>
            </a:xfrm>
            <a:prstGeom prst="line">
              <a:avLst/>
            </a:prstGeom>
            <a:noFill/>
            <a:ln w="28575">
              <a:solidFill>
                <a:srgbClr val="FF0000"/>
              </a:solidFill>
              <a:round/>
              <a:headEnd/>
              <a:tailEnd/>
            </a:ln>
          </p:spPr>
          <p:txBody>
            <a:bodyPr/>
            <a:lstStyle/>
            <a:p>
              <a:endParaRPr lang="fr-CA"/>
            </a:p>
          </p:txBody>
        </p:sp>
      </p:grpSp>
      <p:grpSp>
        <p:nvGrpSpPr>
          <p:cNvPr id="3" name="Group 175"/>
          <p:cNvGrpSpPr>
            <a:grpSpLocks/>
          </p:cNvGrpSpPr>
          <p:nvPr>
            <p:custDataLst>
              <p:tags r:id="rId18"/>
            </p:custDataLst>
          </p:nvPr>
        </p:nvGrpSpPr>
        <p:grpSpPr bwMode="auto">
          <a:xfrm rot="10800000">
            <a:off x="5410200" y="2760663"/>
            <a:ext cx="457200" cy="92075"/>
            <a:chOff x="3866" y="9065"/>
            <a:chExt cx="720" cy="144"/>
          </a:xfrm>
        </p:grpSpPr>
        <p:sp>
          <p:nvSpPr>
            <p:cNvPr id="26758" name="Line 176"/>
            <p:cNvSpPr>
              <a:spLocks noChangeShapeType="1"/>
            </p:cNvSpPr>
            <p:nvPr/>
          </p:nvSpPr>
          <p:spPr bwMode="auto">
            <a:xfrm flipV="1">
              <a:off x="3866" y="9065"/>
              <a:ext cx="144" cy="144"/>
            </a:xfrm>
            <a:prstGeom prst="line">
              <a:avLst/>
            </a:prstGeom>
            <a:noFill/>
            <a:ln w="28575">
              <a:solidFill>
                <a:srgbClr val="FF0000"/>
              </a:solidFill>
              <a:round/>
              <a:headEnd/>
              <a:tailEnd/>
            </a:ln>
          </p:spPr>
          <p:txBody>
            <a:bodyPr/>
            <a:lstStyle/>
            <a:p>
              <a:endParaRPr lang="fr-CA"/>
            </a:p>
          </p:txBody>
        </p:sp>
        <p:sp>
          <p:nvSpPr>
            <p:cNvPr id="26759" name="Line 177"/>
            <p:cNvSpPr>
              <a:spLocks noChangeShapeType="1"/>
            </p:cNvSpPr>
            <p:nvPr/>
          </p:nvSpPr>
          <p:spPr bwMode="auto">
            <a:xfrm>
              <a:off x="4010" y="9065"/>
              <a:ext cx="144" cy="144"/>
            </a:xfrm>
            <a:prstGeom prst="line">
              <a:avLst/>
            </a:prstGeom>
            <a:noFill/>
            <a:ln w="28575">
              <a:solidFill>
                <a:srgbClr val="FF0000"/>
              </a:solidFill>
              <a:round/>
              <a:headEnd/>
              <a:tailEnd/>
            </a:ln>
          </p:spPr>
          <p:txBody>
            <a:bodyPr/>
            <a:lstStyle/>
            <a:p>
              <a:endParaRPr lang="fr-CA"/>
            </a:p>
          </p:txBody>
        </p:sp>
        <p:sp>
          <p:nvSpPr>
            <p:cNvPr id="26760" name="Line 178"/>
            <p:cNvSpPr>
              <a:spLocks noChangeShapeType="1"/>
            </p:cNvSpPr>
            <p:nvPr/>
          </p:nvSpPr>
          <p:spPr bwMode="auto">
            <a:xfrm flipV="1">
              <a:off x="4154" y="9065"/>
              <a:ext cx="144" cy="144"/>
            </a:xfrm>
            <a:prstGeom prst="line">
              <a:avLst/>
            </a:prstGeom>
            <a:noFill/>
            <a:ln w="28575">
              <a:solidFill>
                <a:srgbClr val="FF0000"/>
              </a:solidFill>
              <a:round/>
              <a:headEnd/>
              <a:tailEnd/>
            </a:ln>
          </p:spPr>
          <p:txBody>
            <a:bodyPr/>
            <a:lstStyle/>
            <a:p>
              <a:endParaRPr lang="fr-CA"/>
            </a:p>
          </p:txBody>
        </p:sp>
        <p:sp>
          <p:nvSpPr>
            <p:cNvPr id="26761" name="Line 179"/>
            <p:cNvSpPr>
              <a:spLocks noChangeShapeType="1"/>
            </p:cNvSpPr>
            <p:nvPr/>
          </p:nvSpPr>
          <p:spPr bwMode="auto">
            <a:xfrm>
              <a:off x="4298" y="9065"/>
              <a:ext cx="144" cy="144"/>
            </a:xfrm>
            <a:prstGeom prst="line">
              <a:avLst/>
            </a:prstGeom>
            <a:noFill/>
            <a:ln w="28575">
              <a:solidFill>
                <a:srgbClr val="FF0000"/>
              </a:solidFill>
              <a:round/>
              <a:headEnd/>
              <a:tailEnd/>
            </a:ln>
          </p:spPr>
          <p:txBody>
            <a:bodyPr/>
            <a:lstStyle/>
            <a:p>
              <a:endParaRPr lang="fr-CA"/>
            </a:p>
          </p:txBody>
        </p:sp>
        <p:sp>
          <p:nvSpPr>
            <p:cNvPr id="26762" name="Line 180"/>
            <p:cNvSpPr>
              <a:spLocks noChangeShapeType="1"/>
            </p:cNvSpPr>
            <p:nvPr/>
          </p:nvSpPr>
          <p:spPr bwMode="auto">
            <a:xfrm flipV="1">
              <a:off x="4442" y="9065"/>
              <a:ext cx="144" cy="144"/>
            </a:xfrm>
            <a:prstGeom prst="line">
              <a:avLst/>
            </a:prstGeom>
            <a:noFill/>
            <a:ln w="28575">
              <a:solidFill>
                <a:srgbClr val="FF0000"/>
              </a:solidFill>
              <a:round/>
              <a:headEnd/>
              <a:tailEnd/>
            </a:ln>
          </p:spPr>
          <p:txBody>
            <a:bodyPr/>
            <a:lstStyle/>
            <a:p>
              <a:endParaRPr lang="fr-CA"/>
            </a:p>
          </p:txBody>
        </p:sp>
      </p:grpSp>
      <p:sp>
        <p:nvSpPr>
          <p:cNvPr id="127157" name="Oval 181"/>
          <p:cNvSpPr>
            <a:spLocks noChangeArrowheads="1"/>
          </p:cNvSpPr>
          <p:nvPr>
            <p:custDataLst>
              <p:tags r:id="rId19"/>
            </p:custDataLst>
          </p:nvPr>
        </p:nvSpPr>
        <p:spPr bwMode="auto">
          <a:xfrm>
            <a:off x="755650" y="3933825"/>
            <a:ext cx="1152525" cy="1044575"/>
          </a:xfrm>
          <a:prstGeom prst="ellipse">
            <a:avLst/>
          </a:prstGeom>
          <a:solidFill>
            <a:srgbClr val="00FFFF">
              <a:alpha val="50195"/>
            </a:srgbClr>
          </a:solidFill>
          <a:ln w="38100" algn="ctr">
            <a:solidFill>
              <a:srgbClr val="00FFFF"/>
            </a:solidFill>
            <a:round/>
            <a:headEnd/>
            <a:tailEnd/>
          </a:ln>
        </p:spPr>
        <p:txBody>
          <a:bodyPr lIns="90000" tIns="46800" rIns="90000" bIns="46800" anchor="ctr">
            <a:spAutoFit/>
          </a:bodyPr>
          <a:lstStyle/>
          <a:p>
            <a:endParaRPr lang="fr-FR"/>
          </a:p>
        </p:txBody>
      </p:sp>
      <p:grpSp>
        <p:nvGrpSpPr>
          <p:cNvPr id="4" name="Group 182"/>
          <p:cNvGrpSpPr>
            <a:grpSpLocks/>
          </p:cNvGrpSpPr>
          <p:nvPr>
            <p:custDataLst>
              <p:tags r:id="rId20"/>
            </p:custDataLst>
          </p:nvPr>
        </p:nvGrpSpPr>
        <p:grpSpPr bwMode="auto">
          <a:xfrm rot="10800000" flipH="1">
            <a:off x="971550" y="4437063"/>
            <a:ext cx="550863" cy="373062"/>
            <a:chOff x="2933" y="3241"/>
            <a:chExt cx="347" cy="280"/>
          </a:xfrm>
        </p:grpSpPr>
        <p:sp>
          <p:nvSpPr>
            <p:cNvPr id="26751" name="Rectangle 183"/>
            <p:cNvSpPr>
              <a:spLocks noChangeArrowheads="1"/>
            </p:cNvSpPr>
            <p:nvPr/>
          </p:nvSpPr>
          <p:spPr bwMode="auto">
            <a:xfrm rot="-5400000">
              <a:off x="2816" y="3358"/>
              <a:ext cx="280" cy="46"/>
            </a:xfrm>
            <a:prstGeom prst="rect">
              <a:avLst/>
            </a:prstGeom>
            <a:solidFill>
              <a:srgbClr val="FF0000"/>
            </a:solidFill>
            <a:ln w="28575">
              <a:solidFill>
                <a:srgbClr val="FF0000"/>
              </a:solidFill>
              <a:miter lim="800000"/>
              <a:headEnd/>
              <a:tailEnd/>
            </a:ln>
          </p:spPr>
          <p:txBody>
            <a:bodyPr/>
            <a:lstStyle/>
            <a:p>
              <a:endParaRPr lang="fr-FR"/>
            </a:p>
          </p:txBody>
        </p:sp>
        <p:grpSp>
          <p:nvGrpSpPr>
            <p:cNvPr id="5" name="Group 184"/>
            <p:cNvGrpSpPr>
              <a:grpSpLocks/>
            </p:cNvGrpSpPr>
            <p:nvPr/>
          </p:nvGrpSpPr>
          <p:grpSpPr bwMode="auto">
            <a:xfrm rot="10800000">
              <a:off x="2992" y="3249"/>
              <a:ext cx="288" cy="58"/>
              <a:chOff x="3866" y="9065"/>
              <a:chExt cx="720" cy="144"/>
            </a:xfrm>
          </p:grpSpPr>
          <p:sp>
            <p:nvSpPr>
              <p:cNvPr id="26753" name="Line 185"/>
              <p:cNvSpPr>
                <a:spLocks noChangeShapeType="1"/>
              </p:cNvSpPr>
              <p:nvPr/>
            </p:nvSpPr>
            <p:spPr bwMode="auto">
              <a:xfrm flipV="1">
                <a:off x="3866" y="9065"/>
                <a:ext cx="144" cy="144"/>
              </a:xfrm>
              <a:prstGeom prst="line">
                <a:avLst/>
              </a:prstGeom>
              <a:noFill/>
              <a:ln w="28575">
                <a:solidFill>
                  <a:srgbClr val="FF0000"/>
                </a:solidFill>
                <a:round/>
                <a:headEnd/>
                <a:tailEnd/>
              </a:ln>
            </p:spPr>
            <p:txBody>
              <a:bodyPr/>
              <a:lstStyle/>
              <a:p>
                <a:endParaRPr lang="fr-CA"/>
              </a:p>
            </p:txBody>
          </p:sp>
          <p:sp>
            <p:nvSpPr>
              <p:cNvPr id="26754" name="Line 186"/>
              <p:cNvSpPr>
                <a:spLocks noChangeShapeType="1"/>
              </p:cNvSpPr>
              <p:nvPr/>
            </p:nvSpPr>
            <p:spPr bwMode="auto">
              <a:xfrm>
                <a:off x="4010" y="9065"/>
                <a:ext cx="144" cy="144"/>
              </a:xfrm>
              <a:prstGeom prst="line">
                <a:avLst/>
              </a:prstGeom>
              <a:noFill/>
              <a:ln w="28575">
                <a:solidFill>
                  <a:srgbClr val="FF0000"/>
                </a:solidFill>
                <a:round/>
                <a:headEnd/>
                <a:tailEnd/>
              </a:ln>
            </p:spPr>
            <p:txBody>
              <a:bodyPr/>
              <a:lstStyle/>
              <a:p>
                <a:endParaRPr lang="fr-CA"/>
              </a:p>
            </p:txBody>
          </p:sp>
          <p:sp>
            <p:nvSpPr>
              <p:cNvPr id="26755" name="Line 187"/>
              <p:cNvSpPr>
                <a:spLocks noChangeShapeType="1"/>
              </p:cNvSpPr>
              <p:nvPr/>
            </p:nvSpPr>
            <p:spPr bwMode="auto">
              <a:xfrm flipV="1">
                <a:off x="4154" y="9065"/>
                <a:ext cx="144" cy="144"/>
              </a:xfrm>
              <a:prstGeom prst="line">
                <a:avLst/>
              </a:prstGeom>
              <a:noFill/>
              <a:ln w="28575">
                <a:solidFill>
                  <a:srgbClr val="FF0000"/>
                </a:solidFill>
                <a:round/>
                <a:headEnd/>
                <a:tailEnd/>
              </a:ln>
            </p:spPr>
            <p:txBody>
              <a:bodyPr/>
              <a:lstStyle/>
              <a:p>
                <a:endParaRPr lang="fr-CA"/>
              </a:p>
            </p:txBody>
          </p:sp>
          <p:sp>
            <p:nvSpPr>
              <p:cNvPr id="26756" name="Line 188"/>
              <p:cNvSpPr>
                <a:spLocks noChangeShapeType="1"/>
              </p:cNvSpPr>
              <p:nvPr/>
            </p:nvSpPr>
            <p:spPr bwMode="auto">
              <a:xfrm>
                <a:off x="4298" y="9065"/>
                <a:ext cx="144" cy="144"/>
              </a:xfrm>
              <a:prstGeom prst="line">
                <a:avLst/>
              </a:prstGeom>
              <a:noFill/>
              <a:ln w="28575">
                <a:solidFill>
                  <a:srgbClr val="FF0000"/>
                </a:solidFill>
                <a:round/>
                <a:headEnd/>
                <a:tailEnd/>
              </a:ln>
            </p:spPr>
            <p:txBody>
              <a:bodyPr/>
              <a:lstStyle/>
              <a:p>
                <a:endParaRPr lang="fr-CA"/>
              </a:p>
            </p:txBody>
          </p:sp>
          <p:sp>
            <p:nvSpPr>
              <p:cNvPr id="26757" name="Line 189"/>
              <p:cNvSpPr>
                <a:spLocks noChangeShapeType="1"/>
              </p:cNvSpPr>
              <p:nvPr/>
            </p:nvSpPr>
            <p:spPr bwMode="auto">
              <a:xfrm flipV="1">
                <a:off x="4442" y="9065"/>
                <a:ext cx="144" cy="144"/>
              </a:xfrm>
              <a:prstGeom prst="line">
                <a:avLst/>
              </a:prstGeom>
              <a:noFill/>
              <a:ln w="28575">
                <a:solidFill>
                  <a:srgbClr val="FF0000"/>
                </a:solidFill>
                <a:round/>
                <a:headEnd/>
                <a:tailEnd/>
              </a:ln>
            </p:spPr>
            <p:txBody>
              <a:bodyPr/>
              <a:lstStyle/>
              <a:p>
                <a:endParaRPr lang="fr-CA"/>
              </a:p>
            </p:txBody>
          </p:sp>
        </p:grpSp>
      </p:grpSp>
      <p:grpSp>
        <p:nvGrpSpPr>
          <p:cNvPr id="6" name="Group 190"/>
          <p:cNvGrpSpPr>
            <a:grpSpLocks/>
          </p:cNvGrpSpPr>
          <p:nvPr>
            <p:custDataLst>
              <p:tags r:id="rId21"/>
            </p:custDataLst>
          </p:nvPr>
        </p:nvGrpSpPr>
        <p:grpSpPr bwMode="auto">
          <a:xfrm rot="10800000">
            <a:off x="900113" y="4221163"/>
            <a:ext cx="792162" cy="144462"/>
            <a:chOff x="3866" y="9065"/>
            <a:chExt cx="720" cy="144"/>
          </a:xfrm>
        </p:grpSpPr>
        <p:sp>
          <p:nvSpPr>
            <p:cNvPr id="26746" name="Line 191"/>
            <p:cNvSpPr>
              <a:spLocks noChangeShapeType="1"/>
            </p:cNvSpPr>
            <p:nvPr/>
          </p:nvSpPr>
          <p:spPr bwMode="auto">
            <a:xfrm flipV="1">
              <a:off x="3866" y="9065"/>
              <a:ext cx="144" cy="144"/>
            </a:xfrm>
            <a:prstGeom prst="line">
              <a:avLst/>
            </a:prstGeom>
            <a:noFill/>
            <a:ln w="28575">
              <a:solidFill>
                <a:srgbClr val="FF0000"/>
              </a:solidFill>
              <a:round/>
              <a:headEnd/>
              <a:tailEnd/>
            </a:ln>
          </p:spPr>
          <p:txBody>
            <a:bodyPr/>
            <a:lstStyle/>
            <a:p>
              <a:endParaRPr lang="fr-CA"/>
            </a:p>
          </p:txBody>
        </p:sp>
        <p:sp>
          <p:nvSpPr>
            <p:cNvPr id="26747" name="Line 192"/>
            <p:cNvSpPr>
              <a:spLocks noChangeShapeType="1"/>
            </p:cNvSpPr>
            <p:nvPr/>
          </p:nvSpPr>
          <p:spPr bwMode="auto">
            <a:xfrm>
              <a:off x="4010" y="9065"/>
              <a:ext cx="144" cy="144"/>
            </a:xfrm>
            <a:prstGeom prst="line">
              <a:avLst/>
            </a:prstGeom>
            <a:noFill/>
            <a:ln w="28575">
              <a:solidFill>
                <a:srgbClr val="FF0000"/>
              </a:solidFill>
              <a:round/>
              <a:headEnd/>
              <a:tailEnd/>
            </a:ln>
          </p:spPr>
          <p:txBody>
            <a:bodyPr/>
            <a:lstStyle/>
            <a:p>
              <a:endParaRPr lang="fr-CA"/>
            </a:p>
          </p:txBody>
        </p:sp>
        <p:sp>
          <p:nvSpPr>
            <p:cNvPr id="26748" name="Line 193"/>
            <p:cNvSpPr>
              <a:spLocks noChangeShapeType="1"/>
            </p:cNvSpPr>
            <p:nvPr/>
          </p:nvSpPr>
          <p:spPr bwMode="auto">
            <a:xfrm flipV="1">
              <a:off x="4154" y="9065"/>
              <a:ext cx="144" cy="144"/>
            </a:xfrm>
            <a:prstGeom prst="line">
              <a:avLst/>
            </a:prstGeom>
            <a:noFill/>
            <a:ln w="28575">
              <a:solidFill>
                <a:srgbClr val="FF0000"/>
              </a:solidFill>
              <a:round/>
              <a:headEnd/>
              <a:tailEnd/>
            </a:ln>
          </p:spPr>
          <p:txBody>
            <a:bodyPr/>
            <a:lstStyle/>
            <a:p>
              <a:endParaRPr lang="fr-CA"/>
            </a:p>
          </p:txBody>
        </p:sp>
        <p:sp>
          <p:nvSpPr>
            <p:cNvPr id="26749" name="Line 194"/>
            <p:cNvSpPr>
              <a:spLocks noChangeShapeType="1"/>
            </p:cNvSpPr>
            <p:nvPr/>
          </p:nvSpPr>
          <p:spPr bwMode="auto">
            <a:xfrm>
              <a:off x="4298" y="9065"/>
              <a:ext cx="144" cy="144"/>
            </a:xfrm>
            <a:prstGeom prst="line">
              <a:avLst/>
            </a:prstGeom>
            <a:noFill/>
            <a:ln w="28575">
              <a:solidFill>
                <a:srgbClr val="FF0000"/>
              </a:solidFill>
              <a:round/>
              <a:headEnd/>
              <a:tailEnd/>
            </a:ln>
          </p:spPr>
          <p:txBody>
            <a:bodyPr/>
            <a:lstStyle/>
            <a:p>
              <a:endParaRPr lang="fr-CA"/>
            </a:p>
          </p:txBody>
        </p:sp>
        <p:sp>
          <p:nvSpPr>
            <p:cNvPr id="26750" name="Line 195"/>
            <p:cNvSpPr>
              <a:spLocks noChangeShapeType="1"/>
            </p:cNvSpPr>
            <p:nvPr/>
          </p:nvSpPr>
          <p:spPr bwMode="auto">
            <a:xfrm flipV="1">
              <a:off x="4442" y="9065"/>
              <a:ext cx="144" cy="144"/>
            </a:xfrm>
            <a:prstGeom prst="line">
              <a:avLst/>
            </a:prstGeom>
            <a:noFill/>
            <a:ln w="28575">
              <a:solidFill>
                <a:srgbClr val="FF0000"/>
              </a:solidFill>
              <a:round/>
              <a:headEnd/>
              <a:tailEnd/>
            </a:ln>
          </p:spPr>
          <p:txBody>
            <a:bodyPr/>
            <a:lstStyle/>
            <a:p>
              <a:endParaRPr lang="fr-CA"/>
            </a:p>
          </p:txBody>
        </p:sp>
      </p:grpSp>
      <p:grpSp>
        <p:nvGrpSpPr>
          <p:cNvPr id="7" name="Group 196"/>
          <p:cNvGrpSpPr>
            <a:grpSpLocks/>
          </p:cNvGrpSpPr>
          <p:nvPr>
            <p:custDataLst>
              <p:tags r:id="rId22"/>
            </p:custDataLst>
          </p:nvPr>
        </p:nvGrpSpPr>
        <p:grpSpPr bwMode="auto">
          <a:xfrm rot="10800000">
            <a:off x="8316913" y="2720975"/>
            <a:ext cx="457200" cy="92075"/>
            <a:chOff x="3866" y="9065"/>
            <a:chExt cx="720" cy="144"/>
          </a:xfrm>
        </p:grpSpPr>
        <p:sp>
          <p:nvSpPr>
            <p:cNvPr id="26741" name="Line 197"/>
            <p:cNvSpPr>
              <a:spLocks noChangeShapeType="1"/>
            </p:cNvSpPr>
            <p:nvPr/>
          </p:nvSpPr>
          <p:spPr bwMode="auto">
            <a:xfrm flipV="1">
              <a:off x="3866" y="9065"/>
              <a:ext cx="144" cy="144"/>
            </a:xfrm>
            <a:prstGeom prst="line">
              <a:avLst/>
            </a:prstGeom>
            <a:noFill/>
            <a:ln w="28575">
              <a:solidFill>
                <a:srgbClr val="FF0000"/>
              </a:solidFill>
              <a:round/>
              <a:headEnd/>
              <a:tailEnd/>
            </a:ln>
          </p:spPr>
          <p:txBody>
            <a:bodyPr/>
            <a:lstStyle/>
            <a:p>
              <a:endParaRPr lang="fr-CA"/>
            </a:p>
          </p:txBody>
        </p:sp>
        <p:sp>
          <p:nvSpPr>
            <p:cNvPr id="26742" name="Line 198"/>
            <p:cNvSpPr>
              <a:spLocks noChangeShapeType="1"/>
            </p:cNvSpPr>
            <p:nvPr/>
          </p:nvSpPr>
          <p:spPr bwMode="auto">
            <a:xfrm>
              <a:off x="4010" y="9065"/>
              <a:ext cx="144" cy="144"/>
            </a:xfrm>
            <a:prstGeom prst="line">
              <a:avLst/>
            </a:prstGeom>
            <a:noFill/>
            <a:ln w="28575">
              <a:solidFill>
                <a:srgbClr val="FF0000"/>
              </a:solidFill>
              <a:round/>
              <a:headEnd/>
              <a:tailEnd/>
            </a:ln>
          </p:spPr>
          <p:txBody>
            <a:bodyPr/>
            <a:lstStyle/>
            <a:p>
              <a:endParaRPr lang="fr-CA"/>
            </a:p>
          </p:txBody>
        </p:sp>
        <p:sp>
          <p:nvSpPr>
            <p:cNvPr id="26743" name="Line 199"/>
            <p:cNvSpPr>
              <a:spLocks noChangeShapeType="1"/>
            </p:cNvSpPr>
            <p:nvPr/>
          </p:nvSpPr>
          <p:spPr bwMode="auto">
            <a:xfrm flipV="1">
              <a:off x="4154" y="9065"/>
              <a:ext cx="144" cy="144"/>
            </a:xfrm>
            <a:prstGeom prst="line">
              <a:avLst/>
            </a:prstGeom>
            <a:noFill/>
            <a:ln w="28575">
              <a:solidFill>
                <a:srgbClr val="FF0000"/>
              </a:solidFill>
              <a:round/>
              <a:headEnd/>
              <a:tailEnd/>
            </a:ln>
          </p:spPr>
          <p:txBody>
            <a:bodyPr/>
            <a:lstStyle/>
            <a:p>
              <a:endParaRPr lang="fr-CA"/>
            </a:p>
          </p:txBody>
        </p:sp>
        <p:sp>
          <p:nvSpPr>
            <p:cNvPr id="26744" name="Line 200"/>
            <p:cNvSpPr>
              <a:spLocks noChangeShapeType="1"/>
            </p:cNvSpPr>
            <p:nvPr/>
          </p:nvSpPr>
          <p:spPr bwMode="auto">
            <a:xfrm>
              <a:off x="4298" y="9065"/>
              <a:ext cx="144" cy="144"/>
            </a:xfrm>
            <a:prstGeom prst="line">
              <a:avLst/>
            </a:prstGeom>
            <a:noFill/>
            <a:ln w="28575">
              <a:solidFill>
                <a:srgbClr val="FF0000"/>
              </a:solidFill>
              <a:round/>
              <a:headEnd/>
              <a:tailEnd/>
            </a:ln>
          </p:spPr>
          <p:txBody>
            <a:bodyPr/>
            <a:lstStyle/>
            <a:p>
              <a:endParaRPr lang="fr-CA"/>
            </a:p>
          </p:txBody>
        </p:sp>
        <p:sp>
          <p:nvSpPr>
            <p:cNvPr id="26745" name="Line 201"/>
            <p:cNvSpPr>
              <a:spLocks noChangeShapeType="1"/>
            </p:cNvSpPr>
            <p:nvPr/>
          </p:nvSpPr>
          <p:spPr bwMode="auto">
            <a:xfrm flipV="1">
              <a:off x="4442" y="9065"/>
              <a:ext cx="144" cy="144"/>
            </a:xfrm>
            <a:prstGeom prst="line">
              <a:avLst/>
            </a:prstGeom>
            <a:noFill/>
            <a:ln w="28575">
              <a:solidFill>
                <a:srgbClr val="FF0000"/>
              </a:solidFill>
              <a:round/>
              <a:headEnd/>
              <a:tailEnd/>
            </a:ln>
          </p:spPr>
          <p:txBody>
            <a:bodyPr/>
            <a:lstStyle/>
            <a:p>
              <a:endParaRPr lang="fr-CA"/>
            </a:p>
          </p:txBody>
        </p:sp>
      </p:grpSp>
      <p:grpSp>
        <p:nvGrpSpPr>
          <p:cNvPr id="8" name="Group 202"/>
          <p:cNvGrpSpPr>
            <a:grpSpLocks/>
          </p:cNvGrpSpPr>
          <p:nvPr>
            <p:custDataLst>
              <p:tags r:id="rId23"/>
            </p:custDataLst>
          </p:nvPr>
        </p:nvGrpSpPr>
        <p:grpSpPr bwMode="auto">
          <a:xfrm rot="10800000" flipH="1">
            <a:off x="5292725" y="4508500"/>
            <a:ext cx="550863" cy="373063"/>
            <a:chOff x="2933" y="3241"/>
            <a:chExt cx="347" cy="280"/>
          </a:xfrm>
        </p:grpSpPr>
        <p:sp>
          <p:nvSpPr>
            <p:cNvPr id="26734" name="Rectangle 203"/>
            <p:cNvSpPr>
              <a:spLocks noChangeArrowheads="1"/>
            </p:cNvSpPr>
            <p:nvPr/>
          </p:nvSpPr>
          <p:spPr bwMode="auto">
            <a:xfrm rot="-5400000">
              <a:off x="2816" y="3358"/>
              <a:ext cx="280" cy="46"/>
            </a:xfrm>
            <a:prstGeom prst="rect">
              <a:avLst/>
            </a:prstGeom>
            <a:solidFill>
              <a:srgbClr val="FF0000"/>
            </a:solidFill>
            <a:ln w="28575">
              <a:solidFill>
                <a:srgbClr val="FF0000"/>
              </a:solidFill>
              <a:miter lim="800000"/>
              <a:headEnd/>
              <a:tailEnd/>
            </a:ln>
          </p:spPr>
          <p:txBody>
            <a:bodyPr/>
            <a:lstStyle/>
            <a:p>
              <a:endParaRPr lang="fr-FR"/>
            </a:p>
          </p:txBody>
        </p:sp>
        <p:grpSp>
          <p:nvGrpSpPr>
            <p:cNvPr id="9" name="Group 204"/>
            <p:cNvGrpSpPr>
              <a:grpSpLocks/>
            </p:cNvGrpSpPr>
            <p:nvPr/>
          </p:nvGrpSpPr>
          <p:grpSpPr bwMode="auto">
            <a:xfrm rot="10800000">
              <a:off x="2992" y="3249"/>
              <a:ext cx="288" cy="58"/>
              <a:chOff x="3866" y="9065"/>
              <a:chExt cx="720" cy="144"/>
            </a:xfrm>
          </p:grpSpPr>
          <p:sp>
            <p:nvSpPr>
              <p:cNvPr id="26736" name="Line 205"/>
              <p:cNvSpPr>
                <a:spLocks noChangeShapeType="1"/>
              </p:cNvSpPr>
              <p:nvPr/>
            </p:nvSpPr>
            <p:spPr bwMode="auto">
              <a:xfrm flipV="1">
                <a:off x="3866" y="9065"/>
                <a:ext cx="144" cy="144"/>
              </a:xfrm>
              <a:prstGeom prst="line">
                <a:avLst/>
              </a:prstGeom>
              <a:noFill/>
              <a:ln w="28575">
                <a:solidFill>
                  <a:srgbClr val="FF0000"/>
                </a:solidFill>
                <a:round/>
                <a:headEnd/>
                <a:tailEnd/>
              </a:ln>
            </p:spPr>
            <p:txBody>
              <a:bodyPr/>
              <a:lstStyle/>
              <a:p>
                <a:endParaRPr lang="fr-CA"/>
              </a:p>
            </p:txBody>
          </p:sp>
          <p:sp>
            <p:nvSpPr>
              <p:cNvPr id="26737" name="Line 206"/>
              <p:cNvSpPr>
                <a:spLocks noChangeShapeType="1"/>
              </p:cNvSpPr>
              <p:nvPr/>
            </p:nvSpPr>
            <p:spPr bwMode="auto">
              <a:xfrm>
                <a:off x="4010" y="9065"/>
                <a:ext cx="144" cy="144"/>
              </a:xfrm>
              <a:prstGeom prst="line">
                <a:avLst/>
              </a:prstGeom>
              <a:noFill/>
              <a:ln w="28575">
                <a:solidFill>
                  <a:srgbClr val="FF0000"/>
                </a:solidFill>
                <a:round/>
                <a:headEnd/>
                <a:tailEnd/>
              </a:ln>
            </p:spPr>
            <p:txBody>
              <a:bodyPr/>
              <a:lstStyle/>
              <a:p>
                <a:endParaRPr lang="fr-CA"/>
              </a:p>
            </p:txBody>
          </p:sp>
          <p:sp>
            <p:nvSpPr>
              <p:cNvPr id="26738" name="Line 207"/>
              <p:cNvSpPr>
                <a:spLocks noChangeShapeType="1"/>
              </p:cNvSpPr>
              <p:nvPr/>
            </p:nvSpPr>
            <p:spPr bwMode="auto">
              <a:xfrm flipV="1">
                <a:off x="4154" y="9065"/>
                <a:ext cx="144" cy="144"/>
              </a:xfrm>
              <a:prstGeom prst="line">
                <a:avLst/>
              </a:prstGeom>
              <a:noFill/>
              <a:ln w="28575">
                <a:solidFill>
                  <a:srgbClr val="FF0000"/>
                </a:solidFill>
                <a:round/>
                <a:headEnd/>
                <a:tailEnd/>
              </a:ln>
            </p:spPr>
            <p:txBody>
              <a:bodyPr/>
              <a:lstStyle/>
              <a:p>
                <a:endParaRPr lang="fr-CA"/>
              </a:p>
            </p:txBody>
          </p:sp>
          <p:sp>
            <p:nvSpPr>
              <p:cNvPr id="26739" name="Line 208"/>
              <p:cNvSpPr>
                <a:spLocks noChangeShapeType="1"/>
              </p:cNvSpPr>
              <p:nvPr/>
            </p:nvSpPr>
            <p:spPr bwMode="auto">
              <a:xfrm>
                <a:off x="4298" y="9065"/>
                <a:ext cx="144" cy="144"/>
              </a:xfrm>
              <a:prstGeom prst="line">
                <a:avLst/>
              </a:prstGeom>
              <a:noFill/>
              <a:ln w="28575">
                <a:solidFill>
                  <a:srgbClr val="FF0000"/>
                </a:solidFill>
                <a:round/>
                <a:headEnd/>
                <a:tailEnd/>
              </a:ln>
            </p:spPr>
            <p:txBody>
              <a:bodyPr/>
              <a:lstStyle/>
              <a:p>
                <a:endParaRPr lang="fr-CA"/>
              </a:p>
            </p:txBody>
          </p:sp>
          <p:sp>
            <p:nvSpPr>
              <p:cNvPr id="26740" name="Line 209"/>
              <p:cNvSpPr>
                <a:spLocks noChangeShapeType="1"/>
              </p:cNvSpPr>
              <p:nvPr/>
            </p:nvSpPr>
            <p:spPr bwMode="auto">
              <a:xfrm flipV="1">
                <a:off x="4442" y="9065"/>
                <a:ext cx="144" cy="144"/>
              </a:xfrm>
              <a:prstGeom prst="line">
                <a:avLst/>
              </a:prstGeom>
              <a:noFill/>
              <a:ln w="28575">
                <a:solidFill>
                  <a:srgbClr val="FF0000"/>
                </a:solidFill>
                <a:round/>
                <a:headEnd/>
                <a:tailEnd/>
              </a:ln>
            </p:spPr>
            <p:txBody>
              <a:bodyPr/>
              <a:lstStyle/>
              <a:p>
                <a:endParaRPr lang="fr-CA"/>
              </a:p>
            </p:txBody>
          </p:sp>
        </p:grpSp>
      </p:grpSp>
      <p:grpSp>
        <p:nvGrpSpPr>
          <p:cNvPr id="10" name="Group 210"/>
          <p:cNvGrpSpPr>
            <a:grpSpLocks/>
          </p:cNvGrpSpPr>
          <p:nvPr>
            <p:custDataLst>
              <p:tags r:id="rId24"/>
            </p:custDataLst>
          </p:nvPr>
        </p:nvGrpSpPr>
        <p:grpSpPr bwMode="auto">
          <a:xfrm rot="10800000">
            <a:off x="5148263" y="4322763"/>
            <a:ext cx="792162" cy="144462"/>
            <a:chOff x="3866" y="9065"/>
            <a:chExt cx="720" cy="144"/>
          </a:xfrm>
        </p:grpSpPr>
        <p:sp>
          <p:nvSpPr>
            <p:cNvPr id="26729" name="Line 211"/>
            <p:cNvSpPr>
              <a:spLocks noChangeShapeType="1"/>
            </p:cNvSpPr>
            <p:nvPr/>
          </p:nvSpPr>
          <p:spPr bwMode="auto">
            <a:xfrm flipV="1">
              <a:off x="3866" y="9065"/>
              <a:ext cx="144" cy="144"/>
            </a:xfrm>
            <a:prstGeom prst="line">
              <a:avLst/>
            </a:prstGeom>
            <a:noFill/>
            <a:ln w="28575">
              <a:solidFill>
                <a:srgbClr val="FF0000"/>
              </a:solidFill>
              <a:round/>
              <a:headEnd/>
              <a:tailEnd/>
            </a:ln>
          </p:spPr>
          <p:txBody>
            <a:bodyPr/>
            <a:lstStyle/>
            <a:p>
              <a:endParaRPr lang="fr-CA"/>
            </a:p>
          </p:txBody>
        </p:sp>
        <p:sp>
          <p:nvSpPr>
            <p:cNvPr id="26730" name="Line 212"/>
            <p:cNvSpPr>
              <a:spLocks noChangeShapeType="1"/>
            </p:cNvSpPr>
            <p:nvPr/>
          </p:nvSpPr>
          <p:spPr bwMode="auto">
            <a:xfrm>
              <a:off x="4010" y="9065"/>
              <a:ext cx="144" cy="144"/>
            </a:xfrm>
            <a:prstGeom prst="line">
              <a:avLst/>
            </a:prstGeom>
            <a:noFill/>
            <a:ln w="28575">
              <a:solidFill>
                <a:srgbClr val="FF0000"/>
              </a:solidFill>
              <a:round/>
              <a:headEnd/>
              <a:tailEnd/>
            </a:ln>
          </p:spPr>
          <p:txBody>
            <a:bodyPr/>
            <a:lstStyle/>
            <a:p>
              <a:endParaRPr lang="fr-CA"/>
            </a:p>
          </p:txBody>
        </p:sp>
        <p:sp>
          <p:nvSpPr>
            <p:cNvPr id="26731" name="Line 213"/>
            <p:cNvSpPr>
              <a:spLocks noChangeShapeType="1"/>
            </p:cNvSpPr>
            <p:nvPr/>
          </p:nvSpPr>
          <p:spPr bwMode="auto">
            <a:xfrm flipV="1">
              <a:off x="4154" y="9065"/>
              <a:ext cx="144" cy="144"/>
            </a:xfrm>
            <a:prstGeom prst="line">
              <a:avLst/>
            </a:prstGeom>
            <a:noFill/>
            <a:ln w="28575">
              <a:solidFill>
                <a:srgbClr val="FF0000"/>
              </a:solidFill>
              <a:round/>
              <a:headEnd/>
              <a:tailEnd/>
            </a:ln>
          </p:spPr>
          <p:txBody>
            <a:bodyPr/>
            <a:lstStyle/>
            <a:p>
              <a:endParaRPr lang="fr-CA"/>
            </a:p>
          </p:txBody>
        </p:sp>
        <p:sp>
          <p:nvSpPr>
            <p:cNvPr id="26732" name="Line 214"/>
            <p:cNvSpPr>
              <a:spLocks noChangeShapeType="1"/>
            </p:cNvSpPr>
            <p:nvPr/>
          </p:nvSpPr>
          <p:spPr bwMode="auto">
            <a:xfrm>
              <a:off x="4298" y="9065"/>
              <a:ext cx="144" cy="144"/>
            </a:xfrm>
            <a:prstGeom prst="line">
              <a:avLst/>
            </a:prstGeom>
            <a:noFill/>
            <a:ln w="28575">
              <a:solidFill>
                <a:srgbClr val="FF0000"/>
              </a:solidFill>
              <a:round/>
              <a:headEnd/>
              <a:tailEnd/>
            </a:ln>
          </p:spPr>
          <p:txBody>
            <a:bodyPr/>
            <a:lstStyle/>
            <a:p>
              <a:endParaRPr lang="fr-CA"/>
            </a:p>
          </p:txBody>
        </p:sp>
        <p:sp>
          <p:nvSpPr>
            <p:cNvPr id="26733" name="Line 215"/>
            <p:cNvSpPr>
              <a:spLocks noChangeShapeType="1"/>
            </p:cNvSpPr>
            <p:nvPr/>
          </p:nvSpPr>
          <p:spPr bwMode="auto">
            <a:xfrm flipV="1">
              <a:off x="4442" y="9065"/>
              <a:ext cx="144" cy="144"/>
            </a:xfrm>
            <a:prstGeom prst="line">
              <a:avLst/>
            </a:prstGeom>
            <a:noFill/>
            <a:ln w="28575">
              <a:solidFill>
                <a:srgbClr val="FF0000"/>
              </a:solidFill>
              <a:round/>
              <a:headEnd/>
              <a:tailEnd/>
            </a:ln>
          </p:spPr>
          <p:txBody>
            <a:bodyPr/>
            <a:lstStyle/>
            <a:p>
              <a:endParaRPr lang="fr-CA"/>
            </a:p>
          </p:txBody>
        </p:sp>
      </p:grpSp>
      <p:sp>
        <p:nvSpPr>
          <p:cNvPr id="127192" name="Oval 216"/>
          <p:cNvSpPr>
            <a:spLocks noChangeArrowheads="1"/>
          </p:cNvSpPr>
          <p:nvPr>
            <p:custDataLst>
              <p:tags r:id="rId25"/>
            </p:custDataLst>
          </p:nvPr>
        </p:nvSpPr>
        <p:spPr bwMode="auto">
          <a:xfrm>
            <a:off x="6503988" y="4143375"/>
            <a:ext cx="936625" cy="863600"/>
          </a:xfrm>
          <a:prstGeom prst="ellipse">
            <a:avLst/>
          </a:prstGeom>
          <a:solidFill>
            <a:srgbClr val="FFCC00">
              <a:alpha val="50195"/>
            </a:srgbClr>
          </a:solidFill>
          <a:ln w="38100" algn="ctr">
            <a:solidFill>
              <a:srgbClr val="FFCC00"/>
            </a:solidFill>
            <a:round/>
            <a:headEnd/>
            <a:tailEnd/>
          </a:ln>
        </p:spPr>
        <p:txBody>
          <a:bodyPr lIns="90000" tIns="46800" rIns="90000" bIns="46800" anchor="ctr">
            <a:spAutoFit/>
          </a:bodyPr>
          <a:lstStyle/>
          <a:p>
            <a:endParaRPr lang="fr-FR"/>
          </a:p>
        </p:txBody>
      </p:sp>
      <p:grpSp>
        <p:nvGrpSpPr>
          <p:cNvPr id="11" name="Group 217"/>
          <p:cNvGrpSpPr>
            <a:grpSpLocks/>
          </p:cNvGrpSpPr>
          <p:nvPr>
            <p:custDataLst>
              <p:tags r:id="rId26"/>
            </p:custDataLst>
          </p:nvPr>
        </p:nvGrpSpPr>
        <p:grpSpPr bwMode="auto">
          <a:xfrm>
            <a:off x="6769100" y="4594225"/>
            <a:ext cx="488950" cy="315913"/>
            <a:chOff x="4242" y="2786"/>
            <a:chExt cx="332" cy="237"/>
          </a:xfrm>
        </p:grpSpPr>
        <p:sp>
          <p:nvSpPr>
            <p:cNvPr id="26710" name="Rectangle 218"/>
            <p:cNvSpPr>
              <a:spLocks noChangeArrowheads="1"/>
            </p:cNvSpPr>
            <p:nvPr/>
          </p:nvSpPr>
          <p:spPr bwMode="auto">
            <a:xfrm rot="16200000" flipH="1">
              <a:off x="4147" y="2881"/>
              <a:ext cx="235" cy="46"/>
            </a:xfrm>
            <a:prstGeom prst="rect">
              <a:avLst/>
            </a:prstGeom>
            <a:solidFill>
              <a:srgbClr val="FF0000"/>
            </a:solidFill>
            <a:ln w="28575">
              <a:solidFill>
                <a:srgbClr val="FF0000"/>
              </a:solidFill>
              <a:miter lim="800000"/>
              <a:headEnd/>
              <a:tailEnd/>
            </a:ln>
          </p:spPr>
          <p:txBody>
            <a:bodyPr/>
            <a:lstStyle/>
            <a:p>
              <a:endParaRPr lang="fr-FR"/>
            </a:p>
          </p:txBody>
        </p:sp>
        <p:grpSp>
          <p:nvGrpSpPr>
            <p:cNvPr id="12" name="Group 219"/>
            <p:cNvGrpSpPr>
              <a:grpSpLocks/>
            </p:cNvGrpSpPr>
            <p:nvPr/>
          </p:nvGrpSpPr>
          <p:grpSpPr bwMode="auto">
            <a:xfrm flipH="1">
              <a:off x="4285" y="2975"/>
              <a:ext cx="288" cy="48"/>
              <a:chOff x="3866" y="9065"/>
              <a:chExt cx="720" cy="144"/>
            </a:xfrm>
          </p:grpSpPr>
          <p:sp>
            <p:nvSpPr>
              <p:cNvPr id="26724" name="Line 220"/>
              <p:cNvSpPr>
                <a:spLocks noChangeShapeType="1"/>
              </p:cNvSpPr>
              <p:nvPr/>
            </p:nvSpPr>
            <p:spPr bwMode="auto">
              <a:xfrm flipV="1">
                <a:off x="3866" y="9065"/>
                <a:ext cx="144" cy="144"/>
              </a:xfrm>
              <a:prstGeom prst="line">
                <a:avLst/>
              </a:prstGeom>
              <a:noFill/>
              <a:ln w="28575">
                <a:solidFill>
                  <a:srgbClr val="FF0000"/>
                </a:solidFill>
                <a:round/>
                <a:headEnd/>
                <a:tailEnd/>
              </a:ln>
            </p:spPr>
            <p:txBody>
              <a:bodyPr/>
              <a:lstStyle/>
              <a:p>
                <a:endParaRPr lang="fr-CA"/>
              </a:p>
            </p:txBody>
          </p:sp>
          <p:sp>
            <p:nvSpPr>
              <p:cNvPr id="26725" name="Line 221"/>
              <p:cNvSpPr>
                <a:spLocks noChangeShapeType="1"/>
              </p:cNvSpPr>
              <p:nvPr/>
            </p:nvSpPr>
            <p:spPr bwMode="auto">
              <a:xfrm>
                <a:off x="4010" y="9065"/>
                <a:ext cx="144" cy="144"/>
              </a:xfrm>
              <a:prstGeom prst="line">
                <a:avLst/>
              </a:prstGeom>
              <a:noFill/>
              <a:ln w="28575">
                <a:solidFill>
                  <a:srgbClr val="FF0000"/>
                </a:solidFill>
                <a:round/>
                <a:headEnd/>
                <a:tailEnd/>
              </a:ln>
            </p:spPr>
            <p:txBody>
              <a:bodyPr/>
              <a:lstStyle/>
              <a:p>
                <a:endParaRPr lang="fr-CA"/>
              </a:p>
            </p:txBody>
          </p:sp>
          <p:sp>
            <p:nvSpPr>
              <p:cNvPr id="26726" name="Line 222"/>
              <p:cNvSpPr>
                <a:spLocks noChangeShapeType="1"/>
              </p:cNvSpPr>
              <p:nvPr/>
            </p:nvSpPr>
            <p:spPr bwMode="auto">
              <a:xfrm flipV="1">
                <a:off x="4154" y="9065"/>
                <a:ext cx="144" cy="144"/>
              </a:xfrm>
              <a:prstGeom prst="line">
                <a:avLst/>
              </a:prstGeom>
              <a:noFill/>
              <a:ln w="28575">
                <a:solidFill>
                  <a:srgbClr val="FF0000"/>
                </a:solidFill>
                <a:round/>
                <a:headEnd/>
                <a:tailEnd/>
              </a:ln>
            </p:spPr>
            <p:txBody>
              <a:bodyPr/>
              <a:lstStyle/>
              <a:p>
                <a:endParaRPr lang="fr-CA"/>
              </a:p>
            </p:txBody>
          </p:sp>
          <p:sp>
            <p:nvSpPr>
              <p:cNvPr id="26727" name="Line 223"/>
              <p:cNvSpPr>
                <a:spLocks noChangeShapeType="1"/>
              </p:cNvSpPr>
              <p:nvPr/>
            </p:nvSpPr>
            <p:spPr bwMode="auto">
              <a:xfrm>
                <a:off x="4298" y="9065"/>
                <a:ext cx="144" cy="144"/>
              </a:xfrm>
              <a:prstGeom prst="line">
                <a:avLst/>
              </a:prstGeom>
              <a:noFill/>
              <a:ln w="28575">
                <a:solidFill>
                  <a:srgbClr val="FF0000"/>
                </a:solidFill>
                <a:round/>
                <a:headEnd/>
                <a:tailEnd/>
              </a:ln>
            </p:spPr>
            <p:txBody>
              <a:bodyPr/>
              <a:lstStyle/>
              <a:p>
                <a:endParaRPr lang="fr-CA"/>
              </a:p>
            </p:txBody>
          </p:sp>
          <p:sp>
            <p:nvSpPr>
              <p:cNvPr id="26728" name="Line 224"/>
              <p:cNvSpPr>
                <a:spLocks noChangeShapeType="1"/>
              </p:cNvSpPr>
              <p:nvPr/>
            </p:nvSpPr>
            <p:spPr bwMode="auto">
              <a:xfrm flipV="1">
                <a:off x="4442" y="9065"/>
                <a:ext cx="144" cy="144"/>
              </a:xfrm>
              <a:prstGeom prst="line">
                <a:avLst/>
              </a:prstGeom>
              <a:noFill/>
              <a:ln w="28575">
                <a:solidFill>
                  <a:srgbClr val="FF0000"/>
                </a:solidFill>
                <a:round/>
                <a:headEnd/>
                <a:tailEnd/>
              </a:ln>
            </p:spPr>
            <p:txBody>
              <a:bodyPr/>
              <a:lstStyle/>
              <a:p>
                <a:endParaRPr lang="fr-CA"/>
              </a:p>
            </p:txBody>
          </p:sp>
        </p:grpSp>
        <p:grpSp>
          <p:nvGrpSpPr>
            <p:cNvPr id="13" name="Group 225"/>
            <p:cNvGrpSpPr>
              <a:grpSpLocks/>
            </p:cNvGrpSpPr>
            <p:nvPr/>
          </p:nvGrpSpPr>
          <p:grpSpPr bwMode="auto">
            <a:xfrm flipH="1">
              <a:off x="4286" y="2886"/>
              <a:ext cx="288" cy="48"/>
              <a:chOff x="3866" y="9065"/>
              <a:chExt cx="720" cy="144"/>
            </a:xfrm>
          </p:grpSpPr>
          <p:sp>
            <p:nvSpPr>
              <p:cNvPr id="26719" name="Line 226"/>
              <p:cNvSpPr>
                <a:spLocks noChangeShapeType="1"/>
              </p:cNvSpPr>
              <p:nvPr/>
            </p:nvSpPr>
            <p:spPr bwMode="auto">
              <a:xfrm flipV="1">
                <a:off x="3866" y="9065"/>
                <a:ext cx="144" cy="144"/>
              </a:xfrm>
              <a:prstGeom prst="line">
                <a:avLst/>
              </a:prstGeom>
              <a:noFill/>
              <a:ln w="28575">
                <a:solidFill>
                  <a:srgbClr val="FF0000"/>
                </a:solidFill>
                <a:round/>
                <a:headEnd/>
                <a:tailEnd/>
              </a:ln>
            </p:spPr>
            <p:txBody>
              <a:bodyPr/>
              <a:lstStyle/>
              <a:p>
                <a:endParaRPr lang="fr-CA"/>
              </a:p>
            </p:txBody>
          </p:sp>
          <p:sp>
            <p:nvSpPr>
              <p:cNvPr id="26720" name="Line 227"/>
              <p:cNvSpPr>
                <a:spLocks noChangeShapeType="1"/>
              </p:cNvSpPr>
              <p:nvPr/>
            </p:nvSpPr>
            <p:spPr bwMode="auto">
              <a:xfrm>
                <a:off x="4010" y="9065"/>
                <a:ext cx="144" cy="144"/>
              </a:xfrm>
              <a:prstGeom prst="line">
                <a:avLst/>
              </a:prstGeom>
              <a:noFill/>
              <a:ln w="28575">
                <a:solidFill>
                  <a:srgbClr val="FF0000"/>
                </a:solidFill>
                <a:round/>
                <a:headEnd/>
                <a:tailEnd/>
              </a:ln>
            </p:spPr>
            <p:txBody>
              <a:bodyPr/>
              <a:lstStyle/>
              <a:p>
                <a:endParaRPr lang="fr-CA"/>
              </a:p>
            </p:txBody>
          </p:sp>
          <p:sp>
            <p:nvSpPr>
              <p:cNvPr id="26721" name="Line 228"/>
              <p:cNvSpPr>
                <a:spLocks noChangeShapeType="1"/>
              </p:cNvSpPr>
              <p:nvPr/>
            </p:nvSpPr>
            <p:spPr bwMode="auto">
              <a:xfrm flipV="1">
                <a:off x="4154" y="9065"/>
                <a:ext cx="144" cy="144"/>
              </a:xfrm>
              <a:prstGeom prst="line">
                <a:avLst/>
              </a:prstGeom>
              <a:noFill/>
              <a:ln w="28575">
                <a:solidFill>
                  <a:srgbClr val="FF0000"/>
                </a:solidFill>
                <a:round/>
                <a:headEnd/>
                <a:tailEnd/>
              </a:ln>
            </p:spPr>
            <p:txBody>
              <a:bodyPr/>
              <a:lstStyle/>
              <a:p>
                <a:endParaRPr lang="fr-CA"/>
              </a:p>
            </p:txBody>
          </p:sp>
          <p:sp>
            <p:nvSpPr>
              <p:cNvPr id="26722" name="Line 229"/>
              <p:cNvSpPr>
                <a:spLocks noChangeShapeType="1"/>
              </p:cNvSpPr>
              <p:nvPr/>
            </p:nvSpPr>
            <p:spPr bwMode="auto">
              <a:xfrm>
                <a:off x="4298" y="9065"/>
                <a:ext cx="144" cy="144"/>
              </a:xfrm>
              <a:prstGeom prst="line">
                <a:avLst/>
              </a:prstGeom>
              <a:noFill/>
              <a:ln w="28575">
                <a:solidFill>
                  <a:srgbClr val="FF0000"/>
                </a:solidFill>
                <a:round/>
                <a:headEnd/>
                <a:tailEnd/>
              </a:ln>
            </p:spPr>
            <p:txBody>
              <a:bodyPr/>
              <a:lstStyle/>
              <a:p>
                <a:endParaRPr lang="fr-CA"/>
              </a:p>
            </p:txBody>
          </p:sp>
          <p:sp>
            <p:nvSpPr>
              <p:cNvPr id="26723" name="Line 230"/>
              <p:cNvSpPr>
                <a:spLocks noChangeShapeType="1"/>
              </p:cNvSpPr>
              <p:nvPr/>
            </p:nvSpPr>
            <p:spPr bwMode="auto">
              <a:xfrm flipV="1">
                <a:off x="4442" y="9065"/>
                <a:ext cx="144" cy="144"/>
              </a:xfrm>
              <a:prstGeom prst="line">
                <a:avLst/>
              </a:prstGeom>
              <a:noFill/>
              <a:ln w="28575">
                <a:solidFill>
                  <a:srgbClr val="FF0000"/>
                </a:solidFill>
                <a:round/>
                <a:headEnd/>
                <a:tailEnd/>
              </a:ln>
            </p:spPr>
            <p:txBody>
              <a:bodyPr/>
              <a:lstStyle/>
              <a:p>
                <a:endParaRPr lang="fr-CA"/>
              </a:p>
            </p:txBody>
          </p:sp>
        </p:grpSp>
        <p:grpSp>
          <p:nvGrpSpPr>
            <p:cNvPr id="14" name="Group 231"/>
            <p:cNvGrpSpPr>
              <a:grpSpLocks/>
            </p:cNvGrpSpPr>
            <p:nvPr/>
          </p:nvGrpSpPr>
          <p:grpSpPr bwMode="auto">
            <a:xfrm flipH="1">
              <a:off x="4286" y="2803"/>
              <a:ext cx="288" cy="48"/>
              <a:chOff x="3866" y="9065"/>
              <a:chExt cx="720" cy="144"/>
            </a:xfrm>
          </p:grpSpPr>
          <p:sp>
            <p:nvSpPr>
              <p:cNvPr id="26714" name="Line 232"/>
              <p:cNvSpPr>
                <a:spLocks noChangeShapeType="1"/>
              </p:cNvSpPr>
              <p:nvPr/>
            </p:nvSpPr>
            <p:spPr bwMode="auto">
              <a:xfrm flipV="1">
                <a:off x="3866" y="9065"/>
                <a:ext cx="144" cy="144"/>
              </a:xfrm>
              <a:prstGeom prst="line">
                <a:avLst/>
              </a:prstGeom>
              <a:noFill/>
              <a:ln w="28575">
                <a:solidFill>
                  <a:srgbClr val="FF0000"/>
                </a:solidFill>
                <a:round/>
                <a:headEnd/>
                <a:tailEnd/>
              </a:ln>
            </p:spPr>
            <p:txBody>
              <a:bodyPr/>
              <a:lstStyle/>
              <a:p>
                <a:endParaRPr lang="fr-CA"/>
              </a:p>
            </p:txBody>
          </p:sp>
          <p:sp>
            <p:nvSpPr>
              <p:cNvPr id="26715" name="Line 233"/>
              <p:cNvSpPr>
                <a:spLocks noChangeShapeType="1"/>
              </p:cNvSpPr>
              <p:nvPr/>
            </p:nvSpPr>
            <p:spPr bwMode="auto">
              <a:xfrm>
                <a:off x="4010" y="9065"/>
                <a:ext cx="144" cy="144"/>
              </a:xfrm>
              <a:prstGeom prst="line">
                <a:avLst/>
              </a:prstGeom>
              <a:noFill/>
              <a:ln w="28575">
                <a:solidFill>
                  <a:srgbClr val="FF0000"/>
                </a:solidFill>
                <a:round/>
                <a:headEnd/>
                <a:tailEnd/>
              </a:ln>
            </p:spPr>
            <p:txBody>
              <a:bodyPr/>
              <a:lstStyle/>
              <a:p>
                <a:endParaRPr lang="fr-CA"/>
              </a:p>
            </p:txBody>
          </p:sp>
          <p:sp>
            <p:nvSpPr>
              <p:cNvPr id="26716" name="Line 234"/>
              <p:cNvSpPr>
                <a:spLocks noChangeShapeType="1"/>
              </p:cNvSpPr>
              <p:nvPr/>
            </p:nvSpPr>
            <p:spPr bwMode="auto">
              <a:xfrm flipV="1">
                <a:off x="4154" y="9065"/>
                <a:ext cx="144" cy="144"/>
              </a:xfrm>
              <a:prstGeom prst="line">
                <a:avLst/>
              </a:prstGeom>
              <a:noFill/>
              <a:ln w="28575">
                <a:solidFill>
                  <a:srgbClr val="FF0000"/>
                </a:solidFill>
                <a:round/>
                <a:headEnd/>
                <a:tailEnd/>
              </a:ln>
            </p:spPr>
            <p:txBody>
              <a:bodyPr/>
              <a:lstStyle/>
              <a:p>
                <a:endParaRPr lang="fr-CA"/>
              </a:p>
            </p:txBody>
          </p:sp>
          <p:sp>
            <p:nvSpPr>
              <p:cNvPr id="26717" name="Line 235"/>
              <p:cNvSpPr>
                <a:spLocks noChangeShapeType="1"/>
              </p:cNvSpPr>
              <p:nvPr/>
            </p:nvSpPr>
            <p:spPr bwMode="auto">
              <a:xfrm>
                <a:off x="4298" y="9065"/>
                <a:ext cx="144" cy="144"/>
              </a:xfrm>
              <a:prstGeom prst="line">
                <a:avLst/>
              </a:prstGeom>
              <a:noFill/>
              <a:ln w="28575">
                <a:solidFill>
                  <a:srgbClr val="FF0000"/>
                </a:solidFill>
                <a:round/>
                <a:headEnd/>
                <a:tailEnd/>
              </a:ln>
            </p:spPr>
            <p:txBody>
              <a:bodyPr/>
              <a:lstStyle/>
              <a:p>
                <a:endParaRPr lang="fr-CA"/>
              </a:p>
            </p:txBody>
          </p:sp>
          <p:sp>
            <p:nvSpPr>
              <p:cNvPr id="26718" name="Line 236"/>
              <p:cNvSpPr>
                <a:spLocks noChangeShapeType="1"/>
              </p:cNvSpPr>
              <p:nvPr/>
            </p:nvSpPr>
            <p:spPr bwMode="auto">
              <a:xfrm flipV="1">
                <a:off x="4442" y="9065"/>
                <a:ext cx="144" cy="144"/>
              </a:xfrm>
              <a:prstGeom prst="line">
                <a:avLst/>
              </a:prstGeom>
              <a:noFill/>
              <a:ln w="28575">
                <a:solidFill>
                  <a:srgbClr val="FF0000"/>
                </a:solidFill>
                <a:round/>
                <a:headEnd/>
                <a:tailEnd/>
              </a:ln>
            </p:spPr>
            <p:txBody>
              <a:bodyPr/>
              <a:lstStyle/>
              <a:p>
                <a:endParaRPr lang="fr-CA"/>
              </a:p>
            </p:txBody>
          </p:sp>
        </p:grpSp>
      </p:grpSp>
      <p:sp>
        <p:nvSpPr>
          <p:cNvPr id="127213" name="AutoShape 237"/>
          <p:cNvSpPr>
            <a:spLocks noChangeArrowheads="1"/>
          </p:cNvSpPr>
          <p:nvPr>
            <p:custDataLst>
              <p:tags r:id="rId27"/>
            </p:custDataLst>
          </p:nvPr>
        </p:nvSpPr>
        <p:spPr bwMode="auto">
          <a:xfrm>
            <a:off x="1476375" y="4437063"/>
            <a:ext cx="144463" cy="144462"/>
          </a:xfrm>
          <a:prstGeom prst="triangle">
            <a:avLst>
              <a:gd name="adj" fmla="val 50000"/>
            </a:avLst>
          </a:prstGeom>
          <a:solidFill>
            <a:srgbClr val="00CC00"/>
          </a:solidFill>
          <a:ln w="38100" algn="ctr">
            <a:solidFill>
              <a:srgbClr val="00CC00"/>
            </a:solidFill>
            <a:miter lim="800000"/>
            <a:headEnd/>
            <a:tailEnd/>
          </a:ln>
        </p:spPr>
        <p:txBody>
          <a:bodyPr wrap="none" lIns="90000" tIns="46800" rIns="90000" bIns="46800" anchor="ctr">
            <a:spAutoFit/>
          </a:bodyPr>
          <a:lstStyle/>
          <a:p>
            <a:endParaRPr lang="fr-FR"/>
          </a:p>
        </p:txBody>
      </p:sp>
      <p:sp>
        <p:nvSpPr>
          <p:cNvPr id="127214" name="AutoShape 238"/>
          <p:cNvSpPr>
            <a:spLocks noChangeArrowheads="1"/>
          </p:cNvSpPr>
          <p:nvPr>
            <p:custDataLst>
              <p:tags r:id="rId28"/>
            </p:custDataLst>
          </p:nvPr>
        </p:nvSpPr>
        <p:spPr bwMode="auto">
          <a:xfrm>
            <a:off x="1187450" y="4437063"/>
            <a:ext cx="160338" cy="215900"/>
          </a:xfrm>
          <a:prstGeom prst="diamond">
            <a:avLst/>
          </a:prstGeom>
          <a:solidFill>
            <a:srgbClr val="CC0099"/>
          </a:solidFill>
          <a:ln w="38100" algn="ctr">
            <a:noFill/>
            <a:miter lim="800000"/>
            <a:headEnd/>
            <a:tailEnd/>
          </a:ln>
        </p:spPr>
        <p:txBody>
          <a:bodyPr lIns="90000" tIns="46800" rIns="90000" bIns="46800" anchor="ctr">
            <a:spAutoFit/>
          </a:bodyPr>
          <a:lstStyle/>
          <a:p>
            <a:endParaRPr lang="fr-FR"/>
          </a:p>
        </p:txBody>
      </p:sp>
      <p:grpSp>
        <p:nvGrpSpPr>
          <p:cNvPr id="15" name="Group 239"/>
          <p:cNvGrpSpPr>
            <a:grpSpLocks/>
          </p:cNvGrpSpPr>
          <p:nvPr>
            <p:custDataLst>
              <p:tags r:id="rId29"/>
            </p:custDataLst>
          </p:nvPr>
        </p:nvGrpSpPr>
        <p:grpSpPr bwMode="auto">
          <a:xfrm rot="21273942" flipV="1">
            <a:off x="6681788" y="4192588"/>
            <a:ext cx="539750" cy="252412"/>
            <a:chOff x="2517" y="3248"/>
            <a:chExt cx="438" cy="273"/>
          </a:xfrm>
        </p:grpSpPr>
        <p:sp>
          <p:nvSpPr>
            <p:cNvPr id="26706" name="AutoShape 240"/>
            <p:cNvSpPr>
              <a:spLocks noChangeArrowheads="1"/>
            </p:cNvSpPr>
            <p:nvPr/>
          </p:nvSpPr>
          <p:spPr bwMode="auto">
            <a:xfrm>
              <a:off x="2517" y="3339"/>
              <a:ext cx="136" cy="136"/>
            </a:xfrm>
            <a:prstGeom prst="pentagon">
              <a:avLst/>
            </a:prstGeom>
            <a:solidFill>
              <a:srgbClr val="FFFF00"/>
            </a:solidFill>
            <a:ln w="28575" algn="ctr">
              <a:solidFill>
                <a:srgbClr val="FFCC00"/>
              </a:solidFill>
              <a:miter lim="800000"/>
              <a:headEnd/>
              <a:tailEnd/>
            </a:ln>
          </p:spPr>
          <p:txBody>
            <a:bodyPr lIns="90000" tIns="46800" rIns="90000" bIns="46800" anchor="ctr">
              <a:spAutoFit/>
            </a:bodyPr>
            <a:lstStyle/>
            <a:p>
              <a:endParaRPr lang="fr-FR"/>
            </a:p>
          </p:txBody>
        </p:sp>
        <p:sp>
          <p:nvSpPr>
            <p:cNvPr id="26707" name="AutoShape 241"/>
            <p:cNvSpPr>
              <a:spLocks noChangeArrowheads="1"/>
            </p:cNvSpPr>
            <p:nvPr/>
          </p:nvSpPr>
          <p:spPr bwMode="auto">
            <a:xfrm flipV="1">
              <a:off x="2629" y="3385"/>
              <a:ext cx="136" cy="136"/>
            </a:xfrm>
            <a:prstGeom prst="pentagon">
              <a:avLst/>
            </a:prstGeom>
            <a:solidFill>
              <a:srgbClr val="FFFF00"/>
            </a:solidFill>
            <a:ln w="28575" algn="ctr">
              <a:solidFill>
                <a:srgbClr val="FFCC00"/>
              </a:solidFill>
              <a:miter lim="800000"/>
              <a:headEnd/>
              <a:tailEnd/>
            </a:ln>
          </p:spPr>
          <p:txBody>
            <a:bodyPr lIns="90000" tIns="46800" rIns="90000" bIns="46800" anchor="ctr">
              <a:spAutoFit/>
            </a:bodyPr>
            <a:lstStyle/>
            <a:p>
              <a:endParaRPr lang="fr-FR"/>
            </a:p>
          </p:txBody>
        </p:sp>
        <p:sp>
          <p:nvSpPr>
            <p:cNvPr id="26708" name="AutoShape 242"/>
            <p:cNvSpPr>
              <a:spLocks noChangeArrowheads="1"/>
            </p:cNvSpPr>
            <p:nvPr/>
          </p:nvSpPr>
          <p:spPr bwMode="auto">
            <a:xfrm>
              <a:off x="2744" y="3331"/>
              <a:ext cx="136" cy="136"/>
            </a:xfrm>
            <a:prstGeom prst="pentagon">
              <a:avLst/>
            </a:prstGeom>
            <a:solidFill>
              <a:srgbClr val="FFFF00"/>
            </a:solidFill>
            <a:ln w="28575" algn="ctr">
              <a:solidFill>
                <a:srgbClr val="FFCC00"/>
              </a:solidFill>
              <a:miter lim="800000"/>
              <a:headEnd/>
              <a:tailEnd/>
            </a:ln>
          </p:spPr>
          <p:txBody>
            <a:bodyPr lIns="90000" tIns="46800" rIns="90000" bIns="46800" anchor="ctr">
              <a:spAutoFit/>
            </a:bodyPr>
            <a:lstStyle/>
            <a:p>
              <a:endParaRPr lang="fr-FR"/>
            </a:p>
          </p:txBody>
        </p:sp>
        <p:sp>
          <p:nvSpPr>
            <p:cNvPr id="26709" name="AutoShape 243"/>
            <p:cNvSpPr>
              <a:spLocks noChangeArrowheads="1"/>
            </p:cNvSpPr>
            <p:nvPr/>
          </p:nvSpPr>
          <p:spPr bwMode="auto">
            <a:xfrm rot="-1462491">
              <a:off x="2819" y="3248"/>
              <a:ext cx="136" cy="116"/>
            </a:xfrm>
            <a:prstGeom prst="hexagon">
              <a:avLst>
                <a:gd name="adj" fmla="val 29310"/>
                <a:gd name="vf" fmla="val 115470"/>
              </a:avLst>
            </a:prstGeom>
            <a:solidFill>
              <a:srgbClr val="FFFF00"/>
            </a:solidFill>
            <a:ln w="28575" algn="ctr">
              <a:solidFill>
                <a:srgbClr val="FFCC00"/>
              </a:solidFill>
              <a:miter lim="800000"/>
              <a:headEnd/>
              <a:tailEnd/>
            </a:ln>
          </p:spPr>
          <p:txBody>
            <a:bodyPr lIns="90000" tIns="46800" rIns="90000" bIns="46800" anchor="ctr">
              <a:spAutoFit/>
            </a:bodyPr>
            <a:lstStyle/>
            <a:p>
              <a:endParaRPr lang="fr-FR"/>
            </a:p>
          </p:txBody>
        </p:sp>
      </p:grpSp>
      <p:sp>
        <p:nvSpPr>
          <p:cNvPr id="127220" name="Text Box 244"/>
          <p:cNvSpPr txBox="1">
            <a:spLocks noChangeArrowheads="1"/>
          </p:cNvSpPr>
          <p:nvPr>
            <p:custDataLst>
              <p:tags r:id="rId30"/>
            </p:custDataLst>
          </p:nvPr>
        </p:nvSpPr>
        <p:spPr bwMode="auto">
          <a:xfrm>
            <a:off x="5292725" y="6278563"/>
            <a:ext cx="3851275" cy="523220"/>
          </a:xfrm>
          <a:prstGeom prst="rect">
            <a:avLst/>
          </a:prstGeom>
          <a:noFill/>
          <a:ln w="9525">
            <a:noFill/>
            <a:miter lim="800000"/>
            <a:headEnd/>
            <a:tailEnd/>
          </a:ln>
          <a:effectLst/>
        </p:spPr>
        <p:txBody>
          <a:bodyPr wrap="square">
            <a:spAutoFit/>
          </a:bodyPr>
          <a:lstStyle/>
          <a:p>
            <a:pPr>
              <a:defRPr/>
            </a:pPr>
            <a:r>
              <a:rPr lang="fr-CA" sz="2800" b="1" cap="small" dirty="0">
                <a:latin typeface="Verdana" panose="020B0604030504040204" pitchFamily="34" charset="0"/>
                <a:ea typeface="Verdana" panose="020B0604030504040204" pitchFamily="34" charset="0"/>
                <a:cs typeface="Verdana" panose="020B0604030504040204" pitchFamily="34" charset="0"/>
              </a:rPr>
              <a:t>Vaisseau chylifère</a:t>
            </a:r>
          </a:p>
        </p:txBody>
      </p:sp>
      <p:grpSp>
        <p:nvGrpSpPr>
          <p:cNvPr id="16" name="Group 245"/>
          <p:cNvGrpSpPr>
            <a:grpSpLocks/>
          </p:cNvGrpSpPr>
          <p:nvPr>
            <p:custDataLst>
              <p:tags r:id="rId31"/>
            </p:custDataLst>
          </p:nvPr>
        </p:nvGrpSpPr>
        <p:grpSpPr bwMode="auto">
          <a:xfrm rot="21273942" flipV="1">
            <a:off x="1081088" y="3967163"/>
            <a:ext cx="539750" cy="252412"/>
            <a:chOff x="2517" y="3248"/>
            <a:chExt cx="438" cy="273"/>
          </a:xfrm>
        </p:grpSpPr>
        <p:sp>
          <p:nvSpPr>
            <p:cNvPr id="26702" name="AutoShape 246"/>
            <p:cNvSpPr>
              <a:spLocks noChangeArrowheads="1"/>
            </p:cNvSpPr>
            <p:nvPr/>
          </p:nvSpPr>
          <p:spPr bwMode="auto">
            <a:xfrm>
              <a:off x="2517" y="3339"/>
              <a:ext cx="136" cy="136"/>
            </a:xfrm>
            <a:prstGeom prst="pentagon">
              <a:avLst/>
            </a:prstGeom>
            <a:solidFill>
              <a:srgbClr val="FFFF00"/>
            </a:solidFill>
            <a:ln w="28575" algn="ctr">
              <a:solidFill>
                <a:srgbClr val="FFCC00"/>
              </a:solidFill>
              <a:miter lim="800000"/>
              <a:headEnd/>
              <a:tailEnd/>
            </a:ln>
          </p:spPr>
          <p:txBody>
            <a:bodyPr lIns="90000" tIns="46800" rIns="90000" bIns="46800" anchor="ctr">
              <a:spAutoFit/>
            </a:bodyPr>
            <a:lstStyle/>
            <a:p>
              <a:endParaRPr lang="fr-FR"/>
            </a:p>
          </p:txBody>
        </p:sp>
        <p:sp>
          <p:nvSpPr>
            <p:cNvPr id="26703" name="AutoShape 247"/>
            <p:cNvSpPr>
              <a:spLocks noChangeArrowheads="1"/>
            </p:cNvSpPr>
            <p:nvPr/>
          </p:nvSpPr>
          <p:spPr bwMode="auto">
            <a:xfrm flipV="1">
              <a:off x="2629" y="3385"/>
              <a:ext cx="136" cy="136"/>
            </a:xfrm>
            <a:prstGeom prst="pentagon">
              <a:avLst/>
            </a:prstGeom>
            <a:solidFill>
              <a:srgbClr val="FFFF00"/>
            </a:solidFill>
            <a:ln w="28575" algn="ctr">
              <a:solidFill>
                <a:srgbClr val="FFCC00"/>
              </a:solidFill>
              <a:miter lim="800000"/>
              <a:headEnd/>
              <a:tailEnd/>
            </a:ln>
          </p:spPr>
          <p:txBody>
            <a:bodyPr lIns="90000" tIns="46800" rIns="90000" bIns="46800" anchor="ctr">
              <a:spAutoFit/>
            </a:bodyPr>
            <a:lstStyle/>
            <a:p>
              <a:endParaRPr lang="fr-FR"/>
            </a:p>
          </p:txBody>
        </p:sp>
        <p:sp>
          <p:nvSpPr>
            <p:cNvPr id="26704" name="AutoShape 248"/>
            <p:cNvSpPr>
              <a:spLocks noChangeArrowheads="1"/>
            </p:cNvSpPr>
            <p:nvPr/>
          </p:nvSpPr>
          <p:spPr bwMode="auto">
            <a:xfrm>
              <a:off x="2744" y="3331"/>
              <a:ext cx="136" cy="136"/>
            </a:xfrm>
            <a:prstGeom prst="pentagon">
              <a:avLst/>
            </a:prstGeom>
            <a:solidFill>
              <a:srgbClr val="FFFF00"/>
            </a:solidFill>
            <a:ln w="28575" algn="ctr">
              <a:solidFill>
                <a:srgbClr val="FFCC00"/>
              </a:solidFill>
              <a:miter lim="800000"/>
              <a:headEnd/>
              <a:tailEnd/>
            </a:ln>
          </p:spPr>
          <p:txBody>
            <a:bodyPr lIns="90000" tIns="46800" rIns="90000" bIns="46800" anchor="ctr">
              <a:spAutoFit/>
            </a:bodyPr>
            <a:lstStyle/>
            <a:p>
              <a:endParaRPr lang="fr-FR"/>
            </a:p>
          </p:txBody>
        </p:sp>
        <p:sp>
          <p:nvSpPr>
            <p:cNvPr id="26705" name="AutoShape 249"/>
            <p:cNvSpPr>
              <a:spLocks noChangeArrowheads="1"/>
            </p:cNvSpPr>
            <p:nvPr/>
          </p:nvSpPr>
          <p:spPr bwMode="auto">
            <a:xfrm rot="-1462491">
              <a:off x="2819" y="3248"/>
              <a:ext cx="136" cy="116"/>
            </a:xfrm>
            <a:prstGeom prst="hexagon">
              <a:avLst>
                <a:gd name="adj" fmla="val 29310"/>
                <a:gd name="vf" fmla="val 115470"/>
              </a:avLst>
            </a:prstGeom>
            <a:solidFill>
              <a:srgbClr val="FFFF00"/>
            </a:solidFill>
            <a:ln w="28575" algn="ctr">
              <a:solidFill>
                <a:srgbClr val="FFCC00"/>
              </a:solidFill>
              <a:miter lim="800000"/>
              <a:headEnd/>
              <a:tailEnd/>
            </a:ln>
          </p:spPr>
          <p:txBody>
            <a:bodyPr lIns="90000" tIns="46800" rIns="90000" bIns="46800" anchor="ctr">
              <a:spAutoFit/>
            </a:bodyPr>
            <a:lstStyle/>
            <a:p>
              <a:endParaRPr lang="fr-FR"/>
            </a:p>
          </p:txBody>
        </p:sp>
      </p:grpSp>
      <p:sp>
        <p:nvSpPr>
          <p:cNvPr id="127226" name="AutoShape 250"/>
          <p:cNvSpPr>
            <a:spLocks noChangeArrowheads="1"/>
          </p:cNvSpPr>
          <p:nvPr>
            <p:custDataLst>
              <p:tags r:id="rId32"/>
            </p:custDataLst>
          </p:nvPr>
        </p:nvSpPr>
        <p:spPr bwMode="auto">
          <a:xfrm>
            <a:off x="5613400" y="5059363"/>
            <a:ext cx="144463" cy="144462"/>
          </a:xfrm>
          <a:prstGeom prst="triangle">
            <a:avLst>
              <a:gd name="adj" fmla="val 50000"/>
            </a:avLst>
          </a:prstGeom>
          <a:solidFill>
            <a:srgbClr val="00CC00"/>
          </a:solidFill>
          <a:ln w="38100" algn="ctr">
            <a:solidFill>
              <a:srgbClr val="00CC00"/>
            </a:solidFill>
            <a:miter lim="800000"/>
            <a:headEnd/>
            <a:tailEnd/>
          </a:ln>
        </p:spPr>
        <p:txBody>
          <a:bodyPr wrap="none" lIns="90000" tIns="46800" rIns="90000" bIns="46800" anchor="ctr">
            <a:spAutoFit/>
          </a:bodyPr>
          <a:lstStyle/>
          <a:p>
            <a:endParaRPr lang="fr-FR"/>
          </a:p>
        </p:txBody>
      </p:sp>
      <p:sp>
        <p:nvSpPr>
          <p:cNvPr id="127227" name="AutoShape 251"/>
          <p:cNvSpPr>
            <a:spLocks noChangeArrowheads="1"/>
          </p:cNvSpPr>
          <p:nvPr>
            <p:custDataLst>
              <p:tags r:id="rId33"/>
            </p:custDataLst>
          </p:nvPr>
        </p:nvSpPr>
        <p:spPr bwMode="auto">
          <a:xfrm>
            <a:off x="5275263" y="5013325"/>
            <a:ext cx="160337" cy="215900"/>
          </a:xfrm>
          <a:prstGeom prst="diamond">
            <a:avLst/>
          </a:prstGeom>
          <a:solidFill>
            <a:srgbClr val="CC0099"/>
          </a:solidFill>
          <a:ln w="38100" algn="ctr">
            <a:noFill/>
            <a:miter lim="800000"/>
            <a:headEnd/>
            <a:tailEnd/>
          </a:ln>
        </p:spPr>
        <p:txBody>
          <a:bodyPr lIns="90000" tIns="46800" rIns="90000" bIns="46800" anchor="ctr">
            <a:spAutoFit/>
          </a:bodyPr>
          <a:lstStyle/>
          <a:p>
            <a:endParaRPr lang="fr-FR"/>
          </a:p>
        </p:txBody>
      </p:sp>
      <p:grpSp>
        <p:nvGrpSpPr>
          <p:cNvPr id="17" name="Group 252"/>
          <p:cNvGrpSpPr>
            <a:grpSpLocks/>
          </p:cNvGrpSpPr>
          <p:nvPr>
            <p:custDataLst>
              <p:tags r:id="rId34"/>
            </p:custDataLst>
          </p:nvPr>
        </p:nvGrpSpPr>
        <p:grpSpPr bwMode="auto">
          <a:xfrm rot="21273942" flipV="1">
            <a:off x="5292725" y="4005263"/>
            <a:ext cx="539750" cy="252412"/>
            <a:chOff x="2517" y="3248"/>
            <a:chExt cx="438" cy="273"/>
          </a:xfrm>
        </p:grpSpPr>
        <p:sp>
          <p:nvSpPr>
            <p:cNvPr id="26698" name="AutoShape 253"/>
            <p:cNvSpPr>
              <a:spLocks noChangeArrowheads="1"/>
            </p:cNvSpPr>
            <p:nvPr/>
          </p:nvSpPr>
          <p:spPr bwMode="auto">
            <a:xfrm>
              <a:off x="2517" y="3339"/>
              <a:ext cx="136" cy="136"/>
            </a:xfrm>
            <a:prstGeom prst="pentagon">
              <a:avLst/>
            </a:prstGeom>
            <a:solidFill>
              <a:srgbClr val="FFFF00"/>
            </a:solidFill>
            <a:ln w="28575" algn="ctr">
              <a:solidFill>
                <a:srgbClr val="FFCC00"/>
              </a:solidFill>
              <a:miter lim="800000"/>
              <a:headEnd/>
              <a:tailEnd/>
            </a:ln>
          </p:spPr>
          <p:txBody>
            <a:bodyPr lIns="90000" tIns="46800" rIns="90000" bIns="46800" anchor="ctr">
              <a:spAutoFit/>
            </a:bodyPr>
            <a:lstStyle/>
            <a:p>
              <a:endParaRPr lang="fr-FR"/>
            </a:p>
          </p:txBody>
        </p:sp>
        <p:sp>
          <p:nvSpPr>
            <p:cNvPr id="26699" name="AutoShape 254"/>
            <p:cNvSpPr>
              <a:spLocks noChangeArrowheads="1"/>
            </p:cNvSpPr>
            <p:nvPr/>
          </p:nvSpPr>
          <p:spPr bwMode="auto">
            <a:xfrm flipV="1">
              <a:off x="2629" y="3385"/>
              <a:ext cx="136" cy="136"/>
            </a:xfrm>
            <a:prstGeom prst="pentagon">
              <a:avLst/>
            </a:prstGeom>
            <a:solidFill>
              <a:srgbClr val="FFFF00"/>
            </a:solidFill>
            <a:ln w="28575" algn="ctr">
              <a:solidFill>
                <a:srgbClr val="FFCC00"/>
              </a:solidFill>
              <a:miter lim="800000"/>
              <a:headEnd/>
              <a:tailEnd/>
            </a:ln>
          </p:spPr>
          <p:txBody>
            <a:bodyPr lIns="90000" tIns="46800" rIns="90000" bIns="46800" anchor="ctr">
              <a:spAutoFit/>
            </a:bodyPr>
            <a:lstStyle/>
            <a:p>
              <a:endParaRPr lang="fr-FR"/>
            </a:p>
          </p:txBody>
        </p:sp>
        <p:sp>
          <p:nvSpPr>
            <p:cNvPr id="26700" name="AutoShape 255"/>
            <p:cNvSpPr>
              <a:spLocks noChangeArrowheads="1"/>
            </p:cNvSpPr>
            <p:nvPr/>
          </p:nvSpPr>
          <p:spPr bwMode="auto">
            <a:xfrm>
              <a:off x="2744" y="3331"/>
              <a:ext cx="136" cy="136"/>
            </a:xfrm>
            <a:prstGeom prst="pentagon">
              <a:avLst/>
            </a:prstGeom>
            <a:solidFill>
              <a:srgbClr val="FFFF00"/>
            </a:solidFill>
            <a:ln w="28575" algn="ctr">
              <a:solidFill>
                <a:srgbClr val="FFCC00"/>
              </a:solidFill>
              <a:miter lim="800000"/>
              <a:headEnd/>
              <a:tailEnd/>
            </a:ln>
          </p:spPr>
          <p:txBody>
            <a:bodyPr lIns="90000" tIns="46800" rIns="90000" bIns="46800" anchor="ctr">
              <a:spAutoFit/>
            </a:bodyPr>
            <a:lstStyle/>
            <a:p>
              <a:endParaRPr lang="fr-FR"/>
            </a:p>
          </p:txBody>
        </p:sp>
        <p:sp>
          <p:nvSpPr>
            <p:cNvPr id="26701" name="AutoShape 256"/>
            <p:cNvSpPr>
              <a:spLocks noChangeArrowheads="1"/>
            </p:cNvSpPr>
            <p:nvPr/>
          </p:nvSpPr>
          <p:spPr bwMode="auto">
            <a:xfrm rot="-1462491">
              <a:off x="2819" y="3248"/>
              <a:ext cx="136" cy="116"/>
            </a:xfrm>
            <a:prstGeom prst="hexagon">
              <a:avLst>
                <a:gd name="adj" fmla="val 29310"/>
                <a:gd name="vf" fmla="val 115470"/>
              </a:avLst>
            </a:prstGeom>
            <a:solidFill>
              <a:srgbClr val="FFFF00"/>
            </a:solidFill>
            <a:ln w="28575" algn="ctr">
              <a:solidFill>
                <a:srgbClr val="FFCC00"/>
              </a:solidFill>
              <a:miter lim="800000"/>
              <a:headEnd/>
              <a:tailEnd/>
            </a:ln>
          </p:spPr>
          <p:txBody>
            <a:bodyPr lIns="90000" tIns="46800" rIns="90000" bIns="46800" anchor="ctr">
              <a:spAutoFit/>
            </a:bodyPr>
            <a:lstStyle/>
            <a:p>
              <a:endParaRPr lang="fr-FR"/>
            </a:p>
          </p:txBody>
        </p:sp>
      </p:grpSp>
      <p:sp>
        <p:nvSpPr>
          <p:cNvPr id="127233" name="Line 257"/>
          <p:cNvSpPr>
            <a:spLocks noChangeShapeType="1"/>
          </p:cNvSpPr>
          <p:nvPr>
            <p:custDataLst>
              <p:tags r:id="rId35"/>
            </p:custDataLst>
          </p:nvPr>
        </p:nvSpPr>
        <p:spPr bwMode="auto">
          <a:xfrm>
            <a:off x="7448550" y="4568825"/>
            <a:ext cx="682625" cy="0"/>
          </a:xfrm>
          <a:prstGeom prst="line">
            <a:avLst/>
          </a:prstGeom>
          <a:noFill/>
          <a:ln w="38100">
            <a:solidFill>
              <a:srgbClr val="FF0000"/>
            </a:solidFill>
            <a:round/>
            <a:headEnd/>
            <a:tailEnd type="arrow" w="med" len="med"/>
          </a:ln>
        </p:spPr>
        <p:txBody>
          <a:bodyPr/>
          <a:lstStyle/>
          <a:p>
            <a:endParaRPr lang="fr-CA"/>
          </a:p>
        </p:txBody>
      </p:sp>
      <p:grpSp>
        <p:nvGrpSpPr>
          <p:cNvPr id="18" name="Group 258"/>
          <p:cNvGrpSpPr>
            <a:grpSpLocks/>
          </p:cNvGrpSpPr>
          <p:nvPr>
            <p:custDataLst>
              <p:tags r:id="rId36"/>
            </p:custDataLst>
          </p:nvPr>
        </p:nvGrpSpPr>
        <p:grpSpPr bwMode="auto">
          <a:xfrm>
            <a:off x="8156575" y="4124325"/>
            <a:ext cx="936625" cy="863600"/>
            <a:chOff x="5138" y="2598"/>
            <a:chExt cx="590" cy="544"/>
          </a:xfrm>
        </p:grpSpPr>
        <p:sp>
          <p:nvSpPr>
            <p:cNvPr id="26672" name="Oval 259"/>
            <p:cNvSpPr>
              <a:spLocks noChangeArrowheads="1"/>
            </p:cNvSpPr>
            <p:nvPr/>
          </p:nvSpPr>
          <p:spPr bwMode="auto">
            <a:xfrm>
              <a:off x="5138" y="2598"/>
              <a:ext cx="590" cy="544"/>
            </a:xfrm>
            <a:prstGeom prst="ellipse">
              <a:avLst/>
            </a:prstGeom>
            <a:solidFill>
              <a:srgbClr val="FFCC00">
                <a:alpha val="50195"/>
              </a:srgbClr>
            </a:solidFill>
            <a:ln w="38100" algn="ctr">
              <a:solidFill>
                <a:srgbClr val="FFCC00"/>
              </a:solidFill>
              <a:round/>
              <a:headEnd/>
              <a:tailEnd/>
            </a:ln>
          </p:spPr>
          <p:txBody>
            <a:bodyPr lIns="90000" tIns="46800" rIns="90000" bIns="46800" anchor="ctr">
              <a:spAutoFit/>
            </a:bodyPr>
            <a:lstStyle/>
            <a:p>
              <a:endParaRPr lang="fr-FR"/>
            </a:p>
          </p:txBody>
        </p:sp>
        <p:grpSp>
          <p:nvGrpSpPr>
            <p:cNvPr id="19" name="Group 260"/>
            <p:cNvGrpSpPr>
              <a:grpSpLocks/>
            </p:cNvGrpSpPr>
            <p:nvPr/>
          </p:nvGrpSpPr>
          <p:grpSpPr bwMode="auto">
            <a:xfrm>
              <a:off x="5305" y="2866"/>
              <a:ext cx="308" cy="199"/>
              <a:chOff x="4242" y="2786"/>
              <a:chExt cx="332" cy="237"/>
            </a:xfrm>
          </p:grpSpPr>
          <p:sp>
            <p:nvSpPr>
              <p:cNvPr id="26679" name="Rectangle 261"/>
              <p:cNvSpPr>
                <a:spLocks noChangeArrowheads="1"/>
              </p:cNvSpPr>
              <p:nvPr/>
            </p:nvSpPr>
            <p:spPr bwMode="auto">
              <a:xfrm rot="16200000" flipH="1">
                <a:off x="4147" y="2881"/>
                <a:ext cx="235" cy="46"/>
              </a:xfrm>
              <a:prstGeom prst="rect">
                <a:avLst/>
              </a:prstGeom>
              <a:solidFill>
                <a:srgbClr val="FF0000"/>
              </a:solidFill>
              <a:ln w="28575">
                <a:solidFill>
                  <a:srgbClr val="FF0000"/>
                </a:solidFill>
                <a:miter lim="800000"/>
                <a:headEnd/>
                <a:tailEnd/>
              </a:ln>
            </p:spPr>
            <p:txBody>
              <a:bodyPr/>
              <a:lstStyle/>
              <a:p>
                <a:endParaRPr lang="fr-FR"/>
              </a:p>
            </p:txBody>
          </p:sp>
          <p:grpSp>
            <p:nvGrpSpPr>
              <p:cNvPr id="20" name="Group 262"/>
              <p:cNvGrpSpPr>
                <a:grpSpLocks/>
              </p:cNvGrpSpPr>
              <p:nvPr/>
            </p:nvGrpSpPr>
            <p:grpSpPr bwMode="auto">
              <a:xfrm flipH="1">
                <a:off x="4285" y="2975"/>
                <a:ext cx="288" cy="48"/>
                <a:chOff x="3866" y="9065"/>
                <a:chExt cx="720" cy="144"/>
              </a:xfrm>
            </p:grpSpPr>
            <p:sp>
              <p:nvSpPr>
                <p:cNvPr id="26693" name="Line 263"/>
                <p:cNvSpPr>
                  <a:spLocks noChangeShapeType="1"/>
                </p:cNvSpPr>
                <p:nvPr/>
              </p:nvSpPr>
              <p:spPr bwMode="auto">
                <a:xfrm flipV="1">
                  <a:off x="3866" y="9065"/>
                  <a:ext cx="144" cy="144"/>
                </a:xfrm>
                <a:prstGeom prst="line">
                  <a:avLst/>
                </a:prstGeom>
                <a:noFill/>
                <a:ln w="28575">
                  <a:solidFill>
                    <a:srgbClr val="FF0000"/>
                  </a:solidFill>
                  <a:round/>
                  <a:headEnd/>
                  <a:tailEnd/>
                </a:ln>
              </p:spPr>
              <p:txBody>
                <a:bodyPr/>
                <a:lstStyle/>
                <a:p>
                  <a:endParaRPr lang="fr-CA"/>
                </a:p>
              </p:txBody>
            </p:sp>
            <p:sp>
              <p:nvSpPr>
                <p:cNvPr id="26694" name="Line 264"/>
                <p:cNvSpPr>
                  <a:spLocks noChangeShapeType="1"/>
                </p:cNvSpPr>
                <p:nvPr/>
              </p:nvSpPr>
              <p:spPr bwMode="auto">
                <a:xfrm>
                  <a:off x="4010" y="9065"/>
                  <a:ext cx="144" cy="144"/>
                </a:xfrm>
                <a:prstGeom prst="line">
                  <a:avLst/>
                </a:prstGeom>
                <a:noFill/>
                <a:ln w="28575">
                  <a:solidFill>
                    <a:srgbClr val="FF0000"/>
                  </a:solidFill>
                  <a:round/>
                  <a:headEnd/>
                  <a:tailEnd/>
                </a:ln>
              </p:spPr>
              <p:txBody>
                <a:bodyPr/>
                <a:lstStyle/>
                <a:p>
                  <a:endParaRPr lang="fr-CA"/>
                </a:p>
              </p:txBody>
            </p:sp>
            <p:sp>
              <p:nvSpPr>
                <p:cNvPr id="26695" name="Line 265"/>
                <p:cNvSpPr>
                  <a:spLocks noChangeShapeType="1"/>
                </p:cNvSpPr>
                <p:nvPr/>
              </p:nvSpPr>
              <p:spPr bwMode="auto">
                <a:xfrm flipV="1">
                  <a:off x="4154" y="9065"/>
                  <a:ext cx="144" cy="144"/>
                </a:xfrm>
                <a:prstGeom prst="line">
                  <a:avLst/>
                </a:prstGeom>
                <a:noFill/>
                <a:ln w="28575">
                  <a:solidFill>
                    <a:srgbClr val="FF0000"/>
                  </a:solidFill>
                  <a:round/>
                  <a:headEnd/>
                  <a:tailEnd/>
                </a:ln>
              </p:spPr>
              <p:txBody>
                <a:bodyPr/>
                <a:lstStyle/>
                <a:p>
                  <a:endParaRPr lang="fr-CA"/>
                </a:p>
              </p:txBody>
            </p:sp>
            <p:sp>
              <p:nvSpPr>
                <p:cNvPr id="26696" name="Line 266"/>
                <p:cNvSpPr>
                  <a:spLocks noChangeShapeType="1"/>
                </p:cNvSpPr>
                <p:nvPr/>
              </p:nvSpPr>
              <p:spPr bwMode="auto">
                <a:xfrm>
                  <a:off x="4298" y="9065"/>
                  <a:ext cx="144" cy="144"/>
                </a:xfrm>
                <a:prstGeom prst="line">
                  <a:avLst/>
                </a:prstGeom>
                <a:noFill/>
                <a:ln w="28575">
                  <a:solidFill>
                    <a:srgbClr val="FF0000"/>
                  </a:solidFill>
                  <a:round/>
                  <a:headEnd/>
                  <a:tailEnd/>
                </a:ln>
              </p:spPr>
              <p:txBody>
                <a:bodyPr/>
                <a:lstStyle/>
                <a:p>
                  <a:endParaRPr lang="fr-CA"/>
                </a:p>
              </p:txBody>
            </p:sp>
            <p:sp>
              <p:nvSpPr>
                <p:cNvPr id="26697" name="Line 267"/>
                <p:cNvSpPr>
                  <a:spLocks noChangeShapeType="1"/>
                </p:cNvSpPr>
                <p:nvPr/>
              </p:nvSpPr>
              <p:spPr bwMode="auto">
                <a:xfrm flipV="1">
                  <a:off x="4442" y="9065"/>
                  <a:ext cx="144" cy="144"/>
                </a:xfrm>
                <a:prstGeom prst="line">
                  <a:avLst/>
                </a:prstGeom>
                <a:noFill/>
                <a:ln w="28575">
                  <a:solidFill>
                    <a:srgbClr val="FF0000"/>
                  </a:solidFill>
                  <a:round/>
                  <a:headEnd/>
                  <a:tailEnd/>
                </a:ln>
              </p:spPr>
              <p:txBody>
                <a:bodyPr/>
                <a:lstStyle/>
                <a:p>
                  <a:endParaRPr lang="fr-CA"/>
                </a:p>
              </p:txBody>
            </p:sp>
          </p:grpSp>
          <p:grpSp>
            <p:nvGrpSpPr>
              <p:cNvPr id="21" name="Group 268"/>
              <p:cNvGrpSpPr>
                <a:grpSpLocks/>
              </p:cNvGrpSpPr>
              <p:nvPr/>
            </p:nvGrpSpPr>
            <p:grpSpPr bwMode="auto">
              <a:xfrm flipH="1">
                <a:off x="4286" y="2886"/>
                <a:ext cx="288" cy="48"/>
                <a:chOff x="3866" y="9065"/>
                <a:chExt cx="720" cy="144"/>
              </a:xfrm>
            </p:grpSpPr>
            <p:sp>
              <p:nvSpPr>
                <p:cNvPr id="26688" name="Line 269"/>
                <p:cNvSpPr>
                  <a:spLocks noChangeShapeType="1"/>
                </p:cNvSpPr>
                <p:nvPr/>
              </p:nvSpPr>
              <p:spPr bwMode="auto">
                <a:xfrm flipV="1">
                  <a:off x="3866" y="9065"/>
                  <a:ext cx="144" cy="144"/>
                </a:xfrm>
                <a:prstGeom prst="line">
                  <a:avLst/>
                </a:prstGeom>
                <a:noFill/>
                <a:ln w="28575">
                  <a:solidFill>
                    <a:srgbClr val="FF0000"/>
                  </a:solidFill>
                  <a:round/>
                  <a:headEnd/>
                  <a:tailEnd/>
                </a:ln>
              </p:spPr>
              <p:txBody>
                <a:bodyPr/>
                <a:lstStyle/>
                <a:p>
                  <a:endParaRPr lang="fr-CA"/>
                </a:p>
              </p:txBody>
            </p:sp>
            <p:sp>
              <p:nvSpPr>
                <p:cNvPr id="26689" name="Line 270"/>
                <p:cNvSpPr>
                  <a:spLocks noChangeShapeType="1"/>
                </p:cNvSpPr>
                <p:nvPr/>
              </p:nvSpPr>
              <p:spPr bwMode="auto">
                <a:xfrm>
                  <a:off x="4010" y="9065"/>
                  <a:ext cx="144" cy="144"/>
                </a:xfrm>
                <a:prstGeom prst="line">
                  <a:avLst/>
                </a:prstGeom>
                <a:noFill/>
                <a:ln w="28575">
                  <a:solidFill>
                    <a:srgbClr val="FF0000"/>
                  </a:solidFill>
                  <a:round/>
                  <a:headEnd/>
                  <a:tailEnd/>
                </a:ln>
              </p:spPr>
              <p:txBody>
                <a:bodyPr/>
                <a:lstStyle/>
                <a:p>
                  <a:endParaRPr lang="fr-CA"/>
                </a:p>
              </p:txBody>
            </p:sp>
            <p:sp>
              <p:nvSpPr>
                <p:cNvPr id="26690" name="Line 271"/>
                <p:cNvSpPr>
                  <a:spLocks noChangeShapeType="1"/>
                </p:cNvSpPr>
                <p:nvPr/>
              </p:nvSpPr>
              <p:spPr bwMode="auto">
                <a:xfrm flipV="1">
                  <a:off x="4154" y="9065"/>
                  <a:ext cx="144" cy="144"/>
                </a:xfrm>
                <a:prstGeom prst="line">
                  <a:avLst/>
                </a:prstGeom>
                <a:noFill/>
                <a:ln w="28575">
                  <a:solidFill>
                    <a:srgbClr val="FF0000"/>
                  </a:solidFill>
                  <a:round/>
                  <a:headEnd/>
                  <a:tailEnd/>
                </a:ln>
              </p:spPr>
              <p:txBody>
                <a:bodyPr/>
                <a:lstStyle/>
                <a:p>
                  <a:endParaRPr lang="fr-CA"/>
                </a:p>
              </p:txBody>
            </p:sp>
            <p:sp>
              <p:nvSpPr>
                <p:cNvPr id="26691" name="Line 272"/>
                <p:cNvSpPr>
                  <a:spLocks noChangeShapeType="1"/>
                </p:cNvSpPr>
                <p:nvPr/>
              </p:nvSpPr>
              <p:spPr bwMode="auto">
                <a:xfrm>
                  <a:off x="4298" y="9065"/>
                  <a:ext cx="144" cy="144"/>
                </a:xfrm>
                <a:prstGeom prst="line">
                  <a:avLst/>
                </a:prstGeom>
                <a:noFill/>
                <a:ln w="28575">
                  <a:solidFill>
                    <a:srgbClr val="FF0000"/>
                  </a:solidFill>
                  <a:round/>
                  <a:headEnd/>
                  <a:tailEnd/>
                </a:ln>
              </p:spPr>
              <p:txBody>
                <a:bodyPr/>
                <a:lstStyle/>
                <a:p>
                  <a:endParaRPr lang="fr-CA"/>
                </a:p>
              </p:txBody>
            </p:sp>
            <p:sp>
              <p:nvSpPr>
                <p:cNvPr id="26692" name="Line 273"/>
                <p:cNvSpPr>
                  <a:spLocks noChangeShapeType="1"/>
                </p:cNvSpPr>
                <p:nvPr/>
              </p:nvSpPr>
              <p:spPr bwMode="auto">
                <a:xfrm flipV="1">
                  <a:off x="4442" y="9065"/>
                  <a:ext cx="144" cy="144"/>
                </a:xfrm>
                <a:prstGeom prst="line">
                  <a:avLst/>
                </a:prstGeom>
                <a:noFill/>
                <a:ln w="28575">
                  <a:solidFill>
                    <a:srgbClr val="FF0000"/>
                  </a:solidFill>
                  <a:round/>
                  <a:headEnd/>
                  <a:tailEnd/>
                </a:ln>
              </p:spPr>
              <p:txBody>
                <a:bodyPr/>
                <a:lstStyle/>
                <a:p>
                  <a:endParaRPr lang="fr-CA"/>
                </a:p>
              </p:txBody>
            </p:sp>
          </p:grpSp>
          <p:grpSp>
            <p:nvGrpSpPr>
              <p:cNvPr id="22" name="Group 274"/>
              <p:cNvGrpSpPr>
                <a:grpSpLocks/>
              </p:cNvGrpSpPr>
              <p:nvPr/>
            </p:nvGrpSpPr>
            <p:grpSpPr bwMode="auto">
              <a:xfrm flipH="1">
                <a:off x="4286" y="2803"/>
                <a:ext cx="288" cy="48"/>
                <a:chOff x="3866" y="9065"/>
                <a:chExt cx="720" cy="144"/>
              </a:xfrm>
            </p:grpSpPr>
            <p:sp>
              <p:nvSpPr>
                <p:cNvPr id="26683" name="Line 275"/>
                <p:cNvSpPr>
                  <a:spLocks noChangeShapeType="1"/>
                </p:cNvSpPr>
                <p:nvPr/>
              </p:nvSpPr>
              <p:spPr bwMode="auto">
                <a:xfrm flipV="1">
                  <a:off x="3866" y="9065"/>
                  <a:ext cx="144" cy="144"/>
                </a:xfrm>
                <a:prstGeom prst="line">
                  <a:avLst/>
                </a:prstGeom>
                <a:noFill/>
                <a:ln w="28575">
                  <a:solidFill>
                    <a:srgbClr val="FF0000"/>
                  </a:solidFill>
                  <a:round/>
                  <a:headEnd/>
                  <a:tailEnd/>
                </a:ln>
              </p:spPr>
              <p:txBody>
                <a:bodyPr/>
                <a:lstStyle/>
                <a:p>
                  <a:endParaRPr lang="fr-CA"/>
                </a:p>
              </p:txBody>
            </p:sp>
            <p:sp>
              <p:nvSpPr>
                <p:cNvPr id="26684" name="Line 276"/>
                <p:cNvSpPr>
                  <a:spLocks noChangeShapeType="1"/>
                </p:cNvSpPr>
                <p:nvPr/>
              </p:nvSpPr>
              <p:spPr bwMode="auto">
                <a:xfrm>
                  <a:off x="4010" y="9065"/>
                  <a:ext cx="144" cy="144"/>
                </a:xfrm>
                <a:prstGeom prst="line">
                  <a:avLst/>
                </a:prstGeom>
                <a:noFill/>
                <a:ln w="28575">
                  <a:solidFill>
                    <a:srgbClr val="FF0000"/>
                  </a:solidFill>
                  <a:round/>
                  <a:headEnd/>
                  <a:tailEnd/>
                </a:ln>
              </p:spPr>
              <p:txBody>
                <a:bodyPr/>
                <a:lstStyle/>
                <a:p>
                  <a:endParaRPr lang="fr-CA"/>
                </a:p>
              </p:txBody>
            </p:sp>
            <p:sp>
              <p:nvSpPr>
                <p:cNvPr id="26685" name="Line 277"/>
                <p:cNvSpPr>
                  <a:spLocks noChangeShapeType="1"/>
                </p:cNvSpPr>
                <p:nvPr/>
              </p:nvSpPr>
              <p:spPr bwMode="auto">
                <a:xfrm flipV="1">
                  <a:off x="4154" y="9065"/>
                  <a:ext cx="144" cy="144"/>
                </a:xfrm>
                <a:prstGeom prst="line">
                  <a:avLst/>
                </a:prstGeom>
                <a:noFill/>
                <a:ln w="28575">
                  <a:solidFill>
                    <a:srgbClr val="FF0000"/>
                  </a:solidFill>
                  <a:round/>
                  <a:headEnd/>
                  <a:tailEnd/>
                </a:ln>
              </p:spPr>
              <p:txBody>
                <a:bodyPr/>
                <a:lstStyle/>
                <a:p>
                  <a:endParaRPr lang="fr-CA"/>
                </a:p>
              </p:txBody>
            </p:sp>
            <p:sp>
              <p:nvSpPr>
                <p:cNvPr id="26686" name="Line 278"/>
                <p:cNvSpPr>
                  <a:spLocks noChangeShapeType="1"/>
                </p:cNvSpPr>
                <p:nvPr/>
              </p:nvSpPr>
              <p:spPr bwMode="auto">
                <a:xfrm>
                  <a:off x="4298" y="9065"/>
                  <a:ext cx="144" cy="144"/>
                </a:xfrm>
                <a:prstGeom prst="line">
                  <a:avLst/>
                </a:prstGeom>
                <a:noFill/>
                <a:ln w="28575">
                  <a:solidFill>
                    <a:srgbClr val="FF0000"/>
                  </a:solidFill>
                  <a:round/>
                  <a:headEnd/>
                  <a:tailEnd/>
                </a:ln>
              </p:spPr>
              <p:txBody>
                <a:bodyPr/>
                <a:lstStyle/>
                <a:p>
                  <a:endParaRPr lang="fr-CA"/>
                </a:p>
              </p:txBody>
            </p:sp>
            <p:sp>
              <p:nvSpPr>
                <p:cNvPr id="26687" name="Line 279"/>
                <p:cNvSpPr>
                  <a:spLocks noChangeShapeType="1"/>
                </p:cNvSpPr>
                <p:nvPr/>
              </p:nvSpPr>
              <p:spPr bwMode="auto">
                <a:xfrm flipV="1">
                  <a:off x="4442" y="9065"/>
                  <a:ext cx="144" cy="144"/>
                </a:xfrm>
                <a:prstGeom prst="line">
                  <a:avLst/>
                </a:prstGeom>
                <a:noFill/>
                <a:ln w="28575">
                  <a:solidFill>
                    <a:srgbClr val="FF0000"/>
                  </a:solidFill>
                  <a:round/>
                  <a:headEnd/>
                  <a:tailEnd/>
                </a:ln>
              </p:spPr>
              <p:txBody>
                <a:bodyPr/>
                <a:lstStyle/>
                <a:p>
                  <a:endParaRPr lang="fr-CA"/>
                </a:p>
              </p:txBody>
            </p:sp>
          </p:grpSp>
        </p:grpSp>
        <p:grpSp>
          <p:nvGrpSpPr>
            <p:cNvPr id="23" name="Group 280"/>
            <p:cNvGrpSpPr>
              <a:grpSpLocks/>
            </p:cNvGrpSpPr>
            <p:nvPr/>
          </p:nvGrpSpPr>
          <p:grpSpPr bwMode="auto">
            <a:xfrm rot="21273942" flipV="1">
              <a:off x="5250" y="2661"/>
              <a:ext cx="340" cy="159"/>
              <a:chOff x="2517" y="3248"/>
              <a:chExt cx="438" cy="273"/>
            </a:xfrm>
          </p:grpSpPr>
          <p:sp>
            <p:nvSpPr>
              <p:cNvPr id="26675" name="AutoShape 281"/>
              <p:cNvSpPr>
                <a:spLocks noChangeArrowheads="1"/>
              </p:cNvSpPr>
              <p:nvPr/>
            </p:nvSpPr>
            <p:spPr bwMode="auto">
              <a:xfrm>
                <a:off x="2517" y="3339"/>
                <a:ext cx="136" cy="136"/>
              </a:xfrm>
              <a:prstGeom prst="pentagon">
                <a:avLst/>
              </a:prstGeom>
              <a:solidFill>
                <a:srgbClr val="FFFF00"/>
              </a:solidFill>
              <a:ln w="28575" algn="ctr">
                <a:solidFill>
                  <a:srgbClr val="FFCC00"/>
                </a:solidFill>
                <a:miter lim="800000"/>
                <a:headEnd/>
                <a:tailEnd/>
              </a:ln>
            </p:spPr>
            <p:txBody>
              <a:bodyPr lIns="90000" tIns="46800" rIns="90000" bIns="46800" anchor="ctr">
                <a:spAutoFit/>
              </a:bodyPr>
              <a:lstStyle/>
              <a:p>
                <a:endParaRPr lang="fr-FR"/>
              </a:p>
            </p:txBody>
          </p:sp>
          <p:sp>
            <p:nvSpPr>
              <p:cNvPr id="26676" name="AutoShape 282"/>
              <p:cNvSpPr>
                <a:spLocks noChangeArrowheads="1"/>
              </p:cNvSpPr>
              <p:nvPr/>
            </p:nvSpPr>
            <p:spPr bwMode="auto">
              <a:xfrm flipV="1">
                <a:off x="2629" y="3385"/>
                <a:ext cx="136" cy="136"/>
              </a:xfrm>
              <a:prstGeom prst="pentagon">
                <a:avLst/>
              </a:prstGeom>
              <a:solidFill>
                <a:srgbClr val="FFFF00"/>
              </a:solidFill>
              <a:ln w="28575" algn="ctr">
                <a:solidFill>
                  <a:srgbClr val="FFCC00"/>
                </a:solidFill>
                <a:miter lim="800000"/>
                <a:headEnd/>
                <a:tailEnd/>
              </a:ln>
            </p:spPr>
            <p:txBody>
              <a:bodyPr lIns="90000" tIns="46800" rIns="90000" bIns="46800" anchor="ctr">
                <a:spAutoFit/>
              </a:bodyPr>
              <a:lstStyle/>
              <a:p>
                <a:endParaRPr lang="fr-FR"/>
              </a:p>
            </p:txBody>
          </p:sp>
          <p:sp>
            <p:nvSpPr>
              <p:cNvPr id="26677" name="AutoShape 283"/>
              <p:cNvSpPr>
                <a:spLocks noChangeArrowheads="1"/>
              </p:cNvSpPr>
              <p:nvPr/>
            </p:nvSpPr>
            <p:spPr bwMode="auto">
              <a:xfrm>
                <a:off x="2744" y="3331"/>
                <a:ext cx="136" cy="136"/>
              </a:xfrm>
              <a:prstGeom prst="pentagon">
                <a:avLst/>
              </a:prstGeom>
              <a:solidFill>
                <a:srgbClr val="FFFF00"/>
              </a:solidFill>
              <a:ln w="28575" algn="ctr">
                <a:solidFill>
                  <a:srgbClr val="FFCC00"/>
                </a:solidFill>
                <a:miter lim="800000"/>
                <a:headEnd/>
                <a:tailEnd/>
              </a:ln>
            </p:spPr>
            <p:txBody>
              <a:bodyPr lIns="90000" tIns="46800" rIns="90000" bIns="46800" anchor="ctr">
                <a:spAutoFit/>
              </a:bodyPr>
              <a:lstStyle/>
              <a:p>
                <a:endParaRPr lang="fr-FR"/>
              </a:p>
            </p:txBody>
          </p:sp>
          <p:sp>
            <p:nvSpPr>
              <p:cNvPr id="26678" name="AutoShape 284"/>
              <p:cNvSpPr>
                <a:spLocks noChangeArrowheads="1"/>
              </p:cNvSpPr>
              <p:nvPr/>
            </p:nvSpPr>
            <p:spPr bwMode="auto">
              <a:xfrm rot="-1462491">
                <a:off x="2819" y="3248"/>
                <a:ext cx="136" cy="116"/>
              </a:xfrm>
              <a:prstGeom prst="hexagon">
                <a:avLst>
                  <a:gd name="adj" fmla="val 29310"/>
                  <a:gd name="vf" fmla="val 115470"/>
                </a:avLst>
              </a:prstGeom>
              <a:solidFill>
                <a:srgbClr val="FFFF00"/>
              </a:solidFill>
              <a:ln w="28575" algn="ctr">
                <a:solidFill>
                  <a:srgbClr val="FFCC00"/>
                </a:solidFill>
                <a:miter lim="800000"/>
                <a:headEnd/>
                <a:tailEnd/>
              </a:ln>
            </p:spPr>
            <p:txBody>
              <a:bodyPr lIns="90000" tIns="46800" rIns="90000" bIns="46800" anchor="ctr">
                <a:spAutoFit/>
              </a:bodyPr>
              <a:lstStyle/>
              <a:p>
                <a:endParaRPr lang="fr-FR"/>
              </a:p>
            </p:txBody>
          </p:sp>
        </p:grpSp>
      </p:grpSp>
      <p:sp>
        <p:nvSpPr>
          <p:cNvPr id="127261" name="Text Box 285"/>
          <p:cNvSpPr txBox="1">
            <a:spLocks noChangeArrowheads="1"/>
          </p:cNvSpPr>
          <p:nvPr>
            <p:custDataLst>
              <p:tags r:id="rId37"/>
            </p:custDataLst>
          </p:nvPr>
        </p:nvSpPr>
        <p:spPr bwMode="auto">
          <a:xfrm>
            <a:off x="7126288" y="3500438"/>
            <a:ext cx="1511300" cy="457200"/>
          </a:xfrm>
          <a:prstGeom prst="rect">
            <a:avLst/>
          </a:prstGeom>
          <a:solidFill>
            <a:srgbClr val="006699">
              <a:alpha val="49019"/>
            </a:srgbClr>
          </a:solidFill>
          <a:ln w="9525">
            <a:noFill/>
            <a:miter lim="800000"/>
            <a:headEnd/>
            <a:tailEnd/>
          </a:ln>
        </p:spPr>
        <p:txBody>
          <a:bodyPr>
            <a:spAutoFit/>
          </a:bodyPr>
          <a:lstStyle/>
          <a:p>
            <a:r>
              <a:rPr lang="fr-CA" sz="2400" b="1">
                <a:solidFill>
                  <a:schemeClr val="bg1"/>
                </a:solidFill>
                <a:latin typeface="Tempus Sans ITC" pitchFamily="82" charset="0"/>
              </a:rPr>
              <a:t>Exocytose</a:t>
            </a:r>
          </a:p>
        </p:txBody>
      </p:sp>
      <p:sp>
        <p:nvSpPr>
          <p:cNvPr id="127262" name="AutoShape 286"/>
          <p:cNvSpPr>
            <a:spLocks noChangeArrowheads="1"/>
          </p:cNvSpPr>
          <p:nvPr>
            <p:custDataLst>
              <p:tags r:id="rId38"/>
            </p:custDataLst>
          </p:nvPr>
        </p:nvSpPr>
        <p:spPr bwMode="auto">
          <a:xfrm>
            <a:off x="7235825" y="4424363"/>
            <a:ext cx="144463" cy="144462"/>
          </a:xfrm>
          <a:prstGeom prst="triangle">
            <a:avLst>
              <a:gd name="adj" fmla="val 50000"/>
            </a:avLst>
          </a:prstGeom>
          <a:solidFill>
            <a:srgbClr val="00CC00"/>
          </a:solidFill>
          <a:ln w="38100" algn="ctr">
            <a:solidFill>
              <a:srgbClr val="00CC00"/>
            </a:solidFill>
            <a:miter lim="800000"/>
            <a:headEnd/>
            <a:tailEnd/>
          </a:ln>
        </p:spPr>
        <p:txBody>
          <a:bodyPr wrap="none" lIns="90000" tIns="46800" rIns="90000" bIns="46800" anchor="ctr">
            <a:spAutoFit/>
          </a:bodyPr>
          <a:lstStyle/>
          <a:p>
            <a:endParaRPr lang="fr-FR"/>
          </a:p>
        </p:txBody>
      </p:sp>
      <p:sp>
        <p:nvSpPr>
          <p:cNvPr id="127263" name="AutoShape 287"/>
          <p:cNvSpPr>
            <a:spLocks noChangeArrowheads="1"/>
          </p:cNvSpPr>
          <p:nvPr>
            <p:custDataLst>
              <p:tags r:id="rId39"/>
            </p:custDataLst>
          </p:nvPr>
        </p:nvSpPr>
        <p:spPr bwMode="auto">
          <a:xfrm>
            <a:off x="6588125" y="4398963"/>
            <a:ext cx="160338" cy="215900"/>
          </a:xfrm>
          <a:prstGeom prst="diamond">
            <a:avLst/>
          </a:prstGeom>
          <a:solidFill>
            <a:srgbClr val="CC0099"/>
          </a:solidFill>
          <a:ln w="38100" algn="ctr">
            <a:noFill/>
            <a:miter lim="800000"/>
            <a:headEnd/>
            <a:tailEnd/>
          </a:ln>
        </p:spPr>
        <p:txBody>
          <a:bodyPr lIns="90000" tIns="46800" rIns="90000" bIns="46800" anchor="ctr">
            <a:spAutoFit/>
          </a:bodyPr>
          <a:lstStyle/>
          <a:p>
            <a:endParaRPr lang="fr-FR"/>
          </a:p>
        </p:txBody>
      </p:sp>
      <p:sp>
        <p:nvSpPr>
          <p:cNvPr id="127264" name="AutoShape 288"/>
          <p:cNvSpPr>
            <a:spLocks noChangeArrowheads="1"/>
          </p:cNvSpPr>
          <p:nvPr>
            <p:custDataLst>
              <p:tags r:id="rId40"/>
            </p:custDataLst>
          </p:nvPr>
        </p:nvSpPr>
        <p:spPr bwMode="auto">
          <a:xfrm>
            <a:off x="8880475" y="4424363"/>
            <a:ext cx="144463" cy="144462"/>
          </a:xfrm>
          <a:prstGeom prst="triangle">
            <a:avLst>
              <a:gd name="adj" fmla="val 50000"/>
            </a:avLst>
          </a:prstGeom>
          <a:solidFill>
            <a:srgbClr val="00CC00"/>
          </a:solidFill>
          <a:ln w="38100" algn="ctr">
            <a:solidFill>
              <a:srgbClr val="00CC00"/>
            </a:solidFill>
            <a:miter lim="800000"/>
            <a:headEnd/>
            <a:tailEnd/>
          </a:ln>
        </p:spPr>
        <p:txBody>
          <a:bodyPr wrap="none" lIns="90000" tIns="46800" rIns="90000" bIns="46800" anchor="ctr">
            <a:spAutoFit/>
          </a:bodyPr>
          <a:lstStyle/>
          <a:p>
            <a:endParaRPr lang="fr-FR"/>
          </a:p>
        </p:txBody>
      </p:sp>
      <p:sp>
        <p:nvSpPr>
          <p:cNvPr id="127265" name="AutoShape 289"/>
          <p:cNvSpPr>
            <a:spLocks noChangeArrowheads="1"/>
          </p:cNvSpPr>
          <p:nvPr>
            <p:custDataLst>
              <p:tags r:id="rId41"/>
            </p:custDataLst>
          </p:nvPr>
        </p:nvSpPr>
        <p:spPr bwMode="auto">
          <a:xfrm>
            <a:off x="8223250" y="4437063"/>
            <a:ext cx="160338" cy="215900"/>
          </a:xfrm>
          <a:prstGeom prst="diamond">
            <a:avLst/>
          </a:prstGeom>
          <a:solidFill>
            <a:srgbClr val="CC0099"/>
          </a:solidFill>
          <a:ln w="38100" algn="ctr">
            <a:noFill/>
            <a:miter lim="800000"/>
            <a:headEnd/>
            <a:tailEnd/>
          </a:ln>
        </p:spPr>
        <p:txBody>
          <a:bodyPr lIns="90000" tIns="46800" rIns="90000" bIns="46800" anchor="ctr">
            <a:spAutoFit/>
          </a:bodyPr>
          <a:lstStyle/>
          <a:p>
            <a:endParaRPr lang="fr-FR"/>
          </a:p>
        </p:txBody>
      </p:sp>
      <p:sp>
        <p:nvSpPr>
          <p:cNvPr id="127266" name="Freeform 290"/>
          <p:cNvSpPr>
            <a:spLocks/>
          </p:cNvSpPr>
          <p:nvPr>
            <p:custDataLst>
              <p:tags r:id="rId42"/>
            </p:custDataLst>
          </p:nvPr>
        </p:nvSpPr>
        <p:spPr bwMode="auto">
          <a:xfrm>
            <a:off x="1476375" y="3705225"/>
            <a:ext cx="647700" cy="312738"/>
          </a:xfrm>
          <a:custGeom>
            <a:avLst/>
            <a:gdLst>
              <a:gd name="T0" fmla="*/ 0 w 408"/>
              <a:gd name="T1" fmla="*/ 2147483647 h 197"/>
              <a:gd name="T2" fmla="*/ 2147483647 w 408"/>
              <a:gd name="T3" fmla="*/ 2147483647 h 197"/>
              <a:gd name="T4" fmla="*/ 2147483647 w 408"/>
              <a:gd name="T5" fmla="*/ 2147483647 h 197"/>
              <a:gd name="T6" fmla="*/ 2147483647 w 408"/>
              <a:gd name="T7" fmla="*/ 2147483647 h 197"/>
              <a:gd name="T8" fmla="*/ 2147483647 w 408"/>
              <a:gd name="T9" fmla="*/ 2147483647 h 197"/>
              <a:gd name="T10" fmla="*/ 0 60000 65536"/>
              <a:gd name="T11" fmla="*/ 0 60000 65536"/>
              <a:gd name="T12" fmla="*/ 0 60000 65536"/>
              <a:gd name="T13" fmla="*/ 0 60000 65536"/>
              <a:gd name="T14" fmla="*/ 0 60000 65536"/>
              <a:gd name="T15" fmla="*/ 0 w 408"/>
              <a:gd name="T16" fmla="*/ 0 h 197"/>
              <a:gd name="T17" fmla="*/ 408 w 408"/>
              <a:gd name="T18" fmla="*/ 197 h 197"/>
            </a:gdLst>
            <a:ahLst/>
            <a:cxnLst>
              <a:cxn ang="T10">
                <a:pos x="T0" y="T1"/>
              </a:cxn>
              <a:cxn ang="T11">
                <a:pos x="T2" y="T3"/>
              </a:cxn>
              <a:cxn ang="T12">
                <a:pos x="T4" y="T5"/>
              </a:cxn>
              <a:cxn ang="T13">
                <a:pos x="T6" y="T7"/>
              </a:cxn>
              <a:cxn ang="T14">
                <a:pos x="T8" y="T9"/>
              </a:cxn>
            </a:cxnLst>
            <a:rect l="T15" t="T16" r="T17" b="T18"/>
            <a:pathLst>
              <a:path w="408" h="197">
                <a:moveTo>
                  <a:pt x="0" y="144"/>
                </a:moveTo>
                <a:cubicBezTo>
                  <a:pt x="49" y="72"/>
                  <a:pt x="98" y="0"/>
                  <a:pt x="136" y="7"/>
                </a:cubicBezTo>
                <a:cubicBezTo>
                  <a:pt x="174" y="14"/>
                  <a:pt x="196" y="181"/>
                  <a:pt x="226" y="189"/>
                </a:cubicBezTo>
                <a:cubicBezTo>
                  <a:pt x="256" y="197"/>
                  <a:pt x="287" y="76"/>
                  <a:pt x="317" y="53"/>
                </a:cubicBezTo>
                <a:cubicBezTo>
                  <a:pt x="347" y="30"/>
                  <a:pt x="377" y="41"/>
                  <a:pt x="408" y="53"/>
                </a:cubicBezTo>
              </a:path>
            </a:pathLst>
          </a:custGeom>
          <a:noFill/>
          <a:ln w="38100" cap="flat" cmpd="sng">
            <a:solidFill>
              <a:srgbClr val="00FFFF"/>
            </a:solidFill>
            <a:prstDash val="solid"/>
            <a:round/>
            <a:headEnd/>
            <a:tailEnd/>
          </a:ln>
        </p:spPr>
        <p:txBody>
          <a:bodyPr wrap="none" lIns="90000" tIns="46800" rIns="90000" bIns="46800" anchor="ctr">
            <a:spAutoFit/>
          </a:bodyPr>
          <a:lstStyle/>
          <a:p>
            <a:endParaRPr lang="fr-CA"/>
          </a:p>
        </p:txBody>
      </p:sp>
      <p:sp>
        <p:nvSpPr>
          <p:cNvPr id="127267" name="Text Box 291"/>
          <p:cNvSpPr txBox="1">
            <a:spLocks noChangeArrowheads="1"/>
          </p:cNvSpPr>
          <p:nvPr>
            <p:custDataLst>
              <p:tags r:id="rId43"/>
            </p:custDataLst>
          </p:nvPr>
        </p:nvSpPr>
        <p:spPr bwMode="auto">
          <a:xfrm>
            <a:off x="1966913" y="3573463"/>
            <a:ext cx="1079500" cy="366712"/>
          </a:xfrm>
          <a:prstGeom prst="rect">
            <a:avLst/>
          </a:prstGeom>
          <a:noFill/>
          <a:ln w="38100" algn="ctr">
            <a:noFill/>
            <a:miter lim="800000"/>
            <a:headEnd/>
            <a:tailEnd/>
          </a:ln>
          <a:effectLst/>
        </p:spPr>
        <p:txBody>
          <a:bodyPr lIns="90000" tIns="46800" rIns="90000" bIns="46800">
            <a:spAutoFit/>
          </a:bodyPr>
          <a:lstStyle/>
          <a:p>
            <a:pPr>
              <a:spcBef>
                <a:spcPct val="50000"/>
              </a:spcBef>
              <a:defRPr/>
            </a:pPr>
            <a:r>
              <a:rPr lang="fr-CA" b="1">
                <a:solidFill>
                  <a:srgbClr val="00FFFF"/>
                </a:solidFill>
                <a:effectLst>
                  <a:outerShdw blurRad="38100" dist="38100" dir="2700000" algn="tl">
                    <a:srgbClr val="000000"/>
                  </a:outerShdw>
                </a:effectLst>
                <a:latin typeface="Tempus Sans ITC" pitchFamily="82" charset="0"/>
              </a:rPr>
              <a:t>Micelle</a:t>
            </a:r>
          </a:p>
        </p:txBody>
      </p:sp>
      <p:sp>
        <p:nvSpPr>
          <p:cNvPr id="127268" name="Freeform 292"/>
          <p:cNvSpPr>
            <a:spLocks/>
          </p:cNvSpPr>
          <p:nvPr>
            <p:custDataLst>
              <p:tags r:id="rId44"/>
            </p:custDataLst>
          </p:nvPr>
        </p:nvSpPr>
        <p:spPr bwMode="auto">
          <a:xfrm>
            <a:off x="6227763" y="5013325"/>
            <a:ext cx="768350" cy="468313"/>
          </a:xfrm>
          <a:custGeom>
            <a:avLst/>
            <a:gdLst>
              <a:gd name="T0" fmla="*/ 2147483647 w 484"/>
              <a:gd name="T1" fmla="*/ 0 h 295"/>
              <a:gd name="T2" fmla="*/ 2147483647 w 484"/>
              <a:gd name="T3" fmla="*/ 2147483647 h 295"/>
              <a:gd name="T4" fmla="*/ 2147483647 w 484"/>
              <a:gd name="T5" fmla="*/ 2147483647 h 295"/>
              <a:gd name="T6" fmla="*/ 2147483647 w 484"/>
              <a:gd name="T7" fmla="*/ 2147483647 h 295"/>
              <a:gd name="T8" fmla="*/ 0 w 484"/>
              <a:gd name="T9" fmla="*/ 2147483647 h 295"/>
              <a:gd name="T10" fmla="*/ 0 60000 65536"/>
              <a:gd name="T11" fmla="*/ 0 60000 65536"/>
              <a:gd name="T12" fmla="*/ 0 60000 65536"/>
              <a:gd name="T13" fmla="*/ 0 60000 65536"/>
              <a:gd name="T14" fmla="*/ 0 60000 65536"/>
              <a:gd name="T15" fmla="*/ 0 w 484"/>
              <a:gd name="T16" fmla="*/ 0 h 295"/>
              <a:gd name="T17" fmla="*/ 484 w 484"/>
              <a:gd name="T18" fmla="*/ 295 h 295"/>
            </a:gdLst>
            <a:ahLst/>
            <a:cxnLst>
              <a:cxn ang="T10">
                <a:pos x="T0" y="T1"/>
              </a:cxn>
              <a:cxn ang="T11">
                <a:pos x="T2" y="T3"/>
              </a:cxn>
              <a:cxn ang="T12">
                <a:pos x="T4" y="T5"/>
              </a:cxn>
              <a:cxn ang="T13">
                <a:pos x="T6" y="T7"/>
              </a:cxn>
              <a:cxn ang="T14">
                <a:pos x="T8" y="T9"/>
              </a:cxn>
            </a:cxnLst>
            <a:rect l="T15" t="T16" r="T17" b="T18"/>
            <a:pathLst>
              <a:path w="484" h="295">
                <a:moveTo>
                  <a:pt x="454" y="0"/>
                </a:moveTo>
                <a:cubicBezTo>
                  <a:pt x="469" y="79"/>
                  <a:pt x="484" y="158"/>
                  <a:pt x="454" y="181"/>
                </a:cubicBezTo>
                <a:cubicBezTo>
                  <a:pt x="424" y="204"/>
                  <a:pt x="325" y="121"/>
                  <a:pt x="272" y="136"/>
                </a:cubicBezTo>
                <a:cubicBezTo>
                  <a:pt x="219" y="151"/>
                  <a:pt x="181" y="249"/>
                  <a:pt x="136" y="272"/>
                </a:cubicBezTo>
                <a:cubicBezTo>
                  <a:pt x="91" y="295"/>
                  <a:pt x="45" y="283"/>
                  <a:pt x="0" y="272"/>
                </a:cubicBezTo>
              </a:path>
            </a:pathLst>
          </a:custGeom>
          <a:noFill/>
          <a:ln w="38100" cap="flat" cmpd="sng">
            <a:solidFill>
              <a:srgbClr val="FFCC00"/>
            </a:solidFill>
            <a:prstDash val="solid"/>
            <a:round/>
            <a:headEnd/>
            <a:tailEnd/>
          </a:ln>
        </p:spPr>
        <p:txBody>
          <a:bodyPr wrap="none" lIns="90000" tIns="46800" rIns="90000" bIns="46800" anchor="ctr">
            <a:spAutoFit/>
          </a:bodyPr>
          <a:lstStyle/>
          <a:p>
            <a:endParaRPr lang="fr-CA"/>
          </a:p>
        </p:txBody>
      </p:sp>
      <p:sp>
        <p:nvSpPr>
          <p:cNvPr id="127269" name="Text Box 293"/>
          <p:cNvSpPr txBox="1">
            <a:spLocks noChangeArrowheads="1"/>
          </p:cNvSpPr>
          <p:nvPr>
            <p:custDataLst>
              <p:tags r:id="rId45"/>
            </p:custDataLst>
          </p:nvPr>
        </p:nvSpPr>
        <p:spPr bwMode="auto">
          <a:xfrm>
            <a:off x="4757738" y="5262563"/>
            <a:ext cx="1512887" cy="366712"/>
          </a:xfrm>
          <a:prstGeom prst="rect">
            <a:avLst/>
          </a:prstGeom>
          <a:noFill/>
          <a:ln w="38100" algn="ctr">
            <a:noFill/>
            <a:miter lim="800000"/>
            <a:headEnd/>
            <a:tailEnd/>
          </a:ln>
          <a:effectLst/>
        </p:spPr>
        <p:txBody>
          <a:bodyPr lIns="90000" tIns="46800" rIns="90000" bIns="46800">
            <a:spAutoFit/>
          </a:bodyPr>
          <a:lstStyle/>
          <a:p>
            <a:pPr>
              <a:spcBef>
                <a:spcPct val="50000"/>
              </a:spcBef>
              <a:defRPr/>
            </a:pPr>
            <a:r>
              <a:rPr lang="fr-CA" b="1">
                <a:solidFill>
                  <a:srgbClr val="FFCC00"/>
                </a:solidFill>
                <a:effectLst>
                  <a:outerShdw blurRad="38100" dist="38100" dir="2700000" algn="tl">
                    <a:srgbClr val="000000"/>
                  </a:outerShdw>
                </a:effectLst>
                <a:latin typeface="Tempus Sans ITC" pitchFamily="82" charset="0"/>
              </a:rPr>
              <a:t>Chylomicron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7136"/>
                                        </p:tgtEl>
                                        <p:attrNameLst>
                                          <p:attrName>style.visibility</p:attrName>
                                        </p:attrNameLst>
                                      </p:cBhvr>
                                      <p:to>
                                        <p:strVal val="visible"/>
                                      </p:to>
                                    </p:set>
                                    <p:animEffect transition="in" filter="fade">
                                      <p:cBhvr>
                                        <p:cTn id="7" dur="1000"/>
                                        <p:tgtEl>
                                          <p:spTgt spid="127136"/>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27137"/>
                                        </p:tgtEl>
                                        <p:attrNameLst>
                                          <p:attrName>style.visibility</p:attrName>
                                        </p:attrNameLst>
                                      </p:cBhvr>
                                      <p:to>
                                        <p:strVal val="visible"/>
                                      </p:to>
                                    </p:set>
                                    <p:animEffect transition="in" filter="wipe(left)">
                                      <p:cBhvr>
                                        <p:cTn id="15" dur="1000"/>
                                        <p:tgtEl>
                                          <p:spTgt spid="127137"/>
                                        </p:tgtEl>
                                      </p:cBhvr>
                                    </p:animEffect>
                                  </p:childTnLst>
                                </p:cTn>
                              </p:par>
                              <p:par>
                                <p:cTn id="16" presetID="63" presetClass="path" presetSubtype="0" accel="50000" decel="50000" fill="hold" nodeType="withEffect">
                                  <p:stCondLst>
                                    <p:cond delay="0"/>
                                  </p:stCondLst>
                                  <p:childTnLst>
                                    <p:animMotion origin="layout" path="M 0.00468 0.00486 L 0.41284 0.00116 " pathEditMode="relative" rAng="0" ptsTypes="AA">
                                      <p:cBhvr>
                                        <p:cTn id="17" dur="2000" fill="hold"/>
                                        <p:tgtEl>
                                          <p:spTgt spid="2"/>
                                        </p:tgtEl>
                                        <p:attrNameLst>
                                          <p:attrName>ppt_x</p:attrName>
                                          <p:attrName>ppt_y</p:attrName>
                                        </p:attrNameLst>
                                      </p:cBhvr>
                                      <p:rCtr x="204" y="-2"/>
                                    </p:animMotion>
                                  </p:childTnLst>
                                  <p:subTnLst>
                                    <p:set>
                                      <p:cBhvr override="childStyle">
                                        <p:cTn dur="1" fill="hold" display="0" masterRel="sameClick" afterEffect="1">
                                          <p:stCondLst>
                                            <p:cond evt="end" delay="0">
                                              <p:tn val="16"/>
                                            </p:cond>
                                          </p:stCondLst>
                                        </p:cTn>
                                        <p:tgtEl>
                                          <p:spTgt spid="2"/>
                                        </p:tgtEl>
                                        <p:attrNameLst>
                                          <p:attrName>style.visibility</p:attrName>
                                        </p:attrNameLst>
                                      </p:cBhvr>
                                      <p:to>
                                        <p:strVal val="hidden"/>
                                      </p:to>
                                    </p:set>
                                  </p:subTnLst>
                                </p:cTn>
                              </p:par>
                              <p:par>
                                <p:cTn id="18" presetID="10" presetClass="entr" presetSubtype="0" fill="hold" grpId="0" nodeType="withEffect">
                                  <p:stCondLst>
                                    <p:cond delay="0"/>
                                  </p:stCondLst>
                                  <p:childTnLst>
                                    <p:set>
                                      <p:cBhvr>
                                        <p:cTn id="19" dur="1" fill="hold">
                                          <p:stCondLst>
                                            <p:cond delay="0"/>
                                          </p:stCondLst>
                                        </p:cTn>
                                        <p:tgtEl>
                                          <p:spTgt spid="127143"/>
                                        </p:tgtEl>
                                        <p:attrNameLst>
                                          <p:attrName>style.visibility</p:attrName>
                                        </p:attrNameLst>
                                      </p:cBhvr>
                                      <p:to>
                                        <p:strVal val="visible"/>
                                      </p:to>
                                    </p:set>
                                    <p:animEffect transition="in" filter="fade">
                                      <p:cBhvr>
                                        <p:cTn id="20" dur="1000"/>
                                        <p:tgtEl>
                                          <p:spTgt spid="127143"/>
                                        </p:tgtEl>
                                      </p:cBhvr>
                                    </p:animEffect>
                                  </p:childTnLst>
                                </p:cTn>
                              </p:par>
                              <p:par>
                                <p:cTn id="21" presetID="10" presetClass="entr" presetSubtype="0" fill="hold" nodeType="withEffect">
                                  <p:stCondLst>
                                    <p:cond delay="100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childTnLst>
                                </p:cTn>
                              </p:par>
                              <p:par>
                                <p:cTn id="24" presetID="10" presetClass="exit" presetSubtype="0" fill="hold" grpId="1" nodeType="withEffect">
                                  <p:stCondLst>
                                    <p:cond delay="1000"/>
                                  </p:stCondLst>
                                  <p:childTnLst>
                                    <p:animEffect transition="out" filter="fade">
                                      <p:cBhvr>
                                        <p:cTn id="25" dur="1000"/>
                                        <p:tgtEl>
                                          <p:spTgt spid="127137"/>
                                        </p:tgtEl>
                                      </p:cBhvr>
                                    </p:animEffect>
                                    <p:set>
                                      <p:cBhvr>
                                        <p:cTn id="26" dur="1" fill="hold">
                                          <p:stCondLst>
                                            <p:cond delay="999"/>
                                          </p:stCondLst>
                                        </p:cTn>
                                        <p:tgtEl>
                                          <p:spTgt spid="12713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27141"/>
                                        </p:tgtEl>
                                        <p:attrNameLst>
                                          <p:attrName>style.visibility</p:attrName>
                                        </p:attrNameLst>
                                      </p:cBhvr>
                                      <p:to>
                                        <p:strVal val="visible"/>
                                      </p:to>
                                    </p:set>
                                    <p:animEffect transition="in" filter="wipe(left)">
                                      <p:cBhvr>
                                        <p:cTn id="31" dur="1000"/>
                                        <p:tgtEl>
                                          <p:spTgt spid="127141"/>
                                        </p:tgtEl>
                                      </p:cBhvr>
                                    </p:animEffect>
                                  </p:childTnLst>
                                </p:cTn>
                              </p:par>
                              <p:par>
                                <p:cTn id="32" presetID="63" presetClass="path" presetSubtype="0" accel="50000" decel="50000" fill="hold" nodeType="withEffect">
                                  <p:stCondLst>
                                    <p:cond delay="0"/>
                                  </p:stCondLst>
                                  <p:childTnLst>
                                    <p:animMotion origin="layout" path="M -5.55556E-7 3.33333E-6 L 0.31649 -0.00371 " pathEditMode="relative" rAng="0" ptsTypes="AA">
                                      <p:cBhvr>
                                        <p:cTn id="33" dur="2000" fill="hold"/>
                                        <p:tgtEl>
                                          <p:spTgt spid="3"/>
                                        </p:tgtEl>
                                        <p:attrNameLst>
                                          <p:attrName>ppt_x</p:attrName>
                                          <p:attrName>ppt_y</p:attrName>
                                        </p:attrNameLst>
                                      </p:cBhvr>
                                      <p:rCtr x="158" y="-2"/>
                                    </p:animMotion>
                                  </p:childTnLst>
                                  <p:subTnLst>
                                    <p:set>
                                      <p:cBhvr override="childStyle">
                                        <p:cTn dur="1" fill="hold" display="0" masterRel="sameClick" afterEffect="1">
                                          <p:stCondLst>
                                            <p:cond evt="end" delay="0">
                                              <p:tn val="32"/>
                                            </p:cond>
                                          </p:stCondLst>
                                        </p:cTn>
                                        <p:tgtEl>
                                          <p:spTgt spid="3"/>
                                        </p:tgtEl>
                                        <p:attrNameLst>
                                          <p:attrName>style.visibility</p:attrName>
                                        </p:attrNameLst>
                                      </p:cBhvr>
                                      <p:to>
                                        <p:strVal val="hidden"/>
                                      </p:to>
                                    </p:set>
                                  </p:subTnLst>
                                </p:cTn>
                              </p:par>
                              <p:par>
                                <p:cTn id="34" presetID="10" presetClass="entr" presetSubtype="0" fill="hold" nodeType="withEffect">
                                  <p:stCondLst>
                                    <p:cond delay="150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27140"/>
                                        </p:tgtEl>
                                        <p:attrNameLst>
                                          <p:attrName>style.visibility</p:attrName>
                                        </p:attrNameLst>
                                      </p:cBhvr>
                                      <p:to>
                                        <p:strVal val="visible"/>
                                      </p:to>
                                    </p:set>
                                    <p:animEffect transition="in" filter="fade">
                                      <p:cBhvr>
                                        <p:cTn id="39" dur="1000"/>
                                        <p:tgtEl>
                                          <p:spTgt spid="127140"/>
                                        </p:tgtEl>
                                      </p:cBhvr>
                                    </p:animEffect>
                                  </p:childTnLst>
                                </p:cTn>
                              </p:par>
                              <p:par>
                                <p:cTn id="40" presetID="10" presetClass="exit" presetSubtype="0" fill="hold" grpId="1" nodeType="withEffect">
                                  <p:stCondLst>
                                    <p:cond delay="1500"/>
                                  </p:stCondLst>
                                  <p:childTnLst>
                                    <p:animEffect transition="out" filter="fade">
                                      <p:cBhvr>
                                        <p:cTn id="41" dur="1000"/>
                                        <p:tgtEl>
                                          <p:spTgt spid="127141"/>
                                        </p:tgtEl>
                                      </p:cBhvr>
                                    </p:animEffect>
                                    <p:set>
                                      <p:cBhvr>
                                        <p:cTn id="42" dur="1" fill="hold">
                                          <p:stCondLst>
                                            <p:cond delay="999"/>
                                          </p:stCondLst>
                                        </p:cTn>
                                        <p:tgtEl>
                                          <p:spTgt spid="12714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27131"/>
                                        </p:tgtEl>
                                        <p:attrNameLst>
                                          <p:attrName>style.visibility</p:attrName>
                                        </p:attrNameLst>
                                      </p:cBhvr>
                                      <p:to>
                                        <p:strVal val="visible"/>
                                      </p:to>
                                    </p:set>
                                    <p:animEffect transition="in" filter="wipe(down)">
                                      <p:cBhvr>
                                        <p:cTn id="47" dur="1000"/>
                                        <p:tgtEl>
                                          <p:spTgt spid="12713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27138"/>
                                        </p:tgtEl>
                                        <p:attrNameLst>
                                          <p:attrName>style.visibility</p:attrName>
                                        </p:attrNameLst>
                                      </p:cBhvr>
                                      <p:to>
                                        <p:strVal val="visible"/>
                                      </p:to>
                                    </p:set>
                                    <p:animEffect transition="in" filter="wipe(left)">
                                      <p:cBhvr>
                                        <p:cTn id="52" dur="500"/>
                                        <p:tgtEl>
                                          <p:spTgt spid="12713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27157"/>
                                        </p:tgtEl>
                                        <p:attrNameLst>
                                          <p:attrName>style.visibility</p:attrName>
                                        </p:attrNameLst>
                                      </p:cBhvr>
                                      <p:to>
                                        <p:strVal val="visible"/>
                                      </p:to>
                                    </p:set>
                                    <p:animEffect transition="in" filter="fade">
                                      <p:cBhvr>
                                        <p:cTn id="55" dur="1000"/>
                                        <p:tgtEl>
                                          <p:spTgt spid="127157"/>
                                        </p:tgtEl>
                                      </p:cBhvr>
                                    </p:animEffect>
                                  </p:childTnLst>
                                </p:cTn>
                              </p:par>
                              <p:par>
                                <p:cTn id="56" presetID="10" presetClass="entr" presetSubtype="0" fill="hold" nodeType="with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fade">
                                      <p:cBhvr>
                                        <p:cTn id="58" dur="1000"/>
                                        <p:tgtEl>
                                          <p:spTgt spid="4"/>
                                        </p:tgtEl>
                                      </p:cBhvr>
                                    </p:animEffect>
                                  </p:childTnLst>
                                </p:cTn>
                              </p:par>
                              <p:par>
                                <p:cTn id="59" presetID="10" presetClass="entr" presetSubtype="0" fill="hold" nodeType="with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1000"/>
                                        <p:tgtEl>
                                          <p:spTgt spid="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27213"/>
                                        </p:tgtEl>
                                        <p:attrNameLst>
                                          <p:attrName>style.visibility</p:attrName>
                                        </p:attrNameLst>
                                      </p:cBhvr>
                                      <p:to>
                                        <p:strVal val="visible"/>
                                      </p:to>
                                    </p:set>
                                    <p:animEffect transition="in" filter="fade">
                                      <p:cBhvr>
                                        <p:cTn id="64" dur="1000"/>
                                        <p:tgtEl>
                                          <p:spTgt spid="12721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27214"/>
                                        </p:tgtEl>
                                        <p:attrNameLst>
                                          <p:attrName>style.visibility</p:attrName>
                                        </p:attrNameLst>
                                      </p:cBhvr>
                                      <p:to>
                                        <p:strVal val="visible"/>
                                      </p:to>
                                    </p:set>
                                    <p:animEffect transition="in" filter="fade">
                                      <p:cBhvr>
                                        <p:cTn id="67" dur="1000"/>
                                        <p:tgtEl>
                                          <p:spTgt spid="127214"/>
                                        </p:tgtEl>
                                      </p:cBhvr>
                                    </p:animEffect>
                                  </p:childTnLst>
                                </p:cTn>
                              </p:par>
                              <p:par>
                                <p:cTn id="68" presetID="10" presetClass="entr" presetSubtype="0" fill="hold" nodeType="with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1000"/>
                                        <p:tgtEl>
                                          <p:spTgt spid="16"/>
                                        </p:tgtEl>
                                      </p:cBhvr>
                                    </p:animEffect>
                                  </p:childTnLst>
                                </p:cTn>
                              </p:par>
                              <p:par>
                                <p:cTn id="71" presetID="22" presetClass="entr" presetSubtype="8" fill="hold" grpId="0" nodeType="withEffect">
                                  <p:stCondLst>
                                    <p:cond delay="1000"/>
                                  </p:stCondLst>
                                  <p:childTnLst>
                                    <p:set>
                                      <p:cBhvr>
                                        <p:cTn id="72" dur="1" fill="hold">
                                          <p:stCondLst>
                                            <p:cond delay="0"/>
                                          </p:stCondLst>
                                        </p:cTn>
                                        <p:tgtEl>
                                          <p:spTgt spid="127266"/>
                                        </p:tgtEl>
                                        <p:attrNameLst>
                                          <p:attrName>style.visibility</p:attrName>
                                        </p:attrNameLst>
                                      </p:cBhvr>
                                      <p:to>
                                        <p:strVal val="visible"/>
                                      </p:to>
                                    </p:set>
                                    <p:animEffect transition="in" filter="wipe(left)">
                                      <p:cBhvr>
                                        <p:cTn id="73" dur="500"/>
                                        <p:tgtEl>
                                          <p:spTgt spid="127266"/>
                                        </p:tgtEl>
                                      </p:cBhvr>
                                    </p:animEffect>
                                  </p:childTnLst>
                                </p:cTn>
                              </p:par>
                              <p:par>
                                <p:cTn id="74" presetID="22" presetClass="entr" presetSubtype="8" fill="hold" grpId="0" nodeType="withEffect">
                                  <p:stCondLst>
                                    <p:cond delay="1500"/>
                                  </p:stCondLst>
                                  <p:childTnLst>
                                    <p:set>
                                      <p:cBhvr>
                                        <p:cTn id="75" dur="1" fill="hold">
                                          <p:stCondLst>
                                            <p:cond delay="0"/>
                                          </p:stCondLst>
                                        </p:cTn>
                                        <p:tgtEl>
                                          <p:spTgt spid="127267"/>
                                        </p:tgtEl>
                                        <p:attrNameLst>
                                          <p:attrName>style.visibility</p:attrName>
                                        </p:attrNameLst>
                                      </p:cBhvr>
                                      <p:to>
                                        <p:strVal val="visible"/>
                                      </p:to>
                                    </p:set>
                                    <p:animEffect transition="in" filter="wipe(left)">
                                      <p:cBhvr>
                                        <p:cTn id="76" dur="500"/>
                                        <p:tgtEl>
                                          <p:spTgt spid="127267"/>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127139"/>
                                        </p:tgtEl>
                                        <p:attrNameLst>
                                          <p:attrName>style.visibility</p:attrName>
                                        </p:attrNameLst>
                                      </p:cBhvr>
                                      <p:to>
                                        <p:strVal val="visible"/>
                                      </p:to>
                                    </p:set>
                                    <p:animEffect transition="in" filter="wipe(left)">
                                      <p:cBhvr>
                                        <p:cTn id="81" dur="500"/>
                                        <p:tgtEl>
                                          <p:spTgt spid="127139"/>
                                        </p:tgtEl>
                                      </p:cBhvr>
                                    </p:animEffect>
                                  </p:childTnLst>
                                </p:cTn>
                              </p:par>
                              <p:par>
                                <p:cTn id="82" presetID="10" presetClass="exit" presetSubtype="0" fill="hold" grpId="1" nodeType="withEffect">
                                  <p:stCondLst>
                                    <p:cond delay="0"/>
                                  </p:stCondLst>
                                  <p:childTnLst>
                                    <p:animEffect transition="out" filter="fade">
                                      <p:cBhvr>
                                        <p:cTn id="83" dur="1000"/>
                                        <p:tgtEl>
                                          <p:spTgt spid="127266"/>
                                        </p:tgtEl>
                                      </p:cBhvr>
                                    </p:animEffect>
                                    <p:set>
                                      <p:cBhvr>
                                        <p:cTn id="84" dur="1" fill="hold">
                                          <p:stCondLst>
                                            <p:cond delay="999"/>
                                          </p:stCondLst>
                                        </p:cTn>
                                        <p:tgtEl>
                                          <p:spTgt spid="127266"/>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1000"/>
                                        <p:tgtEl>
                                          <p:spTgt spid="127267"/>
                                        </p:tgtEl>
                                      </p:cBhvr>
                                    </p:animEffect>
                                    <p:set>
                                      <p:cBhvr>
                                        <p:cTn id="87" dur="1" fill="hold">
                                          <p:stCondLst>
                                            <p:cond delay="999"/>
                                          </p:stCondLst>
                                        </p:cTn>
                                        <p:tgtEl>
                                          <p:spTgt spid="127267"/>
                                        </p:tgtEl>
                                        <p:attrNameLst>
                                          <p:attrName>style.visibility</p:attrName>
                                        </p:attrNameLst>
                                      </p:cBhvr>
                                      <p:to>
                                        <p:strVal val="hidden"/>
                                      </p:to>
                                    </p:set>
                                  </p:childTnLst>
                                </p:cTn>
                              </p:par>
                              <p:par>
                                <p:cTn id="88" presetID="63" presetClass="path" presetSubtype="0" accel="50000" decel="50000" fill="hold" nodeType="withEffect">
                                  <p:stCondLst>
                                    <p:cond delay="0"/>
                                  </p:stCondLst>
                                  <p:childTnLst>
                                    <p:animMotion origin="layout" path="M -3.05556E-6 7.40741E-7 L 0.45469 -0.00232 " pathEditMode="relative" rAng="0" ptsTypes="AA">
                                      <p:cBhvr>
                                        <p:cTn id="89" dur="2000" fill="hold"/>
                                        <p:tgtEl>
                                          <p:spTgt spid="16"/>
                                        </p:tgtEl>
                                        <p:attrNameLst>
                                          <p:attrName>ppt_x</p:attrName>
                                          <p:attrName>ppt_y</p:attrName>
                                        </p:attrNameLst>
                                      </p:cBhvr>
                                      <p:rCtr x="227" y="-1"/>
                                    </p:animMotion>
                                  </p:childTnLst>
                                  <p:subTnLst>
                                    <p:set>
                                      <p:cBhvr override="childStyle">
                                        <p:cTn dur="1" fill="hold" display="0" masterRel="sameClick" afterEffect="1">
                                          <p:stCondLst>
                                            <p:cond evt="end" delay="0">
                                              <p:tn val="88"/>
                                            </p:cond>
                                          </p:stCondLst>
                                        </p:cTn>
                                        <p:tgtEl>
                                          <p:spTgt spid="16"/>
                                        </p:tgtEl>
                                        <p:attrNameLst>
                                          <p:attrName>style.visibility</p:attrName>
                                        </p:attrNameLst>
                                      </p:cBhvr>
                                      <p:to>
                                        <p:strVal val="hidden"/>
                                      </p:to>
                                    </p:set>
                                  </p:subTnLst>
                                </p:cTn>
                              </p:par>
                              <p:par>
                                <p:cTn id="90" presetID="63" presetClass="path" presetSubtype="0" accel="50000" decel="50000" fill="hold" nodeType="withEffect">
                                  <p:stCondLst>
                                    <p:cond delay="0"/>
                                  </p:stCondLst>
                                  <p:childTnLst>
                                    <p:animMotion origin="layout" path="M 3.33333E-6 4.07407E-6 L 0.45277 4.07407E-6 " pathEditMode="relative" rAng="0" ptsTypes="AA">
                                      <p:cBhvr>
                                        <p:cTn id="91" dur="2000" fill="hold"/>
                                        <p:tgtEl>
                                          <p:spTgt spid="6"/>
                                        </p:tgtEl>
                                        <p:attrNameLst>
                                          <p:attrName>ppt_x</p:attrName>
                                          <p:attrName>ppt_y</p:attrName>
                                        </p:attrNameLst>
                                      </p:cBhvr>
                                      <p:rCtr x="226" y="0"/>
                                    </p:animMotion>
                                  </p:childTnLst>
                                  <p:subTnLst>
                                    <p:set>
                                      <p:cBhvr override="childStyle">
                                        <p:cTn dur="1" fill="hold" display="0" masterRel="sameClick" afterEffect="1">
                                          <p:stCondLst>
                                            <p:cond evt="end" delay="0">
                                              <p:tn val="90"/>
                                            </p:cond>
                                          </p:stCondLst>
                                        </p:cTn>
                                        <p:tgtEl>
                                          <p:spTgt spid="6"/>
                                        </p:tgtEl>
                                        <p:attrNameLst>
                                          <p:attrName>style.visibility</p:attrName>
                                        </p:attrNameLst>
                                      </p:cBhvr>
                                      <p:to>
                                        <p:strVal val="hidden"/>
                                      </p:to>
                                    </p:set>
                                  </p:subTnLst>
                                </p:cTn>
                              </p:par>
                              <p:par>
                                <p:cTn id="92" presetID="63" presetClass="path" presetSubtype="0" accel="50000" decel="50000" fill="hold" nodeType="withEffect">
                                  <p:stCondLst>
                                    <p:cond delay="0"/>
                                  </p:stCondLst>
                                  <p:childTnLst>
                                    <p:animMotion origin="layout" path="M -4.72222E-6 -4.07407E-6 L 0.47396 0.0044 " pathEditMode="relative" rAng="0" ptsTypes="AA">
                                      <p:cBhvr>
                                        <p:cTn id="93" dur="2000" fill="hold"/>
                                        <p:tgtEl>
                                          <p:spTgt spid="4"/>
                                        </p:tgtEl>
                                        <p:attrNameLst>
                                          <p:attrName>ppt_x</p:attrName>
                                          <p:attrName>ppt_y</p:attrName>
                                        </p:attrNameLst>
                                      </p:cBhvr>
                                      <p:rCtr x="237" y="2"/>
                                    </p:animMotion>
                                  </p:childTnLst>
                                  <p:subTnLst>
                                    <p:set>
                                      <p:cBhvr override="childStyle">
                                        <p:cTn dur="1" fill="hold" display="0" masterRel="sameClick" afterEffect="1">
                                          <p:stCondLst>
                                            <p:cond evt="end" delay="0">
                                              <p:tn val="92"/>
                                            </p:cond>
                                          </p:stCondLst>
                                        </p:cTn>
                                        <p:tgtEl>
                                          <p:spTgt spid="4"/>
                                        </p:tgtEl>
                                        <p:attrNameLst>
                                          <p:attrName>style.visibility</p:attrName>
                                        </p:attrNameLst>
                                      </p:cBhvr>
                                      <p:to>
                                        <p:strVal val="hidden"/>
                                      </p:to>
                                    </p:set>
                                  </p:subTnLst>
                                </p:cTn>
                              </p:par>
                              <p:par>
                                <p:cTn id="94" presetID="0" presetClass="path" presetSubtype="0" accel="50000" decel="50000" fill="hold" grpId="1" nodeType="withEffect">
                                  <p:stCondLst>
                                    <p:cond delay="0"/>
                                  </p:stCondLst>
                                  <p:childTnLst>
                                    <p:animMotion origin="layout" path="M -1.66667E-6 3.7037E-7 C 0.08073 -0.00602 0.16146 -0.01181 0.2283 -0.00509 C 0.29497 0.00162 0.36406 0.025 0.40087 0.04143 C 0.4375 0.05787 0.44045 0.08449 0.44809 0.09329 " pathEditMode="relative" rAng="0" ptsTypes="aaaA">
                                      <p:cBhvr>
                                        <p:cTn id="95" dur="2000" fill="hold"/>
                                        <p:tgtEl>
                                          <p:spTgt spid="127214"/>
                                        </p:tgtEl>
                                        <p:attrNameLst>
                                          <p:attrName>ppt_x</p:attrName>
                                          <p:attrName>ppt_y</p:attrName>
                                        </p:attrNameLst>
                                      </p:cBhvr>
                                      <p:rCtr x="224" y="41"/>
                                    </p:animMotion>
                                  </p:childTnLst>
                                  <p:subTnLst>
                                    <p:set>
                                      <p:cBhvr override="childStyle">
                                        <p:cTn dur="1" fill="hold" display="0" masterRel="sameClick" afterEffect="1">
                                          <p:stCondLst>
                                            <p:cond evt="end" delay="0">
                                              <p:tn val="94"/>
                                            </p:cond>
                                          </p:stCondLst>
                                        </p:cTn>
                                        <p:tgtEl>
                                          <p:spTgt spid="127214"/>
                                        </p:tgtEl>
                                        <p:attrNameLst>
                                          <p:attrName>style.visibility</p:attrName>
                                        </p:attrNameLst>
                                      </p:cBhvr>
                                      <p:to>
                                        <p:strVal val="hidden"/>
                                      </p:to>
                                    </p:set>
                                  </p:subTnLst>
                                </p:cTn>
                              </p:par>
                              <p:par>
                                <p:cTn id="96" presetID="0" presetClass="path" presetSubtype="0" accel="50000" decel="50000" fill="hold" grpId="1" nodeType="withEffect">
                                  <p:stCondLst>
                                    <p:cond delay="0"/>
                                  </p:stCondLst>
                                  <p:childTnLst>
                                    <p:animMotion origin="layout" path="M -8.33333E-7 2.59259E-6 C 0.10972 -0.00278 0.21962 -0.00533 0.28976 0.00185 C 0.36007 0.00903 0.39358 0.02685 0.42136 0.04259 C 0.44913 0.05833 0.45278 0.07731 0.45677 0.09629 " pathEditMode="relative" rAng="0" ptsTypes="aaaA">
                                      <p:cBhvr>
                                        <p:cTn id="97" dur="2000" fill="hold"/>
                                        <p:tgtEl>
                                          <p:spTgt spid="127213"/>
                                        </p:tgtEl>
                                        <p:attrNameLst>
                                          <p:attrName>ppt_x</p:attrName>
                                          <p:attrName>ppt_y</p:attrName>
                                        </p:attrNameLst>
                                      </p:cBhvr>
                                      <p:rCtr x="228" y="45"/>
                                    </p:animMotion>
                                  </p:childTnLst>
                                  <p:subTnLst>
                                    <p:set>
                                      <p:cBhvr override="childStyle">
                                        <p:cTn dur="1" fill="hold" display="0" masterRel="sameClick" afterEffect="1">
                                          <p:stCondLst>
                                            <p:cond evt="end" delay="0">
                                              <p:tn val="96"/>
                                            </p:cond>
                                          </p:stCondLst>
                                        </p:cTn>
                                        <p:tgtEl>
                                          <p:spTgt spid="127213"/>
                                        </p:tgtEl>
                                        <p:attrNameLst>
                                          <p:attrName>style.visibility</p:attrName>
                                        </p:attrNameLst>
                                      </p:cBhvr>
                                      <p:to>
                                        <p:strVal val="hidden"/>
                                      </p:to>
                                    </p:set>
                                  </p:subTnLst>
                                </p:cTn>
                              </p:par>
                              <p:par>
                                <p:cTn id="98" presetID="63" presetClass="path" presetSubtype="0" accel="50000" decel="50000" fill="remove" grpId="1" nodeType="withEffect">
                                  <p:stCondLst>
                                    <p:cond delay="0"/>
                                  </p:stCondLst>
                                  <p:childTnLst>
                                    <p:animMotion origin="layout" path="M 2.77778E-7 1.48148E-6 L 0.15747 -0.00278 " pathEditMode="relative" rAng="0" ptsTypes="AA">
                                      <p:cBhvr>
                                        <p:cTn id="99" dur="2000" fill="hold"/>
                                        <p:tgtEl>
                                          <p:spTgt spid="127157"/>
                                        </p:tgtEl>
                                        <p:attrNameLst>
                                          <p:attrName>ppt_x</p:attrName>
                                          <p:attrName>ppt_y</p:attrName>
                                        </p:attrNameLst>
                                      </p:cBhvr>
                                      <p:rCtr x="79" y="-1"/>
                                    </p:animMotion>
                                  </p:childTnLst>
                                </p:cTn>
                              </p:par>
                              <p:par>
                                <p:cTn id="100" presetID="10" presetClass="entr" presetSubtype="0" fill="hold" grpId="0" nodeType="withEffect">
                                  <p:stCondLst>
                                    <p:cond delay="0"/>
                                  </p:stCondLst>
                                  <p:childTnLst>
                                    <p:set>
                                      <p:cBhvr>
                                        <p:cTn id="101" dur="1" fill="hold">
                                          <p:stCondLst>
                                            <p:cond delay="0"/>
                                          </p:stCondLst>
                                        </p:cTn>
                                        <p:tgtEl>
                                          <p:spTgt spid="127144"/>
                                        </p:tgtEl>
                                        <p:attrNameLst>
                                          <p:attrName>style.visibility</p:attrName>
                                        </p:attrNameLst>
                                      </p:cBhvr>
                                      <p:to>
                                        <p:strVal val="visible"/>
                                      </p:to>
                                    </p:set>
                                    <p:animEffect transition="in" filter="fade">
                                      <p:cBhvr>
                                        <p:cTn id="102" dur="1000"/>
                                        <p:tgtEl>
                                          <p:spTgt spid="127144"/>
                                        </p:tgtEl>
                                      </p:cBhvr>
                                    </p:animEffect>
                                  </p:childTnLst>
                                </p:cTn>
                              </p:par>
                              <p:par>
                                <p:cTn id="103" presetID="10" presetClass="entr" presetSubtype="0" fill="hold" nodeType="withEffect">
                                  <p:stCondLst>
                                    <p:cond delay="1500"/>
                                  </p:stCondLst>
                                  <p:childTnLst>
                                    <p:set>
                                      <p:cBhvr>
                                        <p:cTn id="104" dur="1" fill="hold">
                                          <p:stCondLst>
                                            <p:cond delay="0"/>
                                          </p:stCondLst>
                                        </p:cTn>
                                        <p:tgtEl>
                                          <p:spTgt spid="8"/>
                                        </p:tgtEl>
                                        <p:attrNameLst>
                                          <p:attrName>style.visibility</p:attrName>
                                        </p:attrNameLst>
                                      </p:cBhvr>
                                      <p:to>
                                        <p:strVal val="visible"/>
                                      </p:to>
                                    </p:set>
                                    <p:animEffect transition="in" filter="fade">
                                      <p:cBhvr>
                                        <p:cTn id="105" dur="1000"/>
                                        <p:tgtEl>
                                          <p:spTgt spid="8"/>
                                        </p:tgtEl>
                                      </p:cBhvr>
                                    </p:animEffect>
                                  </p:childTnLst>
                                </p:cTn>
                              </p:par>
                              <p:par>
                                <p:cTn id="106" presetID="10" presetClass="entr" presetSubtype="0" fill="hold" grpId="0" nodeType="withEffect">
                                  <p:stCondLst>
                                    <p:cond delay="1500"/>
                                  </p:stCondLst>
                                  <p:childTnLst>
                                    <p:set>
                                      <p:cBhvr>
                                        <p:cTn id="107" dur="1" fill="hold">
                                          <p:stCondLst>
                                            <p:cond delay="0"/>
                                          </p:stCondLst>
                                        </p:cTn>
                                        <p:tgtEl>
                                          <p:spTgt spid="127226"/>
                                        </p:tgtEl>
                                        <p:attrNameLst>
                                          <p:attrName>style.visibility</p:attrName>
                                        </p:attrNameLst>
                                      </p:cBhvr>
                                      <p:to>
                                        <p:strVal val="visible"/>
                                      </p:to>
                                    </p:set>
                                    <p:animEffect transition="in" filter="fade">
                                      <p:cBhvr>
                                        <p:cTn id="108" dur="1000"/>
                                        <p:tgtEl>
                                          <p:spTgt spid="127226"/>
                                        </p:tgtEl>
                                      </p:cBhvr>
                                    </p:animEffect>
                                  </p:childTnLst>
                                </p:cTn>
                              </p:par>
                              <p:par>
                                <p:cTn id="109" presetID="10" presetClass="entr" presetSubtype="0" fill="hold" grpId="0" nodeType="withEffect">
                                  <p:stCondLst>
                                    <p:cond delay="1500"/>
                                  </p:stCondLst>
                                  <p:childTnLst>
                                    <p:set>
                                      <p:cBhvr>
                                        <p:cTn id="110" dur="1" fill="hold">
                                          <p:stCondLst>
                                            <p:cond delay="0"/>
                                          </p:stCondLst>
                                        </p:cTn>
                                        <p:tgtEl>
                                          <p:spTgt spid="127227"/>
                                        </p:tgtEl>
                                        <p:attrNameLst>
                                          <p:attrName>style.visibility</p:attrName>
                                        </p:attrNameLst>
                                      </p:cBhvr>
                                      <p:to>
                                        <p:strVal val="visible"/>
                                      </p:to>
                                    </p:set>
                                    <p:animEffect transition="in" filter="fade">
                                      <p:cBhvr>
                                        <p:cTn id="111" dur="1000"/>
                                        <p:tgtEl>
                                          <p:spTgt spid="127227"/>
                                        </p:tgtEl>
                                      </p:cBhvr>
                                    </p:animEffect>
                                  </p:childTnLst>
                                </p:cTn>
                              </p:par>
                              <p:par>
                                <p:cTn id="112" presetID="10" presetClass="entr" presetSubtype="0" fill="hold" nodeType="withEffect">
                                  <p:stCondLst>
                                    <p:cond delay="1500"/>
                                  </p:stCondLst>
                                  <p:childTnLst>
                                    <p:set>
                                      <p:cBhvr>
                                        <p:cTn id="113" dur="1" fill="hold">
                                          <p:stCondLst>
                                            <p:cond delay="0"/>
                                          </p:stCondLst>
                                        </p:cTn>
                                        <p:tgtEl>
                                          <p:spTgt spid="17"/>
                                        </p:tgtEl>
                                        <p:attrNameLst>
                                          <p:attrName>style.visibility</p:attrName>
                                        </p:attrNameLst>
                                      </p:cBhvr>
                                      <p:to>
                                        <p:strVal val="visible"/>
                                      </p:to>
                                    </p:set>
                                    <p:animEffect transition="in" filter="fade">
                                      <p:cBhvr>
                                        <p:cTn id="114" dur="1000"/>
                                        <p:tgtEl>
                                          <p:spTgt spid="17"/>
                                        </p:tgtEl>
                                      </p:cBhvr>
                                    </p:animEffect>
                                  </p:childTnLst>
                                </p:cTn>
                              </p:par>
                              <p:par>
                                <p:cTn id="115" presetID="10" presetClass="entr" presetSubtype="0" fill="hold" nodeType="withEffect">
                                  <p:stCondLst>
                                    <p:cond delay="1500"/>
                                  </p:stCondLst>
                                  <p:childTnLst>
                                    <p:set>
                                      <p:cBhvr>
                                        <p:cTn id="116" dur="1" fill="hold">
                                          <p:stCondLst>
                                            <p:cond delay="0"/>
                                          </p:stCondLst>
                                        </p:cTn>
                                        <p:tgtEl>
                                          <p:spTgt spid="10"/>
                                        </p:tgtEl>
                                        <p:attrNameLst>
                                          <p:attrName>style.visibility</p:attrName>
                                        </p:attrNameLst>
                                      </p:cBhvr>
                                      <p:to>
                                        <p:strVal val="visible"/>
                                      </p:to>
                                    </p:set>
                                    <p:animEffect transition="in" filter="fade">
                                      <p:cBhvr>
                                        <p:cTn id="117" dur="1000"/>
                                        <p:tgtEl>
                                          <p:spTgt spid="10"/>
                                        </p:tgtEl>
                                      </p:cBhvr>
                                    </p:animEffect>
                                  </p:childTnLst>
                                </p:cTn>
                              </p:par>
                              <p:par>
                                <p:cTn id="118" presetID="10" presetClass="exit" presetSubtype="0" fill="hold" grpId="1" nodeType="withEffect">
                                  <p:stCondLst>
                                    <p:cond delay="1500"/>
                                  </p:stCondLst>
                                  <p:childTnLst>
                                    <p:animEffect transition="out" filter="fade">
                                      <p:cBhvr>
                                        <p:cTn id="119" dur="1000"/>
                                        <p:tgtEl>
                                          <p:spTgt spid="127139"/>
                                        </p:tgtEl>
                                      </p:cBhvr>
                                    </p:animEffect>
                                    <p:set>
                                      <p:cBhvr>
                                        <p:cTn id="120" dur="1" fill="hold">
                                          <p:stCondLst>
                                            <p:cond delay="999"/>
                                          </p:stCondLst>
                                        </p:cTn>
                                        <p:tgtEl>
                                          <p:spTgt spid="127139"/>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22" presetClass="entr" presetSubtype="8" fill="hold" grpId="0" nodeType="clickEffect">
                                  <p:stCondLst>
                                    <p:cond delay="0"/>
                                  </p:stCondLst>
                                  <p:childTnLst>
                                    <p:set>
                                      <p:cBhvr>
                                        <p:cTn id="124" dur="1" fill="hold">
                                          <p:stCondLst>
                                            <p:cond delay="0"/>
                                          </p:stCondLst>
                                        </p:cTn>
                                        <p:tgtEl>
                                          <p:spTgt spid="127142"/>
                                        </p:tgtEl>
                                        <p:attrNameLst>
                                          <p:attrName>style.visibility</p:attrName>
                                        </p:attrNameLst>
                                      </p:cBhvr>
                                      <p:to>
                                        <p:strVal val="visible"/>
                                      </p:to>
                                    </p:set>
                                    <p:animEffect transition="in" filter="wipe(left)">
                                      <p:cBhvr>
                                        <p:cTn id="125" dur="500"/>
                                        <p:tgtEl>
                                          <p:spTgt spid="127142"/>
                                        </p:tgtEl>
                                      </p:cBhvr>
                                    </p:animEffect>
                                  </p:childTnLst>
                                </p:cTn>
                              </p:par>
                              <p:par>
                                <p:cTn id="126" presetID="0" presetClass="path" presetSubtype="0" accel="50000" decel="50000" fill="hold" nodeType="withEffect">
                                  <p:stCondLst>
                                    <p:cond delay="0"/>
                                  </p:stCondLst>
                                  <p:childTnLst>
                                    <p:animMotion origin="layout" path="M 0.00052 -0.00787 C 0.03247 -0.02291 0.06476 -0.0375 0.09098 -0.03101 C 0.11702 -0.02361 0.13733 0.00579 0.15799 0.03588 " pathEditMode="relative" rAng="0" ptsTypes="aaA">
                                      <p:cBhvr>
                                        <p:cTn id="127" dur="2000" fill="hold"/>
                                        <p:tgtEl>
                                          <p:spTgt spid="17"/>
                                        </p:tgtEl>
                                        <p:attrNameLst>
                                          <p:attrName>ppt_x</p:attrName>
                                          <p:attrName>ppt_y</p:attrName>
                                        </p:attrNameLst>
                                      </p:cBhvr>
                                      <p:rCtr x="79" y="7"/>
                                    </p:animMotion>
                                  </p:childTnLst>
                                  <p:subTnLst>
                                    <p:set>
                                      <p:cBhvr override="childStyle">
                                        <p:cTn dur="1" fill="hold" display="0" masterRel="sameClick" afterEffect="1">
                                          <p:stCondLst>
                                            <p:cond evt="end" delay="0">
                                              <p:tn val="126"/>
                                            </p:cond>
                                          </p:stCondLst>
                                        </p:cTn>
                                        <p:tgtEl>
                                          <p:spTgt spid="17"/>
                                        </p:tgtEl>
                                        <p:attrNameLst>
                                          <p:attrName>style.visibility</p:attrName>
                                        </p:attrNameLst>
                                      </p:cBhvr>
                                      <p:to>
                                        <p:strVal val="hidden"/>
                                      </p:to>
                                    </p:set>
                                  </p:subTnLst>
                                </p:cTn>
                              </p:par>
                              <p:par>
                                <p:cTn id="128" presetID="0" presetClass="path" presetSubtype="0" accel="50000" decel="50000" fill="hold" nodeType="withEffect">
                                  <p:stCondLst>
                                    <p:cond delay="0"/>
                                  </p:stCondLst>
                                  <p:childTnLst>
                                    <p:animMotion origin="layout" path="M -3.33333E-6 1.85185E-6 C 0.02691 -0.00764 0.054 -0.01505 0.07917 -0.00556 C 0.10434 0.00393 0.12778 0.03055 0.15139 0.05741 " pathEditMode="relative" ptsTypes="aaA">
                                      <p:cBhvr>
                                        <p:cTn id="129" dur="2000" fill="hold"/>
                                        <p:tgtEl>
                                          <p:spTgt spid="10"/>
                                        </p:tgtEl>
                                        <p:attrNameLst>
                                          <p:attrName>ppt_x</p:attrName>
                                          <p:attrName>ppt_y</p:attrName>
                                        </p:attrNameLst>
                                      </p:cBhvr>
                                    </p:animMotion>
                                  </p:childTnLst>
                                  <p:subTnLst>
                                    <p:set>
                                      <p:cBhvr override="childStyle">
                                        <p:cTn dur="1" fill="hold" display="0" masterRel="sameClick" afterEffect="1">
                                          <p:stCondLst>
                                            <p:cond evt="end" delay="0">
                                              <p:tn val="128"/>
                                            </p:cond>
                                          </p:stCondLst>
                                        </p:cTn>
                                        <p:tgtEl>
                                          <p:spTgt spid="10"/>
                                        </p:tgtEl>
                                        <p:attrNameLst>
                                          <p:attrName>style.visibility</p:attrName>
                                        </p:attrNameLst>
                                      </p:cBhvr>
                                      <p:to>
                                        <p:strVal val="hidden"/>
                                      </p:to>
                                    </p:set>
                                  </p:subTnLst>
                                </p:cTn>
                              </p:par>
                              <p:par>
                                <p:cTn id="130" presetID="0" presetClass="path" presetSubtype="0" accel="50000" decel="50000" fill="hold" grpId="1" nodeType="withEffect">
                                  <p:stCondLst>
                                    <p:cond delay="0"/>
                                  </p:stCondLst>
                                  <p:childTnLst>
                                    <p:animMotion origin="layout" path="M 0.00191 0.00555 C 0.02292 0.00324 0.09705 0.00764 0.12639 -0.0081 C 0.15573 -0.02384 0.16632 -0.05556 0.17813 -0.08935 " pathEditMode="relative" rAng="0" ptsTypes="aaa">
                                      <p:cBhvr>
                                        <p:cTn id="131" dur="2000" fill="hold"/>
                                        <p:tgtEl>
                                          <p:spTgt spid="127226"/>
                                        </p:tgtEl>
                                        <p:attrNameLst>
                                          <p:attrName>ppt_x</p:attrName>
                                          <p:attrName>ppt_y</p:attrName>
                                        </p:attrNameLst>
                                      </p:cBhvr>
                                      <p:rCtr x="88" y="-47"/>
                                    </p:animMotion>
                                  </p:childTnLst>
                                  <p:subTnLst>
                                    <p:set>
                                      <p:cBhvr override="childStyle">
                                        <p:cTn dur="1" fill="hold" display="0" masterRel="sameClick" afterEffect="1">
                                          <p:stCondLst>
                                            <p:cond evt="end" delay="0">
                                              <p:tn val="130"/>
                                            </p:cond>
                                          </p:stCondLst>
                                        </p:cTn>
                                        <p:tgtEl>
                                          <p:spTgt spid="127226"/>
                                        </p:tgtEl>
                                        <p:attrNameLst>
                                          <p:attrName>style.visibility</p:attrName>
                                        </p:attrNameLst>
                                      </p:cBhvr>
                                      <p:to>
                                        <p:strVal val="hidden"/>
                                      </p:to>
                                    </p:set>
                                  </p:subTnLst>
                                </p:cTn>
                              </p:par>
                              <p:par>
                                <p:cTn id="132" presetID="0" presetClass="path" presetSubtype="0" accel="50000" decel="50000" fill="hold" grpId="1" nodeType="withEffect">
                                  <p:stCondLst>
                                    <p:cond delay="0"/>
                                  </p:stCondLst>
                                  <p:childTnLst>
                                    <p:animMotion origin="layout" path="M 0.00104 0.00185 C 0.05278 0.00532 0.10469 0.00903 0.12865 -0.00579 C 0.1526 -0.0206 0.14271 -0.07037 0.14497 -0.08704 " pathEditMode="relative" rAng="0" ptsTypes="aaA">
                                      <p:cBhvr>
                                        <p:cTn id="133" dur="2000" fill="hold"/>
                                        <p:tgtEl>
                                          <p:spTgt spid="127227"/>
                                        </p:tgtEl>
                                        <p:attrNameLst>
                                          <p:attrName>ppt_x</p:attrName>
                                          <p:attrName>ppt_y</p:attrName>
                                        </p:attrNameLst>
                                      </p:cBhvr>
                                      <p:rCtr x="76" y="-41"/>
                                    </p:animMotion>
                                  </p:childTnLst>
                                  <p:subTnLst>
                                    <p:set>
                                      <p:cBhvr override="childStyle">
                                        <p:cTn dur="1" fill="hold" display="0" masterRel="sameClick" afterEffect="1">
                                          <p:stCondLst>
                                            <p:cond evt="end" delay="0">
                                              <p:tn val="132"/>
                                            </p:cond>
                                          </p:stCondLst>
                                        </p:cTn>
                                        <p:tgtEl>
                                          <p:spTgt spid="127227"/>
                                        </p:tgtEl>
                                        <p:attrNameLst>
                                          <p:attrName>style.visibility</p:attrName>
                                        </p:attrNameLst>
                                      </p:cBhvr>
                                      <p:to>
                                        <p:strVal val="hidden"/>
                                      </p:to>
                                    </p:set>
                                  </p:subTnLst>
                                </p:cTn>
                              </p:par>
                              <p:par>
                                <p:cTn id="134" presetID="63" presetClass="path" presetSubtype="0" accel="50000" decel="50000" fill="hold" nodeType="withEffect">
                                  <p:stCondLst>
                                    <p:cond delay="0"/>
                                  </p:stCondLst>
                                  <p:childTnLst>
                                    <p:animMotion origin="layout" path="M 0.00138 -0.00602 L 0.16822 -0.00162 " pathEditMode="relative" rAng="0" ptsTypes="AA">
                                      <p:cBhvr>
                                        <p:cTn id="135" dur="2000" fill="hold"/>
                                        <p:tgtEl>
                                          <p:spTgt spid="8"/>
                                        </p:tgtEl>
                                        <p:attrNameLst>
                                          <p:attrName>ppt_x</p:attrName>
                                          <p:attrName>ppt_y</p:attrName>
                                        </p:attrNameLst>
                                      </p:cBhvr>
                                      <p:rCtr x="83" y="2"/>
                                    </p:animMotion>
                                  </p:childTnLst>
                                  <p:subTnLst>
                                    <p:set>
                                      <p:cBhvr override="childStyle">
                                        <p:cTn dur="1" fill="hold" display="0" masterRel="sameClick" afterEffect="1">
                                          <p:stCondLst>
                                            <p:cond evt="end" delay="0">
                                              <p:tn val="134"/>
                                            </p:cond>
                                          </p:stCondLst>
                                        </p:cTn>
                                        <p:tgtEl>
                                          <p:spTgt spid="8"/>
                                        </p:tgtEl>
                                        <p:attrNameLst>
                                          <p:attrName>style.visibility</p:attrName>
                                        </p:attrNameLst>
                                      </p:cBhvr>
                                      <p:to>
                                        <p:strVal val="hidden"/>
                                      </p:to>
                                    </p:set>
                                  </p:subTnLst>
                                </p:cTn>
                              </p:par>
                              <p:par>
                                <p:cTn id="136" presetID="10" presetClass="entr" presetSubtype="0" fill="hold" nodeType="withEffect">
                                  <p:stCondLst>
                                    <p:cond delay="1000"/>
                                  </p:stCondLst>
                                  <p:childTnLst>
                                    <p:set>
                                      <p:cBhvr>
                                        <p:cTn id="137" dur="1" fill="hold">
                                          <p:stCondLst>
                                            <p:cond delay="0"/>
                                          </p:stCondLst>
                                        </p:cTn>
                                        <p:tgtEl>
                                          <p:spTgt spid="11"/>
                                        </p:tgtEl>
                                        <p:attrNameLst>
                                          <p:attrName>style.visibility</p:attrName>
                                        </p:attrNameLst>
                                      </p:cBhvr>
                                      <p:to>
                                        <p:strVal val="visible"/>
                                      </p:to>
                                    </p:set>
                                    <p:animEffect transition="in" filter="fade">
                                      <p:cBhvr>
                                        <p:cTn id="138" dur="1000"/>
                                        <p:tgtEl>
                                          <p:spTgt spid="11"/>
                                        </p:tgtEl>
                                      </p:cBhvr>
                                    </p:animEffect>
                                  </p:childTnLst>
                                </p:cTn>
                              </p:par>
                              <p:par>
                                <p:cTn id="139" presetID="10" presetClass="entr" presetSubtype="0" fill="hold" nodeType="withEffect">
                                  <p:stCondLst>
                                    <p:cond delay="1000"/>
                                  </p:stCondLst>
                                  <p:childTnLst>
                                    <p:set>
                                      <p:cBhvr>
                                        <p:cTn id="140" dur="1" fill="hold">
                                          <p:stCondLst>
                                            <p:cond delay="0"/>
                                          </p:stCondLst>
                                        </p:cTn>
                                        <p:tgtEl>
                                          <p:spTgt spid="15"/>
                                        </p:tgtEl>
                                        <p:attrNameLst>
                                          <p:attrName>style.visibility</p:attrName>
                                        </p:attrNameLst>
                                      </p:cBhvr>
                                      <p:to>
                                        <p:strVal val="visible"/>
                                      </p:to>
                                    </p:set>
                                    <p:animEffect transition="in" filter="fade">
                                      <p:cBhvr>
                                        <p:cTn id="141" dur="1000"/>
                                        <p:tgtEl>
                                          <p:spTgt spid="15"/>
                                        </p:tgtEl>
                                      </p:cBhvr>
                                    </p:animEffect>
                                  </p:childTnLst>
                                </p:cTn>
                              </p:par>
                              <p:par>
                                <p:cTn id="142" presetID="10" presetClass="entr" presetSubtype="0" fill="hold" grpId="0" nodeType="withEffect">
                                  <p:stCondLst>
                                    <p:cond delay="1000"/>
                                  </p:stCondLst>
                                  <p:childTnLst>
                                    <p:set>
                                      <p:cBhvr>
                                        <p:cTn id="143" dur="1" fill="hold">
                                          <p:stCondLst>
                                            <p:cond delay="0"/>
                                          </p:stCondLst>
                                        </p:cTn>
                                        <p:tgtEl>
                                          <p:spTgt spid="127262"/>
                                        </p:tgtEl>
                                        <p:attrNameLst>
                                          <p:attrName>style.visibility</p:attrName>
                                        </p:attrNameLst>
                                      </p:cBhvr>
                                      <p:to>
                                        <p:strVal val="visible"/>
                                      </p:to>
                                    </p:set>
                                    <p:animEffect transition="in" filter="fade">
                                      <p:cBhvr>
                                        <p:cTn id="144" dur="1000"/>
                                        <p:tgtEl>
                                          <p:spTgt spid="127262"/>
                                        </p:tgtEl>
                                      </p:cBhvr>
                                    </p:animEffect>
                                  </p:childTnLst>
                                </p:cTn>
                              </p:par>
                              <p:par>
                                <p:cTn id="145" presetID="10" presetClass="entr" presetSubtype="0" fill="hold" grpId="0" nodeType="withEffect">
                                  <p:stCondLst>
                                    <p:cond delay="1000"/>
                                  </p:stCondLst>
                                  <p:childTnLst>
                                    <p:set>
                                      <p:cBhvr>
                                        <p:cTn id="146" dur="1" fill="hold">
                                          <p:stCondLst>
                                            <p:cond delay="0"/>
                                          </p:stCondLst>
                                        </p:cTn>
                                        <p:tgtEl>
                                          <p:spTgt spid="127263"/>
                                        </p:tgtEl>
                                        <p:attrNameLst>
                                          <p:attrName>style.visibility</p:attrName>
                                        </p:attrNameLst>
                                      </p:cBhvr>
                                      <p:to>
                                        <p:strVal val="visible"/>
                                      </p:to>
                                    </p:set>
                                    <p:animEffect transition="in" filter="fade">
                                      <p:cBhvr>
                                        <p:cTn id="147" dur="1000"/>
                                        <p:tgtEl>
                                          <p:spTgt spid="127263"/>
                                        </p:tgtEl>
                                      </p:cBhvr>
                                    </p:animEffect>
                                  </p:childTnLst>
                                </p:cTn>
                              </p:par>
                              <p:par>
                                <p:cTn id="148" presetID="10" presetClass="exit" presetSubtype="0" fill="hold" grpId="1" nodeType="withEffect">
                                  <p:stCondLst>
                                    <p:cond delay="1000"/>
                                  </p:stCondLst>
                                  <p:childTnLst>
                                    <p:animEffect transition="out" filter="fade">
                                      <p:cBhvr>
                                        <p:cTn id="149" dur="1000"/>
                                        <p:tgtEl>
                                          <p:spTgt spid="127142"/>
                                        </p:tgtEl>
                                      </p:cBhvr>
                                    </p:animEffect>
                                    <p:set>
                                      <p:cBhvr>
                                        <p:cTn id="150" dur="1" fill="hold">
                                          <p:stCondLst>
                                            <p:cond delay="999"/>
                                          </p:stCondLst>
                                        </p:cTn>
                                        <p:tgtEl>
                                          <p:spTgt spid="127142"/>
                                        </p:tgtEl>
                                        <p:attrNameLst>
                                          <p:attrName>style.visibility</p:attrName>
                                        </p:attrNameLst>
                                      </p:cBhvr>
                                      <p:to>
                                        <p:strVal val="hidden"/>
                                      </p:to>
                                    </p:set>
                                  </p:childTnLst>
                                </p:cTn>
                              </p:par>
                            </p:childTnLst>
                          </p:cTn>
                        </p:par>
                        <p:par>
                          <p:cTn id="151" fill="hold">
                            <p:stCondLst>
                              <p:cond delay="2000"/>
                            </p:stCondLst>
                            <p:childTnLst>
                              <p:par>
                                <p:cTn id="152" presetID="10" presetClass="entr" presetSubtype="0" fill="hold" grpId="0" nodeType="afterEffect">
                                  <p:stCondLst>
                                    <p:cond delay="0"/>
                                  </p:stCondLst>
                                  <p:childTnLst>
                                    <p:set>
                                      <p:cBhvr>
                                        <p:cTn id="153" dur="1" fill="hold">
                                          <p:stCondLst>
                                            <p:cond delay="0"/>
                                          </p:stCondLst>
                                        </p:cTn>
                                        <p:tgtEl>
                                          <p:spTgt spid="127192"/>
                                        </p:tgtEl>
                                        <p:attrNameLst>
                                          <p:attrName>style.visibility</p:attrName>
                                        </p:attrNameLst>
                                      </p:cBhvr>
                                      <p:to>
                                        <p:strVal val="visible"/>
                                      </p:to>
                                    </p:set>
                                    <p:animEffect transition="in" filter="fade">
                                      <p:cBhvr>
                                        <p:cTn id="154" dur="1000"/>
                                        <p:tgtEl>
                                          <p:spTgt spid="127192"/>
                                        </p:tgtEl>
                                      </p:cBhvr>
                                    </p:animEffect>
                                  </p:childTnLst>
                                </p:cTn>
                              </p:par>
                            </p:childTnLst>
                          </p:cTn>
                        </p:par>
                        <p:par>
                          <p:cTn id="155" fill="hold">
                            <p:stCondLst>
                              <p:cond delay="3000"/>
                            </p:stCondLst>
                            <p:childTnLst>
                              <p:par>
                                <p:cTn id="156" presetID="22" presetClass="entr" presetSubtype="2" fill="hold" grpId="0" nodeType="afterEffect">
                                  <p:stCondLst>
                                    <p:cond delay="0"/>
                                  </p:stCondLst>
                                  <p:childTnLst>
                                    <p:set>
                                      <p:cBhvr>
                                        <p:cTn id="157" dur="1" fill="hold">
                                          <p:stCondLst>
                                            <p:cond delay="0"/>
                                          </p:stCondLst>
                                        </p:cTn>
                                        <p:tgtEl>
                                          <p:spTgt spid="127268"/>
                                        </p:tgtEl>
                                        <p:attrNameLst>
                                          <p:attrName>style.visibility</p:attrName>
                                        </p:attrNameLst>
                                      </p:cBhvr>
                                      <p:to>
                                        <p:strVal val="visible"/>
                                      </p:to>
                                    </p:set>
                                    <p:animEffect transition="in" filter="wipe(right)">
                                      <p:cBhvr>
                                        <p:cTn id="158" dur="500"/>
                                        <p:tgtEl>
                                          <p:spTgt spid="127268"/>
                                        </p:tgtEl>
                                      </p:cBhvr>
                                    </p:animEffect>
                                  </p:childTnLst>
                                </p:cTn>
                              </p:par>
                            </p:childTnLst>
                          </p:cTn>
                        </p:par>
                        <p:par>
                          <p:cTn id="159" fill="hold">
                            <p:stCondLst>
                              <p:cond delay="3500"/>
                            </p:stCondLst>
                            <p:childTnLst>
                              <p:par>
                                <p:cTn id="160" presetID="22" presetClass="entr" presetSubtype="2" fill="hold" grpId="0" nodeType="afterEffect">
                                  <p:stCondLst>
                                    <p:cond delay="0"/>
                                  </p:stCondLst>
                                  <p:childTnLst>
                                    <p:set>
                                      <p:cBhvr>
                                        <p:cTn id="161" dur="1" fill="hold">
                                          <p:stCondLst>
                                            <p:cond delay="0"/>
                                          </p:stCondLst>
                                        </p:cTn>
                                        <p:tgtEl>
                                          <p:spTgt spid="127269"/>
                                        </p:tgtEl>
                                        <p:attrNameLst>
                                          <p:attrName>style.visibility</p:attrName>
                                        </p:attrNameLst>
                                      </p:cBhvr>
                                      <p:to>
                                        <p:strVal val="visible"/>
                                      </p:to>
                                    </p:set>
                                    <p:animEffect transition="in" filter="wipe(right)">
                                      <p:cBhvr>
                                        <p:cTn id="162" dur="500"/>
                                        <p:tgtEl>
                                          <p:spTgt spid="127269"/>
                                        </p:tgtEl>
                                      </p:cBhvr>
                                    </p:animEffect>
                                  </p:childTnLst>
                                </p:cTn>
                              </p:par>
                            </p:childTnLst>
                          </p:cTn>
                        </p:par>
                      </p:childTnLst>
                    </p:cTn>
                  </p:par>
                  <p:par>
                    <p:cTn id="163" fill="hold">
                      <p:stCondLst>
                        <p:cond delay="indefinite"/>
                      </p:stCondLst>
                      <p:childTnLst>
                        <p:par>
                          <p:cTn id="164" fill="hold">
                            <p:stCondLst>
                              <p:cond delay="0"/>
                            </p:stCondLst>
                            <p:childTnLst>
                              <p:par>
                                <p:cTn id="165" presetID="22" presetClass="entr" presetSubtype="8" fill="hold" grpId="0" nodeType="clickEffect">
                                  <p:stCondLst>
                                    <p:cond delay="0"/>
                                  </p:stCondLst>
                                  <p:childTnLst>
                                    <p:set>
                                      <p:cBhvr>
                                        <p:cTn id="166" dur="1" fill="hold">
                                          <p:stCondLst>
                                            <p:cond delay="0"/>
                                          </p:stCondLst>
                                        </p:cTn>
                                        <p:tgtEl>
                                          <p:spTgt spid="127233"/>
                                        </p:tgtEl>
                                        <p:attrNameLst>
                                          <p:attrName>style.visibility</p:attrName>
                                        </p:attrNameLst>
                                      </p:cBhvr>
                                      <p:to>
                                        <p:strVal val="visible"/>
                                      </p:to>
                                    </p:set>
                                    <p:animEffect transition="in" filter="wipe(left)">
                                      <p:cBhvr>
                                        <p:cTn id="167" dur="500"/>
                                        <p:tgtEl>
                                          <p:spTgt spid="127233"/>
                                        </p:tgtEl>
                                      </p:cBhvr>
                                    </p:animEffect>
                                  </p:childTnLst>
                                </p:cTn>
                              </p:par>
                              <p:par>
                                <p:cTn id="168" presetID="10" presetClass="exit" presetSubtype="0" fill="hold" grpId="1" nodeType="withEffect">
                                  <p:stCondLst>
                                    <p:cond delay="0"/>
                                  </p:stCondLst>
                                  <p:childTnLst>
                                    <p:animEffect transition="out" filter="fade">
                                      <p:cBhvr>
                                        <p:cTn id="169" dur="1000"/>
                                        <p:tgtEl>
                                          <p:spTgt spid="127269"/>
                                        </p:tgtEl>
                                      </p:cBhvr>
                                    </p:animEffect>
                                    <p:set>
                                      <p:cBhvr>
                                        <p:cTn id="170" dur="1" fill="hold">
                                          <p:stCondLst>
                                            <p:cond delay="999"/>
                                          </p:stCondLst>
                                        </p:cTn>
                                        <p:tgtEl>
                                          <p:spTgt spid="127269"/>
                                        </p:tgtEl>
                                        <p:attrNameLst>
                                          <p:attrName>style.visibility</p:attrName>
                                        </p:attrNameLst>
                                      </p:cBhvr>
                                      <p:to>
                                        <p:strVal val="hidden"/>
                                      </p:to>
                                    </p:set>
                                  </p:childTnLst>
                                </p:cTn>
                              </p:par>
                              <p:par>
                                <p:cTn id="171" presetID="10" presetClass="exit" presetSubtype="0" fill="hold" grpId="1" nodeType="withEffect">
                                  <p:stCondLst>
                                    <p:cond delay="0"/>
                                  </p:stCondLst>
                                  <p:childTnLst>
                                    <p:animEffect transition="out" filter="fade">
                                      <p:cBhvr>
                                        <p:cTn id="172" dur="1000"/>
                                        <p:tgtEl>
                                          <p:spTgt spid="127268"/>
                                        </p:tgtEl>
                                      </p:cBhvr>
                                    </p:animEffect>
                                    <p:set>
                                      <p:cBhvr>
                                        <p:cTn id="173" dur="1" fill="hold">
                                          <p:stCondLst>
                                            <p:cond delay="999"/>
                                          </p:stCondLst>
                                        </p:cTn>
                                        <p:tgtEl>
                                          <p:spTgt spid="127268"/>
                                        </p:tgtEl>
                                        <p:attrNameLst>
                                          <p:attrName>style.visibility</p:attrName>
                                        </p:attrNameLst>
                                      </p:cBhvr>
                                      <p:to>
                                        <p:strVal val="hidden"/>
                                      </p:to>
                                    </p:set>
                                  </p:childTnLst>
                                </p:cTn>
                              </p:par>
                              <p:par>
                                <p:cTn id="174" presetID="10" presetClass="entr" presetSubtype="0" fill="hold" grpId="0" nodeType="withEffect">
                                  <p:stCondLst>
                                    <p:cond delay="0"/>
                                  </p:stCondLst>
                                  <p:childTnLst>
                                    <p:set>
                                      <p:cBhvr>
                                        <p:cTn id="175" dur="1" fill="hold">
                                          <p:stCondLst>
                                            <p:cond delay="0"/>
                                          </p:stCondLst>
                                        </p:cTn>
                                        <p:tgtEl>
                                          <p:spTgt spid="127261"/>
                                        </p:tgtEl>
                                        <p:attrNameLst>
                                          <p:attrName>style.visibility</p:attrName>
                                        </p:attrNameLst>
                                      </p:cBhvr>
                                      <p:to>
                                        <p:strVal val="visible"/>
                                      </p:to>
                                    </p:set>
                                    <p:animEffect transition="in" filter="fade">
                                      <p:cBhvr>
                                        <p:cTn id="176" dur="1000"/>
                                        <p:tgtEl>
                                          <p:spTgt spid="127261"/>
                                        </p:tgtEl>
                                      </p:cBhvr>
                                    </p:animEffect>
                                  </p:childTnLst>
                                </p:cTn>
                              </p:par>
                              <p:par>
                                <p:cTn id="177" presetID="10" presetClass="entr" presetSubtype="0" fill="hold" nodeType="withEffect">
                                  <p:stCondLst>
                                    <p:cond delay="0"/>
                                  </p:stCondLst>
                                  <p:childTnLst>
                                    <p:set>
                                      <p:cBhvr>
                                        <p:cTn id="178" dur="1" fill="hold">
                                          <p:stCondLst>
                                            <p:cond delay="0"/>
                                          </p:stCondLst>
                                        </p:cTn>
                                        <p:tgtEl>
                                          <p:spTgt spid="18"/>
                                        </p:tgtEl>
                                        <p:attrNameLst>
                                          <p:attrName>style.visibility</p:attrName>
                                        </p:attrNameLst>
                                      </p:cBhvr>
                                      <p:to>
                                        <p:strVal val="visible"/>
                                      </p:to>
                                    </p:set>
                                    <p:animEffect transition="in" filter="fade">
                                      <p:cBhvr>
                                        <p:cTn id="179" dur="1000"/>
                                        <p:tgtEl>
                                          <p:spTgt spid="18"/>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127264"/>
                                        </p:tgtEl>
                                        <p:attrNameLst>
                                          <p:attrName>style.visibility</p:attrName>
                                        </p:attrNameLst>
                                      </p:cBhvr>
                                      <p:to>
                                        <p:strVal val="visible"/>
                                      </p:to>
                                    </p:set>
                                    <p:animEffect transition="in" filter="fade">
                                      <p:cBhvr>
                                        <p:cTn id="182" dur="1000"/>
                                        <p:tgtEl>
                                          <p:spTgt spid="127264"/>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127265"/>
                                        </p:tgtEl>
                                        <p:attrNameLst>
                                          <p:attrName>style.visibility</p:attrName>
                                        </p:attrNameLst>
                                      </p:cBhvr>
                                      <p:to>
                                        <p:strVal val="visible"/>
                                      </p:to>
                                    </p:set>
                                    <p:animEffect transition="in" filter="fade">
                                      <p:cBhvr>
                                        <p:cTn id="185" dur="1000"/>
                                        <p:tgtEl>
                                          <p:spTgt spid="127265"/>
                                        </p:tgtEl>
                                      </p:cBhvr>
                                    </p:animEffect>
                                  </p:childTnLst>
                                </p:cTn>
                              </p:par>
                              <p:par>
                                <p:cTn id="186" presetID="10" presetClass="exit" presetSubtype="0" fill="hold" grpId="1" nodeType="withEffect">
                                  <p:stCondLst>
                                    <p:cond delay="0"/>
                                  </p:stCondLst>
                                  <p:childTnLst>
                                    <p:animEffect transition="out" filter="fade">
                                      <p:cBhvr>
                                        <p:cTn id="187" dur="1000"/>
                                        <p:tgtEl>
                                          <p:spTgt spid="127233"/>
                                        </p:tgtEl>
                                      </p:cBhvr>
                                    </p:animEffect>
                                    <p:set>
                                      <p:cBhvr>
                                        <p:cTn id="188" dur="1" fill="hold">
                                          <p:stCondLst>
                                            <p:cond delay="999"/>
                                          </p:stCondLst>
                                        </p:cTn>
                                        <p:tgtEl>
                                          <p:spTgt spid="127233"/>
                                        </p:tgtEl>
                                        <p:attrNameLst>
                                          <p:attrName>style.visibility</p:attrName>
                                        </p:attrNameLst>
                                      </p:cBhvr>
                                      <p:to>
                                        <p:strVal val="hidden"/>
                                      </p:to>
                                    </p:set>
                                  </p:childTnLst>
                                </p:cTn>
                              </p:par>
                              <p:par>
                                <p:cTn id="189" presetID="10" presetClass="exit" presetSubtype="0" fill="hold" grpId="1" nodeType="withEffect">
                                  <p:stCondLst>
                                    <p:cond delay="0"/>
                                  </p:stCondLst>
                                  <p:childTnLst>
                                    <p:animEffect transition="out" filter="fade">
                                      <p:cBhvr>
                                        <p:cTn id="190" dur="1000"/>
                                        <p:tgtEl>
                                          <p:spTgt spid="127192"/>
                                        </p:tgtEl>
                                      </p:cBhvr>
                                    </p:animEffect>
                                    <p:set>
                                      <p:cBhvr>
                                        <p:cTn id="191" dur="1" fill="hold">
                                          <p:stCondLst>
                                            <p:cond delay="999"/>
                                          </p:stCondLst>
                                        </p:cTn>
                                        <p:tgtEl>
                                          <p:spTgt spid="127192"/>
                                        </p:tgtEl>
                                        <p:attrNameLst>
                                          <p:attrName>style.visibility</p:attrName>
                                        </p:attrNameLst>
                                      </p:cBhvr>
                                      <p:to>
                                        <p:strVal val="hidden"/>
                                      </p:to>
                                    </p:set>
                                  </p:childTnLst>
                                </p:cTn>
                              </p:par>
                              <p:par>
                                <p:cTn id="192" presetID="10" presetClass="exit" presetSubtype="0" fill="hold" nodeType="withEffect">
                                  <p:stCondLst>
                                    <p:cond delay="0"/>
                                  </p:stCondLst>
                                  <p:childTnLst>
                                    <p:animEffect transition="out" filter="fade">
                                      <p:cBhvr>
                                        <p:cTn id="193" dur="1000"/>
                                        <p:tgtEl>
                                          <p:spTgt spid="11"/>
                                        </p:tgtEl>
                                      </p:cBhvr>
                                    </p:animEffect>
                                    <p:set>
                                      <p:cBhvr>
                                        <p:cTn id="194" dur="1" fill="hold">
                                          <p:stCondLst>
                                            <p:cond delay="999"/>
                                          </p:stCondLst>
                                        </p:cTn>
                                        <p:tgtEl>
                                          <p:spTgt spid="11"/>
                                        </p:tgtEl>
                                        <p:attrNameLst>
                                          <p:attrName>style.visibility</p:attrName>
                                        </p:attrNameLst>
                                      </p:cBhvr>
                                      <p:to>
                                        <p:strVal val="hidden"/>
                                      </p:to>
                                    </p:set>
                                  </p:childTnLst>
                                </p:cTn>
                              </p:par>
                              <p:par>
                                <p:cTn id="195" presetID="10" presetClass="exit" presetSubtype="0" fill="hold" nodeType="withEffect">
                                  <p:stCondLst>
                                    <p:cond delay="0"/>
                                  </p:stCondLst>
                                  <p:childTnLst>
                                    <p:animEffect transition="out" filter="fade">
                                      <p:cBhvr>
                                        <p:cTn id="196" dur="1000"/>
                                        <p:tgtEl>
                                          <p:spTgt spid="15"/>
                                        </p:tgtEl>
                                      </p:cBhvr>
                                    </p:animEffect>
                                    <p:set>
                                      <p:cBhvr>
                                        <p:cTn id="197" dur="1" fill="hold">
                                          <p:stCondLst>
                                            <p:cond delay="999"/>
                                          </p:stCondLst>
                                        </p:cTn>
                                        <p:tgtEl>
                                          <p:spTgt spid="15"/>
                                        </p:tgtEl>
                                        <p:attrNameLst>
                                          <p:attrName>style.visibility</p:attrName>
                                        </p:attrNameLst>
                                      </p:cBhvr>
                                      <p:to>
                                        <p:strVal val="hidden"/>
                                      </p:to>
                                    </p:set>
                                  </p:childTnLst>
                                </p:cTn>
                              </p:par>
                              <p:par>
                                <p:cTn id="198" presetID="10" presetClass="exit" presetSubtype="0" fill="hold" grpId="1" nodeType="withEffect">
                                  <p:stCondLst>
                                    <p:cond delay="0"/>
                                  </p:stCondLst>
                                  <p:childTnLst>
                                    <p:animEffect transition="out" filter="fade">
                                      <p:cBhvr>
                                        <p:cTn id="199" dur="1000"/>
                                        <p:tgtEl>
                                          <p:spTgt spid="127262"/>
                                        </p:tgtEl>
                                      </p:cBhvr>
                                    </p:animEffect>
                                    <p:set>
                                      <p:cBhvr>
                                        <p:cTn id="200" dur="1" fill="hold">
                                          <p:stCondLst>
                                            <p:cond delay="999"/>
                                          </p:stCondLst>
                                        </p:cTn>
                                        <p:tgtEl>
                                          <p:spTgt spid="127262"/>
                                        </p:tgtEl>
                                        <p:attrNameLst>
                                          <p:attrName>style.visibility</p:attrName>
                                        </p:attrNameLst>
                                      </p:cBhvr>
                                      <p:to>
                                        <p:strVal val="hidden"/>
                                      </p:to>
                                    </p:set>
                                  </p:childTnLst>
                                </p:cTn>
                              </p:par>
                              <p:par>
                                <p:cTn id="201" presetID="10" presetClass="exit" presetSubtype="0" fill="hold" grpId="1" nodeType="withEffect">
                                  <p:stCondLst>
                                    <p:cond delay="0"/>
                                  </p:stCondLst>
                                  <p:childTnLst>
                                    <p:animEffect transition="out" filter="fade">
                                      <p:cBhvr>
                                        <p:cTn id="202" dur="1000"/>
                                        <p:tgtEl>
                                          <p:spTgt spid="127263"/>
                                        </p:tgtEl>
                                      </p:cBhvr>
                                    </p:animEffect>
                                    <p:set>
                                      <p:cBhvr>
                                        <p:cTn id="203" dur="1" fill="hold">
                                          <p:stCondLst>
                                            <p:cond delay="999"/>
                                          </p:stCondLst>
                                        </p:cTn>
                                        <p:tgtEl>
                                          <p:spTgt spid="127263"/>
                                        </p:tgtEl>
                                        <p:attrNameLst>
                                          <p:attrName>style.visibility</p:attrName>
                                        </p:attrNameLst>
                                      </p:cBhvr>
                                      <p:to>
                                        <p:strVal val="hidden"/>
                                      </p:to>
                                    </p:set>
                                  </p:childTnLst>
                                </p:cTn>
                              </p:par>
                            </p:childTnLst>
                          </p:cTn>
                        </p:par>
                      </p:childTnLst>
                    </p:cTn>
                  </p:par>
                  <p:par>
                    <p:cTn id="204" fill="hold">
                      <p:stCondLst>
                        <p:cond delay="indefinite"/>
                      </p:stCondLst>
                      <p:childTnLst>
                        <p:par>
                          <p:cTn id="205" fill="hold">
                            <p:stCondLst>
                              <p:cond delay="0"/>
                            </p:stCondLst>
                            <p:childTnLst>
                              <p:par>
                                <p:cTn id="206" presetID="22" presetClass="entr" presetSubtype="1" fill="hold" grpId="0" nodeType="clickEffect">
                                  <p:stCondLst>
                                    <p:cond delay="0"/>
                                  </p:stCondLst>
                                  <p:childTnLst>
                                    <p:set>
                                      <p:cBhvr>
                                        <p:cTn id="207" dur="1" fill="hold">
                                          <p:stCondLst>
                                            <p:cond delay="0"/>
                                          </p:stCondLst>
                                        </p:cTn>
                                        <p:tgtEl>
                                          <p:spTgt spid="127129"/>
                                        </p:tgtEl>
                                        <p:attrNameLst>
                                          <p:attrName>style.visibility</p:attrName>
                                        </p:attrNameLst>
                                      </p:cBhvr>
                                      <p:to>
                                        <p:strVal val="visible"/>
                                      </p:to>
                                    </p:set>
                                    <p:animEffect transition="in" filter="wipe(up)">
                                      <p:cBhvr>
                                        <p:cTn id="208" dur="1000"/>
                                        <p:tgtEl>
                                          <p:spTgt spid="127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129" grpId="0" animBg="1"/>
      <p:bldP spid="127131" grpId="0" animBg="1"/>
      <p:bldP spid="127136" grpId="0" animBg="1"/>
      <p:bldP spid="127137" grpId="0" animBg="1"/>
      <p:bldP spid="127137" grpId="1" animBg="1"/>
      <p:bldP spid="127138" grpId="0" animBg="1"/>
      <p:bldP spid="127139" grpId="0" animBg="1"/>
      <p:bldP spid="127139" grpId="1" animBg="1"/>
      <p:bldP spid="127140" grpId="0" animBg="1"/>
      <p:bldP spid="127141" grpId="0" animBg="1"/>
      <p:bldP spid="127141" grpId="1" animBg="1"/>
      <p:bldP spid="127142" grpId="0" animBg="1"/>
      <p:bldP spid="127142" grpId="1" animBg="1"/>
      <p:bldP spid="127143" grpId="0" animBg="1"/>
      <p:bldP spid="127144" grpId="0" animBg="1"/>
      <p:bldP spid="127157" grpId="0" animBg="1"/>
      <p:bldP spid="127157" grpId="1" animBg="1"/>
      <p:bldP spid="127192" grpId="0" animBg="1"/>
      <p:bldP spid="127192" grpId="1" animBg="1"/>
      <p:bldP spid="127213" grpId="0" animBg="1"/>
      <p:bldP spid="127213" grpId="1" animBg="1"/>
      <p:bldP spid="127214" grpId="0" animBg="1"/>
      <p:bldP spid="127214" grpId="1" animBg="1"/>
      <p:bldP spid="127226" grpId="0" animBg="1"/>
      <p:bldP spid="127226" grpId="1" animBg="1"/>
      <p:bldP spid="127227" grpId="0" animBg="1"/>
      <p:bldP spid="127227" grpId="1" animBg="1"/>
      <p:bldP spid="127233" grpId="0" animBg="1"/>
      <p:bldP spid="127233" grpId="1" animBg="1"/>
      <p:bldP spid="127261" grpId="0" animBg="1"/>
      <p:bldP spid="127262" grpId="0" animBg="1"/>
      <p:bldP spid="127262" grpId="1" animBg="1"/>
      <p:bldP spid="127263" grpId="0" animBg="1"/>
      <p:bldP spid="127263" grpId="1" animBg="1"/>
      <p:bldP spid="127264" grpId="0" animBg="1"/>
      <p:bldP spid="127265" grpId="0" animBg="1"/>
      <p:bldP spid="127266" grpId="0" animBg="1"/>
      <p:bldP spid="127266" grpId="1" animBg="1"/>
      <p:bldP spid="127267" grpId="0"/>
      <p:bldP spid="127267" grpId="1"/>
      <p:bldP spid="127268" grpId="0" animBg="1"/>
      <p:bldP spid="127268" grpId="1" animBg="1"/>
      <p:bldP spid="127269" grpId="0"/>
      <p:bldP spid="127269"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2"/>
          <p:cNvSpPr txBox="1">
            <a:spLocks/>
          </p:cNvSpPr>
          <p:nvPr/>
        </p:nvSpPr>
        <p:spPr>
          <a:xfrm>
            <a:off x="8172400" y="6381328"/>
            <a:ext cx="749424" cy="288032"/>
          </a:xfrm>
          <a:prstGeom prst="rect">
            <a:avLst/>
          </a:prstGeom>
        </p:spPr>
        <p:txBody>
          <a:bodyPr vert="horz"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E8C358CB-F8F6-4F73-BD77-BFE7CF8DC643}" type="slidenum">
              <a:rPr kumimoji="0" lang="en-US" sz="1400" b="1" i="0" u="none" strike="noStrike" kern="1200" cap="none" spc="0" normalizeH="0" baseline="0" noProof="0" smtClean="0">
                <a:ln>
                  <a:noFill/>
                </a:ln>
                <a:effectLst/>
                <a:uLnTx/>
                <a:uFillTx/>
                <a:latin typeface="Verdana"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24</a:t>
            </a:fld>
            <a:endParaRPr kumimoji="0" lang="en-US" sz="1400" b="1" i="0" u="none" strike="noStrike" kern="1200" cap="none" spc="0" normalizeH="0" baseline="0" noProof="0" dirty="0">
              <a:ln>
                <a:noFill/>
              </a:ln>
              <a:effectLst/>
              <a:uLnTx/>
              <a:uFillTx/>
              <a:latin typeface="Verdana" pitchFamily="34" charset="0"/>
              <a:ea typeface="+mn-ea"/>
              <a:cs typeface="+mn-cs"/>
            </a:endParaRPr>
          </a:p>
        </p:txBody>
      </p:sp>
      <p:sp>
        <p:nvSpPr>
          <p:cNvPr id="7" name="ZoneTexte 6"/>
          <p:cNvSpPr txBox="1"/>
          <p:nvPr/>
        </p:nvSpPr>
        <p:spPr>
          <a:xfrm>
            <a:off x="539552" y="1916832"/>
            <a:ext cx="3384376" cy="1008112"/>
          </a:xfrm>
          <a:prstGeom prst="rect">
            <a:avLst/>
          </a:prstGeom>
          <a:solidFill>
            <a:srgbClr val="FF0000">
              <a:alpha val="39000"/>
            </a:srgbClr>
          </a:solidFill>
          <a:ln w="0">
            <a:solidFill>
              <a:srgbClr val="FF0000"/>
            </a:solidFill>
            <a:round/>
            <a:headEnd/>
            <a:tailEnd/>
          </a:ln>
          <a:effectLst/>
        </p:spPr>
        <p:txBody>
          <a:bodyPr lIns="90000" tIns="46800" rIns="90000" bIns="46800" anchor="ctr"/>
          <a:lstStyle/>
          <a:p>
            <a:pPr algn="ctr">
              <a:defRPr/>
            </a:pPr>
            <a:r>
              <a:rPr lang="fr-CA" sz="3000" b="1" dirty="0" smtClean="0">
                <a:solidFill>
                  <a:schemeClr val="tx1"/>
                </a:solidFill>
                <a:latin typeface="Tempus Sans ITC" pitchFamily="82" charset="0"/>
              </a:rPr>
              <a:t>Absorption par la bordure en brosse</a:t>
            </a:r>
            <a:endParaRPr lang="fr-CA" sz="3000" b="1" dirty="0">
              <a:solidFill>
                <a:schemeClr val="tx1"/>
              </a:solidFill>
              <a:latin typeface="Tempus Sans ITC" pitchFamily="82" charset="0"/>
            </a:endParaRPr>
          </a:p>
        </p:txBody>
      </p:sp>
      <p:sp>
        <p:nvSpPr>
          <p:cNvPr id="8" name="ZoneTexte 7"/>
          <p:cNvSpPr txBox="1"/>
          <p:nvPr/>
        </p:nvSpPr>
        <p:spPr>
          <a:xfrm>
            <a:off x="5220072" y="2132856"/>
            <a:ext cx="3779912" cy="1656184"/>
          </a:xfrm>
          <a:prstGeom prst="rect">
            <a:avLst/>
          </a:prstGeom>
          <a:solidFill>
            <a:srgbClr val="FF0000">
              <a:alpha val="39000"/>
            </a:srgbClr>
          </a:solidFill>
          <a:ln w="0">
            <a:solidFill>
              <a:srgbClr val="FF0000"/>
            </a:solidFill>
            <a:round/>
            <a:headEnd/>
            <a:tailEnd/>
          </a:ln>
          <a:effectLst/>
        </p:spPr>
        <p:txBody>
          <a:bodyPr lIns="90000" tIns="46800" rIns="90000" bIns="46800" anchor="ctr"/>
          <a:lstStyle/>
          <a:p>
            <a:pPr algn="ctr">
              <a:defRPr/>
            </a:pPr>
            <a:r>
              <a:rPr lang="fr-CA" sz="3000" b="1" dirty="0" smtClean="0">
                <a:solidFill>
                  <a:schemeClr val="tx1"/>
                </a:solidFill>
                <a:latin typeface="Tempus Sans ITC" pitchFamily="82" charset="0"/>
              </a:rPr>
              <a:t>Absorption par les vaisseaux sanguins ou vaisseaux chylifères</a:t>
            </a:r>
          </a:p>
        </p:txBody>
      </p:sp>
      <p:sp>
        <p:nvSpPr>
          <p:cNvPr id="9" name="ZoneTexte 8"/>
          <p:cNvSpPr txBox="1"/>
          <p:nvPr/>
        </p:nvSpPr>
        <p:spPr>
          <a:xfrm>
            <a:off x="5652120" y="3970799"/>
            <a:ext cx="3240360" cy="2554545"/>
          </a:xfrm>
          <a:prstGeom prst="rect">
            <a:avLst/>
          </a:prstGeom>
          <a:noFill/>
        </p:spPr>
        <p:txBody>
          <a:bodyPr wrap="square" rtlCol="0">
            <a:spAutoFit/>
          </a:bodyPr>
          <a:lstStyle/>
          <a:p>
            <a:pPr algn="ctr"/>
            <a:r>
              <a:rPr lang="fr-CA" sz="2800" dirty="0" smtClean="0">
                <a:latin typeface="Verdana" pitchFamily="34" charset="0"/>
              </a:rPr>
              <a:t>Diffusion simple</a:t>
            </a:r>
          </a:p>
          <a:p>
            <a:pPr algn="ctr"/>
            <a:r>
              <a:rPr lang="fr-CA" sz="2400" dirty="0" smtClean="0">
                <a:solidFill>
                  <a:srgbClr val="FF0000"/>
                </a:solidFill>
                <a:latin typeface="Verdana" pitchFamily="34" charset="0"/>
                <a:sym typeface="Symbol"/>
              </a:rPr>
              <a:t>(acides gras courts)</a:t>
            </a:r>
          </a:p>
          <a:p>
            <a:pPr algn="ctr"/>
            <a:r>
              <a:rPr lang="fr-CA" sz="2800" dirty="0" smtClean="0">
                <a:latin typeface="Verdana" pitchFamily="34" charset="0"/>
                <a:sym typeface="Symbol"/>
              </a:rPr>
              <a:t>&amp;</a:t>
            </a:r>
          </a:p>
          <a:p>
            <a:pPr algn="ctr"/>
            <a:r>
              <a:rPr lang="fr-CA" sz="2800" dirty="0" err="1" smtClean="0">
                <a:latin typeface="Verdana" pitchFamily="34" charset="0"/>
                <a:sym typeface="Symbol"/>
              </a:rPr>
              <a:t>Exocytose</a:t>
            </a:r>
            <a:endParaRPr lang="fr-CA" sz="2800" dirty="0" smtClean="0">
              <a:latin typeface="Verdana" pitchFamily="34" charset="0"/>
              <a:sym typeface="Symbol"/>
            </a:endParaRPr>
          </a:p>
          <a:p>
            <a:pPr algn="ctr"/>
            <a:r>
              <a:rPr lang="fr-CA" sz="2400" dirty="0" smtClean="0">
                <a:solidFill>
                  <a:srgbClr val="FF0000"/>
                </a:solidFill>
                <a:latin typeface="Verdana" pitchFamily="34" charset="0"/>
                <a:sym typeface="Symbol"/>
              </a:rPr>
              <a:t>(</a:t>
            </a:r>
            <a:r>
              <a:rPr lang="fr-CA" sz="2400" dirty="0" err="1" smtClean="0">
                <a:solidFill>
                  <a:srgbClr val="FF0000"/>
                </a:solidFill>
                <a:latin typeface="Verdana" pitchFamily="34" charset="0"/>
                <a:sym typeface="Symbol"/>
              </a:rPr>
              <a:t>chylomicron</a:t>
            </a:r>
            <a:r>
              <a:rPr lang="fr-CA" sz="2400" dirty="0" smtClean="0">
                <a:solidFill>
                  <a:srgbClr val="FF0000"/>
                </a:solidFill>
                <a:latin typeface="Verdana" pitchFamily="34" charset="0"/>
                <a:sym typeface="Symbol"/>
              </a:rPr>
              <a:t>)</a:t>
            </a:r>
            <a:endParaRPr lang="fr-CA" sz="2800" dirty="0" smtClean="0">
              <a:solidFill>
                <a:srgbClr val="FF0000"/>
              </a:solidFill>
              <a:latin typeface="Verdana" pitchFamily="34" charset="0"/>
            </a:endParaRPr>
          </a:p>
          <a:p>
            <a:pPr algn="ctr"/>
            <a:endParaRPr lang="fr-CA" sz="2800" dirty="0">
              <a:latin typeface="Verdana" pitchFamily="34" charset="0"/>
            </a:endParaRPr>
          </a:p>
        </p:txBody>
      </p:sp>
      <p:sp>
        <p:nvSpPr>
          <p:cNvPr id="10" name="ZoneTexte 9"/>
          <p:cNvSpPr txBox="1"/>
          <p:nvPr/>
        </p:nvSpPr>
        <p:spPr>
          <a:xfrm>
            <a:off x="35496" y="2924944"/>
            <a:ext cx="4968552" cy="3477875"/>
          </a:xfrm>
          <a:prstGeom prst="rect">
            <a:avLst/>
          </a:prstGeom>
          <a:noFill/>
        </p:spPr>
        <p:txBody>
          <a:bodyPr wrap="square" rtlCol="0">
            <a:spAutoFit/>
          </a:bodyPr>
          <a:lstStyle/>
          <a:p>
            <a:pPr algn="ctr"/>
            <a:r>
              <a:rPr lang="fr-CA" sz="2800" dirty="0" smtClean="0">
                <a:latin typeface="Verdana" pitchFamily="34" charset="0"/>
              </a:rPr>
              <a:t>Diffusion simple</a:t>
            </a:r>
            <a:r>
              <a:rPr lang="fr-CA" sz="2800" dirty="0" smtClean="0">
                <a:latin typeface="Verdana" pitchFamily="34" charset="0"/>
                <a:sym typeface="Symbol"/>
              </a:rPr>
              <a:t> </a:t>
            </a:r>
            <a:r>
              <a:rPr lang="fr-CA" sz="2400" dirty="0" smtClean="0">
                <a:solidFill>
                  <a:srgbClr val="FF0000"/>
                </a:solidFill>
                <a:latin typeface="Verdana" pitchFamily="34" charset="0"/>
                <a:sym typeface="Symbol"/>
              </a:rPr>
              <a:t>(acides gras courts)</a:t>
            </a:r>
          </a:p>
          <a:p>
            <a:pPr algn="ctr"/>
            <a:r>
              <a:rPr lang="fr-CA" sz="2800" dirty="0" smtClean="0">
                <a:latin typeface="Verdana" pitchFamily="34" charset="0"/>
                <a:sym typeface="Symbol"/>
              </a:rPr>
              <a:t>&amp;</a:t>
            </a:r>
          </a:p>
          <a:p>
            <a:pPr algn="ctr"/>
            <a:r>
              <a:rPr lang="fr-CA" sz="2800" dirty="0" smtClean="0">
                <a:latin typeface="Verdana" pitchFamily="34" charset="0"/>
              </a:rPr>
              <a:t>Diffusion simple de micelle</a:t>
            </a:r>
            <a:endParaRPr lang="fr-CA" sz="2400" dirty="0" smtClean="0">
              <a:latin typeface="Verdana" pitchFamily="34" charset="0"/>
            </a:endParaRPr>
          </a:p>
          <a:p>
            <a:pPr algn="ctr"/>
            <a:r>
              <a:rPr lang="fr-CA" sz="2800" dirty="0" smtClean="0">
                <a:latin typeface="Verdana" pitchFamily="34" charset="0"/>
                <a:sym typeface="Symbol"/>
              </a:rPr>
              <a:t>Transformation en lipides complexes (REL) + formation de </a:t>
            </a:r>
            <a:r>
              <a:rPr lang="fr-CA" sz="2800" dirty="0" err="1" smtClean="0">
                <a:latin typeface="Verdana" pitchFamily="34" charset="0"/>
                <a:sym typeface="Symbol"/>
              </a:rPr>
              <a:t>chylomicrons</a:t>
            </a:r>
            <a:r>
              <a:rPr lang="fr-CA" sz="2800" dirty="0" smtClean="0">
                <a:latin typeface="Verdana" pitchFamily="34" charset="0"/>
                <a:sym typeface="Symbol"/>
              </a:rPr>
              <a:t> (Golgi) </a:t>
            </a:r>
            <a:r>
              <a:rPr lang="fr-CA" sz="2400" dirty="0" smtClean="0">
                <a:solidFill>
                  <a:srgbClr val="FF0000"/>
                </a:solidFill>
                <a:latin typeface="Verdana" pitchFamily="34" charset="0"/>
                <a:sym typeface="Symbol"/>
              </a:rPr>
              <a:t>(acides gras longs)</a:t>
            </a:r>
            <a:r>
              <a:rPr lang="fr-CA" sz="2400" dirty="0" smtClean="0">
                <a:solidFill>
                  <a:srgbClr val="FF0000"/>
                </a:solidFill>
                <a:latin typeface="Verdana" pitchFamily="34" charset="0"/>
              </a:rPr>
              <a:t> </a:t>
            </a:r>
            <a:endParaRPr lang="fr-CA" sz="2400" dirty="0" smtClean="0">
              <a:solidFill>
                <a:srgbClr val="FF0000"/>
              </a:solidFill>
              <a:latin typeface="Verdana" pitchFamily="34" charset="0"/>
              <a:sym typeface="Symbol"/>
            </a:endParaRPr>
          </a:p>
        </p:txBody>
      </p:sp>
      <p:cxnSp>
        <p:nvCxnSpPr>
          <p:cNvPr id="11" name="Connecteur droit 10"/>
          <p:cNvCxnSpPr/>
          <p:nvPr/>
        </p:nvCxnSpPr>
        <p:spPr>
          <a:xfrm rot="5400000">
            <a:off x="2771800" y="4365104"/>
            <a:ext cx="4608512" cy="0"/>
          </a:xfrm>
          <a:prstGeom prst="line">
            <a:avLst/>
          </a:prstGeom>
          <a:ln w="57150">
            <a:solidFill>
              <a:srgbClr val="FF0000"/>
            </a:solidFill>
          </a:ln>
        </p:spPr>
        <p:style>
          <a:lnRef idx="2">
            <a:schemeClr val="accent3"/>
          </a:lnRef>
          <a:fillRef idx="0">
            <a:schemeClr val="accent3"/>
          </a:fillRef>
          <a:effectRef idx="1">
            <a:schemeClr val="accent3"/>
          </a:effectRef>
          <a:fontRef idx="minor">
            <a:schemeClr val="tx1"/>
          </a:fontRef>
        </p:style>
      </p:cxnSp>
      <p:sp>
        <p:nvSpPr>
          <p:cNvPr id="12" name="AutoShape 4"/>
          <p:cNvSpPr>
            <a:spLocks noChangeArrowheads="1"/>
          </p:cNvSpPr>
          <p:nvPr>
            <p:custDataLst>
              <p:tags r:id="rId1"/>
            </p:custDataLst>
          </p:nvPr>
        </p:nvSpPr>
        <p:spPr bwMode="auto">
          <a:xfrm>
            <a:off x="6156176" y="767159"/>
            <a:ext cx="2808039" cy="1293689"/>
          </a:xfrm>
          <a:prstGeom prst="cloudCallout">
            <a:avLst>
              <a:gd name="adj1" fmla="val -61208"/>
              <a:gd name="adj2" fmla="val -23492"/>
            </a:avLst>
          </a:prstGeom>
          <a:solidFill>
            <a:srgbClr val="FF0000">
              <a:alpha val="39000"/>
            </a:srgbClr>
          </a:solidFill>
          <a:ln w="10033">
            <a:solidFill>
              <a:srgbClr val="FF0000"/>
            </a:solidFill>
            <a:round/>
            <a:headEnd/>
            <a:tailEnd/>
          </a:ln>
          <a:effectLst/>
        </p:spPr>
        <p:txBody>
          <a:bodyPr lIns="90000" tIns="46800" rIns="90000" bIns="46800" anchor="ctr"/>
          <a:lstStyle/>
          <a:p>
            <a:pPr>
              <a:defRPr/>
            </a:pPr>
            <a:endParaRPr lang="fr-CA" sz="2400" b="1" dirty="0">
              <a:solidFill>
                <a:schemeClr val="tx2">
                  <a:lumMod val="50000"/>
                </a:schemeClr>
              </a:solidFill>
              <a:latin typeface="Tempus Sans ITC" pitchFamily="82" charset="0"/>
            </a:endParaRPr>
          </a:p>
        </p:txBody>
      </p:sp>
      <p:sp>
        <p:nvSpPr>
          <p:cNvPr id="14" name="ZoneTexte 13"/>
          <p:cNvSpPr txBox="1"/>
          <p:nvPr/>
        </p:nvSpPr>
        <p:spPr>
          <a:xfrm>
            <a:off x="6516216" y="1013827"/>
            <a:ext cx="2304256" cy="830997"/>
          </a:xfrm>
          <a:prstGeom prst="rect">
            <a:avLst/>
          </a:prstGeom>
          <a:noFill/>
        </p:spPr>
        <p:txBody>
          <a:bodyPr wrap="square" rtlCol="0">
            <a:spAutoFit/>
          </a:bodyPr>
          <a:lstStyle/>
          <a:p>
            <a:r>
              <a:rPr lang="fr-CA" sz="2400" b="1" dirty="0" smtClean="0">
                <a:latin typeface="Tempus Sans ITC" pitchFamily="82" charset="0"/>
              </a:rPr>
              <a:t>95% des lipides sont absorbés </a:t>
            </a:r>
            <a:r>
              <a:rPr lang="fr-CA" sz="2400" b="1" dirty="0" smtClean="0">
                <a:solidFill>
                  <a:schemeClr val="tx2">
                    <a:lumMod val="50000"/>
                  </a:schemeClr>
                </a:solidFill>
                <a:latin typeface="Tempus Sans ITC" pitchFamily="82" charset="0"/>
              </a:rPr>
              <a:t>!</a:t>
            </a:r>
          </a:p>
        </p:txBody>
      </p:sp>
      <p:sp>
        <p:nvSpPr>
          <p:cNvPr id="13" name="Rectangle 2"/>
          <p:cNvSpPr>
            <a:spLocks noGrp="1" noChangeArrowheads="1"/>
          </p:cNvSpPr>
          <p:nvPr>
            <p:ph type="title"/>
            <p:custDataLst>
              <p:tags r:id="rId2"/>
            </p:custDataLst>
          </p:nvPr>
        </p:nvSpPr>
        <p:spPr>
          <a:xfrm>
            <a:off x="612648" y="228600"/>
            <a:ext cx="8153400" cy="990600"/>
          </a:xfrm>
        </p:spPr>
        <p:txBody>
          <a:bodyPr/>
          <a:lstStyle/>
          <a:p>
            <a:pPr eaLnBrk="1" hangingPunct="1">
              <a:defRPr/>
            </a:pPr>
            <a:r>
              <a:rPr lang="fr-CA" dirty="0" smtClean="0"/>
              <a:t>Absorption ~ Lipides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lide(fromTop)">
                                      <p:cBhvr>
                                        <p:cTn id="7" dur="500"/>
                                        <p:tgtEl>
                                          <p:spTgt spid="12"/>
                                        </p:tgtEl>
                                      </p:cBhvr>
                                    </p:animEffect>
                                  </p:childTnLst>
                                </p:cTn>
                              </p:par>
                              <p:par>
                                <p:cTn id="8" presetID="10" presetClass="exit" presetSubtype="0" fill="hold" grpId="0" nodeType="withEffect">
                                  <p:stCondLst>
                                    <p:cond delay="0"/>
                                  </p:stCondLst>
                                  <p:childTnLst>
                                    <p:animEffect transition="out" filter="fade">
                                      <p:cBhvr>
                                        <p:cTn id="9" dur="1000"/>
                                        <p:tgtEl>
                                          <p:spTgt spid="12"/>
                                        </p:tgtEl>
                                      </p:cBhvr>
                                    </p:animEffect>
                                    <p:set>
                                      <p:cBhvr>
                                        <p:cTn id="10" dur="1" fill="hold">
                                          <p:stCondLst>
                                            <p:cond delay="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800" name="Rectangle 8"/>
          <p:cNvSpPr>
            <a:spLocks noGrp="1" noChangeArrowheads="1"/>
          </p:cNvSpPr>
          <p:nvPr>
            <p:ph type="body" idx="1"/>
            <p:custDataLst>
              <p:tags r:id="rId1"/>
            </p:custDataLst>
          </p:nvPr>
        </p:nvSpPr>
        <p:spPr>
          <a:xfrm>
            <a:off x="468313" y="1341438"/>
            <a:ext cx="8229600" cy="5111750"/>
          </a:xfrm>
        </p:spPr>
        <p:txBody>
          <a:bodyPr/>
          <a:lstStyle/>
          <a:p>
            <a:pPr eaLnBrk="1" hangingPunct="1">
              <a:lnSpc>
                <a:spcPct val="80000"/>
              </a:lnSpc>
              <a:defRPr/>
            </a:pPr>
            <a:r>
              <a:rPr lang="fr-CA" dirty="0" smtClean="0"/>
              <a:t>Lumière intestinale :</a:t>
            </a:r>
          </a:p>
          <a:p>
            <a:pPr lvl="1" eaLnBrk="1" hangingPunct="1">
              <a:lnSpc>
                <a:spcPct val="80000"/>
              </a:lnSpc>
              <a:defRPr/>
            </a:pPr>
            <a:r>
              <a:rPr lang="fr-CA" dirty="0" smtClean="0"/>
              <a:t>Formation de </a:t>
            </a:r>
            <a:r>
              <a:rPr lang="fr-CA" b="1" dirty="0" smtClean="0">
                <a:solidFill>
                  <a:srgbClr val="33CCCC"/>
                </a:solidFill>
              </a:rPr>
              <a:t>micelles</a:t>
            </a:r>
            <a:r>
              <a:rPr lang="fr-CA" dirty="0" smtClean="0"/>
              <a:t> (sels biliaires)</a:t>
            </a:r>
          </a:p>
          <a:p>
            <a:pPr eaLnBrk="1" hangingPunct="1">
              <a:lnSpc>
                <a:spcPct val="80000"/>
              </a:lnSpc>
              <a:defRPr/>
            </a:pPr>
            <a:r>
              <a:rPr lang="fr-CA" b="1" dirty="0" smtClean="0">
                <a:solidFill>
                  <a:srgbClr val="FF3399"/>
                </a:solidFill>
              </a:rPr>
              <a:t>Bordure en brosse</a:t>
            </a:r>
            <a:endParaRPr lang="fr-CA" b="1" dirty="0" smtClean="0">
              <a:solidFill>
                <a:srgbClr val="FF3399"/>
              </a:solidFill>
              <a:sym typeface="Wingdings" pitchFamily="2" charset="2"/>
            </a:endParaRPr>
          </a:p>
          <a:p>
            <a:pPr lvl="1" eaLnBrk="1" hangingPunct="1">
              <a:lnSpc>
                <a:spcPct val="80000"/>
              </a:lnSpc>
              <a:defRPr/>
            </a:pPr>
            <a:r>
              <a:rPr lang="fr-CA" dirty="0" smtClean="0"/>
              <a:t>Diffusion simple</a:t>
            </a:r>
          </a:p>
          <a:p>
            <a:pPr eaLnBrk="1" hangingPunct="1">
              <a:lnSpc>
                <a:spcPct val="80000"/>
              </a:lnSpc>
              <a:defRPr/>
            </a:pPr>
            <a:r>
              <a:rPr lang="fr-CA" dirty="0" smtClean="0"/>
              <a:t>¢ absorbantes :</a:t>
            </a:r>
          </a:p>
          <a:p>
            <a:pPr lvl="1" eaLnBrk="1" hangingPunct="1">
              <a:lnSpc>
                <a:spcPct val="80000"/>
              </a:lnSpc>
              <a:defRPr/>
            </a:pPr>
            <a:r>
              <a:rPr lang="fr-CA" dirty="0" smtClean="0"/>
              <a:t>REL </a:t>
            </a:r>
            <a:r>
              <a:rPr lang="fr-CA" dirty="0" smtClean="0">
                <a:sym typeface="Wingdings" pitchFamily="2" charset="2"/>
              </a:rPr>
              <a:t> </a:t>
            </a:r>
            <a:r>
              <a:rPr lang="fr-CA" sz="2400" dirty="0" smtClean="0">
                <a:sym typeface="Wingdings" pitchFamily="2" charset="2"/>
              </a:rPr>
              <a:t>les </a:t>
            </a:r>
            <a:r>
              <a:rPr lang="fr-CA" sz="2400" dirty="0" smtClean="0"/>
              <a:t>synthétisent en lipides complexes (TG)</a:t>
            </a:r>
          </a:p>
          <a:p>
            <a:pPr lvl="1" eaLnBrk="1" hangingPunct="1">
              <a:lnSpc>
                <a:spcPct val="80000"/>
              </a:lnSpc>
              <a:defRPr/>
            </a:pPr>
            <a:r>
              <a:rPr lang="fr-CA" dirty="0" smtClean="0"/>
              <a:t>Golgi </a:t>
            </a:r>
            <a:r>
              <a:rPr lang="fr-CA" dirty="0" smtClean="0">
                <a:sym typeface="Wingdings" pitchFamily="2" charset="2"/>
              </a:rPr>
              <a:t>: </a:t>
            </a:r>
          </a:p>
          <a:p>
            <a:pPr lvl="2" eaLnBrk="1" hangingPunct="1">
              <a:lnSpc>
                <a:spcPct val="80000"/>
              </a:lnSpc>
              <a:defRPr/>
            </a:pPr>
            <a:r>
              <a:rPr lang="fr-CA" dirty="0" smtClean="0">
                <a:sym typeface="Wingdings" pitchFamily="2" charset="2"/>
              </a:rPr>
              <a:t>Les enrobe de protéines = </a:t>
            </a:r>
            <a:r>
              <a:rPr lang="fr-CA" b="1" dirty="0" err="1" smtClean="0">
                <a:solidFill>
                  <a:srgbClr val="FF9900"/>
                </a:solidFill>
                <a:sym typeface="Wingdings" pitchFamily="2" charset="2"/>
              </a:rPr>
              <a:t>chylomicrons</a:t>
            </a:r>
            <a:endParaRPr lang="fr-CA" b="1" dirty="0" smtClean="0">
              <a:solidFill>
                <a:srgbClr val="FF9900"/>
              </a:solidFill>
              <a:sym typeface="Wingdings" pitchFamily="2" charset="2"/>
            </a:endParaRPr>
          </a:p>
          <a:p>
            <a:pPr lvl="2" eaLnBrk="1" hangingPunct="1">
              <a:lnSpc>
                <a:spcPct val="80000"/>
              </a:lnSpc>
              <a:defRPr/>
            </a:pPr>
            <a:r>
              <a:rPr lang="fr-CA" dirty="0" smtClean="0"/>
              <a:t>Les exporte dans une vésicule </a:t>
            </a:r>
          </a:p>
          <a:p>
            <a:pPr eaLnBrk="1" hangingPunct="1">
              <a:lnSpc>
                <a:spcPct val="80000"/>
              </a:lnSpc>
              <a:defRPr/>
            </a:pPr>
            <a:r>
              <a:rPr lang="fr-CA" dirty="0" smtClean="0"/>
              <a:t>Vaisseaux </a:t>
            </a:r>
            <a:r>
              <a:rPr lang="fr-CA" b="1" dirty="0" smtClean="0">
                <a:solidFill>
                  <a:srgbClr val="00CC00"/>
                </a:solidFill>
              </a:rPr>
              <a:t>chylifères</a:t>
            </a:r>
          </a:p>
          <a:p>
            <a:pPr lvl="1" eaLnBrk="1" hangingPunct="1">
              <a:lnSpc>
                <a:spcPct val="80000"/>
              </a:lnSpc>
              <a:defRPr/>
            </a:pPr>
            <a:r>
              <a:rPr lang="fr-CA" dirty="0" err="1" smtClean="0"/>
              <a:t>Exocytose</a:t>
            </a:r>
            <a:endParaRPr lang="fr-CA" dirty="0" smtClean="0"/>
          </a:p>
        </p:txBody>
      </p:sp>
      <p:sp>
        <p:nvSpPr>
          <p:cNvPr id="25606" name="Espace réservé du numéro de diapositive 6"/>
          <p:cNvSpPr>
            <a:spLocks noGrp="1"/>
          </p:cNvSpPr>
          <p:nvPr>
            <p:ph type="sldNum" sz="quarter" idx="12"/>
          </p:nvPr>
        </p:nvSpPr>
        <p:spPr>
          <a:noFill/>
        </p:spPr>
        <p:txBody>
          <a:bodyPr/>
          <a:lstStyle/>
          <a:p>
            <a:fld id="{F7465EE8-0B4F-427D-B66B-D87E7C8C39B5}" type="slidenum">
              <a:rPr lang="fr-CA" smtClean="0"/>
              <a:pPr/>
              <a:t>25</a:t>
            </a:fld>
            <a:endParaRPr lang="fr-CA" smtClean="0"/>
          </a:p>
        </p:txBody>
      </p:sp>
      <p:sp>
        <p:nvSpPr>
          <p:cNvPr id="6" name="Rectangle 2"/>
          <p:cNvSpPr txBox="1">
            <a:spLocks noChangeArrowheads="1"/>
          </p:cNvSpPr>
          <p:nvPr>
            <p:custDataLst>
              <p:tags r:id="rId2"/>
            </p:custDataLst>
          </p:nvPr>
        </p:nvSpPr>
        <p:spPr>
          <a:xfrm>
            <a:off x="765048" y="381000"/>
            <a:ext cx="8153400" cy="990600"/>
          </a:xfrm>
          <a:prstGeom prst="rect">
            <a:avLst/>
          </a:prstGeom>
        </p:spPr>
        <p:txBody>
          <a:bodyPr vert="horz" anchor="ctr">
            <a:normAutofit/>
          </a:bodyPr>
          <a:lstStyle>
            <a:lvl1pPr algn="l" rtl="0" eaLnBrk="1" latinLnBrk="0" hangingPunct="1">
              <a:spcBef>
                <a:spcPct val="0"/>
              </a:spcBef>
              <a:buNone/>
              <a:defRPr kumimoji="0" sz="4400" b="1" kern="1200" cap="small" baseline="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defRPr>
            </a:lvl1pPr>
          </a:lstStyle>
          <a:p>
            <a:pPr>
              <a:defRPr/>
            </a:pPr>
            <a:r>
              <a:rPr lang="fr-CA" smtClean="0"/>
              <a:t>Absorption ~ Lipides</a:t>
            </a:r>
            <a:endParaRPr lang="fr-CA"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1800">
                                            <p:txEl>
                                              <p:pRg st="0" end="0"/>
                                            </p:txEl>
                                          </p:spTgt>
                                        </p:tgtEl>
                                        <p:attrNameLst>
                                          <p:attrName>style.visibility</p:attrName>
                                        </p:attrNameLst>
                                      </p:cBhvr>
                                      <p:to>
                                        <p:strVal val="visible"/>
                                      </p:to>
                                    </p:set>
                                    <p:animEffect transition="in" filter="fade">
                                      <p:cBhvr>
                                        <p:cTn id="7" dur="1000"/>
                                        <p:tgtEl>
                                          <p:spTgt spid="16180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1800">
                                            <p:txEl>
                                              <p:pRg st="1" end="1"/>
                                            </p:txEl>
                                          </p:spTgt>
                                        </p:tgtEl>
                                        <p:attrNameLst>
                                          <p:attrName>style.visibility</p:attrName>
                                        </p:attrNameLst>
                                      </p:cBhvr>
                                      <p:to>
                                        <p:strVal val="visible"/>
                                      </p:to>
                                    </p:set>
                                    <p:animEffect transition="in" filter="fade">
                                      <p:cBhvr>
                                        <p:cTn id="10" dur="1000"/>
                                        <p:tgtEl>
                                          <p:spTgt spid="16180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1800">
                                            <p:txEl>
                                              <p:pRg st="2" end="2"/>
                                            </p:txEl>
                                          </p:spTgt>
                                        </p:tgtEl>
                                        <p:attrNameLst>
                                          <p:attrName>style.visibility</p:attrName>
                                        </p:attrNameLst>
                                      </p:cBhvr>
                                      <p:to>
                                        <p:strVal val="visible"/>
                                      </p:to>
                                    </p:set>
                                    <p:animEffect transition="in" filter="fade">
                                      <p:cBhvr>
                                        <p:cTn id="15" dur="1000"/>
                                        <p:tgtEl>
                                          <p:spTgt spid="161800">
                                            <p:txEl>
                                              <p:pRg st="2" end="2"/>
                                            </p:txEl>
                                          </p:spTgt>
                                        </p:tgtEl>
                                      </p:cBhvr>
                                    </p:animEffect>
                                  </p:childTnLst>
                                </p:cTn>
                              </p:par>
                              <p:par>
                                <p:cTn id="16" presetID="9" presetClass="emph" presetSubtype="0" grpId="1" nodeType="withEffect">
                                  <p:stCondLst>
                                    <p:cond delay="0"/>
                                  </p:stCondLst>
                                  <p:childTnLst>
                                    <p:set>
                                      <p:cBhvr rctx="PPT">
                                        <p:cTn id="17" dur="indefinite"/>
                                        <p:tgtEl>
                                          <p:spTgt spid="161800">
                                            <p:txEl>
                                              <p:pRg st="0" end="0"/>
                                            </p:txEl>
                                          </p:spTgt>
                                        </p:tgtEl>
                                        <p:attrNameLst>
                                          <p:attrName>style.opacity</p:attrName>
                                        </p:attrNameLst>
                                      </p:cBhvr>
                                      <p:to>
                                        <p:strVal val="0.5"/>
                                      </p:to>
                                    </p:set>
                                    <p:animEffect filter="image" prLst="opacity: 0.5">
                                      <p:cBhvr rctx="IE">
                                        <p:cTn id="18" dur="indefinite"/>
                                        <p:tgtEl>
                                          <p:spTgt spid="161800">
                                            <p:txEl>
                                              <p:pRg st="0" end="0"/>
                                            </p:txEl>
                                          </p:spTgt>
                                        </p:tgtEl>
                                      </p:cBhvr>
                                    </p:animEffect>
                                  </p:childTnLst>
                                </p:cTn>
                              </p:par>
                              <p:par>
                                <p:cTn id="19" presetID="9" presetClass="emph" presetSubtype="0" grpId="1" nodeType="withEffect">
                                  <p:stCondLst>
                                    <p:cond delay="0"/>
                                  </p:stCondLst>
                                  <p:childTnLst>
                                    <p:set>
                                      <p:cBhvr rctx="PPT">
                                        <p:cTn id="20" dur="indefinite"/>
                                        <p:tgtEl>
                                          <p:spTgt spid="161800">
                                            <p:txEl>
                                              <p:pRg st="1" end="1"/>
                                            </p:txEl>
                                          </p:spTgt>
                                        </p:tgtEl>
                                        <p:attrNameLst>
                                          <p:attrName>style.opacity</p:attrName>
                                        </p:attrNameLst>
                                      </p:cBhvr>
                                      <p:to>
                                        <p:strVal val="0.5"/>
                                      </p:to>
                                    </p:set>
                                    <p:animEffect filter="image" prLst="opacity: 0.5">
                                      <p:cBhvr rctx="IE">
                                        <p:cTn id="21" dur="indefinite"/>
                                        <p:tgtEl>
                                          <p:spTgt spid="161800">
                                            <p:txEl>
                                              <p:pRg st="1" end="1"/>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1800">
                                            <p:txEl>
                                              <p:pRg st="3" end="3"/>
                                            </p:txEl>
                                          </p:spTgt>
                                        </p:tgtEl>
                                        <p:attrNameLst>
                                          <p:attrName>style.visibility</p:attrName>
                                        </p:attrNameLst>
                                      </p:cBhvr>
                                      <p:to>
                                        <p:strVal val="visible"/>
                                      </p:to>
                                    </p:set>
                                    <p:animEffect transition="in" filter="fade">
                                      <p:cBhvr>
                                        <p:cTn id="24" dur="1000"/>
                                        <p:tgtEl>
                                          <p:spTgt spid="161800">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61800">
                                            <p:txEl>
                                              <p:pRg st="4" end="4"/>
                                            </p:txEl>
                                          </p:spTgt>
                                        </p:tgtEl>
                                        <p:attrNameLst>
                                          <p:attrName>style.visibility</p:attrName>
                                        </p:attrNameLst>
                                      </p:cBhvr>
                                      <p:to>
                                        <p:strVal val="visible"/>
                                      </p:to>
                                    </p:set>
                                    <p:animEffect transition="in" filter="fade">
                                      <p:cBhvr>
                                        <p:cTn id="29" dur="1000"/>
                                        <p:tgtEl>
                                          <p:spTgt spid="161800">
                                            <p:txEl>
                                              <p:pRg st="4" end="4"/>
                                            </p:txEl>
                                          </p:spTgt>
                                        </p:tgtEl>
                                      </p:cBhvr>
                                    </p:animEffect>
                                  </p:childTnLst>
                                </p:cTn>
                              </p:par>
                              <p:par>
                                <p:cTn id="30" presetID="9" presetClass="emph" presetSubtype="0" grpId="1" nodeType="withEffect">
                                  <p:stCondLst>
                                    <p:cond delay="0"/>
                                  </p:stCondLst>
                                  <p:childTnLst>
                                    <p:set>
                                      <p:cBhvr rctx="PPT">
                                        <p:cTn id="31" dur="indefinite"/>
                                        <p:tgtEl>
                                          <p:spTgt spid="161800">
                                            <p:txEl>
                                              <p:pRg st="2" end="2"/>
                                            </p:txEl>
                                          </p:spTgt>
                                        </p:tgtEl>
                                        <p:attrNameLst>
                                          <p:attrName>style.opacity</p:attrName>
                                        </p:attrNameLst>
                                      </p:cBhvr>
                                      <p:to>
                                        <p:strVal val="0.5"/>
                                      </p:to>
                                    </p:set>
                                    <p:animEffect filter="image" prLst="opacity: 0.5">
                                      <p:cBhvr rctx="IE">
                                        <p:cTn id="32" dur="indefinite"/>
                                        <p:tgtEl>
                                          <p:spTgt spid="161800">
                                            <p:txEl>
                                              <p:pRg st="2" end="2"/>
                                            </p:txEl>
                                          </p:spTgt>
                                        </p:tgtEl>
                                      </p:cBhvr>
                                    </p:animEffect>
                                  </p:childTnLst>
                                </p:cTn>
                              </p:par>
                              <p:par>
                                <p:cTn id="33" presetID="9" presetClass="emph" presetSubtype="0" grpId="1" nodeType="withEffect">
                                  <p:stCondLst>
                                    <p:cond delay="0"/>
                                  </p:stCondLst>
                                  <p:childTnLst>
                                    <p:set>
                                      <p:cBhvr rctx="PPT">
                                        <p:cTn id="34" dur="indefinite"/>
                                        <p:tgtEl>
                                          <p:spTgt spid="161800">
                                            <p:txEl>
                                              <p:pRg st="3" end="3"/>
                                            </p:txEl>
                                          </p:spTgt>
                                        </p:tgtEl>
                                        <p:attrNameLst>
                                          <p:attrName>style.opacity</p:attrName>
                                        </p:attrNameLst>
                                      </p:cBhvr>
                                      <p:to>
                                        <p:strVal val="0.5"/>
                                      </p:to>
                                    </p:set>
                                    <p:animEffect filter="image" prLst="opacity: 0.5">
                                      <p:cBhvr rctx="IE">
                                        <p:cTn id="35" dur="indefinite"/>
                                        <p:tgtEl>
                                          <p:spTgt spid="161800">
                                            <p:txEl>
                                              <p:pRg st="3" end="3"/>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61800">
                                            <p:txEl>
                                              <p:pRg st="5" end="5"/>
                                            </p:txEl>
                                          </p:spTgt>
                                        </p:tgtEl>
                                        <p:attrNameLst>
                                          <p:attrName>style.visibility</p:attrName>
                                        </p:attrNameLst>
                                      </p:cBhvr>
                                      <p:to>
                                        <p:strVal val="visible"/>
                                      </p:to>
                                    </p:set>
                                    <p:animEffect transition="in" filter="fade">
                                      <p:cBhvr>
                                        <p:cTn id="38" dur="1000"/>
                                        <p:tgtEl>
                                          <p:spTgt spid="161800">
                                            <p:txEl>
                                              <p:pRg st="5" end="5"/>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61800">
                                            <p:txEl>
                                              <p:pRg st="6" end="6"/>
                                            </p:txEl>
                                          </p:spTgt>
                                        </p:tgtEl>
                                        <p:attrNameLst>
                                          <p:attrName>style.visibility</p:attrName>
                                        </p:attrNameLst>
                                      </p:cBhvr>
                                      <p:to>
                                        <p:strVal val="visible"/>
                                      </p:to>
                                    </p:set>
                                    <p:animEffect transition="in" filter="fade">
                                      <p:cBhvr>
                                        <p:cTn id="41" dur="1000"/>
                                        <p:tgtEl>
                                          <p:spTgt spid="161800">
                                            <p:txEl>
                                              <p:pRg st="6" end="6"/>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61800">
                                            <p:txEl>
                                              <p:pRg st="7" end="7"/>
                                            </p:txEl>
                                          </p:spTgt>
                                        </p:tgtEl>
                                        <p:attrNameLst>
                                          <p:attrName>style.visibility</p:attrName>
                                        </p:attrNameLst>
                                      </p:cBhvr>
                                      <p:to>
                                        <p:strVal val="visible"/>
                                      </p:to>
                                    </p:set>
                                    <p:animEffect transition="in" filter="fade">
                                      <p:cBhvr>
                                        <p:cTn id="44" dur="1000"/>
                                        <p:tgtEl>
                                          <p:spTgt spid="161800">
                                            <p:txEl>
                                              <p:pRg st="7" end="7"/>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61800">
                                            <p:txEl>
                                              <p:pRg st="8" end="8"/>
                                            </p:txEl>
                                          </p:spTgt>
                                        </p:tgtEl>
                                        <p:attrNameLst>
                                          <p:attrName>style.visibility</p:attrName>
                                        </p:attrNameLst>
                                      </p:cBhvr>
                                      <p:to>
                                        <p:strVal val="visible"/>
                                      </p:to>
                                    </p:set>
                                    <p:animEffect transition="in" filter="fade">
                                      <p:cBhvr>
                                        <p:cTn id="47" dur="1000"/>
                                        <p:tgtEl>
                                          <p:spTgt spid="161800">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61800">
                                            <p:txEl>
                                              <p:pRg st="9" end="9"/>
                                            </p:txEl>
                                          </p:spTgt>
                                        </p:tgtEl>
                                        <p:attrNameLst>
                                          <p:attrName>style.visibility</p:attrName>
                                        </p:attrNameLst>
                                      </p:cBhvr>
                                      <p:to>
                                        <p:strVal val="visible"/>
                                      </p:to>
                                    </p:set>
                                    <p:animEffect transition="in" filter="fade">
                                      <p:cBhvr>
                                        <p:cTn id="52" dur="1000"/>
                                        <p:tgtEl>
                                          <p:spTgt spid="161800">
                                            <p:txEl>
                                              <p:pRg st="9" end="9"/>
                                            </p:txEl>
                                          </p:spTgt>
                                        </p:tgtEl>
                                      </p:cBhvr>
                                    </p:animEffect>
                                  </p:childTnLst>
                                </p:cTn>
                              </p:par>
                              <p:par>
                                <p:cTn id="53" presetID="9" presetClass="emph" presetSubtype="0" grpId="1" nodeType="withEffect">
                                  <p:stCondLst>
                                    <p:cond delay="0"/>
                                  </p:stCondLst>
                                  <p:childTnLst>
                                    <p:set>
                                      <p:cBhvr rctx="PPT">
                                        <p:cTn id="54" dur="indefinite"/>
                                        <p:tgtEl>
                                          <p:spTgt spid="161800">
                                            <p:txEl>
                                              <p:pRg st="4" end="4"/>
                                            </p:txEl>
                                          </p:spTgt>
                                        </p:tgtEl>
                                        <p:attrNameLst>
                                          <p:attrName>style.opacity</p:attrName>
                                        </p:attrNameLst>
                                      </p:cBhvr>
                                      <p:to>
                                        <p:strVal val="0.5"/>
                                      </p:to>
                                    </p:set>
                                    <p:animEffect filter="image" prLst="opacity: 0.5">
                                      <p:cBhvr rctx="IE">
                                        <p:cTn id="55" dur="indefinite"/>
                                        <p:tgtEl>
                                          <p:spTgt spid="161800">
                                            <p:txEl>
                                              <p:pRg st="4" end="4"/>
                                            </p:txEl>
                                          </p:spTgt>
                                        </p:tgtEl>
                                      </p:cBhvr>
                                    </p:animEffect>
                                  </p:childTnLst>
                                </p:cTn>
                              </p:par>
                              <p:par>
                                <p:cTn id="56" presetID="9" presetClass="emph" presetSubtype="0" grpId="1" nodeType="withEffect">
                                  <p:stCondLst>
                                    <p:cond delay="0"/>
                                  </p:stCondLst>
                                  <p:childTnLst>
                                    <p:set>
                                      <p:cBhvr rctx="PPT">
                                        <p:cTn id="57" dur="indefinite"/>
                                        <p:tgtEl>
                                          <p:spTgt spid="161800">
                                            <p:txEl>
                                              <p:pRg st="5" end="5"/>
                                            </p:txEl>
                                          </p:spTgt>
                                        </p:tgtEl>
                                        <p:attrNameLst>
                                          <p:attrName>style.opacity</p:attrName>
                                        </p:attrNameLst>
                                      </p:cBhvr>
                                      <p:to>
                                        <p:strVal val="0.5"/>
                                      </p:to>
                                    </p:set>
                                    <p:animEffect filter="image" prLst="opacity: 0.5">
                                      <p:cBhvr rctx="IE">
                                        <p:cTn id="58" dur="indefinite"/>
                                        <p:tgtEl>
                                          <p:spTgt spid="161800">
                                            <p:txEl>
                                              <p:pRg st="5" end="5"/>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61800">
                                            <p:txEl>
                                              <p:pRg st="10" end="10"/>
                                            </p:txEl>
                                          </p:spTgt>
                                        </p:tgtEl>
                                        <p:attrNameLst>
                                          <p:attrName>style.visibility</p:attrName>
                                        </p:attrNameLst>
                                      </p:cBhvr>
                                      <p:to>
                                        <p:strVal val="visible"/>
                                      </p:to>
                                    </p:set>
                                    <p:animEffect transition="in" filter="fade">
                                      <p:cBhvr>
                                        <p:cTn id="61" dur="1000"/>
                                        <p:tgtEl>
                                          <p:spTgt spid="161800">
                                            <p:txEl>
                                              <p:pRg st="10" end="10"/>
                                            </p:txEl>
                                          </p:spTgt>
                                        </p:tgtEl>
                                      </p:cBhvr>
                                    </p:animEffect>
                                  </p:childTnLst>
                                </p:cTn>
                              </p:par>
                              <p:par>
                                <p:cTn id="62" presetID="9" presetClass="emph" presetSubtype="0" grpId="1" nodeType="withEffect">
                                  <p:stCondLst>
                                    <p:cond delay="0"/>
                                  </p:stCondLst>
                                  <p:childTnLst>
                                    <p:set>
                                      <p:cBhvr rctx="PPT">
                                        <p:cTn id="63" dur="indefinite"/>
                                        <p:tgtEl>
                                          <p:spTgt spid="161800">
                                            <p:txEl>
                                              <p:pRg st="6" end="6"/>
                                            </p:txEl>
                                          </p:spTgt>
                                        </p:tgtEl>
                                        <p:attrNameLst>
                                          <p:attrName>style.opacity</p:attrName>
                                        </p:attrNameLst>
                                      </p:cBhvr>
                                      <p:to>
                                        <p:strVal val="0.5"/>
                                      </p:to>
                                    </p:set>
                                    <p:animEffect filter="image" prLst="opacity: 0.5">
                                      <p:cBhvr rctx="IE">
                                        <p:cTn id="64" dur="indefinite"/>
                                        <p:tgtEl>
                                          <p:spTgt spid="161800">
                                            <p:txEl>
                                              <p:pRg st="6" end="6"/>
                                            </p:txEl>
                                          </p:spTgt>
                                        </p:tgtEl>
                                      </p:cBhvr>
                                    </p:animEffect>
                                  </p:childTnLst>
                                </p:cTn>
                              </p:par>
                              <p:par>
                                <p:cTn id="65" presetID="9" presetClass="emph" presetSubtype="0" grpId="1" nodeType="withEffect">
                                  <p:stCondLst>
                                    <p:cond delay="0"/>
                                  </p:stCondLst>
                                  <p:childTnLst>
                                    <p:set>
                                      <p:cBhvr rctx="PPT">
                                        <p:cTn id="66" dur="indefinite"/>
                                        <p:tgtEl>
                                          <p:spTgt spid="161800">
                                            <p:txEl>
                                              <p:pRg st="7" end="7"/>
                                            </p:txEl>
                                          </p:spTgt>
                                        </p:tgtEl>
                                        <p:attrNameLst>
                                          <p:attrName>style.opacity</p:attrName>
                                        </p:attrNameLst>
                                      </p:cBhvr>
                                      <p:to>
                                        <p:strVal val="0.5"/>
                                      </p:to>
                                    </p:set>
                                    <p:animEffect filter="image" prLst="opacity: 0.5">
                                      <p:cBhvr rctx="IE">
                                        <p:cTn id="67" dur="indefinite"/>
                                        <p:tgtEl>
                                          <p:spTgt spid="161800">
                                            <p:txEl>
                                              <p:pRg st="7" end="7"/>
                                            </p:txEl>
                                          </p:spTgt>
                                        </p:tgtEl>
                                      </p:cBhvr>
                                    </p:animEffect>
                                  </p:childTnLst>
                                </p:cTn>
                              </p:par>
                              <p:par>
                                <p:cTn id="68" presetID="9" presetClass="emph" presetSubtype="0" grpId="1" nodeType="withEffect">
                                  <p:stCondLst>
                                    <p:cond delay="0"/>
                                  </p:stCondLst>
                                  <p:childTnLst>
                                    <p:set>
                                      <p:cBhvr rctx="PPT">
                                        <p:cTn id="69" dur="indefinite"/>
                                        <p:tgtEl>
                                          <p:spTgt spid="161800">
                                            <p:txEl>
                                              <p:pRg st="8" end="8"/>
                                            </p:txEl>
                                          </p:spTgt>
                                        </p:tgtEl>
                                        <p:attrNameLst>
                                          <p:attrName>style.opacity</p:attrName>
                                        </p:attrNameLst>
                                      </p:cBhvr>
                                      <p:to>
                                        <p:strVal val="0.5"/>
                                      </p:to>
                                    </p:set>
                                    <p:animEffect filter="image" prLst="opacity: 0.5">
                                      <p:cBhvr rctx="IE">
                                        <p:cTn id="70" dur="indefinite"/>
                                        <p:tgtEl>
                                          <p:spTgt spid="16180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800" grpId="0" build="p"/>
      <p:bldP spid="161800" grpI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custDataLst>
              <p:tags r:id="rId1"/>
            </p:custDataLst>
          </p:nvPr>
        </p:nvSpPr>
        <p:spPr/>
        <p:txBody>
          <a:bodyPr/>
          <a:lstStyle/>
          <a:p>
            <a:pPr eaLnBrk="1" hangingPunct="1">
              <a:defRPr/>
            </a:pPr>
            <a:r>
              <a:rPr lang="fr-CA" dirty="0" smtClean="0"/>
              <a:t>Absorption ~ Lipides</a:t>
            </a:r>
          </a:p>
        </p:txBody>
      </p:sp>
      <p:sp>
        <p:nvSpPr>
          <p:cNvPr id="135171" name="Rectangle 3"/>
          <p:cNvSpPr>
            <a:spLocks noGrp="1" noChangeArrowheads="1"/>
          </p:cNvSpPr>
          <p:nvPr>
            <p:ph type="body" idx="1"/>
            <p:custDataLst>
              <p:tags r:id="rId2"/>
            </p:custDataLst>
          </p:nvPr>
        </p:nvSpPr>
        <p:spPr>
          <a:xfrm>
            <a:off x="251520" y="2996952"/>
            <a:ext cx="8496300" cy="2160240"/>
          </a:xfrm>
        </p:spPr>
        <p:txBody>
          <a:bodyPr/>
          <a:lstStyle/>
          <a:p>
            <a:pPr eaLnBrk="1" hangingPunct="1">
              <a:buClr>
                <a:schemeClr val="tx2"/>
              </a:buClr>
              <a:defRPr/>
            </a:pPr>
            <a:r>
              <a:rPr lang="fr-CA" sz="2600" b="1" dirty="0" smtClean="0">
                <a:solidFill>
                  <a:srgbClr val="C00000"/>
                </a:solidFill>
              </a:rPr>
              <a:t>Dans la circulation sanguine</a:t>
            </a:r>
          </a:p>
          <a:p>
            <a:pPr lvl="1">
              <a:buClr>
                <a:schemeClr val="tx2"/>
              </a:buClr>
              <a:defRPr/>
            </a:pPr>
            <a:r>
              <a:rPr lang="fr-CA" sz="2400" dirty="0" smtClean="0"/>
              <a:t>TG sont dégradés </a:t>
            </a:r>
            <a:r>
              <a:rPr lang="fr-CA" sz="2400" dirty="0" smtClean="0">
                <a:sym typeface="Wingdings" pitchFamily="2" charset="2"/>
              </a:rPr>
              <a:t></a:t>
            </a:r>
            <a:r>
              <a:rPr lang="fr-CA" sz="2400" dirty="0" smtClean="0"/>
              <a:t> </a:t>
            </a:r>
            <a:r>
              <a:rPr lang="fr-CA" sz="2400" dirty="0" err="1" smtClean="0"/>
              <a:t>Ac</a:t>
            </a:r>
            <a:r>
              <a:rPr lang="fr-CA" sz="2400" dirty="0" smtClean="0"/>
              <a:t>. Gras libres et glycérols par la lipoprotéine lipase</a:t>
            </a:r>
          </a:p>
          <a:p>
            <a:pPr lvl="1" eaLnBrk="1" hangingPunct="1">
              <a:buClr>
                <a:schemeClr val="tx2"/>
              </a:buClr>
              <a:defRPr/>
            </a:pPr>
            <a:r>
              <a:rPr lang="fr-CA" sz="2400" dirty="0" smtClean="0"/>
              <a:t>Traverse la paroi des ¢ endothéliales par diffusion simple</a:t>
            </a:r>
          </a:p>
        </p:txBody>
      </p:sp>
      <p:sp>
        <p:nvSpPr>
          <p:cNvPr id="27654" name="Espace réservé du numéro de diapositive 8"/>
          <p:cNvSpPr>
            <a:spLocks noGrp="1"/>
          </p:cNvSpPr>
          <p:nvPr>
            <p:ph type="sldNum" sz="quarter" idx="12"/>
          </p:nvPr>
        </p:nvSpPr>
        <p:spPr>
          <a:noFill/>
        </p:spPr>
        <p:txBody>
          <a:bodyPr/>
          <a:lstStyle/>
          <a:p>
            <a:fld id="{BA01734A-856A-44A9-9435-5186B23ECE9F}" type="slidenum">
              <a:rPr lang="fr-CA" smtClean="0"/>
              <a:pPr/>
              <a:t>26</a:t>
            </a:fld>
            <a:endParaRPr lang="fr-CA" smtClean="0"/>
          </a:p>
        </p:txBody>
      </p:sp>
      <p:sp>
        <p:nvSpPr>
          <p:cNvPr id="9" name="ZoneTexte 8"/>
          <p:cNvSpPr txBox="1"/>
          <p:nvPr/>
        </p:nvSpPr>
        <p:spPr>
          <a:xfrm>
            <a:off x="0" y="1990001"/>
            <a:ext cx="8928992" cy="892552"/>
          </a:xfrm>
          <a:prstGeom prst="rect">
            <a:avLst/>
          </a:prstGeom>
          <a:noFill/>
        </p:spPr>
        <p:txBody>
          <a:bodyPr wrap="square" rtlCol="0">
            <a:spAutoFit/>
          </a:bodyPr>
          <a:lstStyle/>
          <a:p>
            <a:r>
              <a:rPr lang="fr-CA" sz="2800" dirty="0" smtClean="0">
                <a:latin typeface="Verdana" pitchFamily="34" charset="0"/>
              </a:rPr>
              <a:t>Circulation lymphatique </a:t>
            </a:r>
            <a:r>
              <a:rPr lang="fr-CA" sz="2800" dirty="0" smtClean="0">
                <a:latin typeface="Verdana" pitchFamily="34" charset="0"/>
                <a:sym typeface="Symbol"/>
              </a:rPr>
              <a:t> </a:t>
            </a:r>
            <a:r>
              <a:rPr lang="fr-CA" sz="2800" dirty="0" smtClean="0">
                <a:solidFill>
                  <a:srgbClr val="C00000"/>
                </a:solidFill>
                <a:latin typeface="Verdana" pitchFamily="34" charset="0"/>
                <a:sym typeface="Symbol"/>
              </a:rPr>
              <a:t>circulation sanguine </a:t>
            </a:r>
          </a:p>
          <a:p>
            <a:pPr algn="ctr"/>
            <a:r>
              <a:rPr lang="fr-CA" sz="2400" dirty="0" smtClean="0">
                <a:solidFill>
                  <a:schemeClr val="accent6"/>
                </a:solidFill>
                <a:latin typeface="Verdana" pitchFamily="34" charset="0"/>
                <a:sym typeface="Symbol"/>
              </a:rPr>
              <a:t>via la </a:t>
            </a:r>
            <a:r>
              <a:rPr lang="fr-CA" sz="2400" dirty="0" err="1" smtClean="0">
                <a:solidFill>
                  <a:schemeClr val="accent6"/>
                </a:solidFill>
                <a:latin typeface="Verdana" pitchFamily="34" charset="0"/>
                <a:sym typeface="Symbol"/>
              </a:rPr>
              <a:t>subclavière</a:t>
            </a:r>
            <a:r>
              <a:rPr lang="fr-CA" sz="2400" dirty="0" smtClean="0">
                <a:solidFill>
                  <a:schemeClr val="accent6"/>
                </a:solidFill>
                <a:latin typeface="Verdana" pitchFamily="34" charset="0"/>
                <a:sym typeface="Symbol"/>
              </a:rPr>
              <a:t> gauche</a:t>
            </a:r>
            <a:endParaRPr lang="fr-CA" sz="2400" dirty="0">
              <a:solidFill>
                <a:schemeClr val="accent6"/>
              </a:solidFill>
              <a:latin typeface="Verdana" pitchFamily="34" charset="0"/>
            </a:endParaRPr>
          </a:p>
        </p:txBody>
      </p:sp>
      <p:sp>
        <p:nvSpPr>
          <p:cNvPr id="10" name="ZoneTexte 9"/>
          <p:cNvSpPr txBox="1"/>
          <p:nvPr/>
        </p:nvSpPr>
        <p:spPr>
          <a:xfrm>
            <a:off x="2555776" y="1412776"/>
            <a:ext cx="396044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fr-CA" sz="2400" b="1" dirty="0" smtClean="0">
                <a:latin typeface="Verdana" pitchFamily="34" charset="0"/>
              </a:rPr>
              <a:t>LES CHYLOMICRONS</a:t>
            </a:r>
            <a:endParaRPr lang="fr-CA" sz="2400" b="1" dirty="0">
              <a:latin typeface="Verdana" pitchFamily="34" charset="0"/>
            </a:endParaRPr>
          </a:p>
        </p:txBody>
      </p:sp>
      <p:sp>
        <p:nvSpPr>
          <p:cNvPr id="11" name="Rectangle 10"/>
          <p:cNvSpPr/>
          <p:nvPr/>
        </p:nvSpPr>
        <p:spPr>
          <a:xfrm>
            <a:off x="467544" y="5253712"/>
            <a:ext cx="8316416" cy="1127616"/>
          </a:xfrm>
          <a:prstGeom prst="rect">
            <a:avLst/>
          </a:prstGeom>
        </p:spPr>
        <p:txBody>
          <a:bodyPr wrap="square">
            <a:spAutoFit/>
          </a:bodyPr>
          <a:lstStyle/>
          <a:p>
            <a:pPr marL="0" lvl="3">
              <a:lnSpc>
                <a:spcPct val="150000"/>
              </a:lnSpc>
              <a:buClr>
                <a:schemeClr val="tx2"/>
              </a:buClr>
              <a:defRPr/>
            </a:pPr>
            <a:r>
              <a:rPr lang="fr-CA" sz="2400" b="1" dirty="0" smtClean="0">
                <a:latin typeface="Verdana" pitchFamily="34" charset="0"/>
                <a:sym typeface="Symbol"/>
              </a:rPr>
              <a:t></a:t>
            </a:r>
            <a:r>
              <a:rPr lang="fr-CA" sz="2400" dirty="0" smtClean="0">
                <a:latin typeface="Verdana" pitchFamily="34" charset="0"/>
              </a:rPr>
              <a:t>Source d’</a:t>
            </a:r>
            <a:r>
              <a:rPr lang="fr-CA" sz="2400" b="1" dirty="0" smtClean="0">
                <a:solidFill>
                  <a:srgbClr val="FF0909"/>
                </a:solidFill>
                <a:latin typeface="Verdana" pitchFamily="34" charset="0"/>
              </a:rPr>
              <a:t>énergie</a:t>
            </a:r>
            <a:r>
              <a:rPr lang="fr-CA" sz="2400" dirty="0" smtClean="0">
                <a:latin typeface="Verdana" pitchFamily="34" charset="0"/>
              </a:rPr>
              <a:t> (hépatocytes)</a:t>
            </a:r>
          </a:p>
          <a:p>
            <a:pPr marL="0" lvl="3">
              <a:lnSpc>
                <a:spcPct val="150000"/>
              </a:lnSpc>
              <a:buClr>
                <a:schemeClr val="tx2"/>
              </a:buClr>
              <a:defRPr/>
            </a:pPr>
            <a:r>
              <a:rPr lang="fr-CA" sz="2400" b="1" dirty="0" smtClean="0">
                <a:latin typeface="Verdana" pitchFamily="34" charset="0"/>
                <a:sym typeface="Symbol"/>
              </a:rPr>
              <a:t></a:t>
            </a:r>
            <a:r>
              <a:rPr lang="fr-CA" sz="2400" dirty="0" smtClean="0">
                <a:latin typeface="Verdana" pitchFamily="34" charset="0"/>
              </a:rPr>
              <a:t>Emmagasinés sous forme </a:t>
            </a:r>
            <a:r>
              <a:rPr lang="fr-CA" sz="2400" b="1" dirty="0" smtClean="0">
                <a:solidFill>
                  <a:srgbClr val="FF9900"/>
                </a:solidFill>
                <a:latin typeface="Verdana" pitchFamily="34" charset="0"/>
              </a:rPr>
              <a:t>de lipides</a:t>
            </a:r>
            <a:r>
              <a:rPr lang="fr-CA" sz="2400" dirty="0" smtClean="0">
                <a:latin typeface="Verdana" pitchFamily="34" charset="0"/>
              </a:rPr>
              <a:t> (adipocytes)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5171">
                                            <p:txEl>
                                              <p:pRg st="0" end="0"/>
                                            </p:txEl>
                                          </p:spTgt>
                                        </p:tgtEl>
                                        <p:attrNameLst>
                                          <p:attrName>style.visibility</p:attrName>
                                        </p:attrNameLst>
                                      </p:cBhvr>
                                      <p:to>
                                        <p:strVal val="visible"/>
                                      </p:to>
                                    </p:set>
                                    <p:animEffect transition="in" filter="fade">
                                      <p:cBhvr>
                                        <p:cTn id="7" dur="500"/>
                                        <p:tgtEl>
                                          <p:spTgt spid="135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5171">
                                            <p:txEl>
                                              <p:pRg st="1" end="1"/>
                                            </p:txEl>
                                          </p:spTgt>
                                        </p:tgtEl>
                                        <p:attrNameLst>
                                          <p:attrName>style.visibility</p:attrName>
                                        </p:attrNameLst>
                                      </p:cBhvr>
                                      <p:to>
                                        <p:strVal val="visible"/>
                                      </p:to>
                                    </p:set>
                                    <p:animEffect transition="in" filter="fade">
                                      <p:cBhvr>
                                        <p:cTn id="12" dur="500"/>
                                        <p:tgtEl>
                                          <p:spTgt spid="135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5171">
                                            <p:txEl>
                                              <p:pRg st="2" end="2"/>
                                            </p:txEl>
                                          </p:spTgt>
                                        </p:tgtEl>
                                        <p:attrNameLst>
                                          <p:attrName>style.visibility</p:attrName>
                                        </p:attrNameLst>
                                      </p:cBhvr>
                                      <p:to>
                                        <p:strVal val="visible"/>
                                      </p:to>
                                    </p:set>
                                    <p:animEffect transition="in" filter="fade">
                                      <p:cBhvr>
                                        <p:cTn id="17" dur="1000"/>
                                        <p:tgtEl>
                                          <p:spTgt spid="135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 name="Image 10" descr="digestsys-400.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3419475" y="1412875"/>
            <a:ext cx="3556000" cy="5080000"/>
          </a:xfrm>
          <a:prstGeom prst="rect">
            <a:avLst/>
          </a:prstGeom>
          <a:noFill/>
          <a:ln w="9525">
            <a:noFill/>
            <a:miter lim="800000"/>
            <a:headEnd/>
            <a:tailEnd/>
          </a:ln>
        </p:spPr>
      </p:pic>
      <p:sp>
        <p:nvSpPr>
          <p:cNvPr id="2" name="Titre 1"/>
          <p:cNvSpPr>
            <a:spLocks noGrp="1"/>
          </p:cNvSpPr>
          <p:nvPr>
            <p:ph type="title"/>
          </p:nvPr>
        </p:nvSpPr>
        <p:spPr/>
        <p:txBody>
          <a:bodyPr/>
          <a:lstStyle/>
          <a:p>
            <a:pPr>
              <a:defRPr/>
            </a:pPr>
            <a:r>
              <a:rPr lang="fr-CA" dirty="0" smtClean="0"/>
              <a:t>Cycle </a:t>
            </a:r>
            <a:r>
              <a:rPr lang="fr-CA" dirty="0" err="1" smtClean="0"/>
              <a:t>entéro</a:t>
            </a:r>
            <a:r>
              <a:rPr lang="fr-CA" dirty="0" smtClean="0"/>
              <a:t>-hépatique</a:t>
            </a:r>
            <a:endParaRPr lang="fr-CA" dirty="0"/>
          </a:p>
        </p:txBody>
      </p:sp>
      <p:pic>
        <p:nvPicPr>
          <p:cNvPr id="12" name="Image 11" descr="3332562-le-foie-et-la-v-sicule-biliaire-avec-chemin-de-d-tourage.jpg"/>
          <p:cNvPicPr>
            <a:picLocks noChangeAspect="1"/>
          </p:cNvPicPr>
          <p:nvPr/>
        </p:nvPicPr>
        <p:blipFill>
          <a:blip r:embed="rId4" cstate="print">
            <a:clrChange>
              <a:clrFrom>
                <a:srgbClr val="FFFFFF"/>
              </a:clrFrom>
              <a:clrTo>
                <a:srgbClr val="FFFFFF">
                  <a:alpha val="0"/>
                </a:srgbClr>
              </a:clrTo>
            </a:clrChange>
          </a:blip>
          <a:srcRect r="3612" b="6136"/>
          <a:stretch>
            <a:fillRect/>
          </a:stretch>
        </p:blipFill>
        <p:spPr bwMode="auto">
          <a:xfrm>
            <a:off x="2771775" y="1196975"/>
            <a:ext cx="3024188" cy="2141538"/>
          </a:xfrm>
          <a:prstGeom prst="rect">
            <a:avLst/>
          </a:prstGeom>
          <a:noFill/>
          <a:ln w="9525">
            <a:noFill/>
            <a:miter lim="800000"/>
            <a:headEnd/>
            <a:tailEnd/>
          </a:ln>
        </p:spPr>
      </p:pic>
      <p:sp>
        <p:nvSpPr>
          <p:cNvPr id="15" name="Forme libre 14"/>
          <p:cNvSpPr/>
          <p:nvPr/>
        </p:nvSpPr>
        <p:spPr bwMode="auto">
          <a:xfrm>
            <a:off x="3108325" y="2960688"/>
            <a:ext cx="1439863" cy="3281362"/>
          </a:xfrm>
          <a:custGeom>
            <a:avLst/>
            <a:gdLst>
              <a:gd name="connsiteX0" fmla="*/ 1323833 w 1323833"/>
              <a:gd name="connsiteY0" fmla="*/ 2565779 h 3220871"/>
              <a:gd name="connsiteX1" fmla="*/ 1228299 w 1323833"/>
              <a:gd name="connsiteY1" fmla="*/ 3111689 h 3220871"/>
              <a:gd name="connsiteX2" fmla="*/ 641445 w 1323833"/>
              <a:gd name="connsiteY2" fmla="*/ 3220871 h 3220871"/>
              <a:gd name="connsiteX3" fmla="*/ 27296 w 1323833"/>
              <a:gd name="connsiteY3" fmla="*/ 2797791 h 3220871"/>
              <a:gd name="connsiteX4" fmla="*/ 0 w 1323833"/>
              <a:gd name="connsiteY4" fmla="*/ 1487606 h 3220871"/>
              <a:gd name="connsiteX5" fmla="*/ 0 w 1323833"/>
              <a:gd name="connsiteY5" fmla="*/ 0 h 3220871"/>
              <a:gd name="connsiteX6" fmla="*/ 218364 w 1323833"/>
              <a:gd name="connsiteY6" fmla="*/ 0 h 3220871"/>
              <a:gd name="connsiteX7" fmla="*/ 272955 w 1323833"/>
              <a:gd name="connsiteY7" fmla="*/ 2770495 h 3220871"/>
              <a:gd name="connsiteX8" fmla="*/ 655093 w 1323833"/>
              <a:gd name="connsiteY8" fmla="*/ 3029803 h 3220871"/>
              <a:gd name="connsiteX9" fmla="*/ 1119117 w 1323833"/>
              <a:gd name="connsiteY9" fmla="*/ 2934269 h 3220871"/>
              <a:gd name="connsiteX10" fmla="*/ 1187355 w 1323833"/>
              <a:gd name="connsiteY10" fmla="*/ 2524836 h 3220871"/>
              <a:gd name="connsiteX11" fmla="*/ 1323833 w 1323833"/>
              <a:gd name="connsiteY11" fmla="*/ 2565779 h 3220871"/>
              <a:gd name="connsiteX0" fmla="*/ 1323833 w 1323833"/>
              <a:gd name="connsiteY0" fmla="*/ 2565779 h 3220871"/>
              <a:gd name="connsiteX1" fmla="*/ 1228299 w 1323833"/>
              <a:gd name="connsiteY1" fmla="*/ 3111689 h 3220871"/>
              <a:gd name="connsiteX2" fmla="*/ 641445 w 1323833"/>
              <a:gd name="connsiteY2" fmla="*/ 3220871 h 3220871"/>
              <a:gd name="connsiteX3" fmla="*/ 27296 w 1323833"/>
              <a:gd name="connsiteY3" fmla="*/ 2797791 h 3220871"/>
              <a:gd name="connsiteX4" fmla="*/ 0 w 1323833"/>
              <a:gd name="connsiteY4" fmla="*/ 0 h 3220871"/>
              <a:gd name="connsiteX5" fmla="*/ 218364 w 1323833"/>
              <a:gd name="connsiteY5" fmla="*/ 0 h 3220871"/>
              <a:gd name="connsiteX6" fmla="*/ 272955 w 1323833"/>
              <a:gd name="connsiteY6" fmla="*/ 2770495 h 3220871"/>
              <a:gd name="connsiteX7" fmla="*/ 655093 w 1323833"/>
              <a:gd name="connsiteY7" fmla="*/ 3029803 h 3220871"/>
              <a:gd name="connsiteX8" fmla="*/ 1119117 w 1323833"/>
              <a:gd name="connsiteY8" fmla="*/ 2934269 h 3220871"/>
              <a:gd name="connsiteX9" fmla="*/ 1187355 w 1323833"/>
              <a:gd name="connsiteY9" fmla="*/ 2524836 h 3220871"/>
              <a:gd name="connsiteX10" fmla="*/ 1323833 w 1323833"/>
              <a:gd name="connsiteY10" fmla="*/ 2565779 h 3220871"/>
              <a:gd name="connsiteX0" fmla="*/ 1403445 w 1403445"/>
              <a:gd name="connsiteY0" fmla="*/ 3032077 h 3687169"/>
              <a:gd name="connsiteX1" fmla="*/ 1307911 w 1403445"/>
              <a:gd name="connsiteY1" fmla="*/ 3577987 h 3687169"/>
              <a:gd name="connsiteX2" fmla="*/ 721057 w 1403445"/>
              <a:gd name="connsiteY2" fmla="*/ 3687169 h 3687169"/>
              <a:gd name="connsiteX3" fmla="*/ 106908 w 1403445"/>
              <a:gd name="connsiteY3" fmla="*/ 3264089 h 3687169"/>
              <a:gd name="connsiteX4" fmla="*/ 79612 w 1403445"/>
              <a:gd name="connsiteY4" fmla="*/ 466298 h 3687169"/>
              <a:gd name="connsiteX5" fmla="*/ 297976 w 1403445"/>
              <a:gd name="connsiteY5" fmla="*/ 466298 h 3687169"/>
              <a:gd name="connsiteX6" fmla="*/ 352567 w 1403445"/>
              <a:gd name="connsiteY6" fmla="*/ 3236793 h 3687169"/>
              <a:gd name="connsiteX7" fmla="*/ 734705 w 1403445"/>
              <a:gd name="connsiteY7" fmla="*/ 3496101 h 3687169"/>
              <a:gd name="connsiteX8" fmla="*/ 1198729 w 1403445"/>
              <a:gd name="connsiteY8" fmla="*/ 3400567 h 3687169"/>
              <a:gd name="connsiteX9" fmla="*/ 1266967 w 1403445"/>
              <a:gd name="connsiteY9" fmla="*/ 2991134 h 3687169"/>
              <a:gd name="connsiteX10" fmla="*/ 1403445 w 1403445"/>
              <a:gd name="connsiteY10" fmla="*/ 3032077 h 3687169"/>
              <a:gd name="connsiteX0" fmla="*/ 1403445 w 1403445"/>
              <a:gd name="connsiteY0" fmla="*/ 3032077 h 3687169"/>
              <a:gd name="connsiteX1" fmla="*/ 1307911 w 1403445"/>
              <a:gd name="connsiteY1" fmla="*/ 3577987 h 3687169"/>
              <a:gd name="connsiteX2" fmla="*/ 721057 w 1403445"/>
              <a:gd name="connsiteY2" fmla="*/ 3687169 h 3687169"/>
              <a:gd name="connsiteX3" fmla="*/ 106908 w 1403445"/>
              <a:gd name="connsiteY3" fmla="*/ 3264089 h 3687169"/>
              <a:gd name="connsiteX4" fmla="*/ 79612 w 1403445"/>
              <a:gd name="connsiteY4" fmla="*/ 466298 h 3687169"/>
              <a:gd name="connsiteX5" fmla="*/ 297976 w 1403445"/>
              <a:gd name="connsiteY5" fmla="*/ 466298 h 3687169"/>
              <a:gd name="connsiteX6" fmla="*/ 352567 w 1403445"/>
              <a:gd name="connsiteY6" fmla="*/ 3236793 h 3687169"/>
              <a:gd name="connsiteX7" fmla="*/ 734705 w 1403445"/>
              <a:gd name="connsiteY7" fmla="*/ 3496101 h 3687169"/>
              <a:gd name="connsiteX8" fmla="*/ 1198729 w 1403445"/>
              <a:gd name="connsiteY8" fmla="*/ 3400567 h 3687169"/>
              <a:gd name="connsiteX9" fmla="*/ 1266967 w 1403445"/>
              <a:gd name="connsiteY9" fmla="*/ 2991134 h 3687169"/>
              <a:gd name="connsiteX10" fmla="*/ 1403445 w 1403445"/>
              <a:gd name="connsiteY10" fmla="*/ 3032077 h 3687169"/>
              <a:gd name="connsiteX0" fmla="*/ 1403445 w 1403445"/>
              <a:gd name="connsiteY0" fmla="*/ 3032077 h 3800901"/>
              <a:gd name="connsiteX1" fmla="*/ 1307911 w 1403445"/>
              <a:gd name="connsiteY1" fmla="*/ 3577987 h 3800901"/>
              <a:gd name="connsiteX2" fmla="*/ 721057 w 1403445"/>
              <a:gd name="connsiteY2" fmla="*/ 3687169 h 3800901"/>
              <a:gd name="connsiteX3" fmla="*/ 106908 w 1403445"/>
              <a:gd name="connsiteY3" fmla="*/ 3264089 h 3800901"/>
              <a:gd name="connsiteX4" fmla="*/ 79612 w 1403445"/>
              <a:gd name="connsiteY4" fmla="*/ 466298 h 3800901"/>
              <a:gd name="connsiteX5" fmla="*/ 297976 w 1403445"/>
              <a:gd name="connsiteY5" fmla="*/ 466298 h 3800901"/>
              <a:gd name="connsiteX6" fmla="*/ 352567 w 1403445"/>
              <a:gd name="connsiteY6" fmla="*/ 3236793 h 3800901"/>
              <a:gd name="connsiteX7" fmla="*/ 734705 w 1403445"/>
              <a:gd name="connsiteY7" fmla="*/ 3496101 h 3800901"/>
              <a:gd name="connsiteX8" fmla="*/ 1198729 w 1403445"/>
              <a:gd name="connsiteY8" fmla="*/ 3400567 h 3800901"/>
              <a:gd name="connsiteX9" fmla="*/ 1266967 w 1403445"/>
              <a:gd name="connsiteY9" fmla="*/ 2991134 h 3800901"/>
              <a:gd name="connsiteX10" fmla="*/ 1403445 w 1403445"/>
              <a:gd name="connsiteY10" fmla="*/ 3032077 h 3800901"/>
              <a:gd name="connsiteX0" fmla="*/ 1403445 w 1403445"/>
              <a:gd name="connsiteY0" fmla="*/ 3032077 h 3800901"/>
              <a:gd name="connsiteX1" fmla="*/ 1307911 w 1403445"/>
              <a:gd name="connsiteY1" fmla="*/ 3577987 h 3800901"/>
              <a:gd name="connsiteX2" fmla="*/ 721057 w 1403445"/>
              <a:gd name="connsiteY2" fmla="*/ 3687169 h 3800901"/>
              <a:gd name="connsiteX3" fmla="*/ 106908 w 1403445"/>
              <a:gd name="connsiteY3" fmla="*/ 3264089 h 3800901"/>
              <a:gd name="connsiteX4" fmla="*/ 79612 w 1403445"/>
              <a:gd name="connsiteY4" fmla="*/ 466298 h 3800901"/>
              <a:gd name="connsiteX5" fmla="*/ 297976 w 1403445"/>
              <a:gd name="connsiteY5" fmla="*/ 466298 h 3800901"/>
              <a:gd name="connsiteX6" fmla="*/ 352567 w 1403445"/>
              <a:gd name="connsiteY6" fmla="*/ 3236793 h 3800901"/>
              <a:gd name="connsiteX7" fmla="*/ 734705 w 1403445"/>
              <a:gd name="connsiteY7" fmla="*/ 3496101 h 3800901"/>
              <a:gd name="connsiteX8" fmla="*/ 1198729 w 1403445"/>
              <a:gd name="connsiteY8" fmla="*/ 3400567 h 3800901"/>
              <a:gd name="connsiteX9" fmla="*/ 1266967 w 1403445"/>
              <a:gd name="connsiteY9" fmla="*/ 2991134 h 3800901"/>
              <a:gd name="connsiteX10" fmla="*/ 1403445 w 1403445"/>
              <a:gd name="connsiteY10" fmla="*/ 3032077 h 3800901"/>
              <a:gd name="connsiteX0" fmla="*/ 1403445 w 1403445"/>
              <a:gd name="connsiteY0" fmla="*/ 3032077 h 3800901"/>
              <a:gd name="connsiteX1" fmla="*/ 1307911 w 1403445"/>
              <a:gd name="connsiteY1" fmla="*/ 3577987 h 3800901"/>
              <a:gd name="connsiteX2" fmla="*/ 721057 w 1403445"/>
              <a:gd name="connsiteY2" fmla="*/ 3687169 h 3800901"/>
              <a:gd name="connsiteX3" fmla="*/ 106908 w 1403445"/>
              <a:gd name="connsiteY3" fmla="*/ 3264089 h 3800901"/>
              <a:gd name="connsiteX4" fmla="*/ 79612 w 1403445"/>
              <a:gd name="connsiteY4" fmla="*/ 466298 h 3800901"/>
              <a:gd name="connsiteX5" fmla="*/ 297976 w 1403445"/>
              <a:gd name="connsiteY5" fmla="*/ 466298 h 3800901"/>
              <a:gd name="connsiteX6" fmla="*/ 352567 w 1403445"/>
              <a:gd name="connsiteY6" fmla="*/ 3236793 h 3800901"/>
              <a:gd name="connsiteX7" fmla="*/ 734705 w 1403445"/>
              <a:gd name="connsiteY7" fmla="*/ 3496101 h 3800901"/>
              <a:gd name="connsiteX8" fmla="*/ 1198729 w 1403445"/>
              <a:gd name="connsiteY8" fmla="*/ 3400567 h 3800901"/>
              <a:gd name="connsiteX9" fmla="*/ 1266967 w 1403445"/>
              <a:gd name="connsiteY9" fmla="*/ 2991134 h 3800901"/>
              <a:gd name="connsiteX10" fmla="*/ 1403445 w 1403445"/>
              <a:gd name="connsiteY10" fmla="*/ 3032077 h 3800901"/>
              <a:gd name="connsiteX0" fmla="*/ 1403445 w 1403445"/>
              <a:gd name="connsiteY0" fmla="*/ 3032077 h 3800901"/>
              <a:gd name="connsiteX1" fmla="*/ 1307911 w 1403445"/>
              <a:gd name="connsiteY1" fmla="*/ 3577987 h 3800901"/>
              <a:gd name="connsiteX2" fmla="*/ 721057 w 1403445"/>
              <a:gd name="connsiteY2" fmla="*/ 3687169 h 3800901"/>
              <a:gd name="connsiteX3" fmla="*/ 106908 w 1403445"/>
              <a:gd name="connsiteY3" fmla="*/ 3264089 h 3800901"/>
              <a:gd name="connsiteX4" fmla="*/ 79612 w 1403445"/>
              <a:gd name="connsiteY4" fmla="*/ 466298 h 3800901"/>
              <a:gd name="connsiteX5" fmla="*/ 297976 w 1403445"/>
              <a:gd name="connsiteY5" fmla="*/ 466298 h 3800901"/>
              <a:gd name="connsiteX6" fmla="*/ 352567 w 1403445"/>
              <a:gd name="connsiteY6" fmla="*/ 3236793 h 3800901"/>
              <a:gd name="connsiteX7" fmla="*/ 734705 w 1403445"/>
              <a:gd name="connsiteY7" fmla="*/ 3496101 h 3800901"/>
              <a:gd name="connsiteX8" fmla="*/ 1198729 w 1403445"/>
              <a:gd name="connsiteY8" fmla="*/ 3400567 h 3800901"/>
              <a:gd name="connsiteX9" fmla="*/ 1266967 w 1403445"/>
              <a:gd name="connsiteY9" fmla="*/ 2991134 h 3800901"/>
              <a:gd name="connsiteX10" fmla="*/ 1403445 w 1403445"/>
              <a:gd name="connsiteY10" fmla="*/ 3032077 h 3800901"/>
              <a:gd name="connsiteX0" fmla="*/ 1403445 w 1421642"/>
              <a:gd name="connsiteY0" fmla="*/ 3032077 h 3800901"/>
              <a:gd name="connsiteX1" fmla="*/ 1307911 w 1421642"/>
              <a:gd name="connsiteY1" fmla="*/ 3577987 h 3800901"/>
              <a:gd name="connsiteX2" fmla="*/ 721057 w 1421642"/>
              <a:gd name="connsiteY2" fmla="*/ 3687169 h 3800901"/>
              <a:gd name="connsiteX3" fmla="*/ 106908 w 1421642"/>
              <a:gd name="connsiteY3" fmla="*/ 3264089 h 3800901"/>
              <a:gd name="connsiteX4" fmla="*/ 79612 w 1421642"/>
              <a:gd name="connsiteY4" fmla="*/ 466298 h 3800901"/>
              <a:gd name="connsiteX5" fmla="*/ 297976 w 1421642"/>
              <a:gd name="connsiteY5" fmla="*/ 466298 h 3800901"/>
              <a:gd name="connsiteX6" fmla="*/ 352567 w 1421642"/>
              <a:gd name="connsiteY6" fmla="*/ 3236793 h 3800901"/>
              <a:gd name="connsiteX7" fmla="*/ 734705 w 1421642"/>
              <a:gd name="connsiteY7" fmla="*/ 3496101 h 3800901"/>
              <a:gd name="connsiteX8" fmla="*/ 1198729 w 1421642"/>
              <a:gd name="connsiteY8" fmla="*/ 3400567 h 3800901"/>
              <a:gd name="connsiteX9" fmla="*/ 1266967 w 1421642"/>
              <a:gd name="connsiteY9" fmla="*/ 2991134 h 3800901"/>
              <a:gd name="connsiteX10" fmla="*/ 1403445 w 1421642"/>
              <a:gd name="connsiteY10" fmla="*/ 3032077 h 3800901"/>
              <a:gd name="connsiteX0" fmla="*/ 1403445 w 1421642"/>
              <a:gd name="connsiteY0" fmla="*/ 3032077 h 3800901"/>
              <a:gd name="connsiteX1" fmla="*/ 1307911 w 1421642"/>
              <a:gd name="connsiteY1" fmla="*/ 3577987 h 3800901"/>
              <a:gd name="connsiteX2" fmla="*/ 721057 w 1421642"/>
              <a:gd name="connsiteY2" fmla="*/ 3687169 h 3800901"/>
              <a:gd name="connsiteX3" fmla="*/ 106908 w 1421642"/>
              <a:gd name="connsiteY3" fmla="*/ 3264089 h 3800901"/>
              <a:gd name="connsiteX4" fmla="*/ 79612 w 1421642"/>
              <a:gd name="connsiteY4" fmla="*/ 466298 h 3800901"/>
              <a:gd name="connsiteX5" fmla="*/ 297976 w 1421642"/>
              <a:gd name="connsiteY5" fmla="*/ 466298 h 3800901"/>
              <a:gd name="connsiteX6" fmla="*/ 352567 w 1421642"/>
              <a:gd name="connsiteY6" fmla="*/ 3236793 h 3800901"/>
              <a:gd name="connsiteX7" fmla="*/ 734705 w 1421642"/>
              <a:gd name="connsiteY7" fmla="*/ 3496101 h 3800901"/>
              <a:gd name="connsiteX8" fmla="*/ 1198729 w 1421642"/>
              <a:gd name="connsiteY8" fmla="*/ 3400567 h 3800901"/>
              <a:gd name="connsiteX9" fmla="*/ 1266967 w 1421642"/>
              <a:gd name="connsiteY9" fmla="*/ 2991134 h 3800901"/>
              <a:gd name="connsiteX10" fmla="*/ 1403445 w 1421642"/>
              <a:gd name="connsiteY10" fmla="*/ 3032077 h 3800901"/>
              <a:gd name="connsiteX0" fmla="*/ 1403445 w 1421642"/>
              <a:gd name="connsiteY0" fmla="*/ 3032077 h 3800901"/>
              <a:gd name="connsiteX1" fmla="*/ 1307911 w 1421642"/>
              <a:gd name="connsiteY1" fmla="*/ 3577987 h 3800901"/>
              <a:gd name="connsiteX2" fmla="*/ 721057 w 1421642"/>
              <a:gd name="connsiteY2" fmla="*/ 3687169 h 3800901"/>
              <a:gd name="connsiteX3" fmla="*/ 106908 w 1421642"/>
              <a:gd name="connsiteY3" fmla="*/ 3264089 h 3800901"/>
              <a:gd name="connsiteX4" fmla="*/ 79612 w 1421642"/>
              <a:gd name="connsiteY4" fmla="*/ 466298 h 3800901"/>
              <a:gd name="connsiteX5" fmla="*/ 297976 w 1421642"/>
              <a:gd name="connsiteY5" fmla="*/ 466298 h 3800901"/>
              <a:gd name="connsiteX6" fmla="*/ 352567 w 1421642"/>
              <a:gd name="connsiteY6" fmla="*/ 3236793 h 3800901"/>
              <a:gd name="connsiteX7" fmla="*/ 734705 w 1421642"/>
              <a:gd name="connsiteY7" fmla="*/ 3496101 h 3800901"/>
              <a:gd name="connsiteX8" fmla="*/ 1198729 w 1421642"/>
              <a:gd name="connsiteY8" fmla="*/ 3400567 h 3800901"/>
              <a:gd name="connsiteX9" fmla="*/ 1266967 w 1421642"/>
              <a:gd name="connsiteY9" fmla="*/ 2991134 h 3800901"/>
              <a:gd name="connsiteX10" fmla="*/ 1403445 w 1421642"/>
              <a:gd name="connsiteY10" fmla="*/ 3032077 h 3800901"/>
              <a:gd name="connsiteX0" fmla="*/ 1403445 w 1421642"/>
              <a:gd name="connsiteY0" fmla="*/ 3032077 h 3800901"/>
              <a:gd name="connsiteX1" fmla="*/ 1307911 w 1421642"/>
              <a:gd name="connsiteY1" fmla="*/ 3577987 h 3800901"/>
              <a:gd name="connsiteX2" fmla="*/ 721057 w 1421642"/>
              <a:gd name="connsiteY2" fmla="*/ 3687169 h 3800901"/>
              <a:gd name="connsiteX3" fmla="*/ 106908 w 1421642"/>
              <a:gd name="connsiteY3" fmla="*/ 3264089 h 3800901"/>
              <a:gd name="connsiteX4" fmla="*/ 79612 w 1421642"/>
              <a:gd name="connsiteY4" fmla="*/ 466298 h 3800901"/>
              <a:gd name="connsiteX5" fmla="*/ 297976 w 1421642"/>
              <a:gd name="connsiteY5" fmla="*/ 466298 h 3800901"/>
              <a:gd name="connsiteX6" fmla="*/ 352567 w 1421642"/>
              <a:gd name="connsiteY6" fmla="*/ 3236793 h 3800901"/>
              <a:gd name="connsiteX7" fmla="*/ 734705 w 1421642"/>
              <a:gd name="connsiteY7" fmla="*/ 3496101 h 3800901"/>
              <a:gd name="connsiteX8" fmla="*/ 1198729 w 1421642"/>
              <a:gd name="connsiteY8" fmla="*/ 3400567 h 3800901"/>
              <a:gd name="connsiteX9" fmla="*/ 1266967 w 1421642"/>
              <a:gd name="connsiteY9" fmla="*/ 2991134 h 3800901"/>
              <a:gd name="connsiteX10" fmla="*/ 1403445 w 1421642"/>
              <a:gd name="connsiteY10" fmla="*/ 3032077 h 3800901"/>
              <a:gd name="connsiteX0" fmla="*/ 1393783 w 1421642"/>
              <a:gd name="connsiteY0" fmla="*/ 3032077 h 3817888"/>
              <a:gd name="connsiteX1" fmla="*/ 1298249 w 1421642"/>
              <a:gd name="connsiteY1" fmla="*/ 3577987 h 3817888"/>
              <a:gd name="connsiteX2" fmla="*/ 653427 w 1421642"/>
              <a:gd name="connsiteY2" fmla="*/ 3765572 h 3817888"/>
              <a:gd name="connsiteX3" fmla="*/ 97246 w 1421642"/>
              <a:gd name="connsiteY3" fmla="*/ 3264089 h 3817888"/>
              <a:gd name="connsiteX4" fmla="*/ 69950 w 1421642"/>
              <a:gd name="connsiteY4" fmla="*/ 466298 h 3817888"/>
              <a:gd name="connsiteX5" fmla="*/ 288314 w 1421642"/>
              <a:gd name="connsiteY5" fmla="*/ 466298 h 3817888"/>
              <a:gd name="connsiteX6" fmla="*/ 342905 w 1421642"/>
              <a:gd name="connsiteY6" fmla="*/ 3236793 h 3817888"/>
              <a:gd name="connsiteX7" fmla="*/ 725043 w 1421642"/>
              <a:gd name="connsiteY7" fmla="*/ 3496101 h 3817888"/>
              <a:gd name="connsiteX8" fmla="*/ 1189067 w 1421642"/>
              <a:gd name="connsiteY8" fmla="*/ 3400567 h 3817888"/>
              <a:gd name="connsiteX9" fmla="*/ 1257305 w 1421642"/>
              <a:gd name="connsiteY9" fmla="*/ 2991134 h 3817888"/>
              <a:gd name="connsiteX10" fmla="*/ 1393783 w 1421642"/>
              <a:gd name="connsiteY10" fmla="*/ 3032077 h 3817888"/>
              <a:gd name="connsiteX0" fmla="*/ 1393783 w 1421642"/>
              <a:gd name="connsiteY0" fmla="*/ 3032077 h 3817888"/>
              <a:gd name="connsiteX1" fmla="*/ 1298249 w 1421642"/>
              <a:gd name="connsiteY1" fmla="*/ 3577987 h 3817888"/>
              <a:gd name="connsiteX2" fmla="*/ 653427 w 1421642"/>
              <a:gd name="connsiteY2" fmla="*/ 3765572 h 3817888"/>
              <a:gd name="connsiteX3" fmla="*/ 97246 w 1421642"/>
              <a:gd name="connsiteY3" fmla="*/ 3264089 h 3817888"/>
              <a:gd name="connsiteX4" fmla="*/ 69950 w 1421642"/>
              <a:gd name="connsiteY4" fmla="*/ 466298 h 3817888"/>
              <a:gd name="connsiteX5" fmla="*/ 288314 w 1421642"/>
              <a:gd name="connsiteY5" fmla="*/ 466298 h 3817888"/>
              <a:gd name="connsiteX6" fmla="*/ 342905 w 1421642"/>
              <a:gd name="connsiteY6" fmla="*/ 3236793 h 3817888"/>
              <a:gd name="connsiteX7" fmla="*/ 869451 w 1421642"/>
              <a:gd name="connsiteY7" fmla="*/ 3621555 h 3817888"/>
              <a:gd name="connsiteX8" fmla="*/ 1189067 w 1421642"/>
              <a:gd name="connsiteY8" fmla="*/ 3400567 h 3817888"/>
              <a:gd name="connsiteX9" fmla="*/ 1257305 w 1421642"/>
              <a:gd name="connsiteY9" fmla="*/ 2991134 h 3817888"/>
              <a:gd name="connsiteX10" fmla="*/ 1393783 w 1421642"/>
              <a:gd name="connsiteY10" fmla="*/ 3032077 h 3817888"/>
              <a:gd name="connsiteX0" fmla="*/ 1392548 w 1420407"/>
              <a:gd name="connsiteY0" fmla="*/ 2921699 h 3707510"/>
              <a:gd name="connsiteX1" fmla="*/ 1297014 w 1420407"/>
              <a:gd name="connsiteY1" fmla="*/ 3467609 h 3707510"/>
              <a:gd name="connsiteX2" fmla="*/ 652192 w 1420407"/>
              <a:gd name="connsiteY2" fmla="*/ 3655194 h 3707510"/>
              <a:gd name="connsiteX3" fmla="*/ 96011 w 1420407"/>
              <a:gd name="connsiteY3" fmla="*/ 3153711 h 3707510"/>
              <a:gd name="connsiteX4" fmla="*/ 76128 w 1420407"/>
              <a:gd name="connsiteY4" fmla="*/ 990897 h 3707510"/>
              <a:gd name="connsiteX5" fmla="*/ 287079 w 1420407"/>
              <a:gd name="connsiteY5" fmla="*/ 355920 h 3707510"/>
              <a:gd name="connsiteX6" fmla="*/ 341670 w 1420407"/>
              <a:gd name="connsiteY6" fmla="*/ 3126415 h 3707510"/>
              <a:gd name="connsiteX7" fmla="*/ 868216 w 1420407"/>
              <a:gd name="connsiteY7" fmla="*/ 3511177 h 3707510"/>
              <a:gd name="connsiteX8" fmla="*/ 1187832 w 1420407"/>
              <a:gd name="connsiteY8" fmla="*/ 3290189 h 3707510"/>
              <a:gd name="connsiteX9" fmla="*/ 1256070 w 1420407"/>
              <a:gd name="connsiteY9" fmla="*/ 2880756 h 3707510"/>
              <a:gd name="connsiteX10" fmla="*/ 1392548 w 1420407"/>
              <a:gd name="connsiteY10" fmla="*/ 2921699 h 3707510"/>
              <a:gd name="connsiteX0" fmla="*/ 1392548 w 1420407"/>
              <a:gd name="connsiteY0" fmla="*/ 2279270 h 3065081"/>
              <a:gd name="connsiteX1" fmla="*/ 1297014 w 1420407"/>
              <a:gd name="connsiteY1" fmla="*/ 2825180 h 3065081"/>
              <a:gd name="connsiteX2" fmla="*/ 652192 w 1420407"/>
              <a:gd name="connsiteY2" fmla="*/ 3012765 h 3065081"/>
              <a:gd name="connsiteX3" fmla="*/ 96011 w 1420407"/>
              <a:gd name="connsiteY3" fmla="*/ 2511282 h 3065081"/>
              <a:gd name="connsiteX4" fmla="*/ 76128 w 1420407"/>
              <a:gd name="connsiteY4" fmla="*/ 348468 h 3065081"/>
              <a:gd name="connsiteX5" fmla="*/ 292152 w 1420407"/>
              <a:gd name="connsiteY5" fmla="*/ 420476 h 3065081"/>
              <a:gd name="connsiteX6" fmla="*/ 341670 w 1420407"/>
              <a:gd name="connsiteY6" fmla="*/ 2483986 h 3065081"/>
              <a:gd name="connsiteX7" fmla="*/ 868216 w 1420407"/>
              <a:gd name="connsiteY7" fmla="*/ 2868748 h 3065081"/>
              <a:gd name="connsiteX8" fmla="*/ 1187832 w 1420407"/>
              <a:gd name="connsiteY8" fmla="*/ 2647760 h 3065081"/>
              <a:gd name="connsiteX9" fmla="*/ 1256070 w 1420407"/>
              <a:gd name="connsiteY9" fmla="*/ 2238327 h 3065081"/>
              <a:gd name="connsiteX10" fmla="*/ 1392548 w 1420407"/>
              <a:gd name="connsiteY10" fmla="*/ 2279270 h 3065081"/>
              <a:gd name="connsiteX0" fmla="*/ 1392548 w 1420407"/>
              <a:gd name="connsiteY0" fmla="*/ 2567302 h 3353113"/>
              <a:gd name="connsiteX1" fmla="*/ 1297014 w 1420407"/>
              <a:gd name="connsiteY1" fmla="*/ 3113212 h 3353113"/>
              <a:gd name="connsiteX2" fmla="*/ 652192 w 1420407"/>
              <a:gd name="connsiteY2" fmla="*/ 3300797 h 3353113"/>
              <a:gd name="connsiteX3" fmla="*/ 96011 w 1420407"/>
              <a:gd name="connsiteY3" fmla="*/ 2799314 h 3353113"/>
              <a:gd name="connsiteX4" fmla="*/ 76128 w 1420407"/>
              <a:gd name="connsiteY4" fmla="*/ 348468 h 3353113"/>
              <a:gd name="connsiteX5" fmla="*/ 292152 w 1420407"/>
              <a:gd name="connsiteY5" fmla="*/ 708508 h 3353113"/>
              <a:gd name="connsiteX6" fmla="*/ 341670 w 1420407"/>
              <a:gd name="connsiteY6" fmla="*/ 2772018 h 3353113"/>
              <a:gd name="connsiteX7" fmla="*/ 868216 w 1420407"/>
              <a:gd name="connsiteY7" fmla="*/ 3156780 h 3353113"/>
              <a:gd name="connsiteX8" fmla="*/ 1187832 w 1420407"/>
              <a:gd name="connsiteY8" fmla="*/ 2935792 h 3353113"/>
              <a:gd name="connsiteX9" fmla="*/ 1256070 w 1420407"/>
              <a:gd name="connsiteY9" fmla="*/ 2526359 h 3353113"/>
              <a:gd name="connsiteX10" fmla="*/ 1392548 w 1420407"/>
              <a:gd name="connsiteY10" fmla="*/ 2567302 h 3353113"/>
              <a:gd name="connsiteX0" fmla="*/ 1392548 w 1420407"/>
              <a:gd name="connsiteY0" fmla="*/ 2639310 h 3425121"/>
              <a:gd name="connsiteX1" fmla="*/ 1297014 w 1420407"/>
              <a:gd name="connsiteY1" fmla="*/ 3185220 h 3425121"/>
              <a:gd name="connsiteX2" fmla="*/ 652192 w 1420407"/>
              <a:gd name="connsiteY2" fmla="*/ 3372805 h 3425121"/>
              <a:gd name="connsiteX3" fmla="*/ 96011 w 1420407"/>
              <a:gd name="connsiteY3" fmla="*/ 2871322 h 3425121"/>
              <a:gd name="connsiteX4" fmla="*/ 76128 w 1420407"/>
              <a:gd name="connsiteY4" fmla="*/ 420476 h 3425121"/>
              <a:gd name="connsiteX5" fmla="*/ 292152 w 1420407"/>
              <a:gd name="connsiteY5" fmla="*/ 348468 h 3425121"/>
              <a:gd name="connsiteX6" fmla="*/ 292152 w 1420407"/>
              <a:gd name="connsiteY6" fmla="*/ 780516 h 3425121"/>
              <a:gd name="connsiteX7" fmla="*/ 341670 w 1420407"/>
              <a:gd name="connsiteY7" fmla="*/ 2844026 h 3425121"/>
              <a:gd name="connsiteX8" fmla="*/ 868216 w 1420407"/>
              <a:gd name="connsiteY8" fmla="*/ 3228788 h 3425121"/>
              <a:gd name="connsiteX9" fmla="*/ 1187832 w 1420407"/>
              <a:gd name="connsiteY9" fmla="*/ 3007800 h 3425121"/>
              <a:gd name="connsiteX10" fmla="*/ 1256070 w 1420407"/>
              <a:gd name="connsiteY10" fmla="*/ 2598367 h 3425121"/>
              <a:gd name="connsiteX11" fmla="*/ 1392548 w 1420407"/>
              <a:gd name="connsiteY11" fmla="*/ 2639310 h 3425121"/>
              <a:gd name="connsiteX0" fmla="*/ 1392548 w 1420407"/>
              <a:gd name="connsiteY0" fmla="*/ 2495294 h 3281105"/>
              <a:gd name="connsiteX1" fmla="*/ 1297014 w 1420407"/>
              <a:gd name="connsiteY1" fmla="*/ 3041204 h 3281105"/>
              <a:gd name="connsiteX2" fmla="*/ 652192 w 1420407"/>
              <a:gd name="connsiteY2" fmla="*/ 3228789 h 3281105"/>
              <a:gd name="connsiteX3" fmla="*/ 96011 w 1420407"/>
              <a:gd name="connsiteY3" fmla="*/ 2727306 h 3281105"/>
              <a:gd name="connsiteX4" fmla="*/ 76128 w 1420407"/>
              <a:gd name="connsiteY4" fmla="*/ 420476 h 3281105"/>
              <a:gd name="connsiteX5" fmla="*/ 292152 w 1420407"/>
              <a:gd name="connsiteY5" fmla="*/ 204452 h 3281105"/>
              <a:gd name="connsiteX6" fmla="*/ 292152 w 1420407"/>
              <a:gd name="connsiteY6" fmla="*/ 636500 h 3281105"/>
              <a:gd name="connsiteX7" fmla="*/ 341670 w 1420407"/>
              <a:gd name="connsiteY7" fmla="*/ 2700010 h 3281105"/>
              <a:gd name="connsiteX8" fmla="*/ 868216 w 1420407"/>
              <a:gd name="connsiteY8" fmla="*/ 3084772 h 3281105"/>
              <a:gd name="connsiteX9" fmla="*/ 1187832 w 1420407"/>
              <a:gd name="connsiteY9" fmla="*/ 2863784 h 3281105"/>
              <a:gd name="connsiteX10" fmla="*/ 1256070 w 1420407"/>
              <a:gd name="connsiteY10" fmla="*/ 2454351 h 3281105"/>
              <a:gd name="connsiteX11" fmla="*/ 1392548 w 1420407"/>
              <a:gd name="connsiteY11" fmla="*/ 2495294 h 3281105"/>
              <a:gd name="connsiteX0" fmla="*/ 1392548 w 1420407"/>
              <a:gd name="connsiteY0" fmla="*/ 2495294 h 3281105"/>
              <a:gd name="connsiteX1" fmla="*/ 1297014 w 1420407"/>
              <a:gd name="connsiteY1" fmla="*/ 3041204 h 3281105"/>
              <a:gd name="connsiteX2" fmla="*/ 652192 w 1420407"/>
              <a:gd name="connsiteY2" fmla="*/ 3228789 h 3281105"/>
              <a:gd name="connsiteX3" fmla="*/ 96011 w 1420407"/>
              <a:gd name="connsiteY3" fmla="*/ 2727306 h 3281105"/>
              <a:gd name="connsiteX4" fmla="*/ 76128 w 1420407"/>
              <a:gd name="connsiteY4" fmla="*/ 420476 h 3281105"/>
              <a:gd name="connsiteX5" fmla="*/ 292152 w 1420407"/>
              <a:gd name="connsiteY5" fmla="*/ 204452 h 3281105"/>
              <a:gd name="connsiteX6" fmla="*/ 292152 w 1420407"/>
              <a:gd name="connsiteY6" fmla="*/ 636500 h 3281105"/>
              <a:gd name="connsiteX7" fmla="*/ 341670 w 1420407"/>
              <a:gd name="connsiteY7" fmla="*/ 2700010 h 3281105"/>
              <a:gd name="connsiteX8" fmla="*/ 724200 w 1420407"/>
              <a:gd name="connsiteY8" fmla="*/ 3084772 h 3281105"/>
              <a:gd name="connsiteX9" fmla="*/ 1187832 w 1420407"/>
              <a:gd name="connsiteY9" fmla="*/ 2863784 h 3281105"/>
              <a:gd name="connsiteX10" fmla="*/ 1256070 w 1420407"/>
              <a:gd name="connsiteY10" fmla="*/ 2454351 h 3281105"/>
              <a:gd name="connsiteX11" fmla="*/ 1392548 w 1420407"/>
              <a:gd name="connsiteY11" fmla="*/ 2495294 h 3281105"/>
              <a:gd name="connsiteX0" fmla="*/ 1392548 w 1420407"/>
              <a:gd name="connsiteY0" fmla="*/ 2495294 h 3281105"/>
              <a:gd name="connsiteX1" fmla="*/ 1297014 w 1420407"/>
              <a:gd name="connsiteY1" fmla="*/ 3041204 h 3281105"/>
              <a:gd name="connsiteX2" fmla="*/ 652192 w 1420407"/>
              <a:gd name="connsiteY2" fmla="*/ 3228789 h 3281105"/>
              <a:gd name="connsiteX3" fmla="*/ 96011 w 1420407"/>
              <a:gd name="connsiteY3" fmla="*/ 2727306 h 3281105"/>
              <a:gd name="connsiteX4" fmla="*/ 76128 w 1420407"/>
              <a:gd name="connsiteY4" fmla="*/ 420476 h 3281105"/>
              <a:gd name="connsiteX5" fmla="*/ 292152 w 1420407"/>
              <a:gd name="connsiteY5" fmla="*/ 204452 h 3281105"/>
              <a:gd name="connsiteX6" fmla="*/ 292152 w 1420407"/>
              <a:gd name="connsiteY6" fmla="*/ 636500 h 3281105"/>
              <a:gd name="connsiteX7" fmla="*/ 292152 w 1420407"/>
              <a:gd name="connsiteY7" fmla="*/ 2508708 h 3281105"/>
              <a:gd name="connsiteX8" fmla="*/ 724200 w 1420407"/>
              <a:gd name="connsiteY8" fmla="*/ 3084772 h 3281105"/>
              <a:gd name="connsiteX9" fmla="*/ 1187832 w 1420407"/>
              <a:gd name="connsiteY9" fmla="*/ 2863784 h 3281105"/>
              <a:gd name="connsiteX10" fmla="*/ 1256070 w 1420407"/>
              <a:gd name="connsiteY10" fmla="*/ 2454351 h 3281105"/>
              <a:gd name="connsiteX11" fmla="*/ 1392548 w 1420407"/>
              <a:gd name="connsiteY11" fmla="*/ 2495294 h 3281105"/>
              <a:gd name="connsiteX0" fmla="*/ 1392548 w 1420407"/>
              <a:gd name="connsiteY0" fmla="*/ 2495294 h 3281105"/>
              <a:gd name="connsiteX1" fmla="*/ 1297014 w 1420407"/>
              <a:gd name="connsiteY1" fmla="*/ 3041204 h 3281105"/>
              <a:gd name="connsiteX2" fmla="*/ 652192 w 1420407"/>
              <a:gd name="connsiteY2" fmla="*/ 3228789 h 3281105"/>
              <a:gd name="connsiteX3" fmla="*/ 96011 w 1420407"/>
              <a:gd name="connsiteY3" fmla="*/ 2727306 h 3281105"/>
              <a:gd name="connsiteX4" fmla="*/ 76128 w 1420407"/>
              <a:gd name="connsiteY4" fmla="*/ 420476 h 3281105"/>
              <a:gd name="connsiteX5" fmla="*/ 292152 w 1420407"/>
              <a:gd name="connsiteY5" fmla="*/ 204452 h 3281105"/>
              <a:gd name="connsiteX6" fmla="*/ 292152 w 1420407"/>
              <a:gd name="connsiteY6" fmla="*/ 996540 h 3281105"/>
              <a:gd name="connsiteX7" fmla="*/ 292152 w 1420407"/>
              <a:gd name="connsiteY7" fmla="*/ 2508708 h 3281105"/>
              <a:gd name="connsiteX8" fmla="*/ 724200 w 1420407"/>
              <a:gd name="connsiteY8" fmla="*/ 3084772 h 3281105"/>
              <a:gd name="connsiteX9" fmla="*/ 1187832 w 1420407"/>
              <a:gd name="connsiteY9" fmla="*/ 2863784 h 3281105"/>
              <a:gd name="connsiteX10" fmla="*/ 1256070 w 1420407"/>
              <a:gd name="connsiteY10" fmla="*/ 2454351 h 3281105"/>
              <a:gd name="connsiteX11" fmla="*/ 1392548 w 1420407"/>
              <a:gd name="connsiteY11" fmla="*/ 2495294 h 3281105"/>
              <a:gd name="connsiteX0" fmla="*/ 1392548 w 1420407"/>
              <a:gd name="connsiteY0" fmla="*/ 2495294 h 3281105"/>
              <a:gd name="connsiteX1" fmla="*/ 1297014 w 1420407"/>
              <a:gd name="connsiteY1" fmla="*/ 3041204 h 3281105"/>
              <a:gd name="connsiteX2" fmla="*/ 652192 w 1420407"/>
              <a:gd name="connsiteY2" fmla="*/ 3228789 h 3281105"/>
              <a:gd name="connsiteX3" fmla="*/ 96011 w 1420407"/>
              <a:gd name="connsiteY3" fmla="*/ 2727306 h 3281105"/>
              <a:gd name="connsiteX4" fmla="*/ 76128 w 1420407"/>
              <a:gd name="connsiteY4" fmla="*/ 420476 h 3281105"/>
              <a:gd name="connsiteX5" fmla="*/ 292152 w 1420407"/>
              <a:gd name="connsiteY5" fmla="*/ 204452 h 3281105"/>
              <a:gd name="connsiteX6" fmla="*/ 292152 w 1420407"/>
              <a:gd name="connsiteY6" fmla="*/ 996540 h 3281105"/>
              <a:gd name="connsiteX7" fmla="*/ 292152 w 1420407"/>
              <a:gd name="connsiteY7" fmla="*/ 2508708 h 3281105"/>
              <a:gd name="connsiteX8" fmla="*/ 652192 w 1420407"/>
              <a:gd name="connsiteY8" fmla="*/ 3012764 h 3281105"/>
              <a:gd name="connsiteX9" fmla="*/ 1187832 w 1420407"/>
              <a:gd name="connsiteY9" fmla="*/ 2863784 h 3281105"/>
              <a:gd name="connsiteX10" fmla="*/ 1256070 w 1420407"/>
              <a:gd name="connsiteY10" fmla="*/ 2454351 h 3281105"/>
              <a:gd name="connsiteX11" fmla="*/ 1392548 w 1420407"/>
              <a:gd name="connsiteY11" fmla="*/ 2495294 h 3281105"/>
              <a:gd name="connsiteX0" fmla="*/ 1412431 w 1440290"/>
              <a:gd name="connsiteY0" fmla="*/ 2470862 h 3281105"/>
              <a:gd name="connsiteX1" fmla="*/ 1316897 w 1440290"/>
              <a:gd name="connsiteY1" fmla="*/ 3016772 h 3281105"/>
              <a:gd name="connsiteX2" fmla="*/ 672075 w 1440290"/>
              <a:gd name="connsiteY2" fmla="*/ 3204357 h 3281105"/>
              <a:gd name="connsiteX3" fmla="*/ 96011 w 1440290"/>
              <a:gd name="connsiteY3" fmla="*/ 2556284 h 3281105"/>
              <a:gd name="connsiteX4" fmla="*/ 96011 w 1440290"/>
              <a:gd name="connsiteY4" fmla="*/ 396044 h 3281105"/>
              <a:gd name="connsiteX5" fmla="*/ 312035 w 1440290"/>
              <a:gd name="connsiteY5" fmla="*/ 180020 h 3281105"/>
              <a:gd name="connsiteX6" fmla="*/ 312035 w 1440290"/>
              <a:gd name="connsiteY6" fmla="*/ 972108 h 3281105"/>
              <a:gd name="connsiteX7" fmla="*/ 312035 w 1440290"/>
              <a:gd name="connsiteY7" fmla="*/ 2484276 h 3281105"/>
              <a:gd name="connsiteX8" fmla="*/ 672075 w 1440290"/>
              <a:gd name="connsiteY8" fmla="*/ 2988332 h 3281105"/>
              <a:gd name="connsiteX9" fmla="*/ 1207715 w 1440290"/>
              <a:gd name="connsiteY9" fmla="*/ 2839352 h 3281105"/>
              <a:gd name="connsiteX10" fmla="*/ 1275953 w 1440290"/>
              <a:gd name="connsiteY10" fmla="*/ 2429919 h 3281105"/>
              <a:gd name="connsiteX11" fmla="*/ 1412431 w 1440290"/>
              <a:gd name="connsiteY11" fmla="*/ 2470862 h 328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40290" h="3281105">
                <a:moveTo>
                  <a:pt x="1412431" y="2470862"/>
                </a:moveTo>
                <a:cubicBezTo>
                  <a:pt x="1419255" y="2568671"/>
                  <a:pt x="1440290" y="2894523"/>
                  <a:pt x="1316897" y="3016772"/>
                </a:cubicBezTo>
                <a:cubicBezTo>
                  <a:pt x="1193504" y="3139021"/>
                  <a:pt x="875556" y="3281105"/>
                  <a:pt x="672075" y="3204357"/>
                </a:cubicBezTo>
                <a:cubicBezTo>
                  <a:pt x="468594" y="3127609"/>
                  <a:pt x="192022" y="3024336"/>
                  <a:pt x="96011" y="2556284"/>
                </a:cubicBezTo>
                <a:cubicBezTo>
                  <a:pt x="0" y="2088232"/>
                  <a:pt x="60007" y="792088"/>
                  <a:pt x="96011" y="396044"/>
                </a:cubicBezTo>
                <a:cubicBezTo>
                  <a:pt x="132015" y="0"/>
                  <a:pt x="276031" y="144016"/>
                  <a:pt x="312035" y="180020"/>
                </a:cubicBezTo>
                <a:lnTo>
                  <a:pt x="312035" y="972108"/>
                </a:lnTo>
                <a:cubicBezTo>
                  <a:pt x="312035" y="1356151"/>
                  <a:pt x="252028" y="2148239"/>
                  <a:pt x="312035" y="2484276"/>
                </a:cubicBezTo>
                <a:cubicBezTo>
                  <a:pt x="372042" y="2820313"/>
                  <a:pt x="522795" y="2929153"/>
                  <a:pt x="672075" y="2988332"/>
                </a:cubicBezTo>
                <a:cubicBezTo>
                  <a:pt x="821355" y="3047511"/>
                  <a:pt x="1107069" y="2932421"/>
                  <a:pt x="1207715" y="2839352"/>
                </a:cubicBezTo>
                <a:cubicBezTo>
                  <a:pt x="1308361" y="2746283"/>
                  <a:pt x="1241834" y="2491334"/>
                  <a:pt x="1275953" y="2429919"/>
                </a:cubicBezTo>
                <a:cubicBezTo>
                  <a:pt x="1310072" y="2368504"/>
                  <a:pt x="1405607" y="2373053"/>
                  <a:pt x="1412431" y="2470862"/>
                </a:cubicBezTo>
                <a:close/>
              </a:path>
            </a:pathLst>
          </a:custGeom>
          <a:solidFill>
            <a:srgbClr val="0070C0">
              <a:alpha val="50000"/>
            </a:srgbClr>
          </a:solidFill>
          <a:ln w="38100" cap="flat" cmpd="sng" algn="ctr">
            <a:solidFill>
              <a:schemeClr val="accent3"/>
            </a:solidFill>
            <a:prstDash val="solid"/>
            <a:round/>
            <a:headEnd type="none" w="med" len="med"/>
            <a:tailEnd type="none" w="med" len="med"/>
          </a:ln>
          <a:effectLst/>
        </p:spPr>
        <p:txBody>
          <a:bodyPr wrap="none" lIns="90000" tIns="46800" rIns="90000" bIns="46800" anchor="ctr">
            <a:spAutoFit/>
          </a:bodyPr>
          <a:lstStyle/>
          <a:p>
            <a:pPr>
              <a:defRPr/>
            </a:pPr>
            <a:endParaRPr lang="fr-CA"/>
          </a:p>
        </p:txBody>
      </p:sp>
      <p:sp>
        <p:nvSpPr>
          <p:cNvPr id="16" name="ZoneTexte 15"/>
          <p:cNvSpPr txBox="1"/>
          <p:nvPr/>
        </p:nvSpPr>
        <p:spPr>
          <a:xfrm>
            <a:off x="2771800" y="1844824"/>
            <a:ext cx="1728787" cy="954088"/>
          </a:xfrm>
          <a:prstGeom prst="rect">
            <a:avLst/>
          </a:prstGeom>
          <a:noFill/>
        </p:spPr>
        <p:txBody>
          <a:bodyPr>
            <a:spAutoFit/>
          </a:bodyPr>
          <a:lstStyle/>
          <a:p>
            <a:pPr>
              <a:defRPr/>
            </a:pPr>
            <a:r>
              <a:rPr lang="fr-CA" sz="2800" b="1" dirty="0">
                <a:solidFill>
                  <a:srgbClr val="CCFF66"/>
                </a:solidFill>
              </a:rPr>
              <a:t>Sels biliaires</a:t>
            </a:r>
          </a:p>
        </p:txBody>
      </p:sp>
      <p:sp>
        <p:nvSpPr>
          <p:cNvPr id="17" name="ZoneTexte 16"/>
          <p:cNvSpPr txBox="1"/>
          <p:nvPr/>
        </p:nvSpPr>
        <p:spPr>
          <a:xfrm>
            <a:off x="900113" y="4365625"/>
            <a:ext cx="2376487" cy="954088"/>
          </a:xfrm>
          <a:prstGeom prst="rect">
            <a:avLst/>
          </a:prstGeom>
          <a:noFill/>
        </p:spPr>
        <p:txBody>
          <a:bodyPr>
            <a:spAutoFit/>
          </a:bodyPr>
          <a:lstStyle/>
          <a:p>
            <a:pPr>
              <a:defRPr/>
            </a:pPr>
            <a:r>
              <a:rPr lang="fr-CA" sz="2800" b="1" dirty="0">
                <a:solidFill>
                  <a:schemeClr val="accent3"/>
                </a:solidFill>
              </a:rPr>
              <a:t>Veine porte-hépatique</a:t>
            </a:r>
          </a:p>
        </p:txBody>
      </p:sp>
      <p:sp>
        <p:nvSpPr>
          <p:cNvPr id="18" name="ZoneTexte 17"/>
          <p:cNvSpPr txBox="1"/>
          <p:nvPr/>
        </p:nvSpPr>
        <p:spPr>
          <a:xfrm>
            <a:off x="3924300" y="4508500"/>
            <a:ext cx="1584325" cy="585788"/>
          </a:xfrm>
          <a:prstGeom prst="rect">
            <a:avLst/>
          </a:prstGeom>
          <a:noFill/>
        </p:spPr>
        <p:txBody>
          <a:bodyPr>
            <a:spAutoFit/>
          </a:bodyPr>
          <a:lstStyle/>
          <a:p>
            <a:pPr>
              <a:defRPr/>
            </a:pPr>
            <a:r>
              <a:rPr lang="fr-CA" sz="3200" b="1" dirty="0">
                <a:solidFill>
                  <a:srgbClr val="FFFF00"/>
                </a:solidFill>
              </a:rPr>
              <a:t>Iléum</a:t>
            </a:r>
          </a:p>
        </p:txBody>
      </p:sp>
      <p:sp>
        <p:nvSpPr>
          <p:cNvPr id="14" name="Espace réservé du numéro de diapositive 12"/>
          <p:cNvSpPr>
            <a:spLocks noGrp="1"/>
          </p:cNvSpPr>
          <p:nvPr>
            <p:ph type="sldNum" sz="quarter" idx="4294967295"/>
          </p:nvPr>
        </p:nvSpPr>
        <p:spPr>
          <a:xfrm>
            <a:off x="8028384" y="6317828"/>
            <a:ext cx="658416" cy="476250"/>
          </a:xfrm>
          <a:prstGeom prst="rect">
            <a:avLst/>
          </a:prstGeom>
          <a:noFill/>
        </p:spPr>
        <p:txBody>
          <a:bodyPr/>
          <a:lstStyle/>
          <a:p>
            <a:fld id="{2DFA8490-CAAE-45AF-BBC6-B3BA0DBECBD0}" type="slidenum">
              <a:rPr lang="fr-CA" smtClean="0"/>
              <a:pPr/>
              <a:t>27</a:t>
            </a:fld>
            <a:endParaRPr lang="fr-CA"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5816 0.02544 C 0.0691 0.0303 0.05695 0.02336 0.06789 0.03608 C 0.07101 0.03955 0.07466 0.04186 0.07796 0.04464 C 0.07969 0.04603 0.08282 0.04903 0.08282 0.04926 C 0.09063 0.06383 0.08612 0.05898 0.09445 0.06591 C 0.0974 0.07725 0.1033 0.08233 0.11094 0.08719 C 0.11424 0.09922 0.11893 0.1006 0.12744 0.1043 C 0.15487 0.10361 0.19202 0.09644 0.22153 0.10662 C 0.229 0.11286 0.23056 0.12142 0.23299 0.13206 C 0.22987 0.14478 0.23403 0.13321 0.22657 0.14269 C 0.22153 0.14917 0.22205 0.15241 0.21494 0.15541 C 0.20313 0.16582 0.20886 0.16282 0.19844 0.16605 C 0.19393 0.17207 0.19132 0.17785 0.18855 0.18548 C 0.18907 0.19751 0.18889 0.20976 0.19028 0.22179 C 0.19115 0.22942 0.20834 0.23705 0.2132 0.2389 C 0.229 0.23728 0.23855 0.2359 0.25278 0.23243 C 0.25591 0.23289 0.26771 0.23289 0.27257 0.23659 C 0.27744 0.24029 0.28264 0.2537 0.28264 0.25393 C 0.29167 0.29764 0.23073 0.28724 0.2198 0.2877 C 0.22032 0.29417 0.2198 0.30088 0.22153 0.30713 C 0.22223 0.30944 0.22535 0.30921 0.22657 0.31129 C 0.22761 0.31291 0.22709 0.31568 0.22796 0.31776 C 0.23091 0.32355 0.23664 0.32632 0.24132 0.33025 C 0.24619 0.33465 0.25122 0.34529 0.25452 0.35176 C 0.25591 0.36309 0.2599 0.37304 0.24948 0.3772 C 0.23525 0.37581 0.22101 0.37558 0.20678 0.37304 C 0.20365 0.37257 0.19862 0.36425 0.19671 0.3624 C 0.18681 0.35176 0.17813 0.33973 0.17032 0.32609 C 0.16737 0.3136 0.17101 0.32493 0.16198 0.31337 C 0.15244 0.30134 0.16823 0.31129 0.14896 0.30273 C 0.14566 0.30134 0.13889 0.29834 0.13889 0.29857 C 0.12553 0.30435 0.13125 0.31638 0.13247 0.33488 C 0.13143 0.35084 0.13195 0.36887 0.12414 0.38159 C 0.1165 0.39431 0.12466 0.38136 0.1191 0.39431 C 0.11719 0.39871 0.11268 0.40726 0.11268 0.4075 C 0.10903 0.42484 0.11337 0.4075 0.10764 0.42207 C 0.10382 0.43201 0.10261 0.44404 0.09931 0.45421 C 0.09549 0.46624 0.09688 0.45837 0.09445 0.46901 C 0.09202 0.47896 0.08959 0.50208 0.08282 0.50972 C 0.0691 0.52498 0.04237 0.53492 0.025 0.53724 C 0.01685 0.53654 0.0073 0.53909 0.00035 0.53307 C -0.01145 0.5229 0.00174 0.52914 -0.00972 0.52452 C -0.01597 0.51203 -0.01805 0.50278 -0.02118 0.48844 C -0.02256 0.48196 -0.02621 0.46901 -0.02621 0.46924 C -0.02777 0.45467 -0.03038 0.4408 -0.03263 0.42623 C -0.03472 0.38714 -0.0335 0.3476 -0.03767 0.30898 C -0.0394 0.29348 -0.03871 0.27706 -0.0427 0.26203 C -0.04479 0.22318 -0.04722 0.18317 -0.04097 0.14478 C -0.03975 0.11078 -0.04079 0.07655 -0.03767 0.04256 C -0.03628 0.02845 -0.0309 0.01388 -0.0309 -2.85846E-6 " pathEditMode="relative" rAng="0" ptsTypes="fffffffffffffffffffffffffffffffffffffffffffffffffA">
                                      <p:cBhvr>
                                        <p:cTn id="6" dur="5000" fill="hold"/>
                                        <p:tgtEl>
                                          <p:spTgt spid="16"/>
                                        </p:tgtEl>
                                        <p:attrNameLst>
                                          <p:attrName>ppt_x</p:attrName>
                                          <p:attrName>ppt_y</p:attrName>
                                        </p:attrNameLst>
                                      </p:cBhvr>
                                      <p:rCtr x="6400" y="244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custDataLst>
              <p:tags r:id="rId1"/>
            </p:custDataLst>
          </p:nvPr>
        </p:nvSpPr>
        <p:spPr/>
        <p:txBody>
          <a:bodyPr>
            <a:normAutofit fontScale="90000"/>
          </a:bodyPr>
          <a:lstStyle/>
          <a:p>
            <a:pPr eaLnBrk="1" hangingPunct="1">
              <a:defRPr/>
            </a:pPr>
            <a:r>
              <a:rPr lang="fr-CA" smtClean="0"/>
              <a:t>Récupération sels biliaires</a:t>
            </a:r>
          </a:p>
        </p:txBody>
      </p:sp>
      <p:sp>
        <p:nvSpPr>
          <p:cNvPr id="143363" name="Rectangle 3"/>
          <p:cNvSpPr>
            <a:spLocks noGrp="1" noChangeArrowheads="1"/>
          </p:cNvSpPr>
          <p:nvPr>
            <p:ph type="body" idx="1"/>
            <p:custDataLst>
              <p:tags r:id="rId2"/>
            </p:custDataLst>
          </p:nvPr>
        </p:nvSpPr>
        <p:spPr>
          <a:xfrm>
            <a:off x="539750" y="1125538"/>
            <a:ext cx="8229600" cy="4813300"/>
          </a:xfrm>
        </p:spPr>
        <p:txBody>
          <a:bodyPr/>
          <a:lstStyle/>
          <a:p>
            <a:pPr eaLnBrk="1" hangingPunct="1">
              <a:defRPr/>
            </a:pPr>
            <a:r>
              <a:rPr lang="fr-CA" b="1" dirty="0" smtClean="0"/>
              <a:t>Iléum</a:t>
            </a:r>
          </a:p>
          <a:p>
            <a:pPr lvl="1" eaLnBrk="1" hangingPunct="1">
              <a:defRPr/>
            </a:pPr>
            <a:r>
              <a:rPr lang="fr-CA" dirty="0" smtClean="0"/>
              <a:t>Récupère les </a:t>
            </a:r>
            <a:r>
              <a:rPr lang="fr-CA" b="1" dirty="0" smtClean="0">
                <a:solidFill>
                  <a:schemeClr val="folHlink"/>
                </a:solidFill>
              </a:rPr>
              <a:t>sels biliaires</a:t>
            </a:r>
            <a:r>
              <a:rPr lang="fr-CA" dirty="0" smtClean="0"/>
              <a:t> par transport actif</a:t>
            </a:r>
          </a:p>
          <a:p>
            <a:pPr eaLnBrk="1" hangingPunct="1">
              <a:defRPr/>
            </a:pPr>
            <a:r>
              <a:rPr lang="fr-CA" dirty="0" smtClean="0"/>
              <a:t>Sels biliaires retournent au </a:t>
            </a:r>
            <a:r>
              <a:rPr lang="fr-CA" b="1" dirty="0" smtClean="0">
                <a:solidFill>
                  <a:srgbClr val="FF3399"/>
                </a:solidFill>
              </a:rPr>
              <a:t>foie</a:t>
            </a:r>
          </a:p>
          <a:p>
            <a:pPr lvl="1" eaLnBrk="1" hangingPunct="1">
              <a:defRPr/>
            </a:pPr>
            <a:r>
              <a:rPr lang="fr-CA" dirty="0" smtClean="0"/>
              <a:t>Via veine porte hépatique</a:t>
            </a:r>
          </a:p>
          <a:p>
            <a:pPr lvl="1" eaLnBrk="1" hangingPunct="1">
              <a:defRPr/>
            </a:pPr>
            <a:r>
              <a:rPr lang="fr-CA" dirty="0" smtClean="0"/>
              <a:t>Recyclés</a:t>
            </a:r>
          </a:p>
          <a:p>
            <a:pPr lvl="1" eaLnBrk="1" hangingPunct="1">
              <a:defRPr/>
            </a:pPr>
            <a:r>
              <a:rPr lang="fr-CA" dirty="0" smtClean="0"/>
              <a:t>Sécrétés à nouveau dans la bile</a:t>
            </a:r>
          </a:p>
          <a:p>
            <a:pPr lvl="1" eaLnBrk="1" hangingPunct="1">
              <a:defRPr/>
            </a:pPr>
            <a:endParaRPr lang="fr-CA" dirty="0" smtClean="0"/>
          </a:p>
        </p:txBody>
      </p:sp>
      <p:sp>
        <p:nvSpPr>
          <p:cNvPr id="143368" name="Text Box 8"/>
          <p:cNvSpPr txBox="1">
            <a:spLocks noChangeArrowheads="1"/>
          </p:cNvSpPr>
          <p:nvPr>
            <p:custDataLst>
              <p:tags r:id="rId3"/>
            </p:custDataLst>
          </p:nvPr>
        </p:nvSpPr>
        <p:spPr bwMode="auto">
          <a:xfrm>
            <a:off x="2484438" y="4868863"/>
            <a:ext cx="4530725" cy="698500"/>
          </a:xfrm>
          <a:prstGeom prst="rect">
            <a:avLst/>
          </a:prstGeom>
          <a:solidFill>
            <a:srgbClr val="00FF00">
              <a:alpha val="92000"/>
            </a:srgbClr>
          </a:solidFill>
          <a:ln w="19050">
            <a:solidFill>
              <a:srgbClr val="008000"/>
            </a:solidFill>
            <a:prstDash val="sysDot"/>
            <a:miter lim="800000"/>
            <a:headEnd/>
            <a:tailEnd/>
          </a:ln>
          <a:effectLst/>
        </p:spPr>
        <p:txBody>
          <a:bodyPr wrap="none">
            <a:spAutoFit/>
          </a:bodyPr>
          <a:lstStyle/>
          <a:p>
            <a:pPr algn="l">
              <a:defRPr/>
            </a:pPr>
            <a:r>
              <a:rPr lang="fr-CA" sz="3600" b="1">
                <a:effectLst>
                  <a:outerShdw blurRad="38100" dist="38100" dir="2700000" algn="tl">
                    <a:srgbClr val="FFFFFF"/>
                  </a:outerShdw>
                </a:effectLst>
                <a:latin typeface="Tempus Sans ITC" pitchFamily="82" charset="0"/>
              </a:rPr>
              <a:t>Cycle entérohépatique</a:t>
            </a:r>
          </a:p>
        </p:txBody>
      </p:sp>
      <p:sp>
        <p:nvSpPr>
          <p:cNvPr id="30726" name="Espace réservé du numéro de diapositive 6"/>
          <p:cNvSpPr>
            <a:spLocks noGrp="1"/>
          </p:cNvSpPr>
          <p:nvPr>
            <p:ph type="sldNum" sz="quarter" idx="12"/>
          </p:nvPr>
        </p:nvSpPr>
        <p:spPr>
          <a:noFill/>
        </p:spPr>
        <p:txBody>
          <a:bodyPr/>
          <a:lstStyle/>
          <a:p>
            <a:fld id="{7391754F-025B-455F-AD6C-390E5F03E4E8}" type="slidenum">
              <a:rPr lang="fr-CA" smtClean="0"/>
              <a:pPr/>
              <a:t>28</a:t>
            </a:fld>
            <a:endParaRPr lang="fr-CA"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363">
                                            <p:txEl>
                                              <p:pRg st="0" end="0"/>
                                            </p:txEl>
                                          </p:spTgt>
                                        </p:tgtEl>
                                        <p:attrNameLst>
                                          <p:attrName>style.visibility</p:attrName>
                                        </p:attrNameLst>
                                      </p:cBhvr>
                                      <p:to>
                                        <p:strVal val="visible"/>
                                      </p:to>
                                    </p:set>
                                    <p:animEffect transition="in" filter="fade">
                                      <p:cBhvr>
                                        <p:cTn id="7" dur="500"/>
                                        <p:tgtEl>
                                          <p:spTgt spid="14336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3363">
                                            <p:txEl>
                                              <p:pRg st="1" end="1"/>
                                            </p:txEl>
                                          </p:spTgt>
                                        </p:tgtEl>
                                        <p:attrNameLst>
                                          <p:attrName>style.visibility</p:attrName>
                                        </p:attrNameLst>
                                      </p:cBhvr>
                                      <p:to>
                                        <p:strVal val="visible"/>
                                      </p:to>
                                    </p:set>
                                    <p:animEffect transition="in" filter="fade">
                                      <p:cBhvr>
                                        <p:cTn id="11" dur="500"/>
                                        <p:tgtEl>
                                          <p:spTgt spid="14336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43363">
                                            <p:txEl>
                                              <p:pRg st="2" end="2"/>
                                            </p:txEl>
                                          </p:spTgt>
                                        </p:tgtEl>
                                        <p:attrNameLst>
                                          <p:attrName>style.visibility</p:attrName>
                                        </p:attrNameLst>
                                      </p:cBhvr>
                                      <p:to>
                                        <p:strVal val="visible"/>
                                      </p:to>
                                    </p:set>
                                    <p:animEffect transition="in" filter="fade">
                                      <p:cBhvr>
                                        <p:cTn id="16" dur="500"/>
                                        <p:tgtEl>
                                          <p:spTgt spid="143363">
                                            <p:txEl>
                                              <p:pRg st="2" end="2"/>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43363">
                                            <p:txEl>
                                              <p:pRg st="3" end="3"/>
                                            </p:txEl>
                                          </p:spTgt>
                                        </p:tgtEl>
                                        <p:attrNameLst>
                                          <p:attrName>style.visibility</p:attrName>
                                        </p:attrNameLst>
                                      </p:cBhvr>
                                      <p:to>
                                        <p:strVal val="visible"/>
                                      </p:to>
                                    </p:set>
                                    <p:animEffect transition="in" filter="fade">
                                      <p:cBhvr>
                                        <p:cTn id="20" dur="500"/>
                                        <p:tgtEl>
                                          <p:spTgt spid="143363">
                                            <p:txEl>
                                              <p:pRg st="3" end="3"/>
                                            </p:txEl>
                                          </p:spTgt>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143363">
                                            <p:txEl>
                                              <p:pRg st="4" end="4"/>
                                            </p:txEl>
                                          </p:spTgt>
                                        </p:tgtEl>
                                        <p:attrNameLst>
                                          <p:attrName>style.visibility</p:attrName>
                                        </p:attrNameLst>
                                      </p:cBhvr>
                                      <p:to>
                                        <p:strVal val="visible"/>
                                      </p:to>
                                    </p:set>
                                    <p:animEffect transition="in" filter="fade">
                                      <p:cBhvr>
                                        <p:cTn id="24" dur="500"/>
                                        <p:tgtEl>
                                          <p:spTgt spid="143363">
                                            <p:txEl>
                                              <p:pRg st="4" end="4"/>
                                            </p:txEl>
                                          </p:spTgt>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143363">
                                            <p:txEl>
                                              <p:pRg st="5" end="5"/>
                                            </p:txEl>
                                          </p:spTgt>
                                        </p:tgtEl>
                                        <p:attrNameLst>
                                          <p:attrName>style.visibility</p:attrName>
                                        </p:attrNameLst>
                                      </p:cBhvr>
                                      <p:to>
                                        <p:strVal val="visible"/>
                                      </p:to>
                                    </p:set>
                                    <p:animEffect transition="in" filter="fade">
                                      <p:cBhvr>
                                        <p:cTn id="28" dur="500"/>
                                        <p:tgtEl>
                                          <p:spTgt spid="14336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5" presetClass="entr" presetSubtype="0" fill="hold" grpId="0" nodeType="clickEffect">
                                  <p:stCondLst>
                                    <p:cond delay="0"/>
                                  </p:stCondLst>
                                  <p:childTnLst>
                                    <p:set>
                                      <p:cBhvr>
                                        <p:cTn id="32" dur="1" fill="hold">
                                          <p:stCondLst>
                                            <p:cond delay="0"/>
                                          </p:stCondLst>
                                        </p:cTn>
                                        <p:tgtEl>
                                          <p:spTgt spid="143368"/>
                                        </p:tgtEl>
                                        <p:attrNameLst>
                                          <p:attrName>style.visibility</p:attrName>
                                        </p:attrNameLst>
                                      </p:cBhvr>
                                      <p:to>
                                        <p:strVal val="visible"/>
                                      </p:to>
                                    </p:set>
                                    <p:animEffect transition="in" filter="fade">
                                      <p:cBhvr>
                                        <p:cTn id="33" dur="1000"/>
                                        <p:tgtEl>
                                          <p:spTgt spid="143368"/>
                                        </p:tgtEl>
                                      </p:cBhvr>
                                    </p:animEffect>
                                    <p:anim calcmode="lin" valueType="num">
                                      <p:cBhvr>
                                        <p:cTn id="34" dur="1000" fill="hold"/>
                                        <p:tgtEl>
                                          <p:spTgt spid="143368"/>
                                        </p:tgtEl>
                                        <p:attrNameLst>
                                          <p:attrName>style.rotation</p:attrName>
                                        </p:attrNameLst>
                                      </p:cBhvr>
                                      <p:tavLst>
                                        <p:tav tm="0">
                                          <p:val>
                                            <p:fltVal val="720"/>
                                          </p:val>
                                        </p:tav>
                                        <p:tav tm="100000">
                                          <p:val>
                                            <p:fltVal val="0"/>
                                          </p:val>
                                        </p:tav>
                                      </p:tavLst>
                                    </p:anim>
                                    <p:anim calcmode="lin" valueType="num">
                                      <p:cBhvr>
                                        <p:cTn id="35" dur="1000" fill="hold"/>
                                        <p:tgtEl>
                                          <p:spTgt spid="143368"/>
                                        </p:tgtEl>
                                        <p:attrNameLst>
                                          <p:attrName>ppt_h</p:attrName>
                                        </p:attrNameLst>
                                      </p:cBhvr>
                                      <p:tavLst>
                                        <p:tav tm="0">
                                          <p:val>
                                            <p:fltVal val="0"/>
                                          </p:val>
                                        </p:tav>
                                        <p:tav tm="100000">
                                          <p:val>
                                            <p:strVal val="#ppt_h"/>
                                          </p:val>
                                        </p:tav>
                                      </p:tavLst>
                                    </p:anim>
                                    <p:anim calcmode="lin" valueType="num">
                                      <p:cBhvr>
                                        <p:cTn id="36" dur="1000" fill="hold"/>
                                        <p:tgtEl>
                                          <p:spTgt spid="14336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4"/>
          <p:cNvSpPr>
            <a:spLocks noGrp="1"/>
          </p:cNvSpPr>
          <p:nvPr>
            <p:ph type="ftr" sz="quarter" idx="11"/>
            <p:custDataLst>
              <p:tags r:id="rId1"/>
            </p:custDataLst>
          </p:nvPr>
        </p:nvSpPr>
        <p:spPr/>
        <p:txBody>
          <a:bodyPr/>
          <a:lstStyle/>
          <a:p>
            <a:pPr>
              <a:defRPr/>
            </a:pPr>
            <a:r>
              <a:rPr lang="fr-CA"/>
              <a:t>Module 1- Absorption</a:t>
            </a:r>
          </a:p>
        </p:txBody>
      </p:sp>
      <p:sp>
        <p:nvSpPr>
          <p:cNvPr id="132098" name="Rectangle 2"/>
          <p:cNvSpPr>
            <a:spLocks noGrp="1" noChangeArrowheads="1"/>
          </p:cNvSpPr>
          <p:nvPr>
            <p:ph type="title"/>
            <p:custDataLst>
              <p:tags r:id="rId2"/>
            </p:custDataLst>
          </p:nvPr>
        </p:nvSpPr>
        <p:spPr/>
        <p:txBody>
          <a:bodyPr/>
          <a:lstStyle/>
          <a:p>
            <a:pPr eaLnBrk="1" hangingPunct="1">
              <a:defRPr/>
            </a:pPr>
            <a:r>
              <a:rPr lang="fr-CA" smtClean="0"/>
              <a:t>Absorption: Eau</a:t>
            </a:r>
          </a:p>
        </p:txBody>
      </p:sp>
      <p:sp>
        <p:nvSpPr>
          <p:cNvPr id="132101" name="Rectangle 5"/>
          <p:cNvSpPr>
            <a:spLocks noGrp="1" noChangeArrowheads="1"/>
          </p:cNvSpPr>
          <p:nvPr>
            <p:ph type="body" idx="1"/>
            <p:custDataLst>
              <p:tags r:id="rId3"/>
            </p:custDataLst>
          </p:nvPr>
        </p:nvSpPr>
        <p:spPr/>
        <p:txBody>
          <a:bodyPr/>
          <a:lstStyle/>
          <a:p>
            <a:pPr eaLnBrk="1" hangingPunct="1">
              <a:buClr>
                <a:schemeClr val="tx2">
                  <a:lumMod val="50000"/>
                </a:schemeClr>
              </a:buClr>
              <a:defRPr/>
            </a:pPr>
            <a:r>
              <a:rPr lang="fr-CA" b="1" dirty="0" smtClean="0">
                <a:solidFill>
                  <a:schemeClr val="accent6"/>
                </a:solidFill>
              </a:rPr>
              <a:t>Osmose</a:t>
            </a:r>
          </a:p>
          <a:p>
            <a:pPr lvl="1" eaLnBrk="1" hangingPunct="1">
              <a:buClr>
                <a:schemeClr val="tx2">
                  <a:lumMod val="50000"/>
                </a:schemeClr>
              </a:buClr>
              <a:defRPr/>
            </a:pPr>
            <a:r>
              <a:rPr lang="fr-CA" dirty="0" smtClean="0"/>
              <a:t>300 – 400 ml/h !!!</a:t>
            </a:r>
          </a:p>
          <a:p>
            <a:pPr eaLnBrk="1" hangingPunct="1">
              <a:buClr>
                <a:schemeClr val="tx2">
                  <a:lumMod val="50000"/>
                </a:schemeClr>
              </a:buClr>
              <a:defRPr/>
            </a:pPr>
            <a:r>
              <a:rPr lang="fr-CA" dirty="0" smtClean="0"/>
              <a:t>Mode de transport :</a:t>
            </a:r>
          </a:p>
          <a:p>
            <a:pPr lvl="1">
              <a:buClr>
                <a:schemeClr val="tx2">
                  <a:lumMod val="50000"/>
                </a:schemeClr>
              </a:buClr>
              <a:defRPr/>
            </a:pPr>
            <a:r>
              <a:rPr lang="fr-CA" dirty="0" smtClean="0">
                <a:solidFill>
                  <a:schemeClr val="accent6"/>
                </a:solidFill>
              </a:rPr>
              <a:t>Diffusion simple</a:t>
            </a:r>
          </a:p>
          <a:p>
            <a:pPr lvl="1" eaLnBrk="1" hangingPunct="1">
              <a:buClr>
                <a:schemeClr val="tx2">
                  <a:lumMod val="50000"/>
                </a:schemeClr>
              </a:buClr>
              <a:defRPr/>
            </a:pPr>
            <a:r>
              <a:rPr lang="fr-CA" dirty="0" err="1" smtClean="0">
                <a:solidFill>
                  <a:schemeClr val="accent6"/>
                </a:solidFill>
              </a:rPr>
              <a:t>Aquaporines</a:t>
            </a:r>
            <a:endParaRPr lang="fr-CA" dirty="0" smtClean="0">
              <a:solidFill>
                <a:schemeClr val="accent6"/>
              </a:solidFill>
            </a:endParaRPr>
          </a:p>
          <a:p>
            <a:pPr eaLnBrk="1" hangingPunct="1">
              <a:buClr>
                <a:schemeClr val="tx2">
                  <a:lumMod val="50000"/>
                </a:schemeClr>
              </a:buClr>
              <a:defRPr/>
            </a:pPr>
            <a:r>
              <a:rPr lang="fr-CA" dirty="0" smtClean="0"/>
              <a:t>Absorption dépend de celle des électrolytes et nutriments </a:t>
            </a:r>
            <a:r>
              <a:rPr lang="fr-CA" sz="2000" dirty="0" smtClean="0"/>
              <a:t>(gradient osmotique)</a:t>
            </a:r>
            <a:endParaRPr lang="fr-CA" dirty="0" smtClean="0"/>
          </a:p>
          <a:p>
            <a:pPr lvl="1" eaLnBrk="1" hangingPunct="1">
              <a:buClr>
                <a:schemeClr val="tx2">
                  <a:lumMod val="50000"/>
                </a:schemeClr>
              </a:buClr>
              <a:defRPr/>
            </a:pPr>
            <a:r>
              <a:rPr lang="fr-CA" dirty="0" smtClean="0"/>
              <a:t>Maintenir </a:t>
            </a:r>
            <a:r>
              <a:rPr lang="fr-CA" b="1" dirty="0" smtClean="0">
                <a:solidFill>
                  <a:schemeClr val="accent6"/>
                </a:solidFill>
              </a:rPr>
              <a:t>équilibre osmotique</a:t>
            </a:r>
            <a:r>
              <a:rPr lang="fr-CA" dirty="0" smtClean="0">
                <a:solidFill>
                  <a:schemeClr val="accent6"/>
                </a:solidFill>
              </a:rPr>
              <a:t> </a:t>
            </a:r>
          </a:p>
          <a:p>
            <a:pPr lvl="2" eaLnBrk="1" hangingPunct="1">
              <a:buClr>
                <a:schemeClr val="tx2">
                  <a:lumMod val="50000"/>
                </a:schemeClr>
              </a:buClr>
              <a:defRPr/>
            </a:pPr>
            <a:r>
              <a:rPr lang="fr-CA" dirty="0" smtClean="0"/>
              <a:t>Sang vs intestin grêle</a:t>
            </a:r>
          </a:p>
        </p:txBody>
      </p:sp>
      <p:sp>
        <p:nvSpPr>
          <p:cNvPr id="132102" name="AutoShape 6"/>
          <p:cNvSpPr>
            <a:spLocks noChangeArrowheads="1"/>
          </p:cNvSpPr>
          <p:nvPr>
            <p:custDataLst>
              <p:tags r:id="rId4"/>
            </p:custDataLst>
          </p:nvPr>
        </p:nvSpPr>
        <p:spPr bwMode="auto">
          <a:xfrm>
            <a:off x="5724525" y="1989138"/>
            <a:ext cx="3203575" cy="1439862"/>
          </a:xfrm>
          <a:prstGeom prst="cloudCallout">
            <a:avLst>
              <a:gd name="adj1" fmla="val -24231"/>
              <a:gd name="adj2" fmla="val -130486"/>
            </a:avLst>
          </a:prstGeom>
          <a:ln>
            <a:headEnd/>
            <a:tailEnd/>
          </a:ln>
        </p:spPr>
        <p:style>
          <a:lnRef idx="1">
            <a:schemeClr val="accent5"/>
          </a:lnRef>
          <a:fillRef idx="2">
            <a:schemeClr val="accent5"/>
          </a:fillRef>
          <a:effectRef idx="1">
            <a:schemeClr val="accent5"/>
          </a:effectRef>
          <a:fontRef idx="minor">
            <a:schemeClr val="dk1"/>
          </a:fontRef>
        </p:style>
        <p:txBody>
          <a:bodyPr lIns="90000" tIns="46800" rIns="90000" bIns="46800" anchor="ctr"/>
          <a:lstStyle/>
          <a:p>
            <a:pPr>
              <a:defRPr/>
            </a:pPr>
            <a:r>
              <a:rPr lang="fr-CA" sz="2400" b="1" dirty="0">
                <a:solidFill>
                  <a:schemeClr val="accent6"/>
                </a:solidFill>
                <a:latin typeface="Tempus Sans ITC" pitchFamily="82" charset="0"/>
              </a:rPr>
              <a:t>99% de l’eau est absorbée !</a:t>
            </a:r>
          </a:p>
        </p:txBody>
      </p:sp>
      <p:sp>
        <p:nvSpPr>
          <p:cNvPr id="34822" name="Espace réservé du numéro de diapositive 6"/>
          <p:cNvSpPr>
            <a:spLocks noGrp="1"/>
          </p:cNvSpPr>
          <p:nvPr>
            <p:ph type="sldNum" sz="quarter" idx="12"/>
          </p:nvPr>
        </p:nvSpPr>
        <p:spPr>
          <a:noFill/>
        </p:spPr>
        <p:txBody>
          <a:bodyPr/>
          <a:lstStyle/>
          <a:p>
            <a:fld id="{FCB54703-5709-41EB-901F-C970EEED66A2}" type="slidenum">
              <a:rPr lang="fr-CA" smtClean="0"/>
              <a:pPr/>
              <a:t>29</a:t>
            </a:fld>
            <a:endParaRPr lang="fr-CA"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8" descr="eating_cartoon"/>
          <p:cNvPicPr>
            <a:picLocks noChangeAspect="1" noChangeArrowheads="1"/>
          </p:cNvPicPr>
          <p:nvPr>
            <p:custDataLst>
              <p:tags r:id="rId1"/>
            </p:custDataLst>
          </p:nvPr>
        </p:nvPicPr>
        <p:blipFill>
          <a:blip r:embed="rId9" cstate="print"/>
          <a:srcRect/>
          <a:stretch>
            <a:fillRect/>
          </a:stretch>
        </p:blipFill>
        <p:spPr bwMode="auto">
          <a:xfrm>
            <a:off x="2627313" y="2133600"/>
            <a:ext cx="5657850" cy="4267200"/>
          </a:xfrm>
          <a:prstGeom prst="rect">
            <a:avLst/>
          </a:prstGeom>
          <a:noFill/>
          <a:ln w="9525">
            <a:noFill/>
            <a:miter lim="800000"/>
            <a:headEnd/>
            <a:tailEnd/>
          </a:ln>
        </p:spPr>
      </p:pic>
      <p:sp>
        <p:nvSpPr>
          <p:cNvPr id="133130" name="AutoShape 10"/>
          <p:cNvSpPr>
            <a:spLocks noChangeArrowheads="1"/>
          </p:cNvSpPr>
          <p:nvPr>
            <p:custDataLst>
              <p:tags r:id="rId2"/>
            </p:custDataLst>
          </p:nvPr>
        </p:nvSpPr>
        <p:spPr bwMode="auto">
          <a:xfrm>
            <a:off x="1042988" y="260350"/>
            <a:ext cx="4105275" cy="3024188"/>
          </a:xfrm>
          <a:prstGeom prst="cloudCallout">
            <a:avLst>
              <a:gd name="adj1" fmla="val 75986"/>
              <a:gd name="adj2" fmla="val 59606"/>
            </a:avLst>
          </a:prstGeom>
          <a:solidFill>
            <a:schemeClr val="accent6">
              <a:lumMod val="20000"/>
              <a:lumOff val="80000"/>
            </a:schemeClr>
          </a:solidFill>
          <a:ln>
            <a:headEnd/>
            <a:tailEnd/>
          </a:ln>
        </p:spPr>
        <p:style>
          <a:lnRef idx="1">
            <a:schemeClr val="accent3"/>
          </a:lnRef>
          <a:fillRef idx="2">
            <a:schemeClr val="accent3"/>
          </a:fillRef>
          <a:effectRef idx="1">
            <a:schemeClr val="accent3"/>
          </a:effectRef>
          <a:fontRef idx="minor">
            <a:schemeClr val="dk1"/>
          </a:fontRef>
        </p:style>
        <p:txBody>
          <a:bodyPr/>
          <a:lstStyle/>
          <a:p>
            <a:pPr>
              <a:defRPr/>
            </a:pPr>
            <a:r>
              <a:rPr lang="fr-CA" sz="2800" b="1" dirty="0" err="1">
                <a:solidFill>
                  <a:schemeClr val="accent6"/>
                </a:solidFill>
                <a:effectLst>
                  <a:outerShdw blurRad="38100" dist="38100" dir="2700000" algn="tl">
                    <a:srgbClr val="000000"/>
                  </a:outerShdw>
                </a:effectLst>
                <a:latin typeface="Tempus Sans ITC" pitchFamily="82" charset="0"/>
              </a:rPr>
              <a:t>Pssst</a:t>
            </a:r>
            <a:r>
              <a:rPr lang="fr-CA" sz="2400" b="1" dirty="0">
                <a:solidFill>
                  <a:schemeClr val="bg1"/>
                </a:solidFill>
                <a:effectLst>
                  <a:outerShdw blurRad="38100" dist="38100" dir="2700000" algn="tl">
                    <a:srgbClr val="000000"/>
                  </a:outerShdw>
                </a:effectLst>
                <a:latin typeface="Tempus Sans ITC" pitchFamily="82" charset="0"/>
              </a:rPr>
              <a:t>…</a:t>
            </a:r>
            <a:r>
              <a:rPr lang="fr-CA" sz="2400" b="1" dirty="0">
                <a:effectLst>
                  <a:outerShdw blurRad="38100" dist="38100" dir="2700000" algn="tl">
                    <a:srgbClr val="000000"/>
                  </a:outerShdw>
                </a:effectLst>
                <a:latin typeface="Tempus Sans ITC" pitchFamily="82" charset="0"/>
              </a:rPr>
              <a:t>Le système digestif reçoit tous les jours </a:t>
            </a:r>
            <a:r>
              <a:rPr lang="fr-CA" sz="2400" b="1" dirty="0">
                <a:solidFill>
                  <a:schemeClr val="accent6"/>
                </a:solidFill>
                <a:effectLst>
                  <a:outerShdw blurRad="38100" dist="38100" dir="2700000" algn="tl">
                    <a:srgbClr val="000000"/>
                  </a:outerShdw>
                </a:effectLst>
                <a:latin typeface="Tempus Sans ITC" pitchFamily="82" charset="0"/>
              </a:rPr>
              <a:t>10 L </a:t>
            </a:r>
            <a:r>
              <a:rPr lang="fr-CA" sz="2400" b="1" dirty="0">
                <a:effectLst>
                  <a:outerShdw blurRad="38100" dist="38100" dir="2700000" algn="tl">
                    <a:srgbClr val="000000"/>
                  </a:outerShdw>
                </a:effectLst>
                <a:latin typeface="Tempus Sans ITC" pitchFamily="82" charset="0"/>
              </a:rPr>
              <a:t>nourriture, liquides, sécrétions</a:t>
            </a:r>
            <a:r>
              <a:rPr lang="fr-CA" dirty="0">
                <a:effectLst>
                  <a:outerShdw blurRad="38100" dist="38100" dir="2700000" algn="tl">
                    <a:srgbClr val="000000"/>
                  </a:outerShdw>
                </a:effectLst>
              </a:rPr>
              <a:t> </a:t>
            </a:r>
          </a:p>
        </p:txBody>
      </p:sp>
      <p:sp>
        <p:nvSpPr>
          <p:cNvPr id="133133" name="AutoShape 13"/>
          <p:cNvSpPr>
            <a:spLocks noChangeArrowheads="1"/>
          </p:cNvSpPr>
          <p:nvPr>
            <p:custDataLst>
              <p:tags r:id="rId3"/>
            </p:custDataLst>
          </p:nvPr>
        </p:nvSpPr>
        <p:spPr bwMode="auto">
          <a:xfrm>
            <a:off x="0" y="3068638"/>
            <a:ext cx="2771775" cy="1871662"/>
          </a:xfrm>
          <a:prstGeom prst="cloudCallout">
            <a:avLst>
              <a:gd name="adj1" fmla="val 34824"/>
              <a:gd name="adj2" fmla="val 62130"/>
            </a:avLst>
          </a:prstGeom>
          <a:solidFill>
            <a:srgbClr val="CC6600">
              <a:alpha val="23922"/>
            </a:srgbClr>
          </a:solidFill>
          <a:ln w="12700">
            <a:solidFill>
              <a:srgbClr val="CC6600"/>
            </a:solidFill>
            <a:round/>
            <a:headEnd/>
            <a:tailEnd/>
          </a:ln>
          <a:effectLst/>
        </p:spPr>
        <p:txBody>
          <a:bodyPr/>
          <a:lstStyle/>
          <a:p>
            <a:pPr>
              <a:defRPr/>
            </a:pPr>
            <a:r>
              <a:rPr lang="fr-CA" sz="2400" b="1" dirty="0">
                <a:solidFill>
                  <a:srgbClr val="CC6600"/>
                </a:solidFill>
                <a:effectLst>
                  <a:outerShdw blurRad="38100" dist="38100" dir="2700000" algn="tl">
                    <a:srgbClr val="000000"/>
                  </a:outerShdw>
                </a:effectLst>
                <a:latin typeface="Tempus Sans ITC" pitchFamily="82" charset="0"/>
              </a:rPr>
              <a:t>1 L</a:t>
            </a:r>
            <a:r>
              <a:rPr lang="fr-CA" sz="2400" b="1" dirty="0">
                <a:effectLst>
                  <a:outerShdw blurRad="38100" dist="38100" dir="2700000" algn="tl">
                    <a:srgbClr val="FFFFFF"/>
                  </a:outerShdw>
                </a:effectLst>
                <a:latin typeface="Tempus Sans ITC" pitchFamily="82" charset="0"/>
              </a:rPr>
              <a:t> parvient au gros intestin.</a:t>
            </a:r>
          </a:p>
          <a:p>
            <a:pPr>
              <a:defRPr/>
            </a:pPr>
            <a:endParaRPr lang="fr-CA" sz="2400" b="1" dirty="0">
              <a:effectLst>
                <a:outerShdw blurRad="38100" dist="38100" dir="2700000" algn="tl">
                  <a:srgbClr val="FFFFFF"/>
                </a:outerShdw>
              </a:effectLst>
              <a:latin typeface="Tempus Sans ITC" pitchFamily="82" charset="0"/>
            </a:endParaRPr>
          </a:p>
        </p:txBody>
      </p:sp>
      <p:sp>
        <p:nvSpPr>
          <p:cNvPr id="133122" name="Rectangle 2"/>
          <p:cNvSpPr>
            <a:spLocks noGrp="1" noChangeArrowheads="1"/>
          </p:cNvSpPr>
          <p:nvPr>
            <p:ph type="title"/>
            <p:custDataLst>
              <p:tags r:id="rId4"/>
            </p:custDataLst>
          </p:nvPr>
        </p:nvSpPr>
        <p:spPr>
          <a:xfrm>
            <a:off x="3347864" y="44624"/>
            <a:ext cx="5796136" cy="1196975"/>
          </a:xfrm>
        </p:spPr>
        <p:txBody>
          <a:bodyPr>
            <a:normAutofit/>
          </a:bodyPr>
          <a:lstStyle/>
          <a:p>
            <a:pPr algn="r" eaLnBrk="1" hangingPunct="1">
              <a:defRPr/>
            </a:pPr>
            <a:r>
              <a:rPr lang="fr-CA" sz="4800" dirty="0" smtClean="0"/>
              <a:t>Absorption</a:t>
            </a:r>
          </a:p>
        </p:txBody>
      </p:sp>
      <p:pic>
        <p:nvPicPr>
          <p:cNvPr id="133126" name="Picture 6" descr="poop 2"/>
          <p:cNvPicPr>
            <a:picLocks noChangeAspect="1" noChangeArrowheads="1"/>
          </p:cNvPicPr>
          <p:nvPr>
            <p:custDataLst>
              <p:tags r:id="rId5"/>
            </p:custDataLst>
          </p:nvPr>
        </p:nvPicPr>
        <p:blipFill>
          <a:blip r:embed="rId10" cstate="print"/>
          <a:srcRect/>
          <a:stretch>
            <a:fillRect/>
          </a:stretch>
        </p:blipFill>
        <p:spPr bwMode="auto">
          <a:xfrm>
            <a:off x="1258888" y="4292600"/>
            <a:ext cx="1806575" cy="2305050"/>
          </a:xfrm>
          <a:prstGeom prst="rect">
            <a:avLst/>
          </a:prstGeom>
          <a:noFill/>
          <a:ln w="9525">
            <a:noFill/>
            <a:miter lim="800000"/>
            <a:headEnd/>
            <a:tailEnd/>
          </a:ln>
        </p:spPr>
      </p:pic>
      <p:sp>
        <p:nvSpPr>
          <p:cNvPr id="16392" name="Espace réservé du numéro de diapositive 8"/>
          <p:cNvSpPr>
            <a:spLocks noGrp="1"/>
          </p:cNvSpPr>
          <p:nvPr>
            <p:ph type="sldNum" sz="quarter" idx="12"/>
          </p:nvPr>
        </p:nvSpPr>
        <p:spPr>
          <a:noFill/>
        </p:spPr>
        <p:txBody>
          <a:bodyPr/>
          <a:lstStyle/>
          <a:p>
            <a:fld id="{D2E235B5-0C2E-40B1-AA8D-51704A6F819C}" type="slidenum">
              <a:rPr lang="fr-CA" smtClean="0"/>
              <a:pPr/>
              <a:t>3</a:t>
            </a:fld>
            <a:endParaRPr lang="fr-CA" dirty="0" smtClean="0"/>
          </a:p>
        </p:txBody>
      </p:sp>
      <p:sp>
        <p:nvSpPr>
          <p:cNvPr id="8" name="ZoneTexte 7"/>
          <p:cNvSpPr txBox="1"/>
          <p:nvPr/>
        </p:nvSpPr>
        <p:spPr>
          <a:xfrm>
            <a:off x="3491880" y="6381328"/>
            <a:ext cx="3240360" cy="338554"/>
          </a:xfrm>
          <a:prstGeom prst="rect">
            <a:avLst/>
          </a:prstGeom>
          <a:noFill/>
        </p:spPr>
        <p:txBody>
          <a:bodyPr wrap="square" rtlCol="0">
            <a:spAutoFit/>
          </a:bodyPr>
          <a:lstStyle/>
          <a:p>
            <a:r>
              <a:rPr lang="fr-CA" sz="1600" b="1" dirty="0" err="1" smtClean="0">
                <a:latin typeface="Verdana" panose="020B0604030504040204" pitchFamily="34" charset="0"/>
                <a:ea typeface="Verdana" panose="020B0604030504040204" pitchFamily="34" charset="0"/>
                <a:cs typeface="Verdana" panose="020B0604030504040204" pitchFamily="34" charset="0"/>
              </a:rPr>
              <a:t>Marieb</a:t>
            </a:r>
            <a:r>
              <a:rPr lang="fr-CA" sz="1600" b="1" dirty="0" smtClean="0">
                <a:latin typeface="Verdana" panose="020B0604030504040204" pitchFamily="34" charset="0"/>
                <a:ea typeface="Verdana" panose="020B0604030504040204" pitchFamily="34" charset="0"/>
                <a:cs typeface="Verdana" panose="020B0604030504040204" pitchFamily="34" charset="0"/>
              </a:rPr>
              <a:t> p. 1039 -1042</a:t>
            </a:r>
            <a:endParaRPr lang="fr-CA" sz="1600" b="1" dirty="0">
              <a:latin typeface="Verdana" panose="020B0604030504040204" pitchFamily="34" charset="0"/>
              <a:ea typeface="Verdana" panose="020B0604030504040204" pitchFamily="34" charset="0"/>
              <a:cs typeface="Verdana" panose="020B0604030504040204" pitchFamily="34" charset="0"/>
            </a:endParaRPr>
          </a:p>
        </p:txBody>
      </p:sp>
      <p:sp>
        <p:nvSpPr>
          <p:cNvPr id="9" name="Espace réservé du numéro de diapositive 21"/>
          <p:cNvSpPr txBox="1">
            <a:spLocks/>
          </p:cNvSpPr>
          <p:nvPr>
            <p:custDataLst>
              <p:tags r:id="rId6"/>
            </p:custDataLst>
          </p:nvPr>
        </p:nvSpPr>
        <p:spPr>
          <a:xfrm>
            <a:off x="8244408" y="6381328"/>
            <a:ext cx="677416" cy="288032"/>
          </a:xfrm>
          <a:prstGeom prst="rect">
            <a:avLst/>
          </a:prstGeom>
        </p:spPr>
        <p:txBody>
          <a:bodyPr>
            <a:normAutofit fontScale="92500" lnSpcReduction="20000"/>
          </a:bodyPr>
          <a:lstStyle>
            <a:defPPr>
              <a:defRPr lang="fr-FR"/>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C22005E-848E-4894-AB3D-112370BDA3A2}" type="slidenum">
              <a:rPr lang="en-US" sz="1600" b="1" smtClean="0">
                <a:solidFill>
                  <a:schemeClr val="tx1"/>
                </a:solidFill>
                <a:latin typeface="Verdana" panose="020B0604030504040204" pitchFamily="34" charset="0"/>
                <a:ea typeface="Verdana" panose="020B0604030504040204" pitchFamily="34" charset="0"/>
                <a:cs typeface="Verdana" panose="020B0604030504040204" pitchFamily="34" charset="0"/>
              </a:rPr>
              <a:pPr>
                <a:defRPr/>
              </a:pPr>
              <a:t>3</a:t>
            </a:fld>
            <a:endParaRPr lang="en-US" sz="16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33130"/>
                                        </p:tgtEl>
                                        <p:attrNameLst>
                                          <p:attrName>style.visibility</p:attrName>
                                        </p:attrNameLst>
                                      </p:cBhvr>
                                      <p:to>
                                        <p:strVal val="visible"/>
                                      </p:to>
                                    </p:set>
                                    <p:animEffect transition="in" filter="slide(fromTop)">
                                      <p:cBhvr>
                                        <p:cTn id="7" dur="500"/>
                                        <p:tgtEl>
                                          <p:spTgt spid="13313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33133"/>
                                        </p:tgtEl>
                                        <p:attrNameLst>
                                          <p:attrName>style.visibility</p:attrName>
                                        </p:attrNameLst>
                                      </p:cBhvr>
                                      <p:to>
                                        <p:strVal val="visible"/>
                                      </p:to>
                                    </p:set>
                                    <p:animEffect transition="in" filter="slide(fromBottom)">
                                      <p:cBhvr>
                                        <p:cTn id="12" dur="500"/>
                                        <p:tgtEl>
                                          <p:spTgt spid="133133"/>
                                        </p:tgtEl>
                                      </p:cBhvr>
                                    </p:animEffect>
                                  </p:childTnLst>
                                </p:cTn>
                              </p:par>
                              <p:par>
                                <p:cTn id="13" presetID="12" presetClass="entr" presetSubtype="4" fill="hold" nodeType="withEffect">
                                  <p:stCondLst>
                                    <p:cond delay="0"/>
                                  </p:stCondLst>
                                  <p:childTnLst>
                                    <p:set>
                                      <p:cBhvr>
                                        <p:cTn id="14" dur="1" fill="hold">
                                          <p:stCondLst>
                                            <p:cond delay="0"/>
                                          </p:stCondLst>
                                        </p:cTn>
                                        <p:tgtEl>
                                          <p:spTgt spid="133126"/>
                                        </p:tgtEl>
                                        <p:attrNameLst>
                                          <p:attrName>style.visibility</p:attrName>
                                        </p:attrNameLst>
                                      </p:cBhvr>
                                      <p:to>
                                        <p:strVal val="visible"/>
                                      </p:to>
                                    </p:set>
                                    <p:animEffect transition="in" filter="slide(fromBottom)">
                                      <p:cBhvr>
                                        <p:cTn id="15" dur="500"/>
                                        <p:tgtEl>
                                          <p:spTgt spid="133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30" grpId="0" animBg="1"/>
      <p:bldP spid="13313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custDataLst>
              <p:tags r:id="rId1"/>
            </p:custDataLst>
          </p:nvPr>
        </p:nvSpPr>
        <p:spPr>
          <a:xfrm>
            <a:off x="179512" y="116632"/>
            <a:ext cx="8153400" cy="990600"/>
          </a:xfrm>
        </p:spPr>
        <p:txBody>
          <a:bodyPr/>
          <a:lstStyle/>
          <a:p>
            <a:pPr eaLnBrk="1" hangingPunct="1">
              <a:defRPr/>
            </a:pPr>
            <a:r>
              <a:rPr lang="fr-CA" dirty="0" smtClean="0"/>
              <a:t>Absorption: Vitamines</a:t>
            </a:r>
          </a:p>
        </p:txBody>
      </p:sp>
      <p:sp>
        <p:nvSpPr>
          <p:cNvPr id="131075" name="Rectangle 3"/>
          <p:cNvSpPr>
            <a:spLocks noGrp="1" noChangeArrowheads="1"/>
          </p:cNvSpPr>
          <p:nvPr>
            <p:ph type="body" idx="1"/>
            <p:custDataLst>
              <p:tags r:id="rId2"/>
            </p:custDataLst>
          </p:nvPr>
        </p:nvSpPr>
        <p:spPr>
          <a:xfrm>
            <a:off x="468313" y="1052513"/>
            <a:ext cx="6767983" cy="4813300"/>
          </a:xfrm>
        </p:spPr>
        <p:txBody>
          <a:bodyPr/>
          <a:lstStyle/>
          <a:p>
            <a:pPr eaLnBrk="1" hangingPunct="1">
              <a:defRPr/>
            </a:pPr>
            <a:r>
              <a:rPr lang="fr-CA" dirty="0" smtClean="0"/>
              <a:t>Vitamines </a:t>
            </a:r>
            <a:r>
              <a:rPr lang="fr-CA" b="1" dirty="0" smtClean="0">
                <a:solidFill>
                  <a:srgbClr val="FF9900"/>
                </a:solidFill>
              </a:rPr>
              <a:t>liposolubles</a:t>
            </a:r>
            <a:r>
              <a:rPr lang="fr-CA" dirty="0" smtClean="0"/>
              <a:t> (ADEK)</a:t>
            </a:r>
          </a:p>
          <a:p>
            <a:pPr lvl="1" eaLnBrk="1" hangingPunct="1">
              <a:defRPr/>
            </a:pPr>
            <a:r>
              <a:rPr lang="fr-CA" sz="2600" dirty="0" smtClean="0"/>
              <a:t>Micelle</a:t>
            </a:r>
          </a:p>
          <a:p>
            <a:pPr eaLnBrk="1" hangingPunct="1">
              <a:defRPr/>
            </a:pPr>
            <a:r>
              <a:rPr lang="fr-CA" dirty="0" smtClean="0"/>
              <a:t>Vitamines </a:t>
            </a:r>
            <a:r>
              <a:rPr lang="fr-CA" b="1" dirty="0" smtClean="0">
                <a:solidFill>
                  <a:srgbClr val="6600FF"/>
                </a:solidFill>
              </a:rPr>
              <a:t>hydrosolubles</a:t>
            </a:r>
            <a:r>
              <a:rPr lang="fr-CA" dirty="0" smtClean="0"/>
              <a:t> (B &amp; C)</a:t>
            </a:r>
          </a:p>
          <a:p>
            <a:pPr lvl="1" eaLnBrk="1" hangingPunct="1">
              <a:defRPr/>
            </a:pPr>
            <a:r>
              <a:rPr lang="fr-CA" sz="2600" dirty="0" smtClean="0"/>
              <a:t>Diffusion simple</a:t>
            </a:r>
          </a:p>
          <a:p>
            <a:pPr lvl="1" eaLnBrk="1" hangingPunct="1">
              <a:buFont typeface="Wingdings" pitchFamily="2" charset="2"/>
              <a:buNone/>
              <a:defRPr/>
            </a:pPr>
            <a:endParaRPr lang="fr-CA" sz="2600" dirty="0" smtClean="0"/>
          </a:p>
        </p:txBody>
      </p:sp>
      <p:sp>
        <p:nvSpPr>
          <p:cNvPr id="131076" name="Text Box 4"/>
          <p:cNvSpPr txBox="1">
            <a:spLocks noChangeArrowheads="1"/>
          </p:cNvSpPr>
          <p:nvPr>
            <p:custDataLst>
              <p:tags r:id="rId3"/>
            </p:custDataLst>
          </p:nvPr>
        </p:nvSpPr>
        <p:spPr bwMode="auto">
          <a:xfrm>
            <a:off x="1619250" y="3141663"/>
            <a:ext cx="5899150" cy="984250"/>
          </a:xfrm>
          <a:prstGeom prst="rect">
            <a:avLst/>
          </a:prstGeom>
          <a:solidFill>
            <a:srgbClr val="00CC00">
              <a:alpha val="52000"/>
            </a:srgbClr>
          </a:solidFill>
          <a:ln w="38100">
            <a:solidFill>
              <a:srgbClr val="00CC00"/>
            </a:solidFill>
            <a:miter lim="800000"/>
            <a:headEnd/>
            <a:tailEnd/>
          </a:ln>
          <a:effectLst/>
        </p:spPr>
        <p:txBody>
          <a:bodyPr>
            <a:spAutoFit/>
          </a:bodyPr>
          <a:lstStyle/>
          <a:p>
            <a:pPr>
              <a:defRPr/>
            </a:pPr>
            <a:r>
              <a:rPr lang="fr-CA" sz="2800" b="1" dirty="0">
                <a:effectLst>
                  <a:outerShdw blurRad="38100" dist="38100" dir="2700000" algn="tl">
                    <a:srgbClr val="FFFFFF"/>
                  </a:outerShdw>
                </a:effectLst>
                <a:latin typeface="Tempus Sans ITC" pitchFamily="82" charset="0"/>
              </a:rPr>
              <a:t>La vitamine B</a:t>
            </a:r>
            <a:r>
              <a:rPr lang="fr-CA" sz="2800" b="1" baseline="-25000" dirty="0">
                <a:effectLst>
                  <a:outerShdw blurRad="38100" dist="38100" dir="2700000" algn="tl">
                    <a:srgbClr val="FFFFFF"/>
                  </a:outerShdw>
                </a:effectLst>
                <a:latin typeface="Tempus Sans ITC" pitchFamily="82" charset="0"/>
              </a:rPr>
              <a:t>12 </a:t>
            </a:r>
            <a:r>
              <a:rPr lang="fr-CA" sz="2800" b="1" dirty="0">
                <a:effectLst>
                  <a:outerShdw blurRad="38100" dist="38100" dir="2700000" algn="tl">
                    <a:srgbClr val="FFFFFF"/>
                  </a:outerShdw>
                </a:effectLst>
                <a:latin typeface="Tempus Sans ITC" pitchFamily="82" charset="0"/>
              </a:rPr>
              <a:t>se combine avec le facteur intrinsèque</a:t>
            </a:r>
          </a:p>
        </p:txBody>
      </p:sp>
      <p:pic>
        <p:nvPicPr>
          <p:cNvPr id="131077" name="Picture 5" descr="Figure 24-12b"/>
          <p:cNvPicPr>
            <a:picLocks noChangeAspect="1" noChangeArrowheads="1"/>
          </p:cNvPicPr>
          <p:nvPr>
            <p:custDataLst>
              <p:tags r:id="rId4"/>
            </p:custDataLst>
          </p:nvPr>
        </p:nvPicPr>
        <p:blipFill>
          <a:blip r:embed="rId15" cstate="print">
            <a:clrChange>
              <a:clrFrom>
                <a:srgbClr val="FFFFFF"/>
              </a:clrFrom>
              <a:clrTo>
                <a:srgbClr val="FFFFFF">
                  <a:alpha val="0"/>
                </a:srgbClr>
              </a:clrTo>
            </a:clrChange>
          </a:blip>
          <a:srcRect l="23265" t="72086" r="67178" b="13446"/>
          <a:stretch>
            <a:fillRect/>
          </a:stretch>
        </p:blipFill>
        <p:spPr bwMode="auto">
          <a:xfrm>
            <a:off x="611188" y="4797425"/>
            <a:ext cx="1433512" cy="1460500"/>
          </a:xfrm>
          <a:prstGeom prst="rect">
            <a:avLst/>
          </a:prstGeom>
          <a:noFill/>
          <a:ln w="9525">
            <a:noFill/>
            <a:miter lim="800000"/>
            <a:headEnd/>
            <a:tailEnd/>
          </a:ln>
        </p:spPr>
      </p:pic>
      <p:pic>
        <p:nvPicPr>
          <p:cNvPr id="131087" name="Picture 15" descr="Figure 24-18b"/>
          <p:cNvPicPr>
            <a:picLocks noChangeAspect="1" noChangeArrowheads="1"/>
          </p:cNvPicPr>
          <p:nvPr>
            <p:custDataLst>
              <p:tags r:id="rId5"/>
            </p:custDataLst>
          </p:nvPr>
        </p:nvPicPr>
        <p:blipFill>
          <a:blip r:embed="rId16" cstate="print">
            <a:clrChange>
              <a:clrFrom>
                <a:srgbClr val="FFFFFF"/>
              </a:clrFrom>
              <a:clrTo>
                <a:srgbClr val="FFFFFF">
                  <a:alpha val="0"/>
                </a:srgbClr>
              </a:clrTo>
            </a:clrChange>
          </a:blip>
          <a:srcRect l="56383" t="8328" r="36858" b="81931"/>
          <a:stretch>
            <a:fillRect/>
          </a:stretch>
        </p:blipFill>
        <p:spPr bwMode="auto">
          <a:xfrm>
            <a:off x="7402513" y="4508500"/>
            <a:ext cx="889000" cy="1873250"/>
          </a:xfrm>
          <a:prstGeom prst="rect">
            <a:avLst/>
          </a:prstGeom>
          <a:noFill/>
          <a:ln w="9525">
            <a:noFill/>
            <a:miter lim="800000"/>
            <a:headEnd/>
            <a:tailEnd/>
          </a:ln>
        </p:spPr>
      </p:pic>
      <p:sp>
        <p:nvSpPr>
          <p:cNvPr id="131088" name="Text Box 16"/>
          <p:cNvSpPr txBox="1">
            <a:spLocks noChangeArrowheads="1"/>
          </p:cNvSpPr>
          <p:nvPr>
            <p:custDataLst>
              <p:tags r:id="rId6"/>
            </p:custDataLst>
          </p:nvPr>
        </p:nvSpPr>
        <p:spPr bwMode="auto">
          <a:xfrm>
            <a:off x="468313" y="6237288"/>
            <a:ext cx="1468437" cy="457200"/>
          </a:xfrm>
          <a:prstGeom prst="rect">
            <a:avLst/>
          </a:prstGeom>
          <a:noFill/>
          <a:ln w="9525">
            <a:noFill/>
            <a:miter lim="800000"/>
            <a:headEnd/>
            <a:tailEnd/>
          </a:ln>
          <a:effectLst/>
        </p:spPr>
        <p:txBody>
          <a:bodyPr wrap="none">
            <a:spAutoFit/>
          </a:bodyPr>
          <a:lstStyle/>
          <a:p>
            <a:pPr>
              <a:defRPr/>
            </a:pPr>
            <a:r>
              <a:rPr lang="fr-CA" sz="2400" b="1">
                <a:solidFill>
                  <a:srgbClr val="00CC00"/>
                </a:solidFill>
                <a:effectLst>
                  <a:outerShdw blurRad="38100" dist="38100" dir="2700000" algn="tl">
                    <a:srgbClr val="C0C0C0"/>
                  </a:outerShdw>
                </a:effectLst>
                <a:latin typeface="Tempus Sans ITC" pitchFamily="82" charset="0"/>
              </a:rPr>
              <a:t>¢</a:t>
            </a:r>
            <a:r>
              <a:rPr lang="fr-CA" sz="2400" b="1">
                <a:effectLst>
                  <a:outerShdw blurRad="38100" dist="38100" dir="2700000" algn="tl">
                    <a:srgbClr val="C0C0C0"/>
                  </a:outerShdw>
                </a:effectLst>
                <a:latin typeface="Tempus Sans ITC" pitchFamily="82" charset="0"/>
              </a:rPr>
              <a:t> pariétale</a:t>
            </a:r>
          </a:p>
        </p:txBody>
      </p:sp>
      <p:sp>
        <p:nvSpPr>
          <p:cNvPr id="131089" name="Text Box 17"/>
          <p:cNvSpPr txBox="1">
            <a:spLocks noChangeArrowheads="1"/>
          </p:cNvSpPr>
          <p:nvPr>
            <p:custDataLst>
              <p:tags r:id="rId7"/>
            </p:custDataLst>
          </p:nvPr>
        </p:nvSpPr>
        <p:spPr bwMode="auto">
          <a:xfrm>
            <a:off x="6877050" y="6237288"/>
            <a:ext cx="1800225" cy="457200"/>
          </a:xfrm>
          <a:prstGeom prst="rect">
            <a:avLst/>
          </a:prstGeom>
          <a:noFill/>
          <a:ln w="9525">
            <a:noFill/>
            <a:miter lim="800000"/>
            <a:headEnd/>
            <a:tailEnd/>
          </a:ln>
          <a:effectLst/>
        </p:spPr>
        <p:txBody>
          <a:bodyPr wrap="none">
            <a:spAutoFit/>
          </a:bodyPr>
          <a:lstStyle/>
          <a:p>
            <a:pPr>
              <a:defRPr/>
            </a:pPr>
            <a:r>
              <a:rPr lang="fr-CA" sz="2400" b="1" dirty="0">
                <a:solidFill>
                  <a:srgbClr val="00CC00"/>
                </a:solidFill>
                <a:effectLst>
                  <a:outerShdw blurRad="38100" dist="38100" dir="2700000" algn="tl">
                    <a:srgbClr val="C0C0C0"/>
                  </a:outerShdw>
                </a:effectLst>
                <a:latin typeface="Tempus Sans ITC" pitchFamily="82" charset="0"/>
              </a:rPr>
              <a:t>¢</a:t>
            </a:r>
            <a:r>
              <a:rPr lang="fr-CA" sz="2400" b="1" dirty="0">
                <a:effectLst>
                  <a:outerShdw blurRad="38100" dist="38100" dir="2700000" algn="tl">
                    <a:srgbClr val="C0C0C0"/>
                  </a:outerShdw>
                </a:effectLst>
                <a:latin typeface="Tempus Sans ITC" pitchFamily="82" charset="0"/>
              </a:rPr>
              <a:t> absorbante</a:t>
            </a:r>
          </a:p>
        </p:txBody>
      </p:sp>
      <p:sp>
        <p:nvSpPr>
          <p:cNvPr id="131090" name="Text Box 18"/>
          <p:cNvSpPr txBox="1">
            <a:spLocks noChangeArrowheads="1"/>
          </p:cNvSpPr>
          <p:nvPr>
            <p:custDataLst>
              <p:tags r:id="rId8"/>
            </p:custDataLst>
          </p:nvPr>
        </p:nvSpPr>
        <p:spPr bwMode="auto">
          <a:xfrm>
            <a:off x="-19050" y="5373688"/>
            <a:ext cx="2678113" cy="495300"/>
          </a:xfrm>
          <a:prstGeom prst="rect">
            <a:avLst/>
          </a:prstGeom>
          <a:solidFill>
            <a:srgbClr val="006699">
              <a:alpha val="50999"/>
            </a:srgbClr>
          </a:solidFill>
          <a:ln w="38100">
            <a:solidFill>
              <a:srgbClr val="006699"/>
            </a:solidFill>
            <a:miter lim="800000"/>
            <a:headEnd/>
            <a:tailEnd/>
          </a:ln>
          <a:effectLst/>
        </p:spPr>
        <p:txBody>
          <a:bodyPr wrap="none">
            <a:spAutoFit/>
          </a:bodyPr>
          <a:lstStyle/>
          <a:p>
            <a:pPr>
              <a:defRPr/>
            </a:pPr>
            <a:r>
              <a:rPr lang="fr-CA" sz="2400" b="1" dirty="0">
                <a:effectLst>
                  <a:outerShdw blurRad="38100" dist="38100" dir="2700000" algn="tl">
                    <a:srgbClr val="FFFFFF"/>
                  </a:outerShdw>
                </a:effectLst>
                <a:latin typeface="Tempus Sans ITC" pitchFamily="82" charset="0"/>
              </a:rPr>
              <a:t>Facteur intrinsèque</a:t>
            </a:r>
          </a:p>
        </p:txBody>
      </p:sp>
      <p:sp>
        <p:nvSpPr>
          <p:cNvPr id="131092" name="Text Box 20"/>
          <p:cNvSpPr txBox="1">
            <a:spLocks noChangeArrowheads="1"/>
          </p:cNvSpPr>
          <p:nvPr>
            <p:custDataLst>
              <p:tags r:id="rId9"/>
            </p:custDataLst>
          </p:nvPr>
        </p:nvSpPr>
        <p:spPr bwMode="auto">
          <a:xfrm>
            <a:off x="179388" y="4292600"/>
            <a:ext cx="2678112" cy="495300"/>
          </a:xfrm>
          <a:prstGeom prst="rect">
            <a:avLst/>
          </a:prstGeom>
          <a:solidFill>
            <a:srgbClr val="006699">
              <a:alpha val="46001"/>
            </a:srgbClr>
          </a:solidFill>
          <a:ln w="38100">
            <a:solidFill>
              <a:srgbClr val="006699"/>
            </a:solidFill>
            <a:miter lim="800000"/>
            <a:headEnd/>
            <a:tailEnd/>
          </a:ln>
          <a:effectLst/>
        </p:spPr>
        <p:txBody>
          <a:bodyPr wrap="none">
            <a:spAutoFit/>
          </a:bodyPr>
          <a:lstStyle/>
          <a:p>
            <a:pPr>
              <a:defRPr/>
            </a:pPr>
            <a:r>
              <a:rPr lang="fr-CA" sz="2400" b="1">
                <a:effectLst>
                  <a:outerShdw blurRad="38100" dist="38100" dir="2700000" algn="tl">
                    <a:srgbClr val="FFFFFF"/>
                  </a:outerShdw>
                </a:effectLst>
                <a:latin typeface="Tempus Sans ITC" pitchFamily="82" charset="0"/>
              </a:rPr>
              <a:t>Facteur intrinsèque</a:t>
            </a:r>
            <a:endParaRPr lang="fr-CA" sz="2400" b="1" baseline="-25000">
              <a:effectLst>
                <a:outerShdw blurRad="38100" dist="38100" dir="2700000" algn="tl">
                  <a:srgbClr val="FFFFFF"/>
                </a:outerShdw>
              </a:effectLst>
              <a:latin typeface="Tempus Sans ITC" pitchFamily="82" charset="0"/>
            </a:endParaRPr>
          </a:p>
        </p:txBody>
      </p:sp>
      <p:sp>
        <p:nvSpPr>
          <p:cNvPr id="131093" name="Text Box 21"/>
          <p:cNvSpPr txBox="1">
            <a:spLocks noChangeArrowheads="1"/>
          </p:cNvSpPr>
          <p:nvPr>
            <p:custDataLst>
              <p:tags r:id="rId10"/>
            </p:custDataLst>
          </p:nvPr>
        </p:nvSpPr>
        <p:spPr bwMode="auto">
          <a:xfrm>
            <a:off x="5026025" y="5634038"/>
            <a:ext cx="1689100" cy="461962"/>
          </a:xfrm>
          <a:prstGeom prst="rect">
            <a:avLst/>
          </a:prstGeom>
          <a:solidFill>
            <a:srgbClr val="CC0000">
              <a:alpha val="48000"/>
            </a:srgbClr>
          </a:solidFill>
          <a:ln w="9525">
            <a:solidFill>
              <a:srgbClr val="CC0000"/>
            </a:solidFill>
            <a:miter lim="800000"/>
            <a:headEnd/>
            <a:tailEnd/>
          </a:ln>
          <a:effectLst/>
        </p:spPr>
        <p:txBody>
          <a:bodyPr wrap="none">
            <a:spAutoFit/>
          </a:bodyPr>
          <a:lstStyle/>
          <a:p>
            <a:pPr>
              <a:defRPr/>
            </a:pPr>
            <a:r>
              <a:rPr lang="fr-CA" sz="2400" b="1" dirty="0" err="1">
                <a:effectLst>
                  <a:outerShdw blurRad="38100" dist="38100" dir="2700000" algn="tl">
                    <a:srgbClr val="FFFFFF"/>
                  </a:outerShdw>
                </a:effectLst>
                <a:latin typeface="Tempus Sans ITC" pitchFamily="82" charset="0"/>
              </a:rPr>
              <a:t>Endocytose</a:t>
            </a:r>
            <a:endParaRPr lang="fr-CA" sz="2400" b="1" dirty="0">
              <a:effectLst>
                <a:outerShdw blurRad="38100" dist="38100" dir="2700000" algn="tl">
                  <a:srgbClr val="FFFFFF"/>
                </a:outerShdw>
              </a:effectLst>
              <a:latin typeface="Tempus Sans ITC" pitchFamily="82" charset="0"/>
            </a:endParaRPr>
          </a:p>
        </p:txBody>
      </p:sp>
      <p:sp>
        <p:nvSpPr>
          <p:cNvPr id="131094" name="Text Box 22"/>
          <p:cNvSpPr txBox="1">
            <a:spLocks noChangeArrowheads="1"/>
          </p:cNvSpPr>
          <p:nvPr>
            <p:custDataLst>
              <p:tags r:id="rId11"/>
            </p:custDataLst>
          </p:nvPr>
        </p:nvSpPr>
        <p:spPr bwMode="auto">
          <a:xfrm>
            <a:off x="6227763" y="4292600"/>
            <a:ext cx="1135062" cy="495300"/>
          </a:xfrm>
          <a:prstGeom prst="rect">
            <a:avLst/>
          </a:prstGeom>
          <a:solidFill>
            <a:srgbClr val="FF9900">
              <a:alpha val="47058"/>
            </a:srgbClr>
          </a:solidFill>
          <a:ln w="38100">
            <a:solidFill>
              <a:srgbClr val="FF9900"/>
            </a:solidFill>
            <a:miter lim="800000"/>
            <a:headEnd/>
            <a:tailEnd/>
          </a:ln>
        </p:spPr>
        <p:txBody>
          <a:bodyPr wrap="none">
            <a:spAutoFit/>
          </a:bodyPr>
          <a:lstStyle/>
          <a:p>
            <a:r>
              <a:rPr lang="fr-CA" sz="2400" b="1">
                <a:latin typeface="Tempus Sans ITC" pitchFamily="82" charset="0"/>
              </a:rPr>
              <a:t>Vit B12</a:t>
            </a:r>
          </a:p>
        </p:txBody>
      </p:sp>
      <p:sp>
        <p:nvSpPr>
          <p:cNvPr id="33806" name="Text Box 23"/>
          <p:cNvSpPr txBox="1">
            <a:spLocks noChangeArrowheads="1"/>
          </p:cNvSpPr>
          <p:nvPr>
            <p:custDataLst>
              <p:tags r:id="rId12"/>
            </p:custDataLst>
          </p:nvPr>
        </p:nvSpPr>
        <p:spPr bwMode="auto">
          <a:xfrm>
            <a:off x="3327400" y="4745038"/>
            <a:ext cx="184150" cy="366712"/>
          </a:xfrm>
          <a:prstGeom prst="rect">
            <a:avLst/>
          </a:prstGeom>
          <a:noFill/>
          <a:ln w="9525">
            <a:noFill/>
            <a:miter lim="800000"/>
            <a:headEnd/>
            <a:tailEnd/>
          </a:ln>
        </p:spPr>
        <p:txBody>
          <a:bodyPr wrap="none">
            <a:spAutoFit/>
          </a:bodyPr>
          <a:lstStyle/>
          <a:p>
            <a:endParaRPr lang="fr-FR"/>
          </a:p>
        </p:txBody>
      </p:sp>
      <p:sp>
        <p:nvSpPr>
          <p:cNvPr id="131096" name="Text Box 24"/>
          <p:cNvSpPr txBox="1">
            <a:spLocks noChangeArrowheads="1"/>
          </p:cNvSpPr>
          <p:nvPr>
            <p:custDataLst>
              <p:tags r:id="rId13"/>
            </p:custDataLst>
          </p:nvPr>
        </p:nvSpPr>
        <p:spPr bwMode="auto">
          <a:xfrm>
            <a:off x="2392363" y="4797425"/>
            <a:ext cx="3971925" cy="495300"/>
          </a:xfrm>
          <a:prstGeom prst="rect">
            <a:avLst/>
          </a:prstGeom>
          <a:solidFill>
            <a:srgbClr val="800080">
              <a:alpha val="44000"/>
            </a:srgbClr>
          </a:solidFill>
          <a:ln w="38100">
            <a:solidFill>
              <a:srgbClr val="800080"/>
            </a:solidFill>
            <a:miter lim="800000"/>
            <a:headEnd/>
            <a:tailEnd/>
          </a:ln>
          <a:effectLst/>
        </p:spPr>
        <p:txBody>
          <a:bodyPr wrap="none">
            <a:spAutoFit/>
          </a:bodyPr>
          <a:lstStyle/>
          <a:p>
            <a:pPr>
              <a:defRPr/>
            </a:pPr>
            <a:r>
              <a:rPr lang="fr-CA" sz="2400" b="1">
                <a:effectLst>
                  <a:outerShdw blurRad="38100" dist="38100" dir="2700000" algn="tl">
                    <a:srgbClr val="FFFFFF"/>
                  </a:outerShdw>
                </a:effectLst>
                <a:latin typeface="Tempus Sans ITC" pitchFamily="82" charset="0"/>
              </a:rPr>
              <a:t>Facteur intrinsèque &amp; Vit B12</a:t>
            </a:r>
            <a:endParaRPr lang="fr-CA"/>
          </a:p>
        </p:txBody>
      </p:sp>
      <p:sp>
        <p:nvSpPr>
          <p:cNvPr id="17" name="AutoShape 4"/>
          <p:cNvSpPr>
            <a:spLocks noChangeArrowheads="1"/>
          </p:cNvSpPr>
          <p:nvPr/>
        </p:nvSpPr>
        <p:spPr bwMode="auto">
          <a:xfrm>
            <a:off x="6444208" y="981075"/>
            <a:ext cx="2520280" cy="1366838"/>
          </a:xfrm>
          <a:prstGeom prst="cloudCallout">
            <a:avLst>
              <a:gd name="adj1" fmla="val -56631"/>
              <a:gd name="adj2" fmla="val -52041"/>
            </a:avLst>
          </a:prstGeom>
          <a:solidFill>
            <a:srgbClr val="969696">
              <a:alpha val="50000"/>
            </a:srgbClr>
          </a:solidFill>
          <a:ln w="38100">
            <a:solidFill>
              <a:srgbClr val="000000"/>
            </a:solidFill>
            <a:round/>
            <a:headEnd/>
            <a:tailEnd/>
          </a:ln>
          <a:effectLst/>
        </p:spPr>
        <p:txBody>
          <a:bodyPr lIns="90000" tIns="46800" rIns="90000" bIns="46800" anchor="ctr"/>
          <a:lstStyle/>
          <a:p>
            <a:pPr>
              <a:defRPr/>
            </a:pPr>
            <a:endParaRPr lang="fr-CA" sz="2400" b="1" dirty="0">
              <a:solidFill>
                <a:srgbClr val="000000"/>
              </a:solidFill>
              <a:effectLst>
                <a:outerShdw blurRad="38100" dist="38100" dir="2700000" algn="tl">
                  <a:srgbClr val="000000"/>
                </a:outerShdw>
              </a:effectLst>
            </a:endParaRPr>
          </a:p>
        </p:txBody>
      </p:sp>
      <p:sp>
        <p:nvSpPr>
          <p:cNvPr id="18" name="ZoneTexte 17"/>
          <p:cNvSpPr txBox="1"/>
          <p:nvPr/>
        </p:nvSpPr>
        <p:spPr>
          <a:xfrm>
            <a:off x="6660232" y="1196752"/>
            <a:ext cx="2088232" cy="1200329"/>
          </a:xfrm>
          <a:prstGeom prst="rect">
            <a:avLst/>
          </a:prstGeom>
          <a:noFill/>
        </p:spPr>
        <p:txBody>
          <a:bodyPr wrap="square" rtlCol="0">
            <a:spAutoFit/>
          </a:bodyPr>
          <a:lstStyle/>
          <a:p>
            <a:pPr algn="ctr"/>
            <a:r>
              <a:rPr lang="fr-CA" b="1" dirty="0" smtClean="0">
                <a:solidFill>
                  <a:srgbClr val="000000"/>
                </a:solidFill>
              </a:rPr>
              <a:t>95% des vitamines sont absorbées !</a:t>
            </a:r>
          </a:p>
          <a:p>
            <a:pPr algn="ctr"/>
            <a:endParaRPr lang="fr-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1075">
                                            <p:txEl>
                                              <p:pRg st="0" end="0"/>
                                            </p:txEl>
                                          </p:spTgt>
                                        </p:tgtEl>
                                        <p:attrNameLst>
                                          <p:attrName>style.visibility</p:attrName>
                                        </p:attrNameLst>
                                      </p:cBhvr>
                                      <p:to>
                                        <p:strVal val="visible"/>
                                      </p:to>
                                    </p:set>
                                    <p:animEffect transition="in" filter="fade">
                                      <p:cBhvr>
                                        <p:cTn id="7" dur="500"/>
                                        <p:tgtEl>
                                          <p:spTgt spid="13107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1075">
                                            <p:txEl>
                                              <p:pRg st="1" end="1"/>
                                            </p:txEl>
                                          </p:spTgt>
                                        </p:tgtEl>
                                        <p:attrNameLst>
                                          <p:attrName>style.visibility</p:attrName>
                                        </p:attrNameLst>
                                      </p:cBhvr>
                                      <p:to>
                                        <p:strVal val="visible"/>
                                      </p:to>
                                    </p:set>
                                    <p:animEffect transition="in" filter="fade">
                                      <p:cBhvr>
                                        <p:cTn id="11" dur="500"/>
                                        <p:tgtEl>
                                          <p:spTgt spid="13107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31075">
                                            <p:txEl>
                                              <p:pRg st="2" end="2"/>
                                            </p:txEl>
                                          </p:spTgt>
                                        </p:tgtEl>
                                        <p:attrNameLst>
                                          <p:attrName>style.visibility</p:attrName>
                                        </p:attrNameLst>
                                      </p:cBhvr>
                                      <p:to>
                                        <p:strVal val="visible"/>
                                      </p:to>
                                    </p:set>
                                    <p:animEffect transition="in" filter="fade">
                                      <p:cBhvr>
                                        <p:cTn id="16" dur="500"/>
                                        <p:tgtEl>
                                          <p:spTgt spid="131075">
                                            <p:txEl>
                                              <p:pRg st="2" end="2"/>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31075">
                                            <p:txEl>
                                              <p:pRg st="3" end="3"/>
                                            </p:txEl>
                                          </p:spTgt>
                                        </p:tgtEl>
                                        <p:attrNameLst>
                                          <p:attrName>style.visibility</p:attrName>
                                        </p:attrNameLst>
                                      </p:cBhvr>
                                      <p:to>
                                        <p:strVal val="visible"/>
                                      </p:to>
                                    </p:set>
                                    <p:animEffect transition="in" filter="fade">
                                      <p:cBhvr>
                                        <p:cTn id="20" dur="500"/>
                                        <p:tgtEl>
                                          <p:spTgt spid="13107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grpId="0" nodeType="clickEffect">
                                  <p:stCondLst>
                                    <p:cond delay="0"/>
                                  </p:stCondLst>
                                  <p:childTnLst>
                                    <p:set>
                                      <p:cBhvr>
                                        <p:cTn id="24" dur="1" fill="hold">
                                          <p:stCondLst>
                                            <p:cond delay="0"/>
                                          </p:stCondLst>
                                        </p:cTn>
                                        <p:tgtEl>
                                          <p:spTgt spid="131076"/>
                                        </p:tgtEl>
                                        <p:attrNameLst>
                                          <p:attrName>style.visibility</p:attrName>
                                        </p:attrNameLst>
                                      </p:cBhvr>
                                      <p:to>
                                        <p:strVal val="visible"/>
                                      </p:to>
                                    </p:set>
                                    <p:anim calcmode="lin" valueType="num">
                                      <p:cBhvr>
                                        <p:cTn id="25" dur="500" decel="50000" fill="hold">
                                          <p:stCondLst>
                                            <p:cond delay="0"/>
                                          </p:stCondLst>
                                        </p:cTn>
                                        <p:tgtEl>
                                          <p:spTgt spid="131076"/>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131076"/>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131076"/>
                                        </p:tgtEl>
                                        <p:attrNameLst>
                                          <p:attrName>ppt_w</p:attrName>
                                        </p:attrNameLst>
                                      </p:cBhvr>
                                      <p:tavLst>
                                        <p:tav tm="0">
                                          <p:val>
                                            <p:strVal val="#ppt_w*.05"/>
                                          </p:val>
                                        </p:tav>
                                        <p:tav tm="100000">
                                          <p:val>
                                            <p:strVal val="#ppt_w"/>
                                          </p:val>
                                        </p:tav>
                                      </p:tavLst>
                                    </p:anim>
                                    <p:anim calcmode="lin" valueType="num">
                                      <p:cBhvr>
                                        <p:cTn id="28" dur="1000" fill="hold"/>
                                        <p:tgtEl>
                                          <p:spTgt spid="131076"/>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131076"/>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131076"/>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131076"/>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13107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31077"/>
                                        </p:tgtEl>
                                        <p:attrNameLst>
                                          <p:attrName>style.visibility</p:attrName>
                                        </p:attrNameLst>
                                      </p:cBhvr>
                                      <p:to>
                                        <p:strVal val="visible"/>
                                      </p:to>
                                    </p:set>
                                    <p:animEffect transition="in" filter="wipe(down)">
                                      <p:cBhvr>
                                        <p:cTn id="37" dur="1000"/>
                                        <p:tgtEl>
                                          <p:spTgt spid="131077"/>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31088"/>
                                        </p:tgtEl>
                                        <p:attrNameLst>
                                          <p:attrName>style.visibility</p:attrName>
                                        </p:attrNameLst>
                                      </p:cBhvr>
                                      <p:to>
                                        <p:strVal val="visible"/>
                                      </p:to>
                                    </p:set>
                                    <p:animEffect transition="in" filter="wipe(down)">
                                      <p:cBhvr>
                                        <p:cTn id="40" dur="1000"/>
                                        <p:tgtEl>
                                          <p:spTgt spid="131088"/>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1" nodeType="clickEffect">
                                  <p:stCondLst>
                                    <p:cond delay="0"/>
                                  </p:stCondLst>
                                  <p:childTnLst>
                                    <p:set>
                                      <p:cBhvr>
                                        <p:cTn id="44" dur="1" fill="hold">
                                          <p:stCondLst>
                                            <p:cond delay="0"/>
                                          </p:stCondLst>
                                        </p:cTn>
                                        <p:tgtEl>
                                          <p:spTgt spid="131090"/>
                                        </p:tgtEl>
                                        <p:attrNameLst>
                                          <p:attrName>style.visibility</p:attrName>
                                        </p:attrNameLst>
                                      </p:cBhvr>
                                      <p:to>
                                        <p:strVal val="visible"/>
                                      </p:to>
                                    </p:set>
                                  </p:childTnLst>
                                </p:cTn>
                              </p:par>
                              <p:par>
                                <p:cTn id="45" presetID="64" presetClass="path" presetSubtype="0" accel="50000" decel="50000" fill="hold" grpId="0" nodeType="withEffect">
                                  <p:stCondLst>
                                    <p:cond delay="0"/>
                                  </p:stCondLst>
                                  <p:childTnLst>
                                    <p:animMotion origin="layout" path="M 0.02031 0.00463 L 0.0217 -0.15749 " pathEditMode="relative" rAng="0" ptsTypes="AA">
                                      <p:cBhvr>
                                        <p:cTn id="46" dur="2000" fill="hold"/>
                                        <p:tgtEl>
                                          <p:spTgt spid="131090"/>
                                        </p:tgtEl>
                                        <p:attrNameLst>
                                          <p:attrName>ppt_x</p:attrName>
                                          <p:attrName>ppt_y</p:attrName>
                                        </p:attrNameLst>
                                      </p:cBhvr>
                                      <p:rCtr x="100" y="-8100"/>
                                    </p:animMotion>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1092"/>
                                        </p:tgtEl>
                                        <p:attrNameLst>
                                          <p:attrName>style.visibility</p:attrName>
                                        </p:attrNameLst>
                                      </p:cBhvr>
                                      <p:to>
                                        <p:strVal val="visible"/>
                                      </p:to>
                                    </p:set>
                                  </p:childTnLst>
                                </p:cTn>
                              </p:par>
                              <p:par>
                                <p:cTn id="51" presetID="1" presetClass="exit" presetSubtype="0" fill="hold" grpId="2" nodeType="withEffect">
                                  <p:stCondLst>
                                    <p:cond delay="0"/>
                                  </p:stCondLst>
                                  <p:childTnLst>
                                    <p:set>
                                      <p:cBhvr>
                                        <p:cTn id="52" dur="1" fill="hold">
                                          <p:stCondLst>
                                            <p:cond delay="0"/>
                                          </p:stCondLst>
                                        </p:cTn>
                                        <p:tgtEl>
                                          <p:spTgt spid="131090"/>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63" presetClass="path" presetSubtype="0" accel="50000" decel="50000" fill="hold" grpId="1" nodeType="clickEffect">
                                  <p:stCondLst>
                                    <p:cond delay="0"/>
                                  </p:stCondLst>
                                  <p:childTnLst>
                                    <p:animMotion origin="layout" path="M 0 0  L 0.25 0  E" pathEditMode="relative" ptsTypes="">
                                      <p:cBhvr>
                                        <p:cTn id="56" dur="2000" fill="hold"/>
                                        <p:tgtEl>
                                          <p:spTgt spid="131092"/>
                                        </p:tgtEl>
                                        <p:attrNameLst>
                                          <p:attrName>ppt_x</p:attrName>
                                          <p:attrName>ppt_y</p:attrName>
                                        </p:attrNameLst>
                                      </p:cBhvr>
                                    </p:animMotion>
                                  </p:childTnLst>
                                </p:cTn>
                              </p:par>
                              <p:par>
                                <p:cTn id="57" presetID="1" presetClass="entr" presetSubtype="0" fill="hold" grpId="0" nodeType="withEffect">
                                  <p:stCondLst>
                                    <p:cond delay="0"/>
                                  </p:stCondLst>
                                  <p:childTnLst>
                                    <p:set>
                                      <p:cBhvr>
                                        <p:cTn id="58" dur="1" fill="hold">
                                          <p:stCondLst>
                                            <p:cond delay="0"/>
                                          </p:stCondLst>
                                        </p:cTn>
                                        <p:tgtEl>
                                          <p:spTgt spid="131094"/>
                                        </p:tgtEl>
                                        <p:attrNameLst>
                                          <p:attrName>style.visibility</p:attrName>
                                        </p:attrNameLst>
                                      </p:cBhvr>
                                      <p:to>
                                        <p:strVal val="visible"/>
                                      </p:to>
                                    </p:set>
                                  </p:childTnLst>
                                </p:cTn>
                              </p:par>
                              <p:par>
                                <p:cTn id="59" presetID="35" presetClass="path" presetSubtype="0" accel="50000" decel="50000" fill="hold" grpId="1" nodeType="withEffect">
                                  <p:stCondLst>
                                    <p:cond delay="0"/>
                                  </p:stCondLst>
                                  <p:childTnLst>
                                    <p:animMotion origin="layout" path="M -2.22222E-6 -4.60685E-6 L -0.10712 -0.00462 " pathEditMode="relative" rAng="0" ptsTypes="AA">
                                      <p:cBhvr>
                                        <p:cTn id="60" dur="2000" fill="hold"/>
                                        <p:tgtEl>
                                          <p:spTgt spid="131094"/>
                                        </p:tgtEl>
                                        <p:attrNameLst>
                                          <p:attrName>ppt_x</p:attrName>
                                          <p:attrName>ppt_y</p:attrName>
                                        </p:attrNameLst>
                                      </p:cBhvr>
                                      <p:rCtr x="-5400" y="-200"/>
                                    </p:animMotion>
                                  </p:childTnLst>
                                </p:cTn>
                              </p:par>
                            </p:childTnLst>
                          </p:cTn>
                        </p:par>
                        <p:par>
                          <p:cTn id="61" fill="hold">
                            <p:stCondLst>
                              <p:cond delay="2000"/>
                            </p:stCondLst>
                            <p:childTnLst>
                              <p:par>
                                <p:cTn id="62" presetID="1" presetClass="entr" presetSubtype="0" fill="hold" grpId="0" nodeType="afterEffect">
                                  <p:stCondLst>
                                    <p:cond delay="0"/>
                                  </p:stCondLst>
                                  <p:childTnLst>
                                    <p:set>
                                      <p:cBhvr>
                                        <p:cTn id="63" dur="1" fill="hold">
                                          <p:stCondLst>
                                            <p:cond delay="0"/>
                                          </p:stCondLst>
                                        </p:cTn>
                                        <p:tgtEl>
                                          <p:spTgt spid="131096"/>
                                        </p:tgtEl>
                                        <p:attrNameLst>
                                          <p:attrName>style.visibility</p:attrName>
                                        </p:attrNameLst>
                                      </p:cBhvr>
                                      <p:to>
                                        <p:strVal val="visible"/>
                                      </p:to>
                                    </p:set>
                                  </p:childTnLst>
                                </p:cTn>
                              </p:par>
                              <p:par>
                                <p:cTn id="64" presetID="1" presetClass="exit" presetSubtype="0" fill="hold" grpId="2" nodeType="withEffect">
                                  <p:stCondLst>
                                    <p:cond delay="0"/>
                                  </p:stCondLst>
                                  <p:childTnLst>
                                    <p:set>
                                      <p:cBhvr>
                                        <p:cTn id="65" dur="1" fill="hold">
                                          <p:stCondLst>
                                            <p:cond delay="0"/>
                                          </p:stCondLst>
                                        </p:cTn>
                                        <p:tgtEl>
                                          <p:spTgt spid="131092"/>
                                        </p:tgtEl>
                                        <p:attrNameLst>
                                          <p:attrName>style.visibility</p:attrName>
                                        </p:attrNameLst>
                                      </p:cBhvr>
                                      <p:to>
                                        <p:strVal val="hidden"/>
                                      </p:to>
                                    </p:set>
                                  </p:childTnLst>
                                </p:cTn>
                              </p:par>
                              <p:par>
                                <p:cTn id="66" presetID="1" presetClass="exit" presetSubtype="0" fill="hold" grpId="2" nodeType="withEffect">
                                  <p:stCondLst>
                                    <p:cond delay="0"/>
                                  </p:stCondLst>
                                  <p:childTnLst>
                                    <p:set>
                                      <p:cBhvr>
                                        <p:cTn id="67" dur="1" fill="hold">
                                          <p:stCondLst>
                                            <p:cond delay="0"/>
                                          </p:stCondLst>
                                        </p:cTn>
                                        <p:tgtEl>
                                          <p:spTgt spid="131094"/>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0" presetClass="path" presetSubtype="0" accel="50000" decel="50000" fill="hold" grpId="1" nodeType="clickEffect">
                                  <p:stCondLst>
                                    <p:cond delay="0"/>
                                  </p:stCondLst>
                                  <p:childTnLst>
                                    <p:animMotion origin="layout" path="M 5.55556E-7 -2.41443E-6 C 0.04149 -0.02289 0.20121 -0.14778 0.24948 -0.1376 C 0.29774 -0.12743 0.28142 0.01966 0.28976 0.06106 " pathEditMode="relative" rAng="0" ptsTypes="aaa">
                                      <p:cBhvr>
                                        <p:cTn id="71" dur="2000" fill="hold"/>
                                        <p:tgtEl>
                                          <p:spTgt spid="131096"/>
                                        </p:tgtEl>
                                        <p:attrNameLst>
                                          <p:attrName>ppt_x</p:attrName>
                                          <p:attrName>ppt_y</p:attrName>
                                        </p:attrNameLst>
                                      </p:cBhvr>
                                      <p:rCtr x="14900" y="-4300"/>
                                    </p:animMotion>
                                  </p:childTnLst>
                                </p:cTn>
                              </p:par>
                              <p:par>
                                <p:cTn id="72" presetID="22" presetClass="entr" presetSubtype="4" fill="hold" nodeType="withEffect">
                                  <p:stCondLst>
                                    <p:cond delay="0"/>
                                  </p:stCondLst>
                                  <p:childTnLst>
                                    <p:set>
                                      <p:cBhvr>
                                        <p:cTn id="73" dur="1" fill="hold">
                                          <p:stCondLst>
                                            <p:cond delay="0"/>
                                          </p:stCondLst>
                                        </p:cTn>
                                        <p:tgtEl>
                                          <p:spTgt spid="131087"/>
                                        </p:tgtEl>
                                        <p:attrNameLst>
                                          <p:attrName>style.visibility</p:attrName>
                                        </p:attrNameLst>
                                      </p:cBhvr>
                                      <p:to>
                                        <p:strVal val="visible"/>
                                      </p:to>
                                    </p:set>
                                    <p:animEffect transition="in" filter="wipe(down)">
                                      <p:cBhvr>
                                        <p:cTn id="74" dur="500"/>
                                        <p:tgtEl>
                                          <p:spTgt spid="131087"/>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131089"/>
                                        </p:tgtEl>
                                        <p:attrNameLst>
                                          <p:attrName>style.visibility</p:attrName>
                                        </p:attrNameLst>
                                      </p:cBhvr>
                                      <p:to>
                                        <p:strVal val="visible"/>
                                      </p:to>
                                    </p:set>
                                    <p:animEffect transition="in" filter="wipe(down)">
                                      <p:cBhvr>
                                        <p:cTn id="77" dur="500"/>
                                        <p:tgtEl>
                                          <p:spTgt spid="131089"/>
                                        </p:tgtEl>
                                      </p:cBhvr>
                                    </p:animEffect>
                                  </p:childTnLst>
                                </p:cTn>
                              </p:par>
                            </p:childTnLst>
                          </p:cTn>
                        </p:par>
                        <p:par>
                          <p:cTn id="78" fill="hold">
                            <p:stCondLst>
                              <p:cond delay="2000"/>
                            </p:stCondLst>
                            <p:childTnLst>
                              <p:par>
                                <p:cTn id="79" presetID="22" presetClass="entr" presetSubtype="4" fill="hold" grpId="0" nodeType="afterEffect">
                                  <p:stCondLst>
                                    <p:cond delay="0"/>
                                  </p:stCondLst>
                                  <p:childTnLst>
                                    <p:set>
                                      <p:cBhvr>
                                        <p:cTn id="80" dur="1" fill="hold">
                                          <p:stCondLst>
                                            <p:cond delay="0"/>
                                          </p:stCondLst>
                                        </p:cTn>
                                        <p:tgtEl>
                                          <p:spTgt spid="131093"/>
                                        </p:tgtEl>
                                        <p:attrNameLst>
                                          <p:attrName>style.visibility</p:attrName>
                                        </p:attrNameLst>
                                      </p:cBhvr>
                                      <p:to>
                                        <p:strVal val="visible"/>
                                      </p:to>
                                    </p:set>
                                    <p:animEffect transition="in" filter="wipe(down)">
                                      <p:cBhvr>
                                        <p:cTn id="81" dur="500"/>
                                        <p:tgtEl>
                                          <p:spTgt spid="131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6" grpId="0" animBg="1"/>
      <p:bldP spid="131088" grpId="0"/>
      <p:bldP spid="131089" grpId="0"/>
      <p:bldP spid="131090" grpId="0" animBg="1"/>
      <p:bldP spid="131090" grpId="1" animBg="1"/>
      <p:bldP spid="131090" grpId="2" animBg="1"/>
      <p:bldP spid="131092" grpId="0" animBg="1"/>
      <p:bldP spid="131092" grpId="1" animBg="1"/>
      <p:bldP spid="131092" grpId="2" animBg="1"/>
      <p:bldP spid="131093" grpId="0" animBg="1"/>
      <p:bldP spid="131094" grpId="0" animBg="1"/>
      <p:bldP spid="131094" grpId="1" animBg="1"/>
      <p:bldP spid="131094" grpId="2" animBg="1"/>
      <p:bldP spid="131096" grpId="0" animBg="1"/>
      <p:bldP spid="131096"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2" name="AutoShape 4"/>
          <p:cNvSpPr>
            <a:spLocks noChangeArrowheads="1"/>
          </p:cNvSpPr>
          <p:nvPr>
            <p:custDataLst>
              <p:tags r:id="rId1"/>
            </p:custDataLst>
          </p:nvPr>
        </p:nvSpPr>
        <p:spPr bwMode="auto">
          <a:xfrm>
            <a:off x="5004049" y="1052736"/>
            <a:ext cx="3816424" cy="1368152"/>
          </a:xfrm>
          <a:prstGeom prst="cloudCallout">
            <a:avLst>
              <a:gd name="adj1" fmla="val -66543"/>
              <a:gd name="adj2" fmla="val -32295"/>
            </a:avLst>
          </a:prstGeom>
          <a:solidFill>
            <a:srgbClr val="99CC00">
              <a:alpha val="48000"/>
            </a:srgbClr>
          </a:solidFill>
          <a:ln w="10033">
            <a:solidFill>
              <a:srgbClr val="99CC00"/>
            </a:solidFill>
            <a:round/>
            <a:headEnd/>
            <a:tailEnd/>
          </a:ln>
          <a:effectLst/>
        </p:spPr>
        <p:txBody>
          <a:bodyPr rIns="0"/>
          <a:lstStyle/>
          <a:p>
            <a:pPr>
              <a:defRPr/>
            </a:pPr>
            <a:endParaRPr lang="fr-CA" sz="2400" b="1" dirty="0">
              <a:latin typeface="Tempus Sans ITC" pitchFamily="82" charset="0"/>
            </a:endParaRPr>
          </a:p>
        </p:txBody>
      </p:sp>
      <p:sp>
        <p:nvSpPr>
          <p:cNvPr id="130051" name="Rectangle 3"/>
          <p:cNvSpPr>
            <a:spLocks noGrp="1" noChangeArrowheads="1"/>
          </p:cNvSpPr>
          <p:nvPr>
            <p:ph type="body" idx="1"/>
            <p:custDataLst>
              <p:tags r:id="rId2"/>
            </p:custDataLst>
          </p:nvPr>
        </p:nvSpPr>
        <p:spPr>
          <a:xfrm>
            <a:off x="612648" y="3068960"/>
            <a:ext cx="8153400" cy="3027040"/>
          </a:xfrm>
        </p:spPr>
        <p:txBody>
          <a:bodyPr>
            <a:normAutofit fontScale="92500" lnSpcReduction="20000"/>
          </a:bodyPr>
          <a:lstStyle/>
          <a:p>
            <a:pPr eaLnBrk="1" hangingPunct="1">
              <a:defRPr/>
            </a:pPr>
            <a:r>
              <a:rPr lang="fr-CA" sz="3200" dirty="0" smtClean="0"/>
              <a:t>Se dissocient en</a:t>
            </a:r>
            <a:r>
              <a:rPr lang="fr-CA" sz="3200" b="1" dirty="0" smtClean="0">
                <a:solidFill>
                  <a:srgbClr val="FF3399"/>
                </a:solidFill>
              </a:rPr>
              <a:t> </a:t>
            </a:r>
            <a:r>
              <a:rPr lang="fr-CA" sz="3200" b="1" dirty="0" smtClean="0">
                <a:solidFill>
                  <a:srgbClr val="92D050"/>
                </a:solidFill>
              </a:rPr>
              <a:t>ions</a:t>
            </a:r>
            <a:r>
              <a:rPr lang="fr-CA" sz="3200" dirty="0" smtClean="0"/>
              <a:t> dans l’eau</a:t>
            </a:r>
          </a:p>
          <a:p>
            <a:pPr lvl="1" eaLnBrk="1" hangingPunct="1">
              <a:defRPr/>
            </a:pPr>
            <a:r>
              <a:rPr lang="fr-CA" dirty="0" smtClean="0"/>
              <a:t>Conduit électricité</a:t>
            </a:r>
          </a:p>
          <a:p>
            <a:pPr lvl="1" eaLnBrk="1" hangingPunct="1">
              <a:buFont typeface="Wingdings" pitchFamily="2" charset="2"/>
              <a:buNone/>
              <a:defRPr/>
            </a:pPr>
            <a:endParaRPr lang="fr-CA" dirty="0" smtClean="0"/>
          </a:p>
          <a:p>
            <a:pPr eaLnBrk="1" hangingPunct="1">
              <a:defRPr/>
            </a:pPr>
            <a:r>
              <a:rPr lang="fr-CA" dirty="0" smtClean="0"/>
              <a:t>Exemples Ions</a:t>
            </a:r>
          </a:p>
          <a:p>
            <a:pPr lvl="1" eaLnBrk="1" hangingPunct="1">
              <a:defRPr/>
            </a:pPr>
            <a:r>
              <a:rPr lang="fr-CA" dirty="0" smtClean="0"/>
              <a:t>Na+</a:t>
            </a:r>
          </a:p>
          <a:p>
            <a:pPr lvl="2" eaLnBrk="1" hangingPunct="1">
              <a:defRPr/>
            </a:pPr>
            <a:r>
              <a:rPr lang="fr-CA" dirty="0" smtClean="0"/>
              <a:t>Récupéré pompe Na+/K+</a:t>
            </a:r>
          </a:p>
          <a:p>
            <a:pPr lvl="1" eaLnBrk="1" hangingPunct="1">
              <a:defRPr/>
            </a:pPr>
            <a:r>
              <a:rPr lang="fr-CA" dirty="0" smtClean="0"/>
              <a:t>Ions bicarbonate, fer, calcium, phosphate</a:t>
            </a:r>
          </a:p>
          <a:p>
            <a:pPr lvl="2" eaLnBrk="1" hangingPunct="1">
              <a:defRPr/>
            </a:pPr>
            <a:r>
              <a:rPr lang="fr-CA" dirty="0" smtClean="0"/>
              <a:t>Transport actif</a:t>
            </a:r>
          </a:p>
          <a:p>
            <a:pPr lvl="1" eaLnBrk="1" hangingPunct="1">
              <a:defRPr/>
            </a:pPr>
            <a:endParaRPr lang="fr-CA" dirty="0" smtClean="0"/>
          </a:p>
        </p:txBody>
      </p:sp>
      <p:sp>
        <p:nvSpPr>
          <p:cNvPr id="130050" name="Rectangle 2"/>
          <p:cNvSpPr>
            <a:spLocks noGrp="1" noChangeArrowheads="1"/>
          </p:cNvSpPr>
          <p:nvPr>
            <p:ph type="title"/>
            <p:custDataLst>
              <p:tags r:id="rId3"/>
            </p:custDataLst>
          </p:nvPr>
        </p:nvSpPr>
        <p:spPr/>
        <p:txBody>
          <a:bodyPr>
            <a:normAutofit fontScale="90000"/>
          </a:bodyPr>
          <a:lstStyle/>
          <a:p>
            <a:pPr eaLnBrk="1" hangingPunct="1">
              <a:defRPr/>
            </a:pPr>
            <a:r>
              <a:rPr lang="fr-CA" dirty="0" smtClean="0"/>
              <a:t>Absorption ~ électrolytes</a:t>
            </a:r>
          </a:p>
        </p:txBody>
      </p:sp>
      <p:sp>
        <p:nvSpPr>
          <p:cNvPr id="32774" name="Espace réservé du numéro de diapositive 6"/>
          <p:cNvSpPr>
            <a:spLocks noGrp="1"/>
          </p:cNvSpPr>
          <p:nvPr>
            <p:ph type="sldNum" sz="quarter" idx="12"/>
          </p:nvPr>
        </p:nvSpPr>
        <p:spPr>
          <a:noFill/>
        </p:spPr>
        <p:txBody>
          <a:bodyPr/>
          <a:lstStyle/>
          <a:p>
            <a:fld id="{08375D18-CA35-4CCC-85ED-1F256ADD1908}" type="slidenum">
              <a:rPr lang="fr-CA" smtClean="0"/>
              <a:pPr/>
              <a:t>31</a:t>
            </a:fld>
            <a:endParaRPr lang="fr-CA" smtClean="0"/>
          </a:p>
        </p:txBody>
      </p:sp>
      <p:sp>
        <p:nvSpPr>
          <p:cNvPr id="7" name="ZoneTexte 6"/>
          <p:cNvSpPr txBox="1"/>
          <p:nvPr/>
        </p:nvSpPr>
        <p:spPr>
          <a:xfrm>
            <a:off x="5220072" y="1373867"/>
            <a:ext cx="3635896" cy="830997"/>
          </a:xfrm>
          <a:prstGeom prst="rect">
            <a:avLst/>
          </a:prstGeom>
          <a:noFill/>
        </p:spPr>
        <p:txBody>
          <a:bodyPr wrap="square" rtlCol="0">
            <a:spAutoFit/>
          </a:bodyPr>
          <a:lstStyle/>
          <a:p>
            <a:r>
              <a:rPr lang="fr-CA" sz="2400" b="1" dirty="0" smtClean="0">
                <a:effectLst>
                  <a:outerShdw blurRad="38100" dist="38100" dir="2700000" algn="tl">
                    <a:srgbClr val="FFFFFF"/>
                  </a:outerShdw>
                </a:effectLst>
                <a:latin typeface="Tempus Sans ITC" pitchFamily="82" charset="0"/>
              </a:rPr>
              <a:t>Proviennent des sécrétions gastro-intestinales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0051">
                                            <p:txEl>
                                              <p:pRg st="0" end="0"/>
                                            </p:txEl>
                                          </p:spTgt>
                                        </p:tgtEl>
                                        <p:attrNameLst>
                                          <p:attrName>style.visibility</p:attrName>
                                        </p:attrNameLst>
                                      </p:cBhvr>
                                      <p:to>
                                        <p:strVal val="visible"/>
                                      </p:to>
                                    </p:set>
                                    <p:animEffect transition="in" filter="fade">
                                      <p:cBhvr>
                                        <p:cTn id="7" dur="500"/>
                                        <p:tgtEl>
                                          <p:spTgt spid="130051">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0051">
                                            <p:txEl>
                                              <p:pRg st="1" end="1"/>
                                            </p:txEl>
                                          </p:spTgt>
                                        </p:tgtEl>
                                        <p:attrNameLst>
                                          <p:attrName>style.visibility</p:attrName>
                                        </p:attrNameLst>
                                      </p:cBhvr>
                                      <p:to>
                                        <p:strVal val="visible"/>
                                      </p:to>
                                    </p:set>
                                    <p:animEffect transition="in" filter="fade">
                                      <p:cBhvr>
                                        <p:cTn id="11" dur="500"/>
                                        <p:tgtEl>
                                          <p:spTgt spid="130051">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30051">
                                            <p:txEl>
                                              <p:pRg st="3" end="3"/>
                                            </p:txEl>
                                          </p:spTgt>
                                        </p:tgtEl>
                                        <p:attrNameLst>
                                          <p:attrName>style.visibility</p:attrName>
                                        </p:attrNameLst>
                                      </p:cBhvr>
                                      <p:to>
                                        <p:strVal val="visible"/>
                                      </p:to>
                                    </p:set>
                                    <p:animEffect transition="in" filter="fade">
                                      <p:cBhvr>
                                        <p:cTn id="16" dur="500"/>
                                        <p:tgtEl>
                                          <p:spTgt spid="130051">
                                            <p:txEl>
                                              <p:pRg st="3" end="3"/>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30051">
                                            <p:txEl>
                                              <p:pRg st="4" end="4"/>
                                            </p:txEl>
                                          </p:spTgt>
                                        </p:tgtEl>
                                        <p:attrNameLst>
                                          <p:attrName>style.visibility</p:attrName>
                                        </p:attrNameLst>
                                      </p:cBhvr>
                                      <p:to>
                                        <p:strVal val="visible"/>
                                      </p:to>
                                    </p:set>
                                    <p:animEffect transition="in" filter="fade">
                                      <p:cBhvr>
                                        <p:cTn id="20" dur="500"/>
                                        <p:tgtEl>
                                          <p:spTgt spid="130051">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30051">
                                            <p:txEl>
                                              <p:pRg st="5" end="5"/>
                                            </p:txEl>
                                          </p:spTgt>
                                        </p:tgtEl>
                                        <p:attrNameLst>
                                          <p:attrName>style.visibility</p:attrName>
                                        </p:attrNameLst>
                                      </p:cBhvr>
                                      <p:to>
                                        <p:strVal val="visible"/>
                                      </p:to>
                                    </p:set>
                                    <p:animEffect transition="in" filter="fade">
                                      <p:cBhvr>
                                        <p:cTn id="23" dur="500"/>
                                        <p:tgtEl>
                                          <p:spTgt spid="130051">
                                            <p:txEl>
                                              <p:pRg st="5" end="5"/>
                                            </p:txEl>
                                          </p:spTgt>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130051">
                                            <p:txEl>
                                              <p:pRg st="6" end="6"/>
                                            </p:txEl>
                                          </p:spTgt>
                                        </p:tgtEl>
                                        <p:attrNameLst>
                                          <p:attrName>style.visibility</p:attrName>
                                        </p:attrNameLst>
                                      </p:cBhvr>
                                      <p:to>
                                        <p:strVal val="visible"/>
                                      </p:to>
                                    </p:set>
                                    <p:animEffect transition="in" filter="fade">
                                      <p:cBhvr>
                                        <p:cTn id="27" dur="500"/>
                                        <p:tgtEl>
                                          <p:spTgt spid="130051">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30051">
                                            <p:txEl>
                                              <p:pRg st="7" end="7"/>
                                            </p:txEl>
                                          </p:spTgt>
                                        </p:tgtEl>
                                        <p:attrNameLst>
                                          <p:attrName>style.visibility</p:attrName>
                                        </p:attrNameLst>
                                      </p:cBhvr>
                                      <p:to>
                                        <p:strVal val="visible"/>
                                      </p:to>
                                    </p:set>
                                    <p:animEffect transition="in" filter="fade">
                                      <p:cBhvr>
                                        <p:cTn id="30" dur="500"/>
                                        <p:tgtEl>
                                          <p:spTgt spid="1300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Absorption drogues</a:t>
            </a:r>
            <a:endParaRPr lang="fr-CA" dirty="0"/>
          </a:p>
        </p:txBody>
      </p:sp>
      <p:sp>
        <p:nvSpPr>
          <p:cNvPr id="3" name="Espace réservé du contenu 2"/>
          <p:cNvSpPr>
            <a:spLocks noGrp="1"/>
          </p:cNvSpPr>
          <p:nvPr>
            <p:ph sz="quarter" idx="1"/>
          </p:nvPr>
        </p:nvSpPr>
        <p:spPr/>
        <p:txBody>
          <a:bodyPr/>
          <a:lstStyle/>
          <a:p>
            <a:r>
              <a:rPr lang="fr-CA" dirty="0">
                <a:hlinkClick r:id="rId2"/>
              </a:rPr>
              <a:t>https://</a:t>
            </a:r>
            <a:r>
              <a:rPr lang="fr-CA" dirty="0" smtClean="0">
                <a:hlinkClick r:id="rId2"/>
              </a:rPr>
              <a:t>www.youtube.com/watch?v=xiuWdJYyIKs</a:t>
            </a:r>
            <a:endParaRPr lang="fr-CA" dirty="0" smtClean="0"/>
          </a:p>
          <a:p>
            <a:endParaRPr lang="fr-CA" dirty="0"/>
          </a:p>
        </p:txBody>
      </p:sp>
    </p:spTree>
    <p:extLst>
      <p:ext uri="{BB962C8B-B14F-4D97-AF65-F5344CB8AC3E}">
        <p14:creationId xmlns:p14="http://schemas.microsoft.com/office/powerpoint/2010/main" val="15305896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Espace réservé du contenu 5" descr="Figure 24-20.jpg"/>
          <p:cNvPicPr>
            <a:picLocks noGrp="1" noChangeAspect="1"/>
          </p:cNvPicPr>
          <p:nvPr>
            <p:ph idx="1"/>
          </p:nvPr>
        </p:nvPicPr>
        <p:blipFill>
          <a:blip r:embed="rId2" cstate="print">
            <a:clrChange>
              <a:clrFrom>
                <a:srgbClr val="FFFFFF"/>
              </a:clrFrom>
              <a:clrTo>
                <a:srgbClr val="FFFFFF">
                  <a:alpha val="0"/>
                </a:srgbClr>
              </a:clrTo>
            </a:clrChange>
          </a:blip>
          <a:srcRect l="29073" t="58337" r="10461" b="8330"/>
          <a:stretch>
            <a:fillRect/>
          </a:stretch>
        </p:blipFill>
        <p:spPr>
          <a:xfrm>
            <a:off x="3059113" y="1484313"/>
            <a:ext cx="5905500" cy="4829175"/>
          </a:xfrm>
        </p:spPr>
      </p:pic>
      <p:sp>
        <p:nvSpPr>
          <p:cNvPr id="2" name="Titre 1"/>
          <p:cNvSpPr>
            <a:spLocks noGrp="1"/>
          </p:cNvSpPr>
          <p:nvPr>
            <p:ph type="title"/>
          </p:nvPr>
        </p:nvSpPr>
        <p:spPr/>
        <p:txBody>
          <a:bodyPr/>
          <a:lstStyle/>
          <a:p>
            <a:pPr>
              <a:defRPr/>
            </a:pPr>
            <a:r>
              <a:rPr lang="fr-CA" dirty="0" smtClean="0"/>
              <a:t>Circulez je vous prie !</a:t>
            </a:r>
            <a:endParaRPr lang="fr-CA" dirty="0"/>
          </a:p>
        </p:txBody>
      </p:sp>
      <p:sp>
        <p:nvSpPr>
          <p:cNvPr id="7" name="Text Box 7"/>
          <p:cNvSpPr txBox="1">
            <a:spLocks noChangeArrowheads="1"/>
          </p:cNvSpPr>
          <p:nvPr/>
        </p:nvSpPr>
        <p:spPr bwMode="auto">
          <a:xfrm>
            <a:off x="107950" y="6442075"/>
            <a:ext cx="1223963" cy="340735"/>
          </a:xfrm>
          <a:prstGeom prst="rect">
            <a:avLst/>
          </a:prstGeom>
          <a:noFill/>
          <a:ln w="38100" algn="ctr">
            <a:noFill/>
            <a:miter lim="800000"/>
            <a:headEnd/>
            <a:tailEnd/>
          </a:ln>
          <a:effectLst/>
        </p:spPr>
        <p:txBody>
          <a:bodyPr lIns="90000" tIns="46800" rIns="90000" bIns="46800">
            <a:spAutoFit/>
          </a:bodyPr>
          <a:lstStyle/>
          <a:p>
            <a:pPr>
              <a:spcBef>
                <a:spcPct val="50000"/>
              </a:spcBef>
              <a:defRPr/>
            </a:pPr>
            <a:r>
              <a:rPr lang="fr-CA" sz="1600" b="1" dirty="0">
                <a:solidFill>
                  <a:srgbClr val="000000"/>
                </a:solidFill>
                <a:latin typeface="Verdana" pitchFamily="34" charset="0"/>
              </a:rPr>
              <a:t>Fig. 21.4</a:t>
            </a:r>
          </a:p>
        </p:txBody>
      </p:sp>
      <p:sp>
        <p:nvSpPr>
          <p:cNvPr id="8" name="AutoShape 8"/>
          <p:cNvSpPr>
            <a:spLocks noChangeArrowheads="1"/>
          </p:cNvSpPr>
          <p:nvPr/>
        </p:nvSpPr>
        <p:spPr bwMode="auto">
          <a:xfrm>
            <a:off x="323850" y="4581525"/>
            <a:ext cx="3455988" cy="1655763"/>
          </a:xfrm>
          <a:prstGeom prst="wedgeRoundRectCallout">
            <a:avLst>
              <a:gd name="adj1" fmla="val 76824"/>
              <a:gd name="adj2" fmla="val -63184"/>
              <a:gd name="adj3" fmla="val 16667"/>
            </a:avLst>
          </a:prstGeom>
          <a:ln>
            <a:headEnd/>
            <a:tailEnd/>
          </a:ln>
        </p:spPr>
        <p:style>
          <a:lnRef idx="2">
            <a:schemeClr val="accent2"/>
          </a:lnRef>
          <a:fillRef idx="1">
            <a:schemeClr val="lt1"/>
          </a:fillRef>
          <a:effectRef idx="0">
            <a:schemeClr val="accent2"/>
          </a:effectRef>
          <a:fontRef idx="minor">
            <a:schemeClr val="dk1"/>
          </a:fontRef>
        </p:style>
        <p:txBody>
          <a:bodyPr lIns="90000" tIns="46800" rIns="90000" bIns="46800" anchor="ctr"/>
          <a:lstStyle/>
          <a:p>
            <a:pPr>
              <a:defRPr/>
            </a:pPr>
            <a:r>
              <a:rPr lang="fr-CA" sz="2200" b="1" u="sng" dirty="0">
                <a:solidFill>
                  <a:schemeClr val="accent3"/>
                </a:solidFill>
              </a:rPr>
              <a:t>Veine porte-hépatique</a:t>
            </a:r>
            <a:r>
              <a:rPr lang="fr-CA" sz="2200" b="1" dirty="0">
                <a:solidFill>
                  <a:schemeClr val="accent3"/>
                </a:solidFill>
              </a:rPr>
              <a:t> :</a:t>
            </a:r>
          </a:p>
          <a:p>
            <a:pPr marL="177800" indent="273050" algn="l">
              <a:buFont typeface="Tempus Sans ITC" pitchFamily="82" charset="0"/>
              <a:buChar char="•"/>
              <a:defRPr/>
            </a:pPr>
            <a:r>
              <a:rPr lang="fr-CA" sz="2000" b="1" dirty="0">
                <a:solidFill>
                  <a:srgbClr val="CC00FF"/>
                </a:solidFill>
              </a:rPr>
              <a:t>Monosaccharides</a:t>
            </a:r>
          </a:p>
          <a:p>
            <a:pPr marL="177800" indent="273050" algn="l">
              <a:buFont typeface="Tempus Sans ITC" pitchFamily="82" charset="0"/>
              <a:buChar char="•"/>
              <a:defRPr/>
            </a:pPr>
            <a:r>
              <a:rPr lang="fr-CA" sz="2000" b="1" dirty="0">
                <a:solidFill>
                  <a:srgbClr val="00CC00"/>
                </a:solidFill>
              </a:rPr>
              <a:t>Acides aminés</a:t>
            </a:r>
          </a:p>
          <a:p>
            <a:pPr marL="177800" indent="273050" algn="l">
              <a:buFont typeface="Tempus Sans ITC" pitchFamily="82" charset="0"/>
              <a:buChar char="•"/>
              <a:defRPr/>
            </a:pPr>
            <a:r>
              <a:rPr lang="fr-CA" sz="2000" b="1" dirty="0">
                <a:solidFill>
                  <a:srgbClr val="C00000"/>
                </a:solidFill>
              </a:rPr>
              <a:t>Acides gras courts</a:t>
            </a:r>
          </a:p>
          <a:p>
            <a:pPr marL="177800" indent="273050" algn="l">
              <a:buFont typeface="Tempus Sans ITC" pitchFamily="82" charset="0"/>
              <a:buChar char="•"/>
              <a:defRPr/>
            </a:pPr>
            <a:r>
              <a:rPr lang="fr-CA" sz="2000" b="1" dirty="0">
                <a:solidFill>
                  <a:srgbClr val="00B0F0"/>
                </a:solidFill>
              </a:rPr>
              <a:t>Vitamines hydrosolubles</a:t>
            </a:r>
            <a:endParaRPr lang="fr-CA" sz="2000" dirty="0">
              <a:solidFill>
                <a:srgbClr val="00B0F0"/>
              </a:solidFill>
            </a:endParaRPr>
          </a:p>
        </p:txBody>
      </p:sp>
      <p:sp>
        <p:nvSpPr>
          <p:cNvPr id="9" name="AutoShape 17"/>
          <p:cNvSpPr>
            <a:spLocks noChangeArrowheads="1"/>
          </p:cNvSpPr>
          <p:nvPr/>
        </p:nvSpPr>
        <p:spPr bwMode="auto">
          <a:xfrm>
            <a:off x="323850" y="1628775"/>
            <a:ext cx="3311525" cy="2016125"/>
          </a:xfrm>
          <a:prstGeom prst="wedgeRoundRectCallout">
            <a:avLst>
              <a:gd name="adj1" fmla="val 71838"/>
              <a:gd name="adj2" fmla="val 75222"/>
              <a:gd name="adj3" fmla="val 16667"/>
            </a:avLst>
          </a:prstGeom>
          <a:ln>
            <a:headEnd/>
            <a:tailEnd/>
          </a:ln>
        </p:spPr>
        <p:style>
          <a:lnRef idx="2">
            <a:schemeClr val="accent1"/>
          </a:lnRef>
          <a:fillRef idx="1">
            <a:schemeClr val="lt1"/>
          </a:fillRef>
          <a:effectRef idx="0">
            <a:schemeClr val="accent1"/>
          </a:effectRef>
          <a:fontRef idx="minor">
            <a:schemeClr val="dk1"/>
          </a:fontRef>
        </p:style>
        <p:txBody>
          <a:bodyPr lIns="90000" tIns="46800" rIns="90000" bIns="46800" anchor="ctr"/>
          <a:lstStyle/>
          <a:p>
            <a:pPr>
              <a:defRPr/>
            </a:pPr>
            <a:r>
              <a:rPr lang="fr-CA" sz="2000" b="1" u="sng" dirty="0">
                <a:solidFill>
                  <a:schemeClr val="accent1"/>
                </a:solidFill>
              </a:rPr>
              <a:t>Conduit thoracique</a:t>
            </a:r>
            <a:r>
              <a:rPr lang="fr-CA" sz="2000" b="1" dirty="0">
                <a:solidFill>
                  <a:schemeClr val="accent1"/>
                </a:solidFill>
              </a:rPr>
              <a:t> :</a:t>
            </a:r>
          </a:p>
          <a:p>
            <a:pPr>
              <a:defRPr/>
            </a:pPr>
            <a:r>
              <a:rPr lang="fr-CA" sz="2000" b="1" dirty="0">
                <a:solidFill>
                  <a:schemeClr val="accent1"/>
                </a:solidFill>
              </a:rPr>
              <a:t>(</a:t>
            </a:r>
            <a:r>
              <a:rPr lang="fr-CA" sz="2000" b="1" dirty="0" err="1">
                <a:solidFill>
                  <a:schemeClr val="accent1"/>
                </a:solidFill>
              </a:rPr>
              <a:t>Chylomicrons</a:t>
            </a:r>
            <a:r>
              <a:rPr lang="fr-CA" sz="2000" b="1" dirty="0">
                <a:solidFill>
                  <a:schemeClr val="accent1"/>
                </a:solidFill>
              </a:rPr>
              <a:t>)</a:t>
            </a:r>
          </a:p>
          <a:p>
            <a:pPr marL="177800" indent="273050" algn="l">
              <a:buFont typeface="Tempus Sans ITC" pitchFamily="82" charset="0"/>
              <a:buChar char="•"/>
              <a:defRPr/>
            </a:pPr>
            <a:r>
              <a:rPr lang="fr-CA" sz="2000" b="1" dirty="0">
                <a:solidFill>
                  <a:srgbClr val="C00000"/>
                </a:solidFill>
              </a:rPr>
              <a:t>Triglycérides </a:t>
            </a:r>
          </a:p>
          <a:p>
            <a:pPr marL="177800" indent="273050" algn="l">
              <a:buFont typeface="Tempus Sans ITC" pitchFamily="82" charset="0"/>
              <a:buChar char="•"/>
              <a:defRPr/>
            </a:pPr>
            <a:r>
              <a:rPr lang="fr-CA" sz="2000" b="1" dirty="0">
                <a:solidFill>
                  <a:srgbClr val="C00000"/>
                </a:solidFill>
              </a:rPr>
              <a:t>Acides gras longs</a:t>
            </a:r>
          </a:p>
          <a:p>
            <a:pPr marL="177800" indent="273050" algn="l">
              <a:buFont typeface="Tempus Sans ITC" pitchFamily="82" charset="0"/>
              <a:buChar char="•"/>
              <a:defRPr/>
            </a:pPr>
            <a:r>
              <a:rPr lang="fr-CA" sz="2000" b="1" dirty="0">
                <a:solidFill>
                  <a:srgbClr val="FF0000"/>
                </a:solidFill>
              </a:rPr>
              <a:t>Cholestérol</a:t>
            </a:r>
          </a:p>
          <a:p>
            <a:pPr marL="177800" indent="273050" algn="l">
              <a:buFont typeface="Tempus Sans ITC" pitchFamily="82" charset="0"/>
              <a:buChar char="•"/>
              <a:defRPr/>
            </a:pPr>
            <a:r>
              <a:rPr lang="fr-CA" sz="2000" b="1" dirty="0">
                <a:solidFill>
                  <a:schemeClr val="tx2"/>
                </a:solidFill>
              </a:rPr>
              <a:t>Vitamines liposolubles</a:t>
            </a:r>
          </a:p>
        </p:txBody>
      </p:sp>
      <p:sp>
        <p:nvSpPr>
          <p:cNvPr id="10" name="Espace réservé du numéro de diapositive 12"/>
          <p:cNvSpPr>
            <a:spLocks noGrp="1"/>
          </p:cNvSpPr>
          <p:nvPr>
            <p:ph type="sldNum" sz="quarter" idx="4294967295"/>
          </p:nvPr>
        </p:nvSpPr>
        <p:spPr>
          <a:xfrm>
            <a:off x="8028384" y="6317828"/>
            <a:ext cx="658416" cy="476250"/>
          </a:xfrm>
          <a:prstGeom prst="rect">
            <a:avLst/>
          </a:prstGeom>
          <a:noFill/>
        </p:spPr>
        <p:txBody>
          <a:bodyPr/>
          <a:lstStyle/>
          <a:p>
            <a:fld id="{2DFA8490-CAAE-45AF-BBC6-B3BA0DBECBD0}" type="slidenum">
              <a:rPr lang="fr-CA" smtClean="0"/>
              <a:pPr/>
              <a:t>33</a:t>
            </a:fld>
            <a:endParaRPr lang="fr-CA"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02" name="Rectangle 2"/>
          <p:cNvSpPr>
            <a:spLocks noChangeArrowheads="1"/>
          </p:cNvSpPr>
          <p:nvPr>
            <p:custDataLst>
              <p:tags r:id="rId1"/>
            </p:custDataLst>
          </p:nvPr>
        </p:nvSpPr>
        <p:spPr bwMode="auto">
          <a:xfrm>
            <a:off x="1476375" y="4365625"/>
            <a:ext cx="3024188" cy="1727200"/>
          </a:xfrm>
          <a:prstGeom prst="rect">
            <a:avLst/>
          </a:prstGeom>
          <a:solidFill>
            <a:srgbClr val="FF0000">
              <a:alpha val="20000"/>
            </a:srgbClr>
          </a:solidFill>
          <a:ln w="38100" algn="ctr">
            <a:solidFill>
              <a:srgbClr val="FF0000"/>
            </a:solidFill>
            <a:miter lim="800000"/>
            <a:headEnd/>
            <a:tailEnd/>
          </a:ln>
        </p:spPr>
        <p:txBody>
          <a:bodyPr lIns="90000" tIns="46800" rIns="90000" bIns="46800" anchor="ctr">
            <a:spAutoFit/>
          </a:bodyPr>
          <a:lstStyle/>
          <a:p>
            <a:endParaRPr lang="fr-FR"/>
          </a:p>
        </p:txBody>
      </p:sp>
      <p:sp>
        <p:nvSpPr>
          <p:cNvPr id="153603" name="Rectangle 3"/>
          <p:cNvSpPr>
            <a:spLocks noChangeArrowheads="1"/>
          </p:cNvSpPr>
          <p:nvPr>
            <p:custDataLst>
              <p:tags r:id="rId2"/>
            </p:custDataLst>
          </p:nvPr>
        </p:nvSpPr>
        <p:spPr bwMode="auto">
          <a:xfrm>
            <a:off x="1476375" y="2551113"/>
            <a:ext cx="3024188" cy="1728787"/>
          </a:xfrm>
          <a:prstGeom prst="rect">
            <a:avLst/>
          </a:prstGeom>
          <a:solidFill>
            <a:schemeClr val="folHlink">
              <a:alpha val="20000"/>
            </a:schemeClr>
          </a:solidFill>
          <a:ln w="38100" algn="ctr">
            <a:solidFill>
              <a:schemeClr val="folHlink"/>
            </a:solidFill>
            <a:miter lim="800000"/>
            <a:headEnd/>
            <a:tailEnd/>
          </a:ln>
        </p:spPr>
        <p:txBody>
          <a:bodyPr lIns="90000" tIns="46800" rIns="90000" bIns="46800" anchor="ctr">
            <a:spAutoFit/>
          </a:bodyPr>
          <a:lstStyle/>
          <a:p>
            <a:endParaRPr lang="fr-FR"/>
          </a:p>
        </p:txBody>
      </p:sp>
      <p:sp>
        <p:nvSpPr>
          <p:cNvPr id="153604" name="Rectangle 4"/>
          <p:cNvSpPr>
            <a:spLocks noChangeArrowheads="1"/>
          </p:cNvSpPr>
          <p:nvPr>
            <p:custDataLst>
              <p:tags r:id="rId3"/>
            </p:custDataLst>
          </p:nvPr>
        </p:nvSpPr>
        <p:spPr bwMode="auto">
          <a:xfrm>
            <a:off x="1476375" y="958850"/>
            <a:ext cx="3024188" cy="1512888"/>
          </a:xfrm>
          <a:prstGeom prst="rect">
            <a:avLst/>
          </a:prstGeom>
          <a:solidFill>
            <a:srgbClr val="9966FF">
              <a:alpha val="20000"/>
            </a:srgbClr>
          </a:solidFill>
          <a:ln w="38100" algn="ctr">
            <a:solidFill>
              <a:srgbClr val="9966FF"/>
            </a:solidFill>
            <a:miter lim="800000"/>
            <a:headEnd/>
            <a:tailEnd/>
          </a:ln>
        </p:spPr>
        <p:txBody>
          <a:bodyPr wrap="none" lIns="90000" tIns="46800" rIns="90000" bIns="46800" anchor="ctr">
            <a:spAutoFit/>
          </a:bodyPr>
          <a:lstStyle/>
          <a:p>
            <a:endParaRPr lang="fr-FR"/>
          </a:p>
        </p:txBody>
      </p:sp>
      <p:sp>
        <p:nvSpPr>
          <p:cNvPr id="153605" name="Rectangle 5"/>
          <p:cNvSpPr>
            <a:spLocks noGrp="1" noChangeArrowheads="1"/>
          </p:cNvSpPr>
          <p:nvPr>
            <p:ph type="title"/>
            <p:custDataLst>
              <p:tags r:id="rId4"/>
            </p:custDataLst>
          </p:nvPr>
        </p:nvSpPr>
        <p:spPr>
          <a:xfrm>
            <a:off x="250825" y="0"/>
            <a:ext cx="8291513" cy="981075"/>
          </a:xfrm>
        </p:spPr>
        <p:txBody>
          <a:bodyPr/>
          <a:lstStyle/>
          <a:p>
            <a:pPr eaLnBrk="1" hangingPunct="1">
              <a:defRPr/>
            </a:pPr>
            <a:r>
              <a:rPr lang="fr-CA" smtClean="0"/>
              <a:t>Absorption : Résumé</a:t>
            </a:r>
          </a:p>
        </p:txBody>
      </p:sp>
      <p:pic>
        <p:nvPicPr>
          <p:cNvPr id="153606" name="Picture 6" descr="Figure 24-20"/>
          <p:cNvPicPr>
            <a:picLocks noChangeAspect="1" noChangeArrowheads="1"/>
          </p:cNvPicPr>
          <p:nvPr>
            <p:custDataLst>
              <p:tags r:id="rId5"/>
            </p:custDataLst>
          </p:nvPr>
        </p:nvPicPr>
        <p:blipFill>
          <a:blip r:embed="rId7" cstate="print">
            <a:clrChange>
              <a:clrFrom>
                <a:srgbClr val="FFFFFF"/>
              </a:clrFrom>
              <a:clrTo>
                <a:srgbClr val="FFFFFF">
                  <a:alpha val="0"/>
                </a:srgbClr>
              </a:clrTo>
            </a:clrChange>
          </a:blip>
          <a:srcRect l="9987" t="13873" r="26132" b="46039"/>
          <a:stretch>
            <a:fillRect/>
          </a:stretch>
        </p:blipFill>
        <p:spPr bwMode="auto">
          <a:xfrm>
            <a:off x="1285875" y="647700"/>
            <a:ext cx="7561263" cy="6138863"/>
          </a:xfrm>
          <a:prstGeom prst="rect">
            <a:avLst/>
          </a:prstGeom>
          <a:noFill/>
          <a:ln w="9525">
            <a:noFill/>
            <a:miter lim="800000"/>
            <a:headEnd/>
            <a:tailEnd/>
          </a:ln>
        </p:spPr>
      </p:pic>
      <p:sp>
        <p:nvSpPr>
          <p:cNvPr id="35847" name="Espace réservé du numéro de diapositive 8"/>
          <p:cNvSpPr>
            <a:spLocks noGrp="1"/>
          </p:cNvSpPr>
          <p:nvPr>
            <p:ph type="sldNum" sz="quarter" idx="12"/>
          </p:nvPr>
        </p:nvSpPr>
        <p:spPr>
          <a:noFill/>
        </p:spPr>
        <p:txBody>
          <a:bodyPr/>
          <a:lstStyle/>
          <a:p>
            <a:fld id="{473E26D4-60C3-43FD-AE0E-61797F803395}" type="slidenum">
              <a:rPr lang="fr-CA" smtClean="0"/>
              <a:pPr/>
              <a:t>34</a:t>
            </a:fld>
            <a:endParaRPr lang="fr-CA" smtClean="0"/>
          </a:p>
        </p:txBody>
      </p:sp>
      <p:sp>
        <p:nvSpPr>
          <p:cNvPr id="8" name="Espace réservé du numéro de diapositive 12"/>
          <p:cNvSpPr txBox="1">
            <a:spLocks/>
          </p:cNvSpPr>
          <p:nvPr/>
        </p:nvSpPr>
        <p:spPr>
          <a:xfrm>
            <a:off x="8028384" y="6317828"/>
            <a:ext cx="658416" cy="476250"/>
          </a:xfrm>
          <a:prstGeom prst="rect">
            <a:avLst/>
          </a:prstGeom>
          <a:noFill/>
        </p:spPr>
        <p:txBody>
          <a:bodyPr vert="horz"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DFA8490-CAAE-45AF-BBC6-B3BA0DBECBD0}" type="slidenum">
              <a:rPr kumimoji="0" lang="fr-CA" sz="1400" b="1" i="0" u="none" strike="noStrike" kern="1200" cap="none" spc="0" normalizeH="0" baseline="0" noProof="0" smtClean="0">
                <a:ln>
                  <a:noFill/>
                </a:ln>
                <a:solidFill>
                  <a:schemeClr val="tx1"/>
                </a:solidFill>
                <a:effectLst/>
                <a:uLnTx/>
                <a:uFillTx/>
                <a:latin typeface="Verdana"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34</a:t>
            </a:fld>
            <a:endParaRPr kumimoji="0" lang="fr-CA" sz="1400" b="1" i="0" u="none" strike="noStrike" kern="1200" cap="none" spc="0" normalizeH="0" baseline="0" noProof="0" dirty="0" smtClean="0">
              <a:ln>
                <a:noFill/>
              </a:ln>
              <a:solidFill>
                <a:schemeClr val="tx1"/>
              </a:solidFill>
              <a:effectLst/>
              <a:uLnTx/>
              <a:uFillTx/>
              <a:latin typeface="Verdana"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03"/>
                                        </p:tgtEl>
                                        <p:attrNameLst>
                                          <p:attrName>style.visibility</p:attrName>
                                        </p:attrNameLst>
                                      </p:cBhvr>
                                      <p:to>
                                        <p:strVal val="visible"/>
                                      </p:to>
                                    </p:set>
                                    <p:animEffect transition="in" filter="fade">
                                      <p:cBhvr>
                                        <p:cTn id="7" dur="1000"/>
                                        <p:tgtEl>
                                          <p:spTgt spid="153603"/>
                                        </p:tgtEl>
                                      </p:cBhvr>
                                    </p:animEffect>
                                  </p:childTnLst>
                                </p:cTn>
                              </p:par>
                              <p:par>
                                <p:cTn id="8" presetID="10" presetClass="exit" presetSubtype="0" fill="hold" grpId="0" nodeType="withEffect">
                                  <p:stCondLst>
                                    <p:cond delay="0"/>
                                  </p:stCondLst>
                                  <p:childTnLst>
                                    <p:animEffect transition="out" filter="fade">
                                      <p:cBhvr>
                                        <p:cTn id="9" dur="1000"/>
                                        <p:tgtEl>
                                          <p:spTgt spid="153604"/>
                                        </p:tgtEl>
                                      </p:cBhvr>
                                    </p:animEffect>
                                    <p:set>
                                      <p:cBhvr>
                                        <p:cTn id="10" dur="1" fill="hold">
                                          <p:stCondLst>
                                            <p:cond delay="999"/>
                                          </p:stCondLst>
                                        </p:cTn>
                                        <p:tgtEl>
                                          <p:spTgt spid="15360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3602"/>
                                        </p:tgtEl>
                                        <p:attrNameLst>
                                          <p:attrName>style.visibility</p:attrName>
                                        </p:attrNameLst>
                                      </p:cBhvr>
                                      <p:to>
                                        <p:strVal val="visible"/>
                                      </p:to>
                                    </p:set>
                                    <p:animEffect transition="in" filter="fade">
                                      <p:cBhvr>
                                        <p:cTn id="15" dur="1000"/>
                                        <p:tgtEl>
                                          <p:spTgt spid="153602"/>
                                        </p:tgtEl>
                                      </p:cBhvr>
                                    </p:animEffect>
                                  </p:childTnLst>
                                </p:cTn>
                              </p:par>
                              <p:par>
                                <p:cTn id="16" presetID="10" presetClass="exit" presetSubtype="0" fill="hold" grpId="1" nodeType="withEffect">
                                  <p:stCondLst>
                                    <p:cond delay="0"/>
                                  </p:stCondLst>
                                  <p:childTnLst>
                                    <p:animEffect transition="out" filter="fade">
                                      <p:cBhvr>
                                        <p:cTn id="17" dur="1000"/>
                                        <p:tgtEl>
                                          <p:spTgt spid="153603"/>
                                        </p:tgtEl>
                                      </p:cBhvr>
                                    </p:animEffect>
                                    <p:set>
                                      <p:cBhvr>
                                        <p:cTn id="18" dur="1" fill="hold">
                                          <p:stCondLst>
                                            <p:cond delay="999"/>
                                          </p:stCondLst>
                                        </p:cTn>
                                        <p:tgtEl>
                                          <p:spTgt spid="15360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2" grpId="0" animBg="1"/>
      <p:bldP spid="153603" grpId="0" animBg="1"/>
      <p:bldP spid="153603" grpId="1" animBg="1"/>
      <p:bldP spid="153604"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5650" name="Rectangle 2"/>
          <p:cNvSpPr>
            <a:spLocks noGrp="1" noChangeArrowheads="1"/>
          </p:cNvSpPr>
          <p:nvPr>
            <p:ph type="title"/>
            <p:custDataLst>
              <p:tags r:id="rId1"/>
            </p:custDataLst>
          </p:nvPr>
        </p:nvSpPr>
        <p:spPr/>
        <p:txBody>
          <a:bodyPr>
            <a:normAutofit fontScale="90000"/>
          </a:bodyPr>
          <a:lstStyle/>
          <a:p>
            <a:pPr eaLnBrk="1" hangingPunct="1">
              <a:defRPr/>
            </a:pPr>
            <a:r>
              <a:rPr lang="fr-CA" smtClean="0"/>
              <a:t>Absorption – Gros intestin</a:t>
            </a:r>
          </a:p>
        </p:txBody>
      </p:sp>
      <p:sp>
        <p:nvSpPr>
          <p:cNvPr id="155651" name="Rectangle 3"/>
          <p:cNvSpPr>
            <a:spLocks noGrp="1" noChangeArrowheads="1"/>
          </p:cNvSpPr>
          <p:nvPr>
            <p:ph type="body" idx="1"/>
            <p:custDataLst>
              <p:tags r:id="rId2"/>
            </p:custDataLst>
          </p:nvPr>
        </p:nvSpPr>
        <p:spPr/>
        <p:txBody>
          <a:bodyPr/>
          <a:lstStyle/>
          <a:p>
            <a:pPr eaLnBrk="1" hangingPunct="1">
              <a:buClr>
                <a:schemeClr val="tx2">
                  <a:lumMod val="50000"/>
                </a:schemeClr>
              </a:buClr>
              <a:defRPr/>
            </a:pPr>
            <a:r>
              <a:rPr lang="fr-CA" dirty="0" smtClean="0"/>
              <a:t>Le </a:t>
            </a:r>
            <a:r>
              <a:rPr lang="fr-CA" b="1" dirty="0" smtClean="0"/>
              <a:t>chyme</a:t>
            </a:r>
            <a:r>
              <a:rPr lang="fr-CA" dirty="0" smtClean="0"/>
              <a:t> devenu (semi) solide à cause de l’absorption de l’eau</a:t>
            </a:r>
          </a:p>
          <a:p>
            <a:pPr lvl="1" eaLnBrk="1" hangingPunct="1">
              <a:buClr>
                <a:schemeClr val="tx2">
                  <a:lumMod val="50000"/>
                </a:schemeClr>
              </a:buClr>
              <a:defRPr/>
            </a:pPr>
            <a:r>
              <a:rPr lang="fr-CA" b="1" dirty="0" smtClean="0">
                <a:solidFill>
                  <a:srgbClr val="CC9900"/>
                </a:solidFill>
              </a:rPr>
              <a:t>Fèces</a:t>
            </a:r>
          </a:p>
          <a:p>
            <a:pPr eaLnBrk="1" hangingPunct="1">
              <a:buClr>
                <a:schemeClr val="tx2">
                  <a:lumMod val="50000"/>
                </a:schemeClr>
              </a:buClr>
              <a:defRPr/>
            </a:pPr>
            <a:r>
              <a:rPr lang="fr-CA" b="1" dirty="0" smtClean="0">
                <a:solidFill>
                  <a:srgbClr val="006699"/>
                </a:solidFill>
              </a:rPr>
              <a:t>¢ absorbantes </a:t>
            </a:r>
            <a:r>
              <a:rPr lang="fr-CA" dirty="0" smtClean="0"/>
              <a:t>absorbent :</a:t>
            </a:r>
          </a:p>
          <a:p>
            <a:pPr lvl="1" eaLnBrk="1" hangingPunct="1">
              <a:buClr>
                <a:schemeClr val="tx2">
                  <a:lumMod val="50000"/>
                </a:schemeClr>
              </a:buClr>
              <a:defRPr/>
            </a:pPr>
            <a:r>
              <a:rPr lang="fr-CA" b="1" dirty="0" smtClean="0"/>
              <a:t>Principalement </a:t>
            </a:r>
            <a:r>
              <a:rPr lang="fr-CA" dirty="0" smtClean="0"/>
              <a:t>de </a:t>
            </a:r>
            <a:r>
              <a:rPr lang="fr-CA" b="1" dirty="0" smtClean="0"/>
              <a:t>l’eau	</a:t>
            </a:r>
            <a:endParaRPr lang="fr-CA" dirty="0" smtClean="0"/>
          </a:p>
          <a:p>
            <a:pPr lvl="1" eaLnBrk="1" hangingPunct="1">
              <a:buClr>
                <a:schemeClr val="tx2">
                  <a:lumMod val="50000"/>
                </a:schemeClr>
              </a:buClr>
              <a:defRPr/>
            </a:pPr>
            <a:r>
              <a:rPr lang="fr-CA" b="1" dirty="0" smtClean="0"/>
              <a:t>Vitamines B et K</a:t>
            </a:r>
            <a:r>
              <a:rPr lang="fr-CA" dirty="0" smtClean="0"/>
              <a:t> produites par la flore intestinale</a:t>
            </a:r>
          </a:p>
          <a:p>
            <a:pPr lvl="1" eaLnBrk="1" hangingPunct="1">
              <a:buClr>
                <a:schemeClr val="tx2">
                  <a:lumMod val="50000"/>
                </a:schemeClr>
              </a:buClr>
              <a:defRPr/>
            </a:pPr>
            <a:r>
              <a:rPr lang="fr-CA" b="1" dirty="0" smtClean="0"/>
              <a:t>Ions </a:t>
            </a:r>
            <a:r>
              <a:rPr lang="fr-CA" dirty="0" smtClean="0"/>
              <a:t>(Na</a:t>
            </a:r>
            <a:r>
              <a:rPr lang="fr-CA" baseline="30000" dirty="0" smtClean="0"/>
              <a:t>+</a:t>
            </a:r>
            <a:r>
              <a:rPr lang="fr-CA" dirty="0" smtClean="0"/>
              <a:t>, et Cl</a:t>
            </a:r>
            <a:r>
              <a:rPr lang="fr-CA" baseline="30000" dirty="0" smtClean="0"/>
              <a:t>-</a:t>
            </a:r>
            <a:r>
              <a:rPr lang="fr-CA" dirty="0" smtClean="0"/>
              <a:t>)</a:t>
            </a:r>
          </a:p>
          <a:p>
            <a:pPr lvl="1" eaLnBrk="1" hangingPunct="1">
              <a:buClr>
                <a:schemeClr val="tx2">
                  <a:lumMod val="50000"/>
                </a:schemeClr>
              </a:buClr>
              <a:defRPr/>
            </a:pPr>
            <a:endParaRPr lang="fr-CA" dirty="0" smtClean="0"/>
          </a:p>
        </p:txBody>
      </p:sp>
      <p:sp>
        <p:nvSpPr>
          <p:cNvPr id="6" name="ZoneTexte 5"/>
          <p:cNvSpPr txBox="1"/>
          <p:nvPr/>
        </p:nvSpPr>
        <p:spPr>
          <a:xfrm>
            <a:off x="107504" y="6237312"/>
            <a:ext cx="2520280" cy="369332"/>
          </a:xfrm>
          <a:prstGeom prst="rect">
            <a:avLst/>
          </a:prstGeom>
          <a:noFill/>
        </p:spPr>
        <p:txBody>
          <a:bodyPr wrap="square" rtlCol="0">
            <a:spAutoFit/>
          </a:bodyPr>
          <a:lstStyle/>
          <a:p>
            <a:r>
              <a:rPr lang="fr-CA" b="1" i="1" dirty="0" err="1" smtClean="0">
                <a:solidFill>
                  <a:schemeClr val="tx2">
                    <a:lumMod val="75000"/>
                  </a:schemeClr>
                </a:solidFill>
                <a:latin typeface="Verdana" pitchFamily="34" charset="0"/>
              </a:rPr>
              <a:t>Marieb</a:t>
            </a:r>
            <a:r>
              <a:rPr lang="fr-CA" b="1" i="1" dirty="0" smtClean="0">
                <a:solidFill>
                  <a:schemeClr val="tx2">
                    <a:lumMod val="75000"/>
                  </a:schemeClr>
                </a:solidFill>
                <a:latin typeface="Verdana" pitchFamily="34" charset="0"/>
              </a:rPr>
              <a:t> p.1033</a:t>
            </a:r>
            <a:endParaRPr lang="fr-CA" b="1" i="1" dirty="0">
              <a:solidFill>
                <a:schemeClr val="tx2">
                  <a:lumMod val="75000"/>
                </a:schemeClr>
              </a:solidFill>
              <a:latin typeface="Verdana" pitchFamily="34" charset="0"/>
            </a:endParaRPr>
          </a:p>
        </p:txBody>
      </p:sp>
      <p:sp>
        <p:nvSpPr>
          <p:cNvPr id="7" name="Espace réservé du numéro de diapositive 12"/>
          <p:cNvSpPr>
            <a:spLocks noGrp="1"/>
          </p:cNvSpPr>
          <p:nvPr>
            <p:ph type="sldNum" sz="quarter" idx="4294967295"/>
          </p:nvPr>
        </p:nvSpPr>
        <p:spPr>
          <a:xfrm>
            <a:off x="8028384" y="6317828"/>
            <a:ext cx="658416" cy="476250"/>
          </a:xfrm>
          <a:prstGeom prst="rect">
            <a:avLst/>
          </a:prstGeom>
          <a:noFill/>
        </p:spPr>
        <p:txBody>
          <a:bodyPr/>
          <a:lstStyle/>
          <a:p>
            <a:fld id="{2DFA8490-CAAE-45AF-BBC6-B3BA0DBECBD0}" type="slidenum">
              <a:rPr lang="fr-CA" smtClean="0"/>
              <a:pPr/>
              <a:t>35</a:t>
            </a:fld>
            <a:endParaRPr lang="fr-CA"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CA" dirty="0" smtClean="0"/>
              <a:t>Pathologies : absorption</a:t>
            </a:r>
            <a:endParaRPr lang="fr-CA" dirty="0"/>
          </a:p>
        </p:txBody>
      </p:sp>
      <p:sp>
        <p:nvSpPr>
          <p:cNvPr id="3" name="Espace réservé du contenu 2"/>
          <p:cNvSpPr>
            <a:spLocks noGrp="1"/>
          </p:cNvSpPr>
          <p:nvPr>
            <p:ph idx="1"/>
          </p:nvPr>
        </p:nvSpPr>
        <p:spPr/>
        <p:txBody>
          <a:bodyPr>
            <a:normAutofit lnSpcReduction="10000"/>
          </a:bodyPr>
          <a:lstStyle/>
          <a:p>
            <a:pPr>
              <a:defRPr/>
            </a:pPr>
            <a:r>
              <a:rPr lang="fr-CA" dirty="0" smtClean="0"/>
              <a:t>Constipation :</a:t>
            </a:r>
          </a:p>
          <a:p>
            <a:pPr lvl="1">
              <a:defRPr/>
            </a:pPr>
            <a:r>
              <a:rPr lang="fr-CA" dirty="0" smtClean="0">
                <a:solidFill>
                  <a:srgbClr val="966400"/>
                </a:solidFill>
              </a:rPr>
              <a:t>Fèces</a:t>
            </a:r>
            <a:r>
              <a:rPr lang="fr-CA" dirty="0" smtClean="0"/>
              <a:t> demeurent </a:t>
            </a:r>
            <a:r>
              <a:rPr lang="fr-CA" b="1" u="sng" dirty="0" smtClean="0">
                <a:solidFill>
                  <a:srgbClr val="FF0000"/>
                </a:solidFill>
              </a:rPr>
              <a:t>trop longtemps </a:t>
            </a:r>
            <a:r>
              <a:rPr lang="fr-CA" dirty="0" smtClean="0"/>
              <a:t>dans le côlon</a:t>
            </a:r>
          </a:p>
          <a:p>
            <a:pPr lvl="1">
              <a:defRPr/>
            </a:pPr>
            <a:r>
              <a:rPr lang="fr-CA" dirty="0" smtClean="0"/>
              <a:t>Absorption </a:t>
            </a:r>
            <a:r>
              <a:rPr lang="fr-CA" b="1" dirty="0" smtClean="0">
                <a:solidFill>
                  <a:srgbClr val="FF0000"/>
                </a:solidFill>
              </a:rPr>
              <a:t>excessive d’eau</a:t>
            </a:r>
          </a:p>
          <a:p>
            <a:pPr lvl="1">
              <a:defRPr/>
            </a:pPr>
            <a:r>
              <a:rPr lang="fr-CA" dirty="0" smtClean="0">
                <a:solidFill>
                  <a:srgbClr val="966400"/>
                </a:solidFill>
              </a:rPr>
              <a:t>Fèces</a:t>
            </a:r>
            <a:r>
              <a:rPr lang="fr-CA" dirty="0" smtClean="0"/>
              <a:t> sont déshydratées et </a:t>
            </a:r>
            <a:r>
              <a:rPr lang="fr-CA" b="1" dirty="0" smtClean="0">
                <a:solidFill>
                  <a:srgbClr val="FF0000"/>
                </a:solidFill>
              </a:rPr>
              <a:t>dures</a:t>
            </a:r>
          </a:p>
          <a:p>
            <a:pPr>
              <a:defRPr/>
            </a:pPr>
            <a:r>
              <a:rPr lang="fr-CA" dirty="0" smtClean="0">
                <a:solidFill>
                  <a:srgbClr val="C00000"/>
                </a:solidFill>
              </a:rPr>
              <a:t>Diarrhée :</a:t>
            </a:r>
          </a:p>
          <a:p>
            <a:pPr lvl="1">
              <a:defRPr/>
            </a:pPr>
            <a:r>
              <a:rPr lang="fr-CA" dirty="0" smtClean="0"/>
              <a:t>Passage </a:t>
            </a:r>
            <a:r>
              <a:rPr lang="fr-CA" b="1" dirty="0" smtClean="0">
                <a:solidFill>
                  <a:srgbClr val="C00000"/>
                </a:solidFill>
              </a:rPr>
              <a:t>trop</a:t>
            </a:r>
            <a:r>
              <a:rPr lang="fr-CA" b="1" dirty="0" smtClean="0"/>
              <a:t> </a:t>
            </a:r>
            <a:r>
              <a:rPr lang="fr-CA" b="1" dirty="0" smtClean="0">
                <a:solidFill>
                  <a:srgbClr val="C00000"/>
                </a:solidFill>
              </a:rPr>
              <a:t>rapide</a:t>
            </a:r>
            <a:r>
              <a:rPr lang="fr-CA" b="1" dirty="0" smtClean="0"/>
              <a:t> </a:t>
            </a:r>
            <a:r>
              <a:rPr lang="fr-CA" dirty="0" smtClean="0"/>
              <a:t>des résidus dans le côlon</a:t>
            </a:r>
          </a:p>
          <a:p>
            <a:pPr lvl="1">
              <a:defRPr/>
            </a:pPr>
            <a:r>
              <a:rPr lang="fr-CA" dirty="0" smtClean="0"/>
              <a:t>L’eau </a:t>
            </a:r>
            <a:r>
              <a:rPr lang="fr-CA" b="1" dirty="0" smtClean="0">
                <a:solidFill>
                  <a:srgbClr val="C00000"/>
                </a:solidFill>
              </a:rPr>
              <a:t>n’a pas le temps </a:t>
            </a:r>
            <a:r>
              <a:rPr lang="fr-CA" dirty="0" smtClean="0"/>
              <a:t>d’être absorbée</a:t>
            </a:r>
          </a:p>
          <a:p>
            <a:pPr lvl="1">
              <a:defRPr/>
            </a:pPr>
            <a:r>
              <a:rPr lang="fr-CA" dirty="0" smtClean="0">
                <a:solidFill>
                  <a:schemeClr val="accent5"/>
                </a:solidFill>
              </a:rPr>
              <a:t>Selles</a:t>
            </a:r>
            <a:r>
              <a:rPr lang="fr-CA" dirty="0" smtClean="0"/>
              <a:t> sont </a:t>
            </a:r>
            <a:r>
              <a:rPr lang="fr-CA" b="1" dirty="0" smtClean="0">
                <a:solidFill>
                  <a:srgbClr val="C00000"/>
                </a:solidFill>
              </a:rPr>
              <a:t>liquides</a:t>
            </a:r>
          </a:p>
        </p:txBody>
      </p:sp>
      <p:sp>
        <p:nvSpPr>
          <p:cNvPr id="6" name="Espace réservé du numéro de diapositive 12"/>
          <p:cNvSpPr>
            <a:spLocks noGrp="1"/>
          </p:cNvSpPr>
          <p:nvPr>
            <p:ph type="sldNum" sz="quarter" idx="4294967295"/>
          </p:nvPr>
        </p:nvSpPr>
        <p:spPr>
          <a:xfrm>
            <a:off x="8028384" y="6317828"/>
            <a:ext cx="658416" cy="476250"/>
          </a:xfrm>
          <a:prstGeom prst="rect">
            <a:avLst/>
          </a:prstGeom>
          <a:noFill/>
        </p:spPr>
        <p:txBody>
          <a:bodyPr/>
          <a:lstStyle/>
          <a:p>
            <a:fld id="{2DFA8490-CAAE-45AF-BBC6-B3BA0DBECBD0}" type="slidenum">
              <a:rPr lang="fr-CA" smtClean="0"/>
              <a:pPr/>
              <a:t>36</a:t>
            </a:fld>
            <a:endParaRPr lang="fr-CA"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2"/>
          <p:cNvSpPr>
            <a:spLocks noGrp="1"/>
          </p:cNvSpPr>
          <p:nvPr>
            <p:ph type="ftr" sz="quarter" idx="10"/>
          </p:nvPr>
        </p:nvSpPr>
        <p:spPr/>
        <p:txBody>
          <a:bodyPr/>
          <a:lstStyle/>
          <a:p>
            <a:pPr>
              <a:defRPr/>
            </a:pPr>
            <a:r>
              <a:rPr lang="fr-CA" dirty="0" smtClean="0"/>
              <a:t>Module 1 - Système digestif</a:t>
            </a:r>
            <a:endParaRPr lang="fr-CA" dirty="0"/>
          </a:p>
        </p:txBody>
      </p:sp>
      <p:sp>
        <p:nvSpPr>
          <p:cNvPr id="27651" name="Espace réservé du numéro de diapositive 3"/>
          <p:cNvSpPr>
            <a:spLocks noGrp="1"/>
          </p:cNvSpPr>
          <p:nvPr>
            <p:ph type="sldNum" sz="quarter" idx="11"/>
          </p:nvPr>
        </p:nvSpPr>
        <p:spPr/>
        <p:txBody>
          <a:bodyPr/>
          <a:lstStyle/>
          <a:p>
            <a:pPr>
              <a:defRPr/>
            </a:pPr>
            <a:fld id="{7E54930A-3129-48EC-A130-BBA296325BCD}" type="slidenum">
              <a:rPr lang="fr-CA" smtClean="0"/>
              <a:pPr>
                <a:defRPr/>
              </a:pPr>
              <a:t>37</a:t>
            </a:fld>
            <a:endParaRPr lang="fr-CA" dirty="0" smtClean="0"/>
          </a:p>
        </p:txBody>
      </p:sp>
      <p:pic>
        <p:nvPicPr>
          <p:cNvPr id="78855" name="Picture 7" descr="all brun"/>
          <p:cNvPicPr>
            <a:picLocks noChangeAspect="1" noChangeArrowheads="1"/>
          </p:cNvPicPr>
          <p:nvPr/>
        </p:nvPicPr>
        <p:blipFill>
          <a:blip r:embed="rId3" cstate="print"/>
          <a:srcRect/>
          <a:stretch>
            <a:fillRect/>
          </a:stretch>
        </p:blipFill>
        <p:spPr bwMode="auto">
          <a:xfrm rot="660547">
            <a:off x="5476875" y="1689100"/>
            <a:ext cx="2978150" cy="4608513"/>
          </a:xfrm>
          <a:prstGeom prst="rect">
            <a:avLst/>
          </a:prstGeom>
          <a:noFill/>
          <a:ln w="9525">
            <a:noFill/>
            <a:miter lim="800000"/>
            <a:headEnd/>
            <a:tailEnd/>
          </a:ln>
        </p:spPr>
      </p:pic>
      <p:sp>
        <p:nvSpPr>
          <p:cNvPr id="6" name="Rectangle 5"/>
          <p:cNvSpPr/>
          <p:nvPr/>
        </p:nvSpPr>
        <p:spPr>
          <a:xfrm rot="20307207">
            <a:off x="728553" y="1331552"/>
            <a:ext cx="5188408" cy="2800767"/>
          </a:xfrm>
          <a:prstGeom prst="rect">
            <a:avLst/>
          </a:prstGeom>
          <a:noFill/>
        </p:spPr>
        <p:txBody>
          <a:bodyPr wrap="none">
            <a:spAutoFit/>
          </a:bodyPr>
          <a:lstStyle/>
          <a:p>
            <a:pPr>
              <a:defRPr/>
            </a:pPr>
            <a:r>
              <a:rPr lang="fr-FR" sz="8800" b="1" dirty="0">
                <a:ln w="12700">
                  <a:solidFill>
                    <a:schemeClr val="accent5"/>
                  </a:solidFill>
                  <a:prstDash val="solid"/>
                </a:ln>
                <a:solidFill>
                  <a:srgbClr val="C00000"/>
                </a:solidFill>
                <a:effectLst>
                  <a:outerShdw blurRad="41275" dist="20320" dir="1800000" algn="tl" rotWithShape="0">
                    <a:srgbClr val="000000">
                      <a:alpha val="40000"/>
                    </a:srgbClr>
                  </a:outerShdw>
                </a:effectLst>
                <a:latin typeface="Juice ITC" pitchFamily="82" charset="0"/>
              </a:rPr>
              <a:t>Les fibres sont </a:t>
            </a:r>
          </a:p>
          <a:p>
            <a:pPr>
              <a:defRPr/>
            </a:pPr>
            <a:r>
              <a:rPr lang="fr-FR" sz="8800" b="1" dirty="0">
                <a:ln w="12700">
                  <a:solidFill>
                    <a:schemeClr val="accent5"/>
                  </a:solidFill>
                  <a:prstDash val="solid"/>
                </a:ln>
                <a:solidFill>
                  <a:srgbClr val="C00000"/>
                </a:solidFill>
                <a:effectLst>
                  <a:outerShdw blurRad="41275" dist="20320" dir="1800000" algn="tl" rotWithShape="0">
                    <a:srgbClr val="000000">
                      <a:alpha val="40000"/>
                    </a:srgbClr>
                  </a:outerShdw>
                </a:effectLst>
                <a:latin typeface="Juice ITC" pitchFamily="82" charset="0"/>
              </a:rPr>
              <a:t>vos amies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pPr eaLnBrk="1" hangingPunct="1">
              <a:defRPr/>
            </a:pPr>
            <a:r>
              <a:rPr lang="fr-CA" dirty="0" smtClean="0"/>
              <a:t>Pathologie : absorption</a:t>
            </a:r>
            <a:endParaRPr lang="fr-CA" dirty="0"/>
          </a:p>
        </p:txBody>
      </p:sp>
      <p:sp>
        <p:nvSpPr>
          <p:cNvPr id="3" name="Espace réservé du contenu 2"/>
          <p:cNvSpPr>
            <a:spLocks noGrp="1"/>
          </p:cNvSpPr>
          <p:nvPr>
            <p:ph idx="1"/>
            <p:custDataLst>
              <p:tags r:id="rId2"/>
            </p:custDataLst>
          </p:nvPr>
        </p:nvSpPr>
        <p:spPr>
          <a:xfrm>
            <a:off x="35496" y="1196553"/>
            <a:ext cx="7128470" cy="5184775"/>
          </a:xfrm>
        </p:spPr>
        <p:txBody>
          <a:bodyPr/>
          <a:lstStyle/>
          <a:p>
            <a:pPr eaLnBrk="1" hangingPunct="1">
              <a:defRPr/>
            </a:pPr>
            <a:r>
              <a:rPr lang="fr-CA" dirty="0" smtClean="0"/>
              <a:t>Panleucopénie féline &amp;  </a:t>
            </a:r>
            <a:r>
              <a:rPr lang="fr-CA" dirty="0" err="1" smtClean="0"/>
              <a:t>Parvovirose</a:t>
            </a:r>
            <a:r>
              <a:rPr lang="fr-CA" dirty="0" smtClean="0"/>
              <a:t> du chien</a:t>
            </a:r>
          </a:p>
          <a:p>
            <a:pPr lvl="1" eaLnBrk="1" hangingPunct="1">
              <a:defRPr/>
            </a:pPr>
            <a:r>
              <a:rPr lang="fr-CA" dirty="0" smtClean="0"/>
              <a:t>Virus (parvovirus)</a:t>
            </a:r>
          </a:p>
          <a:p>
            <a:pPr lvl="1" eaLnBrk="1" hangingPunct="1">
              <a:defRPr/>
            </a:pPr>
            <a:r>
              <a:rPr lang="fr-CA" dirty="0" smtClean="0"/>
              <a:t>Destruction des </a:t>
            </a:r>
            <a:r>
              <a:rPr lang="fr-CA" b="1" dirty="0" smtClean="0">
                <a:solidFill>
                  <a:srgbClr val="FF33CC"/>
                </a:solidFill>
              </a:rPr>
              <a:t>¢ souches intestinales</a:t>
            </a:r>
            <a:r>
              <a:rPr lang="fr-CA" dirty="0" smtClean="0"/>
              <a:t> dans les </a:t>
            </a:r>
            <a:r>
              <a:rPr lang="fr-CA" b="1" dirty="0" smtClean="0">
                <a:solidFill>
                  <a:srgbClr val="FF33CC"/>
                </a:solidFill>
              </a:rPr>
              <a:t>cryptes</a:t>
            </a:r>
          </a:p>
          <a:p>
            <a:pPr lvl="2" eaLnBrk="1" hangingPunct="1">
              <a:defRPr/>
            </a:pPr>
            <a:r>
              <a:rPr lang="fr-CA" dirty="0" smtClean="0"/>
              <a:t>     Absorption nutriments</a:t>
            </a:r>
          </a:p>
          <a:p>
            <a:pPr lvl="3" eaLnBrk="1" hangingPunct="1">
              <a:defRPr/>
            </a:pPr>
            <a:r>
              <a:rPr lang="fr-CA" dirty="0" smtClean="0"/>
              <a:t>Diarrhée sanguinolente</a:t>
            </a:r>
          </a:p>
          <a:p>
            <a:pPr lvl="3" eaLnBrk="1" hangingPunct="1">
              <a:defRPr/>
            </a:pPr>
            <a:r>
              <a:rPr lang="fr-CA" dirty="0" smtClean="0"/>
              <a:t>Déshydratation</a:t>
            </a:r>
          </a:p>
          <a:p>
            <a:pPr lvl="3" eaLnBrk="1" hangingPunct="1">
              <a:defRPr/>
            </a:pPr>
            <a:r>
              <a:rPr lang="fr-CA" dirty="0" smtClean="0"/>
              <a:t>Vomissement</a:t>
            </a:r>
          </a:p>
          <a:p>
            <a:pPr lvl="2" eaLnBrk="1" hangingPunct="1">
              <a:defRPr/>
            </a:pPr>
            <a:r>
              <a:rPr lang="fr-CA" dirty="0" smtClean="0"/>
              <a:t>Ulcères a/n muqueuse</a:t>
            </a:r>
          </a:p>
          <a:p>
            <a:pPr lvl="3" eaLnBrk="1" hangingPunct="1">
              <a:defRPr/>
            </a:pPr>
            <a:r>
              <a:rPr lang="fr-CA" dirty="0" smtClean="0"/>
              <a:t>Septicémie</a:t>
            </a:r>
          </a:p>
          <a:p>
            <a:pPr lvl="2" eaLnBrk="1" hangingPunct="1">
              <a:defRPr/>
            </a:pPr>
            <a:endParaRPr lang="fr-CA" dirty="0"/>
          </a:p>
        </p:txBody>
      </p:sp>
      <p:pic>
        <p:nvPicPr>
          <p:cNvPr id="90118" name="Image 5" descr="Figure_41-23.jpg"/>
          <p:cNvPicPr>
            <a:picLocks noChangeAspect="1"/>
          </p:cNvPicPr>
          <p:nvPr>
            <p:custDataLst>
              <p:tags r:id="rId3"/>
            </p:custDataLst>
          </p:nvPr>
        </p:nvPicPr>
        <p:blipFill>
          <a:blip r:embed="rId7" cstate="print">
            <a:clrChange>
              <a:clrFrom>
                <a:srgbClr val="FFFFFF"/>
              </a:clrFrom>
              <a:clrTo>
                <a:srgbClr val="FFFFFF">
                  <a:alpha val="0"/>
                </a:srgbClr>
              </a:clrTo>
            </a:clrChange>
          </a:blip>
          <a:srcRect l="56439" t="30208" r="29877" b="31250"/>
          <a:stretch>
            <a:fillRect/>
          </a:stretch>
        </p:blipFill>
        <p:spPr bwMode="auto">
          <a:xfrm>
            <a:off x="6864350" y="1019175"/>
            <a:ext cx="2100263" cy="4572000"/>
          </a:xfrm>
          <a:prstGeom prst="rect">
            <a:avLst/>
          </a:prstGeom>
          <a:noFill/>
          <a:ln w="9525">
            <a:noFill/>
            <a:miter lim="800000"/>
            <a:headEnd/>
            <a:tailEnd/>
          </a:ln>
        </p:spPr>
      </p:pic>
      <p:pic>
        <p:nvPicPr>
          <p:cNvPr id="66567" name="Picture 2" descr="C:\Users\Kristine\AppData\Local\Microsoft\Windows\Temporary Internet Files\Content.IE5\A5U7Y3S4\MCj04325380000[1].png"/>
          <p:cNvPicPr>
            <a:picLocks noChangeAspect="1" noChangeArrowheads="1"/>
          </p:cNvPicPr>
          <p:nvPr>
            <p:custDataLst>
              <p:tags r:id="rId4"/>
            </p:custDataLst>
          </p:nvPr>
        </p:nvPicPr>
        <p:blipFill>
          <a:blip r:embed="rId8" cstate="print"/>
          <a:srcRect/>
          <a:stretch>
            <a:fillRect/>
          </a:stretch>
        </p:blipFill>
        <p:spPr bwMode="auto">
          <a:xfrm>
            <a:off x="1403648" y="3573016"/>
            <a:ext cx="377825" cy="371475"/>
          </a:xfrm>
          <a:prstGeom prst="rect">
            <a:avLst/>
          </a:prstGeom>
          <a:noFill/>
          <a:ln w="9525">
            <a:noFill/>
            <a:miter lim="800000"/>
            <a:headEnd/>
            <a:tailEnd/>
          </a:ln>
        </p:spPr>
      </p:pic>
      <p:sp>
        <p:nvSpPr>
          <p:cNvPr id="67592" name="ZoneTexte 8"/>
          <p:cNvSpPr txBox="1">
            <a:spLocks noChangeArrowheads="1"/>
          </p:cNvSpPr>
          <p:nvPr/>
        </p:nvSpPr>
        <p:spPr bwMode="auto">
          <a:xfrm>
            <a:off x="5436096" y="5589588"/>
            <a:ext cx="3239592" cy="646331"/>
          </a:xfrm>
          <a:prstGeom prst="rect">
            <a:avLst/>
          </a:prstGeom>
          <a:solidFill>
            <a:srgbClr val="FF0066">
              <a:alpha val="67058"/>
            </a:srgbClr>
          </a:solidFill>
          <a:ln w="38100">
            <a:solidFill>
              <a:srgbClr val="FF0066"/>
            </a:solidFill>
            <a:miter lim="800000"/>
            <a:headEnd/>
            <a:tailEnd/>
          </a:ln>
        </p:spPr>
        <p:txBody>
          <a:bodyPr wrap="square">
            <a:spAutoFit/>
          </a:bodyPr>
          <a:lstStyle/>
          <a:p>
            <a:pPr>
              <a:defRPr/>
            </a:pPr>
            <a:r>
              <a:rPr lang="fr-CA" b="1" dirty="0">
                <a:solidFill>
                  <a:srgbClr val="FFFFFF"/>
                </a:solidFill>
              </a:rPr>
              <a:t>Siège des ¢ souches intestinales</a:t>
            </a:r>
          </a:p>
        </p:txBody>
      </p:sp>
      <p:cxnSp>
        <p:nvCxnSpPr>
          <p:cNvPr id="90121" name="Connecteur droit avec flèche 10"/>
          <p:cNvCxnSpPr>
            <a:cxnSpLocks noChangeShapeType="1"/>
            <a:stCxn id="67592" idx="0"/>
          </p:cNvCxnSpPr>
          <p:nvPr/>
        </p:nvCxnSpPr>
        <p:spPr bwMode="auto">
          <a:xfrm rot="5400000" flipH="1" flipV="1">
            <a:off x="6929959" y="4923359"/>
            <a:ext cx="792162" cy="540296"/>
          </a:xfrm>
          <a:prstGeom prst="straightConnector1">
            <a:avLst/>
          </a:prstGeom>
          <a:noFill/>
          <a:ln w="38100" algn="ctr">
            <a:solidFill>
              <a:srgbClr val="FF0066"/>
            </a:solidFill>
            <a:round/>
            <a:headEnd/>
            <a:tailEnd type="arrow" w="med" len="med"/>
          </a:ln>
        </p:spPr>
      </p:cxnSp>
      <p:sp>
        <p:nvSpPr>
          <p:cNvPr id="12" name="Accolade ouvrante 11"/>
          <p:cNvSpPr/>
          <p:nvPr/>
        </p:nvSpPr>
        <p:spPr bwMode="auto">
          <a:xfrm>
            <a:off x="6149860" y="1662474"/>
            <a:ext cx="500066" cy="2357454"/>
          </a:xfrm>
          <a:prstGeom prst="leftBrace">
            <a:avLst>
              <a:gd name="adj1" fmla="val 8333"/>
              <a:gd name="adj2" fmla="val 49403"/>
            </a:avLst>
          </a:prstGeom>
          <a:ln>
            <a:solidFill>
              <a:srgbClr val="0070C0"/>
            </a:solidFill>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vert="vert270" anchor="ctr"/>
          <a:lstStyle/>
          <a:p>
            <a:pPr>
              <a:defRPr/>
            </a:pPr>
            <a:r>
              <a:rPr lang="fr-CA" sz="2000" dirty="0">
                <a:solidFill>
                  <a:srgbClr val="0070C0"/>
                </a:solidFill>
              </a:rPr>
              <a:t>villosités</a:t>
            </a:r>
          </a:p>
        </p:txBody>
      </p:sp>
      <p:sp>
        <p:nvSpPr>
          <p:cNvPr id="13" name="Accolade ouvrante 12"/>
          <p:cNvSpPr/>
          <p:nvPr/>
        </p:nvSpPr>
        <p:spPr bwMode="auto">
          <a:xfrm>
            <a:off x="6292736" y="4091366"/>
            <a:ext cx="357190" cy="1071570"/>
          </a:xfrm>
          <a:prstGeom prst="leftBrace">
            <a:avLst/>
          </a:prstGeom>
          <a:ln>
            <a:solidFill>
              <a:srgbClr val="FF0066"/>
            </a:solidFill>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vert="vert270" anchor="ctr" anchorCtr="1"/>
          <a:lstStyle/>
          <a:p>
            <a:pPr>
              <a:defRPr/>
            </a:pPr>
            <a:r>
              <a:rPr lang="fr-CA" sz="2000" dirty="0">
                <a:solidFill>
                  <a:srgbClr val="FF33CC"/>
                </a:solidFill>
              </a:rPr>
              <a:t>cryptes</a:t>
            </a:r>
          </a:p>
        </p:txBody>
      </p:sp>
      <p:sp>
        <p:nvSpPr>
          <p:cNvPr id="14" name="Espace réservé du numéro de diapositive 12"/>
          <p:cNvSpPr>
            <a:spLocks noGrp="1"/>
          </p:cNvSpPr>
          <p:nvPr>
            <p:ph type="sldNum" sz="quarter" idx="4294967295"/>
          </p:nvPr>
        </p:nvSpPr>
        <p:spPr>
          <a:xfrm>
            <a:off x="8028384" y="6317828"/>
            <a:ext cx="658416" cy="476250"/>
          </a:xfrm>
          <a:prstGeom prst="rect">
            <a:avLst/>
          </a:prstGeom>
          <a:noFill/>
        </p:spPr>
        <p:txBody>
          <a:bodyPr/>
          <a:lstStyle/>
          <a:p>
            <a:fld id="{2DFA8490-CAAE-45AF-BBC6-B3BA0DBECBD0}" type="slidenum">
              <a:rPr lang="fr-CA" smtClean="0"/>
              <a:pPr/>
              <a:t>38</a:t>
            </a:fld>
            <a:endParaRPr lang="fr-CA"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4290" name="Rectangle 2"/>
          <p:cNvSpPr>
            <a:spLocks noGrp="1" noChangeArrowheads="1"/>
          </p:cNvSpPr>
          <p:nvPr>
            <p:ph type="title"/>
          </p:nvPr>
        </p:nvSpPr>
        <p:spPr/>
        <p:txBody>
          <a:bodyPr/>
          <a:lstStyle/>
          <a:p>
            <a:pPr eaLnBrk="1" hangingPunct="1">
              <a:defRPr/>
            </a:pPr>
            <a:r>
              <a:rPr lang="fr-CA" dirty="0" smtClean="0"/>
              <a:t>Le but de la digestion?</a:t>
            </a:r>
            <a:endParaRPr lang="fr-CA" dirty="0" smtClean="0"/>
          </a:p>
        </p:txBody>
      </p:sp>
      <p:sp>
        <p:nvSpPr>
          <p:cNvPr id="524291" name="Rectangle 3"/>
          <p:cNvSpPr>
            <a:spLocks noGrp="1" noChangeArrowheads="1"/>
          </p:cNvSpPr>
          <p:nvPr>
            <p:ph idx="1"/>
          </p:nvPr>
        </p:nvSpPr>
        <p:spPr/>
        <p:txBody>
          <a:bodyPr/>
          <a:lstStyle/>
          <a:p>
            <a:pPr eaLnBrk="1" hangingPunct="1">
              <a:defRPr/>
            </a:pPr>
            <a:r>
              <a:rPr lang="fr-CA" dirty="0" smtClean="0"/>
              <a:t>But de la </a:t>
            </a:r>
            <a:r>
              <a:rPr lang="fr-CA" b="1" dirty="0" smtClean="0">
                <a:solidFill>
                  <a:srgbClr val="00CC00"/>
                </a:solidFill>
              </a:rPr>
              <a:t>digestion chimique </a:t>
            </a:r>
            <a:r>
              <a:rPr lang="fr-CA" dirty="0" smtClean="0"/>
              <a:t>: </a:t>
            </a:r>
          </a:p>
          <a:p>
            <a:pPr lvl="1" eaLnBrk="1" hangingPunct="1">
              <a:defRPr/>
            </a:pPr>
            <a:r>
              <a:rPr lang="fr-CA" dirty="0" smtClean="0"/>
              <a:t>Transformer les nutriments en </a:t>
            </a:r>
            <a:r>
              <a:rPr lang="fr-CA" b="1" dirty="0" smtClean="0">
                <a:solidFill>
                  <a:srgbClr val="FF0066"/>
                </a:solidFill>
              </a:rPr>
              <a:t>monomères</a:t>
            </a:r>
          </a:p>
          <a:p>
            <a:pPr lvl="2" eaLnBrk="1" hangingPunct="1">
              <a:defRPr/>
            </a:pPr>
            <a:r>
              <a:rPr lang="fr-CA" dirty="0" smtClean="0"/>
              <a:t>Permettre leur passage au travers de la mb des </a:t>
            </a:r>
            <a:r>
              <a:rPr lang="fr-CA" b="1" dirty="0" smtClean="0">
                <a:solidFill>
                  <a:srgbClr val="9900CC"/>
                </a:solidFill>
              </a:rPr>
              <a:t>¢ absorbantes </a:t>
            </a:r>
            <a:r>
              <a:rPr lang="fr-CA" dirty="0" smtClean="0"/>
              <a:t>de la muqueuse intestinale</a:t>
            </a:r>
          </a:p>
          <a:p>
            <a:pPr lvl="2" eaLnBrk="1" hangingPunct="1">
              <a:defRPr/>
            </a:pPr>
            <a:endParaRPr lang="fr-CA" sz="1600" dirty="0" smtClean="0">
              <a:solidFill>
                <a:srgbClr val="C00000"/>
              </a:solidFill>
            </a:endParaRPr>
          </a:p>
          <a:p>
            <a:pPr eaLnBrk="1" hangingPunct="1">
              <a:defRPr/>
            </a:pPr>
            <a:r>
              <a:rPr lang="fr-CA" dirty="0" smtClean="0"/>
              <a:t>Le passage des nutriments </a:t>
            </a:r>
            <a:r>
              <a:rPr lang="fr-CA" b="1" dirty="0" smtClean="0">
                <a:solidFill>
                  <a:srgbClr val="966400"/>
                </a:solidFill>
              </a:rPr>
              <a:t>du tube digestif</a:t>
            </a:r>
            <a:r>
              <a:rPr lang="fr-CA" b="1" dirty="0" smtClean="0">
                <a:solidFill>
                  <a:schemeClr val="accent1"/>
                </a:solidFill>
              </a:rPr>
              <a:t> </a:t>
            </a:r>
            <a:r>
              <a:rPr lang="fr-CA" b="1" dirty="0" smtClean="0">
                <a:solidFill>
                  <a:srgbClr val="EE0000"/>
                </a:solidFill>
              </a:rPr>
              <a:t>au sang </a:t>
            </a:r>
            <a:r>
              <a:rPr lang="fr-CA" dirty="0" smtClean="0"/>
              <a:t>(ou à la </a:t>
            </a:r>
            <a:r>
              <a:rPr lang="fr-CA" b="1" dirty="0" smtClean="0">
                <a:solidFill>
                  <a:srgbClr val="00CC00"/>
                </a:solidFill>
              </a:rPr>
              <a:t>lymphe</a:t>
            </a:r>
            <a:r>
              <a:rPr lang="fr-CA" dirty="0" smtClean="0"/>
              <a:t>) :</a:t>
            </a:r>
          </a:p>
          <a:p>
            <a:pPr lvl="2" eaLnBrk="1" hangingPunct="1">
              <a:buFont typeface="Wingdings" pitchFamily="2" charset="2"/>
              <a:buNone/>
              <a:defRPr/>
            </a:pPr>
            <a:endParaRPr lang="fr-CA" dirty="0" smtClean="0">
              <a:latin typeface="Bradley Hand ITC" pitchFamily="66" charset="0"/>
            </a:endParaRPr>
          </a:p>
        </p:txBody>
      </p:sp>
      <p:sp>
        <p:nvSpPr>
          <p:cNvPr id="524292" name="Text Box 4"/>
          <p:cNvSpPr txBox="1">
            <a:spLocks noChangeArrowheads="1"/>
          </p:cNvSpPr>
          <p:nvPr/>
        </p:nvSpPr>
        <p:spPr bwMode="auto">
          <a:xfrm>
            <a:off x="2411760" y="4797152"/>
            <a:ext cx="4032250" cy="1225550"/>
          </a:xfrm>
          <a:prstGeom prst="horizontalScroll">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pPr>
              <a:spcBef>
                <a:spcPct val="50000"/>
              </a:spcBef>
              <a:defRPr/>
            </a:pPr>
            <a:r>
              <a:rPr lang="fr-CA" sz="5400" b="1" dirty="0">
                <a:solidFill>
                  <a:srgbClr val="C00000"/>
                </a:solidFill>
                <a:cs typeface="Arial" charset="0"/>
              </a:rPr>
              <a:t>Absorption</a:t>
            </a:r>
          </a:p>
        </p:txBody>
      </p:sp>
      <p:sp>
        <p:nvSpPr>
          <p:cNvPr id="7" name="Espace réservé du numéro de diapositive 21"/>
          <p:cNvSpPr txBox="1">
            <a:spLocks/>
          </p:cNvSpPr>
          <p:nvPr>
            <p:custDataLst>
              <p:tags r:id="rId1"/>
            </p:custDataLst>
          </p:nvPr>
        </p:nvSpPr>
        <p:spPr>
          <a:xfrm>
            <a:off x="8244408" y="6381328"/>
            <a:ext cx="677416" cy="288032"/>
          </a:xfrm>
          <a:prstGeom prst="rect">
            <a:avLst/>
          </a:prstGeom>
        </p:spPr>
        <p:txBody>
          <a:bodyPr>
            <a:normAutofit fontScale="92500" lnSpcReduction="20000"/>
          </a:bodyPr>
          <a:lstStyle>
            <a:defPPr>
              <a:defRPr lang="fr-FR"/>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C22005E-848E-4894-AB3D-112370BDA3A2}" type="slidenum">
              <a:rPr lang="en-US" sz="1600" b="1" smtClean="0">
                <a:solidFill>
                  <a:schemeClr val="tx1"/>
                </a:solidFill>
                <a:latin typeface="Verdana" panose="020B0604030504040204" pitchFamily="34" charset="0"/>
                <a:ea typeface="Verdana" panose="020B0604030504040204" pitchFamily="34" charset="0"/>
                <a:cs typeface="Verdana" panose="020B0604030504040204" pitchFamily="34" charset="0"/>
              </a:rPr>
              <a:pPr>
                <a:defRPr/>
              </a:pPr>
              <a:t>4</a:t>
            </a:fld>
            <a:endParaRPr lang="en-US" sz="16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24290"/>
                                        </p:tgtEl>
                                        <p:attrNameLst>
                                          <p:attrName>style.visibility</p:attrName>
                                        </p:attrNameLst>
                                      </p:cBhvr>
                                      <p:to>
                                        <p:strVal val="visible"/>
                                      </p:to>
                                    </p:set>
                                    <p:animEffect transition="in" filter="fade">
                                      <p:cBhvr>
                                        <p:cTn id="7" dur="1000"/>
                                        <p:tgtEl>
                                          <p:spTgt spid="52429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24291">
                                            <p:txEl>
                                              <p:pRg st="0" end="0"/>
                                            </p:txEl>
                                          </p:spTgt>
                                        </p:tgtEl>
                                        <p:attrNameLst>
                                          <p:attrName>style.visibility</p:attrName>
                                        </p:attrNameLst>
                                      </p:cBhvr>
                                      <p:to>
                                        <p:strVal val="visible"/>
                                      </p:to>
                                    </p:set>
                                    <p:animEffect transition="in" filter="fade">
                                      <p:cBhvr>
                                        <p:cTn id="10" dur="1000"/>
                                        <p:tgtEl>
                                          <p:spTgt spid="52429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24291">
                                            <p:txEl>
                                              <p:pRg st="1" end="1"/>
                                            </p:txEl>
                                          </p:spTgt>
                                        </p:tgtEl>
                                        <p:attrNameLst>
                                          <p:attrName>style.visibility</p:attrName>
                                        </p:attrNameLst>
                                      </p:cBhvr>
                                      <p:to>
                                        <p:strVal val="visible"/>
                                      </p:to>
                                    </p:set>
                                    <p:animEffect transition="in" filter="fade">
                                      <p:cBhvr>
                                        <p:cTn id="15" dur="1000"/>
                                        <p:tgtEl>
                                          <p:spTgt spid="524291">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24291">
                                            <p:txEl>
                                              <p:pRg st="2" end="2"/>
                                            </p:txEl>
                                          </p:spTgt>
                                        </p:tgtEl>
                                        <p:attrNameLst>
                                          <p:attrName>style.visibility</p:attrName>
                                        </p:attrNameLst>
                                      </p:cBhvr>
                                      <p:to>
                                        <p:strVal val="visible"/>
                                      </p:to>
                                    </p:set>
                                    <p:animEffect transition="in" filter="fade">
                                      <p:cBhvr>
                                        <p:cTn id="18" dur="1000"/>
                                        <p:tgtEl>
                                          <p:spTgt spid="524291">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24291">
                                            <p:txEl>
                                              <p:pRg st="4" end="4"/>
                                            </p:txEl>
                                          </p:spTgt>
                                        </p:tgtEl>
                                        <p:attrNameLst>
                                          <p:attrName>style.visibility</p:attrName>
                                        </p:attrNameLst>
                                      </p:cBhvr>
                                      <p:to>
                                        <p:strVal val="visible"/>
                                      </p:to>
                                    </p:set>
                                    <p:animEffect transition="in" filter="fade">
                                      <p:cBhvr>
                                        <p:cTn id="23" dur="1000"/>
                                        <p:tgtEl>
                                          <p:spTgt spid="524291">
                                            <p:txEl>
                                              <p:pRg st="4" end="4"/>
                                            </p:txEl>
                                          </p:spTgt>
                                        </p:tgtEl>
                                      </p:cBhvr>
                                    </p:animEffect>
                                  </p:childTnLst>
                                </p:cTn>
                              </p:par>
                              <p:par>
                                <p:cTn id="24" presetID="9" presetClass="emph" presetSubtype="0" grpId="1" nodeType="withEffect">
                                  <p:stCondLst>
                                    <p:cond delay="0"/>
                                  </p:stCondLst>
                                  <p:childTnLst>
                                    <p:set>
                                      <p:cBhvr rctx="PPT">
                                        <p:cTn id="25" dur="indefinite"/>
                                        <p:tgtEl>
                                          <p:spTgt spid="524291">
                                            <p:txEl>
                                              <p:pRg st="0" end="0"/>
                                            </p:txEl>
                                          </p:spTgt>
                                        </p:tgtEl>
                                        <p:attrNameLst>
                                          <p:attrName>style.opacity</p:attrName>
                                        </p:attrNameLst>
                                      </p:cBhvr>
                                      <p:to>
                                        <p:strVal val="0.5"/>
                                      </p:to>
                                    </p:set>
                                    <p:animEffect filter="image" prLst="opacity: 0.5">
                                      <p:cBhvr rctx="IE">
                                        <p:cTn id="26" dur="indefinite"/>
                                        <p:tgtEl>
                                          <p:spTgt spid="524291">
                                            <p:txEl>
                                              <p:pRg st="0" end="0"/>
                                            </p:txEl>
                                          </p:spTgt>
                                        </p:tgtEl>
                                      </p:cBhvr>
                                    </p:animEffect>
                                  </p:childTnLst>
                                </p:cTn>
                              </p:par>
                              <p:par>
                                <p:cTn id="27" presetID="9" presetClass="emph" presetSubtype="0" grpId="1" nodeType="withEffect">
                                  <p:stCondLst>
                                    <p:cond delay="0"/>
                                  </p:stCondLst>
                                  <p:childTnLst>
                                    <p:set>
                                      <p:cBhvr rctx="PPT">
                                        <p:cTn id="28" dur="indefinite"/>
                                        <p:tgtEl>
                                          <p:spTgt spid="524291">
                                            <p:txEl>
                                              <p:pRg st="1" end="1"/>
                                            </p:txEl>
                                          </p:spTgt>
                                        </p:tgtEl>
                                        <p:attrNameLst>
                                          <p:attrName>style.opacity</p:attrName>
                                        </p:attrNameLst>
                                      </p:cBhvr>
                                      <p:to>
                                        <p:strVal val="0.5"/>
                                      </p:to>
                                    </p:set>
                                    <p:animEffect filter="image" prLst="opacity: 0.5">
                                      <p:cBhvr rctx="IE">
                                        <p:cTn id="29" dur="indefinite"/>
                                        <p:tgtEl>
                                          <p:spTgt spid="524291">
                                            <p:txEl>
                                              <p:pRg st="1" end="1"/>
                                            </p:txEl>
                                          </p:spTgt>
                                        </p:tgtEl>
                                      </p:cBhvr>
                                    </p:animEffect>
                                  </p:childTnLst>
                                </p:cTn>
                              </p:par>
                              <p:par>
                                <p:cTn id="30" presetID="9" presetClass="emph" presetSubtype="0" grpId="1" nodeType="withEffect">
                                  <p:stCondLst>
                                    <p:cond delay="0"/>
                                  </p:stCondLst>
                                  <p:childTnLst>
                                    <p:set>
                                      <p:cBhvr rctx="PPT">
                                        <p:cTn id="31" dur="indefinite"/>
                                        <p:tgtEl>
                                          <p:spTgt spid="524291">
                                            <p:txEl>
                                              <p:pRg st="2" end="2"/>
                                            </p:txEl>
                                          </p:spTgt>
                                        </p:tgtEl>
                                        <p:attrNameLst>
                                          <p:attrName>style.opacity</p:attrName>
                                        </p:attrNameLst>
                                      </p:cBhvr>
                                      <p:to>
                                        <p:strVal val="0.5"/>
                                      </p:to>
                                    </p:set>
                                    <p:animEffect filter="image" prLst="opacity: 0.5">
                                      <p:cBhvr rctx="IE">
                                        <p:cTn id="32" dur="indefinite"/>
                                        <p:tgtEl>
                                          <p:spTgt spid="524291">
                                            <p:txEl>
                                              <p:pRg st="2" end="2"/>
                                            </p:txEl>
                                          </p:spTgt>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524292"/>
                                        </p:tgtEl>
                                        <p:attrNameLst>
                                          <p:attrName>style.visibility</p:attrName>
                                        </p:attrNameLst>
                                      </p:cBhvr>
                                      <p:to>
                                        <p:strVal val="visible"/>
                                      </p:to>
                                    </p:set>
                                    <p:animEffect transition="in" filter="wipe(left)">
                                      <p:cBhvr>
                                        <p:cTn id="36" dur="500"/>
                                        <p:tgtEl>
                                          <p:spTgt spid="524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4290" grpId="0"/>
      <p:bldP spid="524291" grpId="0" build="p"/>
      <p:bldP spid="524291" grpId="1" build="p"/>
      <p:bldP spid="524292"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 name="Flèche vers le bas 19"/>
          <p:cNvSpPr/>
          <p:nvPr>
            <p:custDataLst>
              <p:tags r:id="rId1"/>
            </p:custDataLst>
          </p:nvPr>
        </p:nvSpPr>
        <p:spPr bwMode="auto">
          <a:xfrm rot="19563045" flipH="1">
            <a:off x="3289928" y="3667614"/>
            <a:ext cx="504000" cy="720000"/>
          </a:xfrm>
          <a:prstGeom prst="down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wrap="none" lIns="90000" tIns="46800" rIns="90000" bIns="46800" anchor="ctr">
            <a:spAutoFit/>
          </a:bodyPr>
          <a:lstStyle/>
          <a:p>
            <a:pPr>
              <a:defRPr/>
            </a:pPr>
            <a:endParaRPr lang="fr-CA" dirty="0"/>
          </a:p>
        </p:txBody>
      </p:sp>
      <p:sp>
        <p:nvSpPr>
          <p:cNvPr id="203778" name="Rectangle 2"/>
          <p:cNvSpPr>
            <a:spLocks noGrp="1" noChangeArrowheads="1"/>
          </p:cNvSpPr>
          <p:nvPr>
            <p:ph type="title"/>
            <p:custDataLst>
              <p:tags r:id="rId2"/>
            </p:custDataLst>
          </p:nvPr>
        </p:nvSpPr>
        <p:spPr>
          <a:xfrm>
            <a:off x="250825" y="115888"/>
            <a:ext cx="4678363" cy="1009650"/>
          </a:xfrm>
        </p:spPr>
        <p:txBody>
          <a:bodyPr/>
          <a:lstStyle/>
          <a:p>
            <a:pPr eaLnBrk="1" hangingPunct="1">
              <a:defRPr/>
            </a:pPr>
            <a:r>
              <a:rPr lang="fr-CA" sz="4800" dirty="0" smtClean="0"/>
              <a:t>Nutriments</a:t>
            </a:r>
          </a:p>
        </p:txBody>
      </p:sp>
      <p:sp>
        <p:nvSpPr>
          <p:cNvPr id="6" name="Rectangle 5"/>
          <p:cNvSpPr/>
          <p:nvPr>
            <p:custDataLst>
              <p:tags r:id="rId3"/>
            </p:custDataLst>
          </p:nvPr>
        </p:nvSpPr>
        <p:spPr>
          <a:xfrm>
            <a:off x="611560" y="2636912"/>
            <a:ext cx="3163045" cy="769441"/>
          </a:xfrm>
          <a:prstGeom prst="rect">
            <a:avLst/>
          </a:prstGeom>
          <a:noFill/>
        </p:spPr>
        <p:txBody>
          <a:bodyPr wrap="none">
            <a:spAutoFit/>
          </a:bodyPr>
          <a:lstStyle/>
          <a:p>
            <a:pPr>
              <a:defRPr/>
            </a:pPr>
            <a:r>
              <a:rPr lang="fr-FR" sz="4400" b="1" dirty="0">
                <a:ln w="10541" cmpd="sng">
                  <a:solidFill>
                    <a:schemeClr val="tx2"/>
                  </a:solidFill>
                  <a:prstDash val="solid"/>
                </a:ln>
                <a:solidFill>
                  <a:schemeClr val="tx2"/>
                </a:solidFill>
              </a:rPr>
              <a:t>Nutriments</a:t>
            </a:r>
          </a:p>
        </p:txBody>
      </p:sp>
      <p:sp>
        <p:nvSpPr>
          <p:cNvPr id="8" name="Rectangle 7"/>
          <p:cNvSpPr/>
          <p:nvPr>
            <p:custDataLst>
              <p:tags r:id="rId4"/>
            </p:custDataLst>
          </p:nvPr>
        </p:nvSpPr>
        <p:spPr>
          <a:xfrm>
            <a:off x="1125908" y="3861048"/>
            <a:ext cx="2149948" cy="523220"/>
          </a:xfrm>
          <a:prstGeom prst="rect">
            <a:avLst/>
          </a:prstGeom>
          <a:noFill/>
        </p:spPr>
        <p:txBody>
          <a:bodyPr wrap="none">
            <a:spAutoFit/>
          </a:bodyPr>
          <a:lstStyle/>
          <a:p>
            <a:pPr>
              <a:defRPr/>
            </a:pPr>
            <a:r>
              <a:rPr lang="fr-FR" sz="2800" b="1" i="1" cap="small" dirty="0">
                <a:ln w="12700">
                  <a:solidFill>
                    <a:schemeClr val="tx1"/>
                  </a:solidFill>
                  <a:prstDash val="solid"/>
                </a:ln>
                <a:solidFill>
                  <a:schemeClr val="tx1">
                    <a:lumMod val="95000"/>
                    <a:lumOff val="5000"/>
                  </a:schemeClr>
                </a:solidFill>
                <a:effectLst>
                  <a:outerShdw blurRad="41275" dist="20320" dir="1800000" algn="tl" rotWithShape="0">
                    <a:srgbClr val="000000">
                      <a:alpha val="40000"/>
                    </a:srgbClr>
                  </a:outerShdw>
                </a:effectLst>
              </a:rPr>
              <a:t>Absorption</a:t>
            </a:r>
          </a:p>
        </p:txBody>
      </p:sp>
      <p:sp>
        <p:nvSpPr>
          <p:cNvPr id="9" name="Rectangle 8"/>
          <p:cNvSpPr/>
          <p:nvPr>
            <p:custDataLst>
              <p:tags r:id="rId5"/>
            </p:custDataLst>
          </p:nvPr>
        </p:nvSpPr>
        <p:spPr>
          <a:xfrm>
            <a:off x="912123" y="1124744"/>
            <a:ext cx="2568332" cy="769441"/>
          </a:xfrm>
          <a:prstGeom prst="rect">
            <a:avLst/>
          </a:prstGeom>
          <a:noFill/>
        </p:spPr>
        <p:txBody>
          <a:bodyPr wrap="none">
            <a:spAutoFit/>
          </a:bodyPr>
          <a:lstStyle/>
          <a:p>
            <a:pPr>
              <a:defRPr/>
            </a:pPr>
            <a:r>
              <a:rPr lang="fr-FR"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Aliments</a:t>
            </a:r>
          </a:p>
        </p:txBody>
      </p:sp>
      <p:sp>
        <p:nvSpPr>
          <p:cNvPr id="11" name="Flèche vers le bas 10"/>
          <p:cNvSpPr/>
          <p:nvPr>
            <p:custDataLst>
              <p:tags r:id="rId6"/>
            </p:custDataLst>
          </p:nvPr>
        </p:nvSpPr>
        <p:spPr bwMode="auto">
          <a:xfrm>
            <a:off x="1839789" y="1993956"/>
            <a:ext cx="504825" cy="493674"/>
          </a:xfrm>
          <a:prstGeom prst="downArrow">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square" lIns="90000" tIns="46800" rIns="90000" bIns="46800" anchor="ctr">
            <a:spAutoFit/>
          </a:bodyPr>
          <a:lstStyle/>
          <a:p>
            <a:pPr>
              <a:defRPr/>
            </a:pPr>
            <a:endParaRPr lang="fr-CA" dirty="0"/>
          </a:p>
        </p:txBody>
      </p:sp>
      <p:sp>
        <p:nvSpPr>
          <p:cNvPr id="12" name="Flèche vers le bas 11"/>
          <p:cNvSpPr/>
          <p:nvPr>
            <p:custDataLst>
              <p:tags r:id="rId7"/>
            </p:custDataLst>
          </p:nvPr>
        </p:nvSpPr>
        <p:spPr bwMode="auto">
          <a:xfrm rot="1954211">
            <a:off x="613071" y="3667294"/>
            <a:ext cx="504000" cy="720000"/>
          </a:xfrm>
          <a:prstGeom prst="down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wrap="none" lIns="90000" tIns="46800" rIns="90000" bIns="46800" anchor="ctr">
            <a:spAutoFit/>
          </a:bodyPr>
          <a:lstStyle/>
          <a:p>
            <a:pPr>
              <a:defRPr/>
            </a:pPr>
            <a:endParaRPr lang="fr-CA" dirty="0"/>
          </a:p>
        </p:txBody>
      </p:sp>
      <p:sp>
        <p:nvSpPr>
          <p:cNvPr id="15" name="Rectangle 14"/>
          <p:cNvSpPr/>
          <p:nvPr>
            <p:custDataLst>
              <p:tags r:id="rId8"/>
            </p:custDataLst>
          </p:nvPr>
        </p:nvSpPr>
        <p:spPr>
          <a:xfrm>
            <a:off x="107504" y="5949280"/>
            <a:ext cx="2255746" cy="769441"/>
          </a:xfrm>
          <a:prstGeom prst="rect">
            <a:avLst/>
          </a:prstGeom>
          <a:noFill/>
        </p:spPr>
        <p:txBody>
          <a:bodyPr wrap="none">
            <a:spAutoFit/>
          </a:bodyPr>
          <a:lstStyle/>
          <a:p>
            <a:pPr>
              <a:defRPr/>
            </a:pPr>
            <a:r>
              <a:rPr lang="fr-FR" sz="4400" b="1" dirty="0" smtClean="0">
                <a:ln w="12700">
                  <a:solidFill>
                    <a:srgbClr val="FFC000"/>
                  </a:solidFill>
                  <a:prstDash val="solid"/>
                </a:ln>
                <a:solidFill>
                  <a:srgbClr val="FFC000"/>
                </a:solidFill>
                <a:effectLst>
                  <a:outerShdw blurRad="41275" dist="20320" dir="1800000" algn="tl" rotWithShape="0">
                    <a:srgbClr val="000000">
                      <a:alpha val="40000"/>
                    </a:srgbClr>
                  </a:outerShdw>
                </a:effectLst>
              </a:rPr>
              <a:t>Énergie</a:t>
            </a:r>
            <a:endParaRPr lang="fr-FR" sz="4400" b="1" dirty="0">
              <a:ln w="12700">
                <a:solidFill>
                  <a:srgbClr val="FFC000"/>
                </a:solidFill>
                <a:prstDash val="solid"/>
              </a:ln>
              <a:solidFill>
                <a:srgbClr val="FFC000"/>
              </a:solidFill>
              <a:effectLst>
                <a:outerShdw blurRad="41275" dist="20320" dir="1800000" algn="tl" rotWithShape="0">
                  <a:srgbClr val="000000">
                    <a:alpha val="40000"/>
                  </a:srgbClr>
                </a:outerShdw>
              </a:effectLst>
            </a:endParaRPr>
          </a:p>
        </p:txBody>
      </p:sp>
      <p:sp>
        <p:nvSpPr>
          <p:cNvPr id="17" name="Rectangle 16"/>
          <p:cNvSpPr/>
          <p:nvPr>
            <p:custDataLst>
              <p:tags r:id="rId9"/>
            </p:custDataLst>
          </p:nvPr>
        </p:nvSpPr>
        <p:spPr>
          <a:xfrm>
            <a:off x="3203848" y="3429000"/>
            <a:ext cx="599844" cy="1015663"/>
          </a:xfrm>
          <a:prstGeom prst="rect">
            <a:avLst/>
          </a:prstGeom>
          <a:noFill/>
        </p:spPr>
        <p:txBody>
          <a:bodyPr wrap="none">
            <a:spAutoFit/>
          </a:bodyPr>
          <a:lstStyle/>
          <a:p>
            <a:pPr>
              <a:defRPr/>
            </a:pPr>
            <a:r>
              <a:rPr lang="fr-FR" sz="6000" b="1" dirty="0">
                <a:ln w="12700">
                  <a:solidFill>
                    <a:srgbClr val="FF0000"/>
                  </a:solidFill>
                  <a:prstDash val="solid"/>
                </a:ln>
                <a:solidFill>
                  <a:srgbClr val="C00000"/>
                </a:solidFill>
                <a:effectLst>
                  <a:outerShdw blurRad="41275" dist="20320" dir="1800000" algn="tl" rotWithShape="0">
                    <a:srgbClr val="000000">
                      <a:alpha val="40000"/>
                    </a:srgbClr>
                  </a:outerShdw>
                </a:effectLst>
              </a:rPr>
              <a:t>ø</a:t>
            </a:r>
          </a:p>
        </p:txBody>
      </p:sp>
      <p:sp>
        <p:nvSpPr>
          <p:cNvPr id="16" name="Rectangle 15"/>
          <p:cNvSpPr/>
          <p:nvPr>
            <p:custDataLst>
              <p:tags r:id="rId10"/>
            </p:custDataLst>
          </p:nvPr>
        </p:nvSpPr>
        <p:spPr>
          <a:xfrm>
            <a:off x="330205" y="4221088"/>
            <a:ext cx="569387" cy="923330"/>
          </a:xfrm>
          <a:prstGeom prst="rect">
            <a:avLst/>
          </a:prstGeom>
          <a:noFill/>
        </p:spPr>
        <p:txBody>
          <a:bodyPr wrap="square">
            <a:spAutoFit/>
          </a:bodyPr>
          <a:lstStyle/>
          <a:p>
            <a:pPr>
              <a:defRPr/>
            </a:pPr>
            <a:r>
              <a:rPr lang="fr-FR" sz="5400" b="1" dirty="0">
                <a:ln w="12700">
                  <a:solidFill>
                    <a:schemeClr val="accent3"/>
                  </a:solidFill>
                  <a:prstDash val="solid"/>
                </a:ln>
                <a:solidFill>
                  <a:schemeClr val="accent2">
                    <a:lumMod val="75000"/>
                  </a:schemeClr>
                </a:solidFill>
                <a:effectLst>
                  <a:outerShdw blurRad="41275" dist="20320" dir="1800000" algn="tl" rotWithShape="0">
                    <a:srgbClr val="000000">
                      <a:alpha val="40000"/>
                    </a:srgbClr>
                  </a:outerShdw>
                </a:effectLst>
              </a:rPr>
              <a:t>¢</a:t>
            </a:r>
          </a:p>
        </p:txBody>
      </p:sp>
      <p:sp>
        <p:nvSpPr>
          <p:cNvPr id="18" name="Flèche vers le bas 17"/>
          <p:cNvSpPr/>
          <p:nvPr>
            <p:custDataLst>
              <p:tags r:id="rId11"/>
            </p:custDataLst>
          </p:nvPr>
        </p:nvSpPr>
        <p:spPr bwMode="auto">
          <a:xfrm>
            <a:off x="252289" y="5229200"/>
            <a:ext cx="503237" cy="576263"/>
          </a:xfrm>
          <a:prstGeom prst="downArrow">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lIns="90000" tIns="46800" rIns="90000" bIns="46800" anchor="ctr">
            <a:spAutoFit/>
          </a:bodyPr>
          <a:lstStyle/>
          <a:p>
            <a:pPr>
              <a:defRPr/>
            </a:pPr>
            <a:endParaRPr lang="fr-CA" dirty="0"/>
          </a:p>
        </p:txBody>
      </p:sp>
      <p:pic>
        <p:nvPicPr>
          <p:cNvPr id="19" name="Image 18" descr="02_Fig_1_2_p_5.jpg"/>
          <p:cNvPicPr>
            <a:picLocks noChangeAspect="1"/>
          </p:cNvPicPr>
          <p:nvPr>
            <p:custDataLst>
              <p:tags r:id="rId12"/>
            </p:custDataLst>
          </p:nvPr>
        </p:nvPicPr>
        <p:blipFill>
          <a:blip r:embed="rId18" cstate="print"/>
          <a:srcRect t="2826" b="11151"/>
          <a:stretch>
            <a:fillRect/>
          </a:stretch>
        </p:blipFill>
        <p:spPr>
          <a:xfrm>
            <a:off x="4499992" y="188640"/>
            <a:ext cx="4644008" cy="6669360"/>
          </a:xfrm>
          <a:prstGeom prst="rect">
            <a:avLst/>
          </a:prstGeom>
        </p:spPr>
      </p:pic>
      <p:sp>
        <p:nvSpPr>
          <p:cNvPr id="21" name="ZoneTexte 20"/>
          <p:cNvSpPr txBox="1"/>
          <p:nvPr>
            <p:custDataLst>
              <p:tags r:id="rId13"/>
            </p:custDataLst>
          </p:nvPr>
        </p:nvSpPr>
        <p:spPr>
          <a:xfrm>
            <a:off x="3923928" y="6546830"/>
            <a:ext cx="2016224" cy="338554"/>
          </a:xfrm>
          <a:prstGeom prst="rect">
            <a:avLst/>
          </a:prstGeom>
          <a:noFill/>
        </p:spPr>
        <p:txBody>
          <a:bodyPr wrap="square">
            <a:spAutoFit/>
          </a:bodyPr>
          <a:lstStyle/>
          <a:p>
            <a:pPr>
              <a:defRPr/>
            </a:pPr>
            <a:r>
              <a:rPr lang="fr-CA" sz="1600" b="1" dirty="0">
                <a:solidFill>
                  <a:srgbClr val="080808"/>
                </a:solidFill>
                <a:latin typeface="Verdana" panose="020B0604030504040204" pitchFamily="34" charset="0"/>
                <a:ea typeface="Verdana" panose="020B0604030504040204" pitchFamily="34" charset="0"/>
                <a:cs typeface="Verdana" panose="020B0604030504040204" pitchFamily="34" charset="0"/>
              </a:rPr>
              <a:t>Figure </a:t>
            </a:r>
            <a:r>
              <a:rPr lang="fr-CA" sz="1600" b="1" dirty="0" smtClean="0">
                <a:solidFill>
                  <a:srgbClr val="080808"/>
                </a:solidFill>
                <a:latin typeface="Verdana" panose="020B0604030504040204" pitchFamily="34" charset="0"/>
                <a:ea typeface="Verdana" panose="020B0604030504040204" pitchFamily="34" charset="0"/>
                <a:cs typeface="Verdana" panose="020B0604030504040204" pitchFamily="34" charset="0"/>
              </a:rPr>
              <a:t>1.2, p.5</a:t>
            </a:r>
            <a:endParaRPr lang="fr-CA" sz="1600" b="1" dirty="0">
              <a:solidFill>
                <a:srgbClr val="080808"/>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Rectangle 9"/>
          <p:cNvSpPr/>
          <p:nvPr>
            <p:custDataLst>
              <p:tags r:id="rId14"/>
            </p:custDataLst>
          </p:nvPr>
        </p:nvSpPr>
        <p:spPr>
          <a:xfrm>
            <a:off x="2641282" y="4509120"/>
            <a:ext cx="2146742" cy="584775"/>
          </a:xfrm>
          <a:prstGeom prst="rect">
            <a:avLst/>
          </a:prstGeom>
          <a:noFill/>
        </p:spPr>
        <p:txBody>
          <a:bodyPr wrap="none">
            <a:spAutoFit/>
          </a:bodyPr>
          <a:lstStyle/>
          <a:p>
            <a:pPr>
              <a:defRPr/>
            </a:pPr>
            <a:r>
              <a:rPr lang="fr-FR"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Déchets</a:t>
            </a:r>
          </a:p>
        </p:txBody>
      </p:sp>
      <p:sp>
        <p:nvSpPr>
          <p:cNvPr id="23" name="Parchemin horizontal 22"/>
          <p:cNvSpPr/>
          <p:nvPr/>
        </p:nvSpPr>
        <p:spPr bwMode="auto">
          <a:xfrm>
            <a:off x="755576" y="5013176"/>
            <a:ext cx="3888432" cy="1124744"/>
          </a:xfrm>
          <a:prstGeom prst="horizontalScroll">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36000" tIns="36000" rIns="36000" bIns="36000" numCol="1" rtlCol="0" anchor="ctr" anchorCtr="0" compatLnSpc="1">
            <a:prstTxWarp prst="textNoShape">
              <a:avLst/>
            </a:prstTxWarp>
            <a:noAutofit/>
          </a:bodyPr>
          <a:lstStyle/>
          <a:p>
            <a:pPr algn="ctr"/>
            <a:r>
              <a:rPr lang="fr-CA" sz="2000" b="1" cap="small" dirty="0" smtClean="0">
                <a:solidFill>
                  <a:srgbClr val="C00000"/>
                </a:solidFill>
                <a:latin typeface="Verdana" panose="020B0604030504040204" pitchFamily="34" charset="0"/>
                <a:ea typeface="Verdana" panose="020B0604030504040204" pitchFamily="34" charset="0"/>
                <a:cs typeface="Verdana" panose="020B0604030504040204" pitchFamily="34" charset="0"/>
                <a:sym typeface="Wingdings" pitchFamily="2" charset="2"/>
              </a:rPr>
              <a:t>Le SD rend les nutriments </a:t>
            </a:r>
            <a:r>
              <a:rPr lang="fr-CA" sz="2000" b="1" u="sng" cap="small" dirty="0" smtClean="0">
                <a:solidFill>
                  <a:srgbClr val="7030A0"/>
                </a:solidFill>
                <a:latin typeface="Verdana" panose="020B0604030504040204" pitchFamily="34" charset="0"/>
                <a:ea typeface="Verdana" panose="020B0604030504040204" pitchFamily="34" charset="0"/>
                <a:cs typeface="Verdana" panose="020B0604030504040204" pitchFamily="34" charset="0"/>
                <a:sym typeface="Wingdings" pitchFamily="2" charset="2"/>
              </a:rPr>
              <a:t>utilisables</a:t>
            </a:r>
            <a:r>
              <a:rPr lang="fr-CA" sz="2000" b="1" cap="small" dirty="0" smtClean="0">
                <a:solidFill>
                  <a:srgbClr val="C00000"/>
                </a:solidFill>
                <a:latin typeface="Verdana" panose="020B0604030504040204" pitchFamily="34" charset="0"/>
                <a:ea typeface="Verdana" panose="020B0604030504040204" pitchFamily="34" charset="0"/>
                <a:cs typeface="Verdana" panose="020B0604030504040204" pitchFamily="34" charset="0"/>
                <a:sym typeface="Wingdings" pitchFamily="2" charset="2"/>
              </a:rPr>
              <a:t> par les cellules.</a:t>
            </a:r>
            <a:endParaRPr lang="fr-CA" sz="2000" b="1" cap="small" dirty="0" smtClean="0">
              <a:solidFill>
                <a:schemeClr val="accent2"/>
              </a:solidFill>
              <a:latin typeface="Verdana" panose="020B0604030504040204" pitchFamily="34" charset="0"/>
              <a:ea typeface="Verdana" panose="020B0604030504040204" pitchFamily="34" charset="0"/>
              <a:cs typeface="Verdana" panose="020B0604030504040204" pitchFamily="34" charset="0"/>
              <a:sym typeface="Wingdings" pitchFamily="2" charset="2"/>
            </a:endParaRPr>
          </a:p>
        </p:txBody>
      </p:sp>
      <p:sp>
        <p:nvSpPr>
          <p:cNvPr id="24" name="Espace réservé du numéro de diapositive 21"/>
          <p:cNvSpPr txBox="1">
            <a:spLocks/>
          </p:cNvSpPr>
          <p:nvPr>
            <p:custDataLst>
              <p:tags r:id="rId15"/>
            </p:custDataLst>
          </p:nvPr>
        </p:nvSpPr>
        <p:spPr>
          <a:xfrm>
            <a:off x="8244408" y="6381328"/>
            <a:ext cx="677416" cy="288032"/>
          </a:xfrm>
          <a:prstGeom prst="rect">
            <a:avLst/>
          </a:prstGeom>
        </p:spPr>
        <p:txBody>
          <a:bodyPr>
            <a:normAutofit fontScale="92500" lnSpcReduction="20000"/>
          </a:bodyPr>
          <a:lstStyle>
            <a:defPPr>
              <a:defRPr lang="fr-FR"/>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C22005E-848E-4894-AB3D-112370BDA3A2}" type="slidenum">
              <a:rPr lang="en-US" sz="1600" b="1" smtClean="0">
                <a:solidFill>
                  <a:schemeClr val="tx1"/>
                </a:solidFill>
                <a:latin typeface="Verdana" panose="020B0604030504040204" pitchFamily="34" charset="0"/>
                <a:ea typeface="Verdana" panose="020B0604030504040204" pitchFamily="34" charset="0"/>
                <a:cs typeface="Verdana" panose="020B0604030504040204" pitchFamily="34" charset="0"/>
              </a:rPr>
              <a:pPr>
                <a:defRPr/>
              </a:pPr>
              <a:t>5</a:t>
            </a:fld>
            <a:endParaRPr lang="en-US" sz="16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500"/>
                            </p:stCondLst>
                            <p:childTnLst>
                              <p:par>
                                <p:cTn id="13" presetID="53"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par>
                                <p:cTn id="23" presetID="53"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par>
                          <p:cTn id="28" fill="hold">
                            <p:stCondLst>
                              <p:cond delay="500"/>
                            </p:stCondLst>
                            <p:childTnLst>
                              <p:par>
                                <p:cTn id="29" presetID="53" presetClass="entr" presetSubtype="0"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up)">
                                      <p:cBhvr>
                                        <p:cTn id="38" dur="500"/>
                                        <p:tgtEl>
                                          <p:spTgt spid="18"/>
                                        </p:tgtEl>
                                      </p:cBhvr>
                                    </p:animEffect>
                                  </p:childTnLst>
                                </p:cTn>
                              </p:par>
                            </p:childTnLst>
                          </p:cTn>
                        </p:par>
                        <p:par>
                          <p:cTn id="39" fill="hold">
                            <p:stCondLst>
                              <p:cond delay="500"/>
                            </p:stCondLst>
                            <p:childTnLst>
                              <p:par>
                                <p:cTn id="40" presetID="53" presetClass="entr" presetSubtype="0"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53" presetClass="entr" presetSubtype="0"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500"/>
                            </p:stCondLst>
                            <p:childTnLst>
                              <p:par>
                                <p:cTn id="56" presetID="53" presetClass="entr" presetSubtype="0" fill="hold" nodeType="after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p:cTn id="58" dur="500" fill="hold"/>
                                        <p:tgtEl>
                                          <p:spTgt spid="10"/>
                                        </p:tgtEl>
                                        <p:attrNameLst>
                                          <p:attrName>ppt_w</p:attrName>
                                        </p:attrNameLst>
                                      </p:cBhvr>
                                      <p:tavLst>
                                        <p:tav tm="0">
                                          <p:val>
                                            <p:fltVal val="0"/>
                                          </p:val>
                                        </p:tav>
                                        <p:tav tm="100000">
                                          <p:val>
                                            <p:strVal val="#ppt_w"/>
                                          </p:val>
                                        </p:tav>
                                      </p:tavLst>
                                    </p:anim>
                                    <p:anim calcmode="lin" valueType="num">
                                      <p:cBhvr>
                                        <p:cTn id="59" dur="500" fill="hold"/>
                                        <p:tgtEl>
                                          <p:spTgt spid="10"/>
                                        </p:tgtEl>
                                        <p:attrNameLst>
                                          <p:attrName>ppt_h</p:attrName>
                                        </p:attrNameLst>
                                      </p:cBhvr>
                                      <p:tavLst>
                                        <p:tav tm="0">
                                          <p:val>
                                            <p:fltVal val="0"/>
                                          </p:val>
                                        </p:tav>
                                        <p:tav tm="100000">
                                          <p:val>
                                            <p:strVal val="#ppt_h"/>
                                          </p:val>
                                        </p:tav>
                                      </p:tavLst>
                                    </p:anim>
                                    <p:animEffect transition="in" filter="fade">
                                      <p:cBhvr>
                                        <p:cTn id="60" dur="500"/>
                                        <p:tgtEl>
                                          <p:spTgt spid="1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1000"/>
                                        <p:tgtEl>
                                          <p:spTgt spid="21"/>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9" grpId="0"/>
      <p:bldP spid="11" grpId="0" animBg="1"/>
      <p:bldP spid="12" grpId="0" animBg="1"/>
      <p:bldP spid="18" grpId="0" animBg="1"/>
      <p:bldP spid="21" grpId="0"/>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itre 6"/>
          <p:cNvSpPr>
            <a:spLocks noGrp="1"/>
          </p:cNvSpPr>
          <p:nvPr>
            <p:ph type="title"/>
          </p:nvPr>
        </p:nvSpPr>
        <p:spPr>
          <a:xfrm>
            <a:off x="468313" y="115888"/>
            <a:ext cx="8496300" cy="1512912"/>
          </a:xfrm>
        </p:spPr>
        <p:txBody>
          <a:bodyPr>
            <a:normAutofit/>
          </a:bodyPr>
          <a:lstStyle/>
          <a:p>
            <a:r>
              <a:rPr lang="fr-CA" sz="4000" dirty="0" smtClean="0"/>
              <a:t>Digestion &amp; Absorption </a:t>
            </a:r>
            <a:br>
              <a:rPr lang="fr-CA" sz="4000" dirty="0" smtClean="0"/>
            </a:br>
            <a:r>
              <a:rPr lang="fr-CA" sz="4000" dirty="0" smtClean="0"/>
              <a:t>par la bordure en brosse</a:t>
            </a:r>
            <a:endParaRPr lang="fr-CA" sz="4000" dirty="0"/>
          </a:p>
        </p:txBody>
      </p:sp>
      <p:pic>
        <p:nvPicPr>
          <p:cNvPr id="8" name="Image 7" descr="36_Fig_23_33_p_1038.jpg"/>
          <p:cNvPicPr>
            <a:picLocks noChangeAspect="1"/>
          </p:cNvPicPr>
          <p:nvPr/>
        </p:nvPicPr>
        <p:blipFill>
          <a:blip r:embed="rId4" cstate="print">
            <a:clrChange>
              <a:clrFrom>
                <a:srgbClr val="FFFFFF"/>
              </a:clrFrom>
              <a:clrTo>
                <a:srgbClr val="FFFFFF">
                  <a:alpha val="0"/>
                </a:srgbClr>
              </a:clrTo>
            </a:clrChange>
          </a:blip>
          <a:srcRect l="3240" t="2751" b="17450"/>
          <a:stretch>
            <a:fillRect/>
          </a:stretch>
        </p:blipFill>
        <p:spPr>
          <a:xfrm>
            <a:off x="4119343" y="1772816"/>
            <a:ext cx="4917153" cy="5040560"/>
          </a:xfrm>
          <a:prstGeom prst="rect">
            <a:avLst/>
          </a:prstGeom>
        </p:spPr>
      </p:pic>
      <p:sp>
        <p:nvSpPr>
          <p:cNvPr id="9" name="Rectangle à coins arrondis 8"/>
          <p:cNvSpPr/>
          <p:nvPr/>
        </p:nvSpPr>
        <p:spPr bwMode="auto">
          <a:xfrm>
            <a:off x="179512" y="1727051"/>
            <a:ext cx="3908299" cy="1442513"/>
          </a:xfrm>
          <a:prstGeom prst="wedgeRoundRectCallout">
            <a:avLst>
              <a:gd name="adj1" fmla="val 69009"/>
              <a:gd name="adj2" fmla="val 33600"/>
              <a:gd name="adj3" fmla="val 16667"/>
            </a:avLst>
          </a:prstGeom>
          <a:solidFill>
            <a:srgbClr val="BCD7ED">
              <a:alpha val="60000"/>
            </a:srgbClr>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36000" tIns="36000" rIns="36000" bIns="36000" numCol="1" rtlCol="0" anchor="ctr" anchorCtr="0" compatLnSpc="1">
            <a:prstTxWarp prst="textNoShape">
              <a:avLst/>
            </a:prstTxWarp>
            <a:spAutoFit/>
          </a:bodyPr>
          <a:lstStyle/>
          <a:p>
            <a:pPr algn="ctr"/>
            <a:r>
              <a:rPr lang="fr-CA" sz="2000" b="1" cap="small" dirty="0" smtClean="0">
                <a:latin typeface="Verdana" panose="020B0604030504040204" pitchFamily="34" charset="0"/>
                <a:ea typeface="Verdana" panose="020B0604030504040204" pitchFamily="34" charset="0"/>
                <a:cs typeface="Verdana" panose="020B0604030504040204" pitchFamily="34" charset="0"/>
              </a:rPr>
              <a:t>Les enzymes sont insérées </a:t>
            </a:r>
          </a:p>
          <a:p>
            <a:pPr algn="ctr"/>
            <a:r>
              <a:rPr lang="fr-CA" sz="2000" b="1" u="sng" cap="small" dirty="0" smtClean="0">
                <a:latin typeface="Verdana" panose="020B0604030504040204" pitchFamily="34" charset="0"/>
                <a:ea typeface="Verdana" panose="020B0604030504040204" pitchFamily="34" charset="0"/>
                <a:cs typeface="Verdana" panose="020B0604030504040204" pitchFamily="34" charset="0"/>
              </a:rPr>
              <a:t>DANS</a:t>
            </a:r>
            <a:r>
              <a:rPr lang="fr-CA" sz="2000" b="1" cap="small" dirty="0" smtClean="0">
                <a:latin typeface="Verdana" panose="020B0604030504040204" pitchFamily="34" charset="0"/>
                <a:ea typeface="Verdana" panose="020B0604030504040204" pitchFamily="34" charset="0"/>
                <a:cs typeface="Verdana" panose="020B0604030504040204" pitchFamily="34" charset="0"/>
              </a:rPr>
              <a:t> la bordure en brosse des ¢ absorbantes</a:t>
            </a:r>
          </a:p>
          <a:p>
            <a:pPr algn="ctr"/>
            <a:r>
              <a:rPr lang="fr-CA" sz="2000" b="1" cap="small" dirty="0" smtClean="0">
                <a:latin typeface="Verdana" panose="020B0604030504040204" pitchFamily="34" charset="0"/>
                <a:ea typeface="Verdana" panose="020B0604030504040204" pitchFamily="34" charset="0"/>
                <a:cs typeface="Verdana" panose="020B0604030504040204" pitchFamily="34" charset="0"/>
              </a:rPr>
              <a:t>= Digestion chimique</a:t>
            </a:r>
          </a:p>
        </p:txBody>
      </p:sp>
      <p:sp>
        <p:nvSpPr>
          <p:cNvPr id="10" name="Rectangle à coins arrondis 9"/>
          <p:cNvSpPr/>
          <p:nvPr/>
        </p:nvSpPr>
        <p:spPr bwMode="auto">
          <a:xfrm>
            <a:off x="211044" y="3501008"/>
            <a:ext cx="3744000" cy="1442513"/>
          </a:xfrm>
          <a:prstGeom prst="wedgeRoundRectCallout">
            <a:avLst>
              <a:gd name="adj1" fmla="val 78314"/>
              <a:gd name="adj2" fmla="val -61387"/>
              <a:gd name="adj3"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36000" tIns="36000" rIns="36000" bIns="36000" numCol="1" rtlCol="0" anchor="ctr" anchorCtr="0" compatLnSpc="1">
            <a:prstTxWarp prst="textNoShape">
              <a:avLst/>
            </a:prstTxWarp>
            <a:spAutoFit/>
          </a:bodyPr>
          <a:lstStyle/>
          <a:p>
            <a:pPr algn="ctr"/>
            <a:r>
              <a:rPr lang="fr-CA" sz="2000" b="1" cap="small" dirty="0">
                <a:solidFill>
                  <a:schemeClr val="dk1"/>
                </a:solidFill>
                <a:latin typeface="Verdana" panose="020B0604030504040204" pitchFamily="34" charset="0"/>
                <a:ea typeface="Verdana" panose="020B0604030504040204" pitchFamily="34" charset="0"/>
                <a:cs typeface="Verdana" panose="020B0604030504040204" pitchFamily="34" charset="0"/>
              </a:rPr>
              <a:t>La bordure en brosse contient aussi des protéines de </a:t>
            </a:r>
            <a:r>
              <a:rPr lang="fr-CA" sz="2000" b="1" cap="small" dirty="0" smtClean="0">
                <a:solidFill>
                  <a:schemeClr val="dk1"/>
                </a:solidFill>
                <a:latin typeface="Verdana" panose="020B0604030504040204" pitchFamily="34" charset="0"/>
                <a:ea typeface="Verdana" panose="020B0604030504040204" pitchFamily="34" charset="0"/>
                <a:cs typeface="Verdana" panose="020B0604030504040204" pitchFamily="34" charset="0"/>
              </a:rPr>
              <a:t>transport</a:t>
            </a:r>
            <a:endParaRPr lang="fr-CA" sz="2000" b="1" cap="small" dirty="0">
              <a:solidFill>
                <a:schemeClr val="dk1"/>
              </a:solidFill>
              <a:latin typeface="Verdana" panose="020B0604030504040204" pitchFamily="34" charset="0"/>
              <a:ea typeface="Verdana" panose="020B0604030504040204" pitchFamily="34" charset="0"/>
              <a:cs typeface="Verdana" panose="020B0604030504040204" pitchFamily="34" charset="0"/>
            </a:endParaRPr>
          </a:p>
          <a:p>
            <a:pPr algn="ctr"/>
            <a:r>
              <a:rPr lang="fr-CA" sz="2000" b="1" cap="small" dirty="0">
                <a:solidFill>
                  <a:schemeClr val="dk1"/>
                </a:solidFill>
                <a:latin typeface="Verdana" panose="020B0604030504040204" pitchFamily="34" charset="0"/>
                <a:ea typeface="Verdana" panose="020B0604030504040204" pitchFamily="34" charset="0"/>
                <a:cs typeface="Verdana" panose="020B0604030504040204" pitchFamily="34" charset="0"/>
              </a:rPr>
              <a:t>= Absorption</a:t>
            </a:r>
          </a:p>
        </p:txBody>
      </p:sp>
      <p:sp>
        <p:nvSpPr>
          <p:cNvPr id="12" name="Rectangle à coins arrondis 11"/>
          <p:cNvSpPr/>
          <p:nvPr/>
        </p:nvSpPr>
        <p:spPr bwMode="auto">
          <a:xfrm>
            <a:off x="211044" y="5226847"/>
            <a:ext cx="3744000" cy="1442513"/>
          </a:xfrm>
          <a:prstGeom prst="wedgeRoundRectCallout">
            <a:avLst>
              <a:gd name="adj1" fmla="val 86769"/>
              <a:gd name="adj2" fmla="val 1882"/>
              <a:gd name="adj3" fmla="val 16667"/>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36000" tIns="36000" rIns="36000" bIns="36000" numCol="1" rtlCol="0" anchor="ctr" anchorCtr="0" compatLnSpc="1">
            <a:prstTxWarp prst="textNoShape">
              <a:avLst/>
            </a:prstTxWarp>
            <a:spAutoFit/>
          </a:bodyPr>
          <a:lstStyle/>
          <a:p>
            <a:pPr algn="ctr"/>
            <a:r>
              <a:rPr lang="fr-CA" sz="2000" b="1" cap="small" dirty="0">
                <a:solidFill>
                  <a:schemeClr val="dk1"/>
                </a:solidFill>
                <a:latin typeface="Verdana" panose="020B0604030504040204" pitchFamily="34" charset="0"/>
                <a:ea typeface="Verdana" panose="020B0604030504040204" pitchFamily="34" charset="0"/>
                <a:cs typeface="Verdana" panose="020B0604030504040204" pitchFamily="34" charset="0"/>
              </a:rPr>
              <a:t>Les nutriments entrent dans les capillaires sanguins par </a:t>
            </a:r>
            <a:r>
              <a:rPr lang="fr-CA" sz="2000" b="1" cap="small" dirty="0" smtClean="0">
                <a:solidFill>
                  <a:schemeClr val="dk1"/>
                </a:solidFill>
                <a:latin typeface="Verdana" panose="020B0604030504040204" pitchFamily="34" charset="0"/>
                <a:ea typeface="Verdana" panose="020B0604030504040204" pitchFamily="34" charset="0"/>
                <a:cs typeface="Verdana" panose="020B0604030504040204" pitchFamily="34" charset="0"/>
              </a:rPr>
              <a:t>: Fenestrations </a:t>
            </a:r>
            <a:endParaRPr lang="fr-CA" sz="2000" b="1" cap="small" dirty="0">
              <a:solidFill>
                <a:schemeClr val="dk1"/>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Text Box 7"/>
          <p:cNvSpPr txBox="1">
            <a:spLocks noChangeArrowheads="1"/>
          </p:cNvSpPr>
          <p:nvPr/>
        </p:nvSpPr>
        <p:spPr bwMode="auto">
          <a:xfrm>
            <a:off x="7463549" y="1648105"/>
            <a:ext cx="1572947" cy="340735"/>
          </a:xfrm>
          <a:prstGeom prst="rect">
            <a:avLst/>
          </a:prstGeom>
          <a:noFill/>
          <a:ln w="38100" algn="ctr">
            <a:noFill/>
            <a:miter lim="800000"/>
            <a:headEnd/>
            <a:tailEnd/>
          </a:ln>
          <a:effectLst/>
        </p:spPr>
        <p:txBody>
          <a:bodyPr wrap="square" lIns="90000" tIns="46800" rIns="90000" bIns="46800">
            <a:spAutoFit/>
          </a:bodyPr>
          <a:lstStyle/>
          <a:p>
            <a:pPr algn="r">
              <a:spcBef>
                <a:spcPct val="50000"/>
              </a:spcBef>
              <a:defRPr/>
            </a:pPr>
            <a:r>
              <a:rPr lang="fr-CA" sz="1600" b="1" dirty="0">
                <a:solidFill>
                  <a:srgbClr val="000000"/>
                </a:solidFill>
                <a:latin typeface="Verdana" panose="020B0604030504040204" pitchFamily="34" charset="0"/>
                <a:ea typeface="Verdana" panose="020B0604030504040204" pitchFamily="34" charset="0"/>
                <a:cs typeface="Verdana" panose="020B0604030504040204" pitchFamily="34" charset="0"/>
              </a:rPr>
              <a:t>Fig. </a:t>
            </a:r>
            <a:r>
              <a:rPr lang="fr-CA" sz="1600" b="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23.33</a:t>
            </a:r>
            <a:endParaRPr lang="fr-CA" sz="1600"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Espace réservé du numéro de diapositive 21"/>
          <p:cNvSpPr txBox="1">
            <a:spLocks/>
          </p:cNvSpPr>
          <p:nvPr>
            <p:custDataLst>
              <p:tags r:id="rId1"/>
            </p:custDataLst>
          </p:nvPr>
        </p:nvSpPr>
        <p:spPr>
          <a:xfrm>
            <a:off x="8244408" y="6381328"/>
            <a:ext cx="677416" cy="288032"/>
          </a:xfrm>
          <a:prstGeom prst="rect">
            <a:avLst/>
          </a:prstGeom>
        </p:spPr>
        <p:txBody>
          <a:bodyPr>
            <a:normAutofit fontScale="92500" lnSpcReduction="20000"/>
          </a:bodyPr>
          <a:lstStyle>
            <a:defPPr>
              <a:defRPr lang="fr-FR"/>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C22005E-848E-4894-AB3D-112370BDA3A2}" type="slidenum">
              <a:rPr lang="en-US" sz="1600" b="1" smtClean="0">
                <a:solidFill>
                  <a:schemeClr val="tx1"/>
                </a:solidFill>
                <a:latin typeface="Verdana" panose="020B0604030504040204" pitchFamily="34" charset="0"/>
                <a:ea typeface="Verdana" panose="020B0604030504040204" pitchFamily="34" charset="0"/>
                <a:cs typeface="Verdana" panose="020B0604030504040204" pitchFamily="34" charset="0"/>
              </a:rPr>
              <a:pPr>
                <a:defRPr/>
              </a:pPr>
              <a:t>6</a:t>
            </a:fld>
            <a:endParaRPr lang="en-US" sz="16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right)">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right)">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2" grpId="0" animBg="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7"/>
          <p:cNvSpPr/>
          <p:nvPr/>
        </p:nvSpPr>
        <p:spPr bwMode="auto">
          <a:xfrm>
            <a:off x="2316864" y="3708344"/>
            <a:ext cx="2160000" cy="2736000"/>
          </a:xfrm>
          <a:prstGeom prst="rect">
            <a:avLst/>
          </a:prstGeom>
          <a:solidFill>
            <a:schemeClr val="tx1">
              <a:alpha val="50000"/>
            </a:schemeClr>
          </a:solidFill>
          <a:ln w="38100" cap="flat" cmpd="sng" algn="ctr">
            <a:solidFill>
              <a:schemeClr val="accent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CA" sz="1800" b="0" i="0" u="none" strike="noStrike" cap="none" normalizeH="0" baseline="0" smtClean="0">
              <a:ln>
                <a:noFill/>
              </a:ln>
              <a:solidFill>
                <a:schemeClr val="tx1"/>
              </a:solidFill>
              <a:effectLst>
                <a:outerShdw blurRad="38100" dist="38100" dir="2700000" algn="tl">
                  <a:srgbClr val="000000">
                    <a:alpha val="43137"/>
                  </a:srgbClr>
                </a:outerShdw>
              </a:effectLst>
              <a:latin typeface="Tempus Sans ITC" pitchFamily="82" charset="0"/>
            </a:endParaRPr>
          </a:p>
        </p:txBody>
      </p:sp>
      <p:sp>
        <p:nvSpPr>
          <p:cNvPr id="6" name="Titre 5"/>
          <p:cNvSpPr>
            <a:spLocks noGrp="1"/>
          </p:cNvSpPr>
          <p:nvPr>
            <p:ph type="title"/>
          </p:nvPr>
        </p:nvSpPr>
        <p:spPr/>
        <p:txBody>
          <a:bodyPr/>
          <a:lstStyle/>
          <a:p>
            <a:r>
              <a:rPr lang="fr-CA" dirty="0" smtClean="0"/>
              <a:t>Jonctions serrées</a:t>
            </a:r>
            <a:endParaRPr lang="fr-CA" dirty="0"/>
          </a:p>
        </p:txBody>
      </p:sp>
      <p:pic>
        <p:nvPicPr>
          <p:cNvPr id="7" name="Image 6" descr="05_Fig_3_5_p_78.jpg"/>
          <p:cNvPicPr>
            <a:picLocks noChangeAspect="1"/>
          </p:cNvPicPr>
          <p:nvPr/>
        </p:nvPicPr>
        <p:blipFill>
          <a:blip r:embed="rId3" cstate="print">
            <a:clrChange>
              <a:clrFrom>
                <a:srgbClr val="FFFFFF"/>
              </a:clrFrom>
              <a:clrTo>
                <a:srgbClr val="FFFFFF">
                  <a:alpha val="0"/>
                </a:srgbClr>
              </a:clrTo>
            </a:clrChange>
          </a:blip>
          <a:srcRect b="13251"/>
          <a:stretch>
            <a:fillRect/>
          </a:stretch>
        </p:blipFill>
        <p:spPr>
          <a:xfrm>
            <a:off x="2267744" y="1052736"/>
            <a:ext cx="6552728" cy="5535616"/>
          </a:xfrm>
          <a:prstGeom prst="rect">
            <a:avLst/>
          </a:prstGeom>
        </p:spPr>
      </p:pic>
      <p:sp>
        <p:nvSpPr>
          <p:cNvPr id="9" name="Rectangle à coins arrondis 8"/>
          <p:cNvSpPr/>
          <p:nvPr/>
        </p:nvSpPr>
        <p:spPr bwMode="auto">
          <a:xfrm>
            <a:off x="-152" y="1372848"/>
            <a:ext cx="3492032" cy="2488200"/>
          </a:xfrm>
          <a:prstGeom prst="wedgeRoundRectCallout">
            <a:avLst>
              <a:gd name="adj1" fmla="val 37237"/>
              <a:gd name="adj2" fmla="val 76161"/>
              <a:gd name="adj3"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0000" tIns="46800" rIns="90000" bIns="4680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CA" sz="2000" b="1" i="0" strike="noStrike" cap="none" normalizeH="0" baseline="0" dirty="0" smtClean="0">
                <a:ln>
                  <a:noFill/>
                </a:ln>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Barrière</a:t>
            </a:r>
            <a:r>
              <a:rPr kumimoji="0" lang="fr-CA" sz="2000" b="1" i="0" strike="noStrike" cap="none" normalizeH="0" dirty="0" smtClean="0">
                <a:ln>
                  <a:noFill/>
                </a:ln>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étanche</a:t>
            </a:r>
          </a:p>
          <a:p>
            <a:pPr marL="0" marR="0" indent="0" algn="ctr" defTabSz="914400" rtl="0" eaLnBrk="1" fontAlgn="base" latinLnBrk="0" hangingPunct="1">
              <a:lnSpc>
                <a:spcPct val="100000"/>
              </a:lnSpc>
              <a:spcBef>
                <a:spcPct val="0"/>
              </a:spcBef>
              <a:spcAft>
                <a:spcPct val="0"/>
              </a:spcAft>
              <a:buClrTx/>
              <a:buSzTx/>
              <a:buFontTx/>
              <a:buNone/>
              <a:tabLst/>
            </a:pPr>
            <a:r>
              <a:rPr lang="fr-CA" sz="2000" b="1" baseline="0" dirty="0" smtClean="0">
                <a:latin typeface="Verdana" panose="020B0604030504040204" pitchFamily="34" charset="0"/>
                <a:ea typeface="Verdana" panose="020B0604030504040204" pitchFamily="34" charset="0"/>
                <a:cs typeface="Verdana" panose="020B0604030504040204" pitchFamily="34" charset="0"/>
              </a:rPr>
              <a:t>=</a:t>
            </a:r>
          </a:p>
          <a:p>
            <a:pPr marL="0" marR="0" indent="0" algn="ctr" defTabSz="914400" rtl="0" eaLnBrk="1" fontAlgn="base" latinLnBrk="0" hangingPunct="1">
              <a:lnSpc>
                <a:spcPct val="100000"/>
              </a:lnSpc>
              <a:spcBef>
                <a:spcPct val="0"/>
              </a:spcBef>
              <a:spcAft>
                <a:spcPct val="0"/>
              </a:spcAft>
              <a:buClrTx/>
              <a:buSzTx/>
              <a:buFontTx/>
              <a:buNone/>
              <a:tabLst/>
            </a:pPr>
            <a:r>
              <a:rPr kumimoji="0" lang="fr-CA" sz="2000" b="1" i="0" strike="noStrike" cap="none" normalizeH="0" dirty="0" smtClean="0">
                <a:ln>
                  <a:noFill/>
                </a:ln>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Toute substance doit obligatoirement passer </a:t>
            </a:r>
            <a:r>
              <a:rPr kumimoji="0" lang="fr-CA" sz="2000" b="1" i="0" strike="noStrike" cap="none" normalizeH="0" dirty="0" smtClean="0">
                <a:ln>
                  <a:noFill/>
                </a:ln>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à </a:t>
            </a:r>
            <a:r>
              <a:rPr kumimoji="0" lang="fr-CA" sz="2000" b="1" i="0" strike="noStrike" cap="none" normalizeH="0" dirty="0" smtClean="0">
                <a:ln>
                  <a:noFill/>
                </a:ln>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travers les ¢ absorbantes par </a:t>
            </a:r>
            <a:r>
              <a:rPr kumimoji="0" lang="fr-CA" sz="2000" b="1" i="0" strike="noStrike" cap="none" normalizeH="0" dirty="0" err="1" smtClean="0">
                <a:ln>
                  <a:noFill/>
                </a:ln>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transcytose</a:t>
            </a:r>
            <a:r>
              <a:rPr kumimoji="0" lang="fr-CA" sz="2000" b="1" i="0" strike="noStrike" cap="none" normalizeH="0" dirty="0" smtClean="0">
                <a:ln>
                  <a:noFill/>
                </a:ln>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endParaRPr kumimoji="0" lang="fr-CA" sz="2000" b="1" i="0" strike="noStrike" cap="none" normalizeH="0" baseline="0" dirty="0" smtClean="0">
              <a:ln>
                <a:noFill/>
              </a:ln>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11" name="Text Box 32"/>
          <p:cNvSpPr txBox="1">
            <a:spLocks noChangeArrowheads="1"/>
          </p:cNvSpPr>
          <p:nvPr/>
        </p:nvSpPr>
        <p:spPr bwMode="auto">
          <a:xfrm>
            <a:off x="-152" y="6548042"/>
            <a:ext cx="1584325" cy="309958"/>
          </a:xfrm>
          <a:prstGeom prst="rect">
            <a:avLst/>
          </a:prstGeom>
          <a:noFill/>
          <a:ln w="38100" algn="ctr">
            <a:noFill/>
            <a:miter lim="800000"/>
            <a:headEnd/>
            <a:tailEnd/>
          </a:ln>
          <a:effectLst/>
        </p:spPr>
        <p:txBody>
          <a:bodyPr lIns="90000" tIns="46800" rIns="90000" bIns="46800">
            <a:spAutoFit/>
          </a:bodyPr>
          <a:lstStyle/>
          <a:p>
            <a:pPr algn="r">
              <a:spcBef>
                <a:spcPct val="50000"/>
              </a:spcBef>
              <a:defRPr/>
            </a:pPr>
            <a:r>
              <a:rPr lang="fr-CA" sz="1400" b="1" dirty="0">
                <a:solidFill>
                  <a:srgbClr val="080808"/>
                </a:solidFill>
                <a:latin typeface="Verdana" panose="020B0604030504040204" pitchFamily="34" charset="0"/>
                <a:ea typeface="Verdana" panose="020B0604030504040204" pitchFamily="34" charset="0"/>
                <a:cs typeface="Verdana" panose="020B0604030504040204" pitchFamily="34" charset="0"/>
              </a:rPr>
              <a:t>Fig. </a:t>
            </a:r>
            <a:r>
              <a:rPr lang="fr-CA" sz="1400" b="1" dirty="0" smtClean="0">
                <a:solidFill>
                  <a:srgbClr val="080808"/>
                </a:solidFill>
                <a:latin typeface="Verdana" panose="020B0604030504040204" pitchFamily="34" charset="0"/>
                <a:ea typeface="Verdana" panose="020B0604030504040204" pitchFamily="34" charset="0"/>
                <a:cs typeface="Verdana" panose="020B0604030504040204" pitchFamily="34" charset="0"/>
              </a:rPr>
              <a:t>3.5</a:t>
            </a:r>
            <a:endParaRPr lang="fr-CA" sz="1400" b="1" dirty="0">
              <a:solidFill>
                <a:srgbClr val="080808"/>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Espace réservé du numéro de diapositive 21"/>
          <p:cNvSpPr txBox="1">
            <a:spLocks/>
          </p:cNvSpPr>
          <p:nvPr>
            <p:custDataLst>
              <p:tags r:id="rId1"/>
            </p:custDataLst>
          </p:nvPr>
        </p:nvSpPr>
        <p:spPr>
          <a:xfrm>
            <a:off x="8244408" y="6381328"/>
            <a:ext cx="677416" cy="288032"/>
          </a:xfrm>
          <a:prstGeom prst="rect">
            <a:avLst/>
          </a:prstGeom>
        </p:spPr>
        <p:txBody>
          <a:bodyPr>
            <a:normAutofit fontScale="92500" lnSpcReduction="20000"/>
          </a:bodyPr>
          <a:lstStyle>
            <a:defPPr>
              <a:defRPr lang="fr-FR"/>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C22005E-848E-4894-AB3D-112370BDA3A2}" type="slidenum">
              <a:rPr lang="en-US" sz="1600" b="1" smtClean="0">
                <a:solidFill>
                  <a:schemeClr val="tx1"/>
                </a:solidFill>
                <a:latin typeface="Verdana" panose="020B0604030504040204" pitchFamily="34" charset="0"/>
                <a:ea typeface="Verdana" panose="020B0604030504040204" pitchFamily="34" charset="0"/>
                <a:cs typeface="Verdana" panose="020B0604030504040204" pitchFamily="34" charset="0"/>
              </a:rPr>
              <a:pPr>
                <a:defRPr/>
              </a:pPr>
              <a:t>7</a:t>
            </a:fld>
            <a:endParaRPr lang="en-US" sz="16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p:bldP spid="9"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03" name="Picture 3" descr="Figure 24-18b"/>
          <p:cNvPicPr>
            <a:picLocks noChangeAspect="1" noChangeArrowheads="1"/>
          </p:cNvPicPr>
          <p:nvPr>
            <p:custDataLst>
              <p:tags r:id="rId1"/>
            </p:custDataLst>
          </p:nvPr>
        </p:nvPicPr>
        <p:blipFill>
          <a:blip r:embed="rId31" cstate="print">
            <a:clrChange>
              <a:clrFrom>
                <a:srgbClr val="FFFFFF"/>
              </a:clrFrom>
              <a:clrTo>
                <a:srgbClr val="FFFFFF">
                  <a:alpha val="0"/>
                </a:srgbClr>
              </a:clrTo>
            </a:clrChange>
          </a:blip>
          <a:srcRect l="32304" t="11899" r="49255" b="53777"/>
          <a:stretch>
            <a:fillRect/>
          </a:stretch>
        </p:blipFill>
        <p:spPr bwMode="auto">
          <a:xfrm>
            <a:off x="179388" y="1196975"/>
            <a:ext cx="2952750" cy="5472113"/>
          </a:xfrm>
          <a:prstGeom prst="rect">
            <a:avLst/>
          </a:prstGeom>
          <a:noFill/>
          <a:ln w="9525">
            <a:noFill/>
            <a:miter lim="800000"/>
            <a:headEnd/>
            <a:tailEnd/>
          </a:ln>
        </p:spPr>
      </p:pic>
      <p:sp>
        <p:nvSpPr>
          <p:cNvPr id="307204" name="Rectangle 4"/>
          <p:cNvSpPr>
            <a:spLocks noChangeArrowheads="1"/>
          </p:cNvSpPr>
          <p:nvPr>
            <p:custDataLst>
              <p:tags r:id="rId2"/>
            </p:custDataLst>
          </p:nvPr>
        </p:nvSpPr>
        <p:spPr bwMode="auto">
          <a:xfrm>
            <a:off x="1631950" y="1163638"/>
            <a:ext cx="433388" cy="647700"/>
          </a:xfrm>
          <a:prstGeom prst="rect">
            <a:avLst/>
          </a:prstGeom>
          <a:noFill/>
          <a:ln w="57150" algn="ctr">
            <a:solidFill>
              <a:srgbClr val="000000"/>
            </a:solidFill>
            <a:prstDash val="sysDot"/>
            <a:miter lim="800000"/>
            <a:headEnd/>
            <a:tailEnd/>
          </a:ln>
          <a:effectLst/>
        </p:spPr>
        <p:txBody>
          <a:bodyPr wrap="none" lIns="90000" tIns="46800" rIns="90000" bIns="46800" anchor="ctr">
            <a:spAutoFit/>
          </a:bodyPr>
          <a:lstStyle/>
          <a:p>
            <a:pPr>
              <a:defRPr/>
            </a:pPr>
            <a:endParaRPr lang="fr-CA">
              <a:solidFill>
                <a:srgbClr val="000000"/>
              </a:solidFill>
            </a:endParaRPr>
          </a:p>
        </p:txBody>
      </p:sp>
      <p:sp>
        <p:nvSpPr>
          <p:cNvPr id="307205" name="Line 5"/>
          <p:cNvSpPr>
            <a:spLocks noChangeShapeType="1"/>
          </p:cNvSpPr>
          <p:nvPr>
            <p:custDataLst>
              <p:tags r:id="rId3"/>
            </p:custDataLst>
          </p:nvPr>
        </p:nvSpPr>
        <p:spPr bwMode="auto">
          <a:xfrm flipV="1">
            <a:off x="2051050" y="942975"/>
            <a:ext cx="3600450" cy="215900"/>
          </a:xfrm>
          <a:prstGeom prst="line">
            <a:avLst/>
          </a:prstGeom>
          <a:noFill/>
          <a:ln w="38100">
            <a:solidFill>
              <a:srgbClr val="000000"/>
            </a:solidFill>
            <a:prstDash val="dash"/>
            <a:round/>
            <a:headEnd/>
            <a:tailEnd/>
          </a:ln>
          <a:effectLst/>
        </p:spPr>
        <p:txBody>
          <a:bodyPr lIns="90000" tIns="46800" rIns="90000" bIns="46800">
            <a:spAutoFit/>
          </a:bodyPr>
          <a:lstStyle/>
          <a:p>
            <a:pPr>
              <a:defRPr/>
            </a:pPr>
            <a:endParaRPr lang="fr-CA">
              <a:solidFill>
                <a:srgbClr val="000000"/>
              </a:solidFill>
            </a:endParaRPr>
          </a:p>
        </p:txBody>
      </p:sp>
      <p:sp>
        <p:nvSpPr>
          <p:cNvPr id="307206" name="Line 6"/>
          <p:cNvSpPr>
            <a:spLocks noChangeShapeType="1"/>
          </p:cNvSpPr>
          <p:nvPr>
            <p:custDataLst>
              <p:tags r:id="rId4"/>
            </p:custDataLst>
          </p:nvPr>
        </p:nvSpPr>
        <p:spPr bwMode="auto">
          <a:xfrm>
            <a:off x="2051050" y="1773238"/>
            <a:ext cx="1657350" cy="4751387"/>
          </a:xfrm>
          <a:prstGeom prst="line">
            <a:avLst/>
          </a:prstGeom>
          <a:noFill/>
          <a:ln w="38100">
            <a:solidFill>
              <a:srgbClr val="000000"/>
            </a:solidFill>
            <a:prstDash val="dash"/>
            <a:round/>
            <a:headEnd/>
            <a:tailEnd/>
          </a:ln>
          <a:effectLst/>
        </p:spPr>
        <p:txBody>
          <a:bodyPr lIns="90000" tIns="46800" rIns="90000" bIns="46800">
            <a:spAutoFit/>
          </a:bodyPr>
          <a:lstStyle/>
          <a:p>
            <a:pPr>
              <a:defRPr/>
            </a:pPr>
            <a:endParaRPr lang="fr-CA">
              <a:solidFill>
                <a:srgbClr val="000000"/>
              </a:solidFill>
            </a:endParaRPr>
          </a:p>
        </p:txBody>
      </p:sp>
      <p:pic>
        <p:nvPicPr>
          <p:cNvPr id="307207" name="Picture 7" descr="Figure 24-18b"/>
          <p:cNvPicPr>
            <a:picLocks noChangeAspect="1" noChangeArrowheads="1"/>
          </p:cNvPicPr>
          <p:nvPr>
            <p:custDataLst>
              <p:tags r:id="rId5"/>
            </p:custDataLst>
          </p:nvPr>
        </p:nvPicPr>
        <p:blipFill>
          <a:blip r:embed="rId31" cstate="print">
            <a:clrChange>
              <a:clrFrom>
                <a:srgbClr val="FFFFFF"/>
              </a:clrFrom>
              <a:clrTo>
                <a:srgbClr val="FFFFFF">
                  <a:alpha val="0"/>
                </a:srgbClr>
              </a:clrTo>
            </a:clrChange>
          </a:blip>
          <a:srcRect l="56303" t="9367" r="36676" b="82326"/>
          <a:stretch>
            <a:fillRect/>
          </a:stretch>
        </p:blipFill>
        <p:spPr bwMode="auto">
          <a:xfrm>
            <a:off x="4643438" y="1989138"/>
            <a:ext cx="2811462" cy="3671887"/>
          </a:xfrm>
          <a:prstGeom prst="rect">
            <a:avLst/>
          </a:prstGeom>
          <a:noFill/>
          <a:ln w="9525">
            <a:noFill/>
            <a:miter lim="800000"/>
            <a:headEnd/>
            <a:tailEnd/>
          </a:ln>
        </p:spPr>
      </p:pic>
      <p:sp>
        <p:nvSpPr>
          <p:cNvPr id="307208" name="Freeform 8"/>
          <p:cNvSpPr>
            <a:spLocks/>
          </p:cNvSpPr>
          <p:nvPr>
            <p:custDataLst>
              <p:tags r:id="rId6"/>
            </p:custDataLst>
          </p:nvPr>
        </p:nvSpPr>
        <p:spPr bwMode="auto">
          <a:xfrm>
            <a:off x="3708400" y="5661025"/>
            <a:ext cx="4621213" cy="576263"/>
          </a:xfrm>
          <a:custGeom>
            <a:avLst/>
            <a:gdLst/>
            <a:ahLst/>
            <a:cxnLst>
              <a:cxn ang="0">
                <a:pos x="91" y="256"/>
              </a:cxn>
              <a:cxn ang="0">
                <a:pos x="636" y="75"/>
              </a:cxn>
              <a:cxn ang="0">
                <a:pos x="1312" y="156"/>
              </a:cxn>
              <a:cxn ang="0">
                <a:pos x="1624" y="212"/>
              </a:cxn>
              <a:cxn ang="0">
                <a:pos x="2032" y="44"/>
              </a:cxn>
              <a:cxn ang="0">
                <a:pos x="2450" y="120"/>
              </a:cxn>
              <a:cxn ang="0">
                <a:pos x="2767" y="30"/>
              </a:cxn>
              <a:cxn ang="0">
                <a:pos x="2858" y="302"/>
              </a:cxn>
              <a:cxn ang="0">
                <a:pos x="2450" y="393"/>
              </a:cxn>
              <a:cxn ang="0">
                <a:pos x="2128" y="324"/>
              </a:cxn>
              <a:cxn ang="0">
                <a:pos x="1906" y="438"/>
              </a:cxn>
              <a:cxn ang="0">
                <a:pos x="1648" y="444"/>
              </a:cxn>
              <a:cxn ang="0">
                <a:pos x="953" y="256"/>
              </a:cxn>
              <a:cxn ang="0">
                <a:pos x="500" y="347"/>
              </a:cxn>
              <a:cxn ang="0">
                <a:pos x="91" y="529"/>
              </a:cxn>
              <a:cxn ang="0">
                <a:pos x="91" y="256"/>
              </a:cxn>
            </a:cxnLst>
            <a:rect l="0" t="0" r="r" b="b"/>
            <a:pathLst>
              <a:path w="2911" h="544">
                <a:moveTo>
                  <a:pt x="91" y="256"/>
                </a:moveTo>
                <a:cubicBezTo>
                  <a:pt x="182" y="180"/>
                  <a:pt x="433" y="92"/>
                  <a:pt x="636" y="75"/>
                </a:cubicBezTo>
                <a:cubicBezTo>
                  <a:pt x="839" y="58"/>
                  <a:pt x="1147" y="133"/>
                  <a:pt x="1312" y="156"/>
                </a:cubicBezTo>
                <a:cubicBezTo>
                  <a:pt x="1477" y="179"/>
                  <a:pt x="1504" y="231"/>
                  <a:pt x="1624" y="212"/>
                </a:cubicBezTo>
                <a:cubicBezTo>
                  <a:pt x="1744" y="193"/>
                  <a:pt x="1894" y="59"/>
                  <a:pt x="2032" y="44"/>
                </a:cubicBezTo>
                <a:cubicBezTo>
                  <a:pt x="2170" y="29"/>
                  <a:pt x="2328" y="122"/>
                  <a:pt x="2450" y="120"/>
                </a:cubicBezTo>
                <a:cubicBezTo>
                  <a:pt x="2572" y="118"/>
                  <a:pt x="2699" y="0"/>
                  <a:pt x="2767" y="30"/>
                </a:cubicBezTo>
                <a:cubicBezTo>
                  <a:pt x="2835" y="60"/>
                  <a:pt x="2911" y="241"/>
                  <a:pt x="2858" y="302"/>
                </a:cubicBezTo>
                <a:cubicBezTo>
                  <a:pt x="2805" y="363"/>
                  <a:pt x="2572" y="389"/>
                  <a:pt x="2450" y="393"/>
                </a:cubicBezTo>
                <a:cubicBezTo>
                  <a:pt x="2328" y="397"/>
                  <a:pt x="2219" y="316"/>
                  <a:pt x="2128" y="324"/>
                </a:cubicBezTo>
                <a:cubicBezTo>
                  <a:pt x="2037" y="332"/>
                  <a:pt x="1986" y="418"/>
                  <a:pt x="1906" y="438"/>
                </a:cubicBezTo>
                <a:cubicBezTo>
                  <a:pt x="1826" y="458"/>
                  <a:pt x="1807" y="474"/>
                  <a:pt x="1648" y="444"/>
                </a:cubicBezTo>
                <a:cubicBezTo>
                  <a:pt x="1489" y="414"/>
                  <a:pt x="1144" y="272"/>
                  <a:pt x="953" y="256"/>
                </a:cubicBezTo>
                <a:cubicBezTo>
                  <a:pt x="762" y="240"/>
                  <a:pt x="644" y="302"/>
                  <a:pt x="500" y="347"/>
                </a:cubicBezTo>
                <a:cubicBezTo>
                  <a:pt x="356" y="392"/>
                  <a:pt x="159" y="544"/>
                  <a:pt x="91" y="529"/>
                </a:cubicBezTo>
                <a:cubicBezTo>
                  <a:pt x="23" y="514"/>
                  <a:pt x="0" y="332"/>
                  <a:pt x="91" y="256"/>
                </a:cubicBezTo>
                <a:close/>
              </a:path>
            </a:pathLst>
          </a:custGeom>
          <a:solidFill>
            <a:srgbClr val="333399">
              <a:alpha val="50000"/>
            </a:srgbClr>
          </a:solidFill>
          <a:ln w="38100" cap="flat" cmpd="sng">
            <a:solidFill>
              <a:srgbClr val="333399"/>
            </a:solidFill>
            <a:prstDash val="solid"/>
            <a:round/>
            <a:headEnd/>
            <a:tailEnd/>
          </a:ln>
          <a:effectLst/>
        </p:spPr>
        <p:txBody>
          <a:bodyPr lIns="90000" tIns="46800" rIns="90000" bIns="46800" anchor="ctr">
            <a:spAutoFit/>
          </a:bodyPr>
          <a:lstStyle/>
          <a:p>
            <a:pPr>
              <a:defRPr/>
            </a:pPr>
            <a:endParaRPr lang="fr-CA">
              <a:solidFill>
                <a:srgbClr val="000000"/>
              </a:solidFill>
            </a:endParaRPr>
          </a:p>
        </p:txBody>
      </p:sp>
      <p:sp>
        <p:nvSpPr>
          <p:cNvPr id="307209" name="Freeform 9"/>
          <p:cNvSpPr>
            <a:spLocks/>
          </p:cNvSpPr>
          <p:nvPr>
            <p:custDataLst>
              <p:tags r:id="rId7"/>
            </p:custDataLst>
          </p:nvPr>
        </p:nvSpPr>
        <p:spPr bwMode="auto">
          <a:xfrm>
            <a:off x="3708400" y="6165850"/>
            <a:ext cx="4621213" cy="433388"/>
          </a:xfrm>
          <a:custGeom>
            <a:avLst/>
            <a:gdLst/>
            <a:ahLst/>
            <a:cxnLst>
              <a:cxn ang="0">
                <a:pos x="91" y="256"/>
              </a:cxn>
              <a:cxn ang="0">
                <a:pos x="636" y="75"/>
              </a:cxn>
              <a:cxn ang="0">
                <a:pos x="1312" y="156"/>
              </a:cxn>
              <a:cxn ang="0">
                <a:pos x="1624" y="212"/>
              </a:cxn>
              <a:cxn ang="0">
                <a:pos x="2032" y="44"/>
              </a:cxn>
              <a:cxn ang="0">
                <a:pos x="2450" y="120"/>
              </a:cxn>
              <a:cxn ang="0">
                <a:pos x="2767" y="30"/>
              </a:cxn>
              <a:cxn ang="0">
                <a:pos x="2858" y="302"/>
              </a:cxn>
              <a:cxn ang="0">
                <a:pos x="2450" y="393"/>
              </a:cxn>
              <a:cxn ang="0">
                <a:pos x="2128" y="324"/>
              </a:cxn>
              <a:cxn ang="0">
                <a:pos x="1906" y="438"/>
              </a:cxn>
              <a:cxn ang="0">
                <a:pos x="1648" y="444"/>
              </a:cxn>
              <a:cxn ang="0">
                <a:pos x="953" y="256"/>
              </a:cxn>
              <a:cxn ang="0">
                <a:pos x="500" y="347"/>
              </a:cxn>
              <a:cxn ang="0">
                <a:pos x="91" y="529"/>
              </a:cxn>
              <a:cxn ang="0">
                <a:pos x="91" y="256"/>
              </a:cxn>
            </a:cxnLst>
            <a:rect l="0" t="0" r="r" b="b"/>
            <a:pathLst>
              <a:path w="2911" h="544">
                <a:moveTo>
                  <a:pt x="91" y="256"/>
                </a:moveTo>
                <a:cubicBezTo>
                  <a:pt x="182" y="180"/>
                  <a:pt x="433" y="92"/>
                  <a:pt x="636" y="75"/>
                </a:cubicBezTo>
                <a:cubicBezTo>
                  <a:pt x="839" y="58"/>
                  <a:pt x="1147" y="133"/>
                  <a:pt x="1312" y="156"/>
                </a:cubicBezTo>
                <a:cubicBezTo>
                  <a:pt x="1477" y="179"/>
                  <a:pt x="1504" y="231"/>
                  <a:pt x="1624" y="212"/>
                </a:cubicBezTo>
                <a:cubicBezTo>
                  <a:pt x="1744" y="193"/>
                  <a:pt x="1894" y="59"/>
                  <a:pt x="2032" y="44"/>
                </a:cubicBezTo>
                <a:cubicBezTo>
                  <a:pt x="2170" y="29"/>
                  <a:pt x="2328" y="122"/>
                  <a:pt x="2450" y="120"/>
                </a:cubicBezTo>
                <a:cubicBezTo>
                  <a:pt x="2572" y="118"/>
                  <a:pt x="2699" y="0"/>
                  <a:pt x="2767" y="30"/>
                </a:cubicBezTo>
                <a:cubicBezTo>
                  <a:pt x="2835" y="60"/>
                  <a:pt x="2911" y="241"/>
                  <a:pt x="2858" y="302"/>
                </a:cubicBezTo>
                <a:cubicBezTo>
                  <a:pt x="2805" y="363"/>
                  <a:pt x="2572" y="389"/>
                  <a:pt x="2450" y="393"/>
                </a:cubicBezTo>
                <a:cubicBezTo>
                  <a:pt x="2328" y="397"/>
                  <a:pt x="2219" y="316"/>
                  <a:pt x="2128" y="324"/>
                </a:cubicBezTo>
                <a:cubicBezTo>
                  <a:pt x="2037" y="332"/>
                  <a:pt x="1986" y="418"/>
                  <a:pt x="1906" y="438"/>
                </a:cubicBezTo>
                <a:cubicBezTo>
                  <a:pt x="1826" y="458"/>
                  <a:pt x="1807" y="474"/>
                  <a:pt x="1648" y="444"/>
                </a:cubicBezTo>
                <a:cubicBezTo>
                  <a:pt x="1489" y="414"/>
                  <a:pt x="1144" y="272"/>
                  <a:pt x="953" y="256"/>
                </a:cubicBezTo>
                <a:cubicBezTo>
                  <a:pt x="762" y="240"/>
                  <a:pt x="644" y="302"/>
                  <a:pt x="500" y="347"/>
                </a:cubicBezTo>
                <a:cubicBezTo>
                  <a:pt x="356" y="392"/>
                  <a:pt x="159" y="544"/>
                  <a:pt x="91" y="529"/>
                </a:cubicBezTo>
                <a:cubicBezTo>
                  <a:pt x="23" y="514"/>
                  <a:pt x="0" y="332"/>
                  <a:pt x="91" y="256"/>
                </a:cubicBezTo>
                <a:close/>
              </a:path>
            </a:pathLst>
          </a:custGeom>
          <a:solidFill>
            <a:srgbClr val="00FF00">
              <a:alpha val="50000"/>
            </a:srgbClr>
          </a:solidFill>
          <a:ln w="38100" cap="flat" cmpd="sng">
            <a:solidFill>
              <a:srgbClr val="00FF00"/>
            </a:solidFill>
            <a:prstDash val="solid"/>
            <a:round/>
            <a:headEnd/>
            <a:tailEnd/>
          </a:ln>
          <a:effectLst/>
        </p:spPr>
        <p:txBody>
          <a:bodyPr lIns="90000" tIns="46800" rIns="90000" bIns="46800" anchor="ctr">
            <a:spAutoFit/>
          </a:bodyPr>
          <a:lstStyle/>
          <a:p>
            <a:pPr>
              <a:defRPr/>
            </a:pPr>
            <a:endParaRPr lang="fr-CA">
              <a:solidFill>
                <a:srgbClr val="000000"/>
              </a:solidFill>
            </a:endParaRPr>
          </a:p>
        </p:txBody>
      </p:sp>
      <p:sp>
        <p:nvSpPr>
          <p:cNvPr id="307210" name="AutoShape 10"/>
          <p:cNvSpPr>
            <a:spLocks/>
          </p:cNvSpPr>
          <p:nvPr>
            <p:custDataLst>
              <p:tags r:id="rId8"/>
            </p:custDataLst>
          </p:nvPr>
        </p:nvSpPr>
        <p:spPr bwMode="auto">
          <a:xfrm>
            <a:off x="7092950" y="2067404"/>
            <a:ext cx="215354" cy="400257"/>
          </a:xfrm>
          <a:prstGeom prst="rightBrace">
            <a:avLst>
              <a:gd name="adj1" fmla="val 22974"/>
              <a:gd name="adj2" fmla="val 50000"/>
            </a:avLst>
          </a:prstGeom>
          <a:noFill/>
          <a:ln w="38100">
            <a:solidFill>
              <a:schemeClr val="accent6"/>
            </a:solidFill>
            <a:round/>
            <a:headEnd/>
            <a:tailEnd/>
          </a:ln>
        </p:spPr>
        <p:txBody>
          <a:bodyPr wrap="square" lIns="90000" tIns="46800" rIns="90000" bIns="46800" anchor="ctr">
            <a:spAutoFit/>
          </a:bodyPr>
          <a:lstStyle/>
          <a:p>
            <a:endParaRPr lang="fr-FR" smtClean="0">
              <a:solidFill>
                <a:schemeClr val="accent6"/>
              </a:solidFill>
              <a:effectLst/>
              <a:latin typeface="Arial" pitchFamily="34" charset="0"/>
            </a:endParaRPr>
          </a:p>
        </p:txBody>
      </p:sp>
      <p:sp>
        <p:nvSpPr>
          <p:cNvPr id="307211" name="Text Box 11"/>
          <p:cNvSpPr txBox="1">
            <a:spLocks noChangeArrowheads="1"/>
          </p:cNvSpPr>
          <p:nvPr>
            <p:custDataLst>
              <p:tags r:id="rId9"/>
            </p:custDataLst>
          </p:nvPr>
        </p:nvSpPr>
        <p:spPr bwMode="auto">
          <a:xfrm>
            <a:off x="7308279" y="2013661"/>
            <a:ext cx="1800225" cy="479235"/>
          </a:xfrm>
          <a:prstGeom prst="rect">
            <a:avLst/>
          </a:prstGeom>
          <a:noFill/>
          <a:ln w="38100" algn="ctr">
            <a:noFill/>
            <a:miter lim="800000"/>
            <a:headEnd/>
            <a:tailEnd/>
          </a:ln>
          <a:effectLst/>
        </p:spPr>
        <p:txBody>
          <a:bodyPr lIns="90000" tIns="46800" rIns="90000" bIns="46800">
            <a:spAutoFit/>
          </a:bodyPr>
          <a:lstStyle/>
          <a:p>
            <a:pPr>
              <a:spcBef>
                <a:spcPct val="50000"/>
              </a:spcBef>
              <a:defRPr/>
            </a:pPr>
            <a:r>
              <a:rPr lang="fr-CA" sz="1400" b="1" dirty="0">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t>Microvillosités </a:t>
            </a:r>
            <a:r>
              <a:rPr lang="fr-CA" sz="1100" b="1" dirty="0">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t>(bordure en brosse)</a:t>
            </a:r>
          </a:p>
        </p:txBody>
      </p:sp>
      <p:sp>
        <p:nvSpPr>
          <p:cNvPr id="307212" name="Text Box 12"/>
          <p:cNvSpPr txBox="1">
            <a:spLocks noChangeArrowheads="1"/>
          </p:cNvSpPr>
          <p:nvPr>
            <p:custDataLst>
              <p:tags r:id="rId10"/>
            </p:custDataLst>
          </p:nvPr>
        </p:nvSpPr>
        <p:spPr bwMode="auto">
          <a:xfrm>
            <a:off x="4429348" y="3263639"/>
            <a:ext cx="2950964" cy="525401"/>
          </a:xfrm>
          <a:prstGeom prst="rect">
            <a:avLst/>
          </a:prstGeom>
          <a:noFill/>
          <a:ln w="38100" algn="ctr">
            <a:noFill/>
            <a:miter lim="800000"/>
            <a:headEnd/>
            <a:tailEnd/>
          </a:ln>
          <a:effectLst/>
        </p:spPr>
        <p:txBody>
          <a:bodyPr wrap="square" lIns="90000" tIns="46800" rIns="90000" bIns="46800">
            <a:spAutoFit/>
          </a:bodyPr>
          <a:lstStyle/>
          <a:p>
            <a:pPr>
              <a:spcBef>
                <a:spcPct val="50000"/>
              </a:spcBef>
              <a:defRPr/>
            </a:pPr>
            <a:r>
              <a:rPr lang="fr-CA" sz="2800" b="1" dirty="0" smtClean="0">
                <a:solidFill>
                  <a:srgbClr val="000000"/>
                </a:solidFill>
                <a:effectLst>
                  <a:outerShdw blurRad="38100" dist="38100" dir="2700000" algn="tl">
                    <a:srgbClr val="C0C0C0"/>
                  </a:outerShdw>
                </a:effectLst>
                <a:sym typeface="Wingdings"/>
              </a:rPr>
              <a:t> </a:t>
            </a:r>
            <a:r>
              <a:rPr lang="fr-CA" sz="2800" b="1" dirty="0" smtClean="0">
                <a:solidFill>
                  <a:srgbClr val="000000"/>
                </a:solidFill>
                <a:effectLst>
                  <a:outerShdw blurRad="38100" dist="38100" dir="2700000" algn="tl">
                    <a:srgbClr val="C0C0C0"/>
                  </a:outerShdw>
                </a:effectLst>
              </a:rPr>
              <a:t>¢ </a:t>
            </a:r>
            <a:r>
              <a:rPr lang="fr-CA" sz="2800" b="1" dirty="0">
                <a:solidFill>
                  <a:srgbClr val="000000"/>
                </a:solidFill>
                <a:effectLst>
                  <a:outerShdw blurRad="38100" dist="38100" dir="2700000" algn="tl">
                    <a:srgbClr val="C0C0C0"/>
                  </a:outerShdw>
                </a:effectLst>
              </a:rPr>
              <a:t>absorbante</a:t>
            </a:r>
          </a:p>
        </p:txBody>
      </p:sp>
      <p:sp>
        <p:nvSpPr>
          <p:cNvPr id="307213" name="Text Box 13"/>
          <p:cNvSpPr txBox="1">
            <a:spLocks noChangeArrowheads="1"/>
          </p:cNvSpPr>
          <p:nvPr>
            <p:custDataLst>
              <p:tags r:id="rId11"/>
            </p:custDataLst>
          </p:nvPr>
        </p:nvSpPr>
        <p:spPr bwMode="auto">
          <a:xfrm>
            <a:off x="4716611" y="1052513"/>
            <a:ext cx="2879725" cy="371513"/>
          </a:xfrm>
          <a:prstGeom prst="rect">
            <a:avLst/>
          </a:prstGeom>
          <a:noFill/>
          <a:ln w="38100" algn="ctr">
            <a:noFill/>
            <a:miter lim="800000"/>
            <a:headEnd/>
            <a:tailEnd/>
          </a:ln>
          <a:effectLst/>
        </p:spPr>
        <p:txBody>
          <a:bodyPr lIns="90000" tIns="46800" rIns="90000" bIns="46800">
            <a:spAutoFit/>
          </a:bodyPr>
          <a:lstStyle/>
          <a:p>
            <a:pPr algn="ctr">
              <a:spcBef>
                <a:spcPct val="50000"/>
              </a:spcBef>
              <a:defRPr/>
            </a:pPr>
            <a:r>
              <a:rPr lang="fr-CA" b="1" dirty="0">
                <a:solidFill>
                  <a:schemeClr val="accent6"/>
                </a:solidFill>
                <a:latin typeface="Verdana" panose="020B0604030504040204" pitchFamily="34" charset="0"/>
                <a:ea typeface="Verdana" panose="020B0604030504040204" pitchFamily="34" charset="0"/>
                <a:cs typeface="Verdana" panose="020B0604030504040204" pitchFamily="34" charset="0"/>
              </a:rPr>
              <a:t>Lumière intestinale</a:t>
            </a:r>
          </a:p>
        </p:txBody>
      </p:sp>
      <p:sp>
        <p:nvSpPr>
          <p:cNvPr id="307214" name="AutoShape 14"/>
          <p:cNvSpPr>
            <a:spLocks noChangeArrowheads="1"/>
          </p:cNvSpPr>
          <p:nvPr>
            <p:custDataLst>
              <p:tags r:id="rId12"/>
            </p:custDataLst>
          </p:nvPr>
        </p:nvSpPr>
        <p:spPr bwMode="auto">
          <a:xfrm rot="5400000">
            <a:off x="5434806" y="1916907"/>
            <a:ext cx="1152525" cy="287338"/>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66">
              <a:alpha val="50000"/>
            </a:srgbClr>
          </a:solidFill>
          <a:ln w="38100" algn="ctr">
            <a:solidFill>
              <a:srgbClr val="FF0066"/>
            </a:solidFill>
            <a:miter lim="800000"/>
            <a:headEnd/>
            <a:tailEnd/>
          </a:ln>
          <a:effectLst/>
        </p:spPr>
        <p:txBody>
          <a:bodyPr wrap="none" lIns="90000" tIns="46800" rIns="90000" bIns="46800" anchor="ctr">
            <a:spAutoFit/>
          </a:bodyPr>
          <a:lstStyle/>
          <a:p>
            <a:pPr>
              <a:defRPr/>
            </a:pPr>
            <a:endParaRPr lang="fr-CA">
              <a:solidFill>
                <a:srgbClr val="000000"/>
              </a:solidFill>
            </a:endParaRPr>
          </a:p>
        </p:txBody>
      </p:sp>
      <p:sp>
        <p:nvSpPr>
          <p:cNvPr id="307215" name="Oval 15"/>
          <p:cNvSpPr>
            <a:spLocks noChangeArrowheads="1"/>
          </p:cNvSpPr>
          <p:nvPr>
            <p:custDataLst>
              <p:tags r:id="rId13"/>
            </p:custDataLst>
          </p:nvPr>
        </p:nvSpPr>
        <p:spPr bwMode="auto">
          <a:xfrm>
            <a:off x="6227763" y="1773238"/>
            <a:ext cx="215900" cy="215900"/>
          </a:xfrm>
          <a:prstGeom prst="ellipse">
            <a:avLst/>
          </a:prstGeom>
          <a:solidFill>
            <a:srgbClr val="00CC00">
              <a:alpha val="50000"/>
            </a:srgbClr>
          </a:solidFill>
          <a:ln w="38100" algn="ctr">
            <a:solidFill>
              <a:srgbClr val="00CC00"/>
            </a:solidFill>
            <a:round/>
            <a:headEnd/>
            <a:tailEnd/>
          </a:ln>
          <a:effectLst/>
        </p:spPr>
        <p:txBody>
          <a:bodyPr wrap="none" lIns="90000" tIns="46800" rIns="90000" bIns="46800" anchor="ctr">
            <a:spAutoFit/>
          </a:bodyPr>
          <a:lstStyle/>
          <a:p>
            <a:pPr>
              <a:defRPr/>
            </a:pPr>
            <a:endParaRPr lang="fr-CA">
              <a:solidFill>
                <a:srgbClr val="000000"/>
              </a:solidFill>
            </a:endParaRPr>
          </a:p>
        </p:txBody>
      </p:sp>
      <p:sp>
        <p:nvSpPr>
          <p:cNvPr id="307216" name="Rectangle 16"/>
          <p:cNvSpPr>
            <a:spLocks noChangeArrowheads="1"/>
          </p:cNvSpPr>
          <p:nvPr>
            <p:custDataLst>
              <p:tags r:id="rId14"/>
            </p:custDataLst>
          </p:nvPr>
        </p:nvSpPr>
        <p:spPr bwMode="auto">
          <a:xfrm>
            <a:off x="6732588" y="1484313"/>
            <a:ext cx="215900" cy="215900"/>
          </a:xfrm>
          <a:prstGeom prst="rect">
            <a:avLst/>
          </a:prstGeom>
          <a:solidFill>
            <a:srgbClr val="800080">
              <a:alpha val="50000"/>
            </a:srgbClr>
          </a:solidFill>
          <a:ln w="38100" algn="ctr">
            <a:solidFill>
              <a:srgbClr val="800080"/>
            </a:solidFill>
            <a:miter lim="800000"/>
            <a:headEnd/>
            <a:tailEnd/>
          </a:ln>
          <a:effectLst/>
        </p:spPr>
        <p:txBody>
          <a:bodyPr wrap="none" lIns="90000" tIns="46800" rIns="90000" bIns="46800" anchor="ctr">
            <a:spAutoFit/>
          </a:bodyPr>
          <a:lstStyle/>
          <a:p>
            <a:pPr>
              <a:defRPr/>
            </a:pPr>
            <a:endParaRPr lang="fr-CA">
              <a:solidFill>
                <a:srgbClr val="000000"/>
              </a:solidFill>
            </a:endParaRPr>
          </a:p>
        </p:txBody>
      </p:sp>
      <p:grpSp>
        <p:nvGrpSpPr>
          <p:cNvPr id="2" name="Group 17"/>
          <p:cNvGrpSpPr>
            <a:grpSpLocks/>
          </p:cNvGrpSpPr>
          <p:nvPr>
            <p:custDataLst>
              <p:tags r:id="rId15"/>
            </p:custDataLst>
          </p:nvPr>
        </p:nvGrpSpPr>
        <p:grpSpPr bwMode="auto">
          <a:xfrm rot="16200000" flipH="1">
            <a:off x="5023644" y="1537494"/>
            <a:ext cx="550862" cy="444500"/>
            <a:chOff x="2933" y="3241"/>
            <a:chExt cx="347" cy="280"/>
          </a:xfrm>
        </p:grpSpPr>
        <p:sp>
          <p:nvSpPr>
            <p:cNvPr id="307218" name="Rectangle 18"/>
            <p:cNvSpPr>
              <a:spLocks noChangeArrowheads="1"/>
            </p:cNvSpPr>
            <p:nvPr/>
          </p:nvSpPr>
          <p:spPr bwMode="auto">
            <a:xfrm rot="-5400000">
              <a:off x="2840" y="3358"/>
              <a:ext cx="280" cy="46"/>
            </a:xfrm>
            <a:prstGeom prst="rect">
              <a:avLst/>
            </a:prstGeom>
            <a:solidFill>
              <a:srgbClr val="FF0000"/>
            </a:solidFill>
            <a:ln w="28575">
              <a:solidFill>
                <a:srgbClr val="CC0000"/>
              </a:solidFill>
              <a:miter lim="800000"/>
              <a:headEnd/>
              <a:tailEnd/>
            </a:ln>
            <a:effectLst/>
          </p:spPr>
          <p:txBody>
            <a:bodyPr/>
            <a:lstStyle/>
            <a:p>
              <a:pPr>
                <a:defRPr/>
              </a:pPr>
              <a:endParaRPr lang="fr-CA">
                <a:solidFill>
                  <a:srgbClr val="000000"/>
                </a:solidFill>
              </a:endParaRPr>
            </a:p>
          </p:txBody>
        </p:sp>
        <p:grpSp>
          <p:nvGrpSpPr>
            <p:cNvPr id="3" name="Group 19"/>
            <p:cNvGrpSpPr>
              <a:grpSpLocks/>
            </p:cNvGrpSpPr>
            <p:nvPr/>
          </p:nvGrpSpPr>
          <p:grpSpPr bwMode="auto">
            <a:xfrm rot="10800000">
              <a:off x="2992" y="3249"/>
              <a:ext cx="288" cy="58"/>
              <a:chOff x="3866" y="9065"/>
              <a:chExt cx="720" cy="144"/>
            </a:xfrm>
          </p:grpSpPr>
          <p:sp>
            <p:nvSpPr>
              <p:cNvPr id="307220" name="Line 20"/>
              <p:cNvSpPr>
                <a:spLocks noChangeShapeType="1"/>
              </p:cNvSpPr>
              <p:nvPr/>
            </p:nvSpPr>
            <p:spPr bwMode="auto">
              <a:xfrm flipV="1">
                <a:off x="3866" y="9065"/>
                <a:ext cx="145" cy="144"/>
              </a:xfrm>
              <a:prstGeom prst="line">
                <a:avLst/>
              </a:prstGeom>
              <a:noFill/>
              <a:ln w="28575">
                <a:solidFill>
                  <a:srgbClr val="CC0000"/>
                </a:solidFill>
                <a:round/>
                <a:headEnd/>
                <a:tailEnd/>
              </a:ln>
            </p:spPr>
            <p:txBody>
              <a:bodyPr/>
              <a:lstStyle/>
              <a:p>
                <a:pPr>
                  <a:defRPr/>
                </a:pPr>
                <a:endParaRPr lang="fr-CA">
                  <a:solidFill>
                    <a:srgbClr val="000000"/>
                  </a:solidFill>
                </a:endParaRPr>
              </a:p>
            </p:txBody>
          </p:sp>
          <p:sp>
            <p:nvSpPr>
              <p:cNvPr id="307221" name="Line 21"/>
              <p:cNvSpPr>
                <a:spLocks noChangeShapeType="1"/>
              </p:cNvSpPr>
              <p:nvPr/>
            </p:nvSpPr>
            <p:spPr bwMode="auto">
              <a:xfrm>
                <a:off x="4011" y="9065"/>
                <a:ext cx="142" cy="144"/>
              </a:xfrm>
              <a:prstGeom prst="line">
                <a:avLst/>
              </a:prstGeom>
              <a:noFill/>
              <a:ln w="28575">
                <a:solidFill>
                  <a:srgbClr val="CC0000"/>
                </a:solidFill>
                <a:round/>
                <a:headEnd/>
                <a:tailEnd/>
              </a:ln>
            </p:spPr>
            <p:txBody>
              <a:bodyPr/>
              <a:lstStyle/>
              <a:p>
                <a:pPr>
                  <a:defRPr/>
                </a:pPr>
                <a:endParaRPr lang="fr-CA">
                  <a:solidFill>
                    <a:srgbClr val="000000"/>
                  </a:solidFill>
                </a:endParaRPr>
              </a:p>
            </p:txBody>
          </p:sp>
          <p:sp>
            <p:nvSpPr>
              <p:cNvPr id="307222" name="Line 22"/>
              <p:cNvSpPr>
                <a:spLocks noChangeShapeType="1"/>
              </p:cNvSpPr>
              <p:nvPr/>
            </p:nvSpPr>
            <p:spPr bwMode="auto">
              <a:xfrm flipV="1">
                <a:off x="4151" y="9065"/>
                <a:ext cx="145" cy="144"/>
              </a:xfrm>
              <a:prstGeom prst="line">
                <a:avLst/>
              </a:prstGeom>
              <a:noFill/>
              <a:ln w="28575">
                <a:solidFill>
                  <a:srgbClr val="CC0000"/>
                </a:solidFill>
                <a:round/>
                <a:headEnd/>
                <a:tailEnd/>
              </a:ln>
            </p:spPr>
            <p:txBody>
              <a:bodyPr/>
              <a:lstStyle/>
              <a:p>
                <a:pPr>
                  <a:defRPr/>
                </a:pPr>
                <a:endParaRPr lang="fr-CA">
                  <a:solidFill>
                    <a:srgbClr val="000000"/>
                  </a:solidFill>
                </a:endParaRPr>
              </a:p>
            </p:txBody>
          </p:sp>
          <p:sp>
            <p:nvSpPr>
              <p:cNvPr id="307223" name="Line 23"/>
              <p:cNvSpPr>
                <a:spLocks noChangeShapeType="1"/>
              </p:cNvSpPr>
              <p:nvPr/>
            </p:nvSpPr>
            <p:spPr bwMode="auto">
              <a:xfrm>
                <a:off x="4299" y="9065"/>
                <a:ext cx="143" cy="144"/>
              </a:xfrm>
              <a:prstGeom prst="line">
                <a:avLst/>
              </a:prstGeom>
              <a:noFill/>
              <a:ln w="28575">
                <a:solidFill>
                  <a:srgbClr val="CC0000"/>
                </a:solidFill>
                <a:round/>
                <a:headEnd/>
                <a:tailEnd/>
              </a:ln>
            </p:spPr>
            <p:txBody>
              <a:bodyPr/>
              <a:lstStyle/>
              <a:p>
                <a:pPr>
                  <a:defRPr/>
                </a:pPr>
                <a:endParaRPr lang="fr-CA">
                  <a:solidFill>
                    <a:srgbClr val="000000"/>
                  </a:solidFill>
                </a:endParaRPr>
              </a:p>
            </p:txBody>
          </p:sp>
          <p:sp>
            <p:nvSpPr>
              <p:cNvPr id="307224" name="Line 24"/>
              <p:cNvSpPr>
                <a:spLocks noChangeShapeType="1"/>
              </p:cNvSpPr>
              <p:nvPr/>
            </p:nvSpPr>
            <p:spPr bwMode="auto">
              <a:xfrm flipV="1">
                <a:off x="4441" y="9065"/>
                <a:ext cx="145" cy="144"/>
              </a:xfrm>
              <a:prstGeom prst="line">
                <a:avLst/>
              </a:prstGeom>
              <a:noFill/>
              <a:ln w="28575">
                <a:solidFill>
                  <a:srgbClr val="CC0000"/>
                </a:solidFill>
                <a:round/>
                <a:headEnd/>
                <a:tailEnd/>
              </a:ln>
            </p:spPr>
            <p:txBody>
              <a:bodyPr/>
              <a:lstStyle/>
              <a:p>
                <a:pPr>
                  <a:defRPr/>
                </a:pPr>
                <a:endParaRPr lang="fr-CA">
                  <a:solidFill>
                    <a:srgbClr val="000000"/>
                  </a:solidFill>
                </a:endParaRPr>
              </a:p>
            </p:txBody>
          </p:sp>
        </p:grpSp>
      </p:grpSp>
      <p:sp>
        <p:nvSpPr>
          <p:cNvPr id="307231" name="AutoShape 31"/>
          <p:cNvSpPr>
            <a:spLocks noChangeArrowheads="1"/>
          </p:cNvSpPr>
          <p:nvPr>
            <p:custDataLst>
              <p:tags r:id="rId16"/>
            </p:custDataLst>
          </p:nvPr>
        </p:nvSpPr>
        <p:spPr bwMode="auto">
          <a:xfrm rot="5400000">
            <a:off x="6227763" y="5302250"/>
            <a:ext cx="865188" cy="287337"/>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3366FF">
              <a:alpha val="50000"/>
            </a:srgbClr>
          </a:solidFill>
          <a:ln w="38100" algn="ctr">
            <a:solidFill>
              <a:srgbClr val="0000FF"/>
            </a:solidFill>
            <a:miter lim="800000"/>
            <a:headEnd/>
            <a:tailEnd/>
          </a:ln>
          <a:effectLst/>
        </p:spPr>
        <p:txBody>
          <a:bodyPr lIns="90000" tIns="46800" rIns="90000" bIns="46800" anchor="ctr">
            <a:spAutoFit/>
          </a:bodyPr>
          <a:lstStyle/>
          <a:p>
            <a:pPr>
              <a:defRPr/>
            </a:pPr>
            <a:endParaRPr lang="fr-CA">
              <a:solidFill>
                <a:srgbClr val="000000"/>
              </a:solidFill>
            </a:endParaRPr>
          </a:p>
        </p:txBody>
      </p:sp>
      <p:sp>
        <p:nvSpPr>
          <p:cNvPr id="307232" name="AutoShape 32"/>
          <p:cNvSpPr>
            <a:spLocks noChangeArrowheads="1"/>
          </p:cNvSpPr>
          <p:nvPr>
            <p:custDataLst>
              <p:tags r:id="rId17"/>
            </p:custDataLst>
          </p:nvPr>
        </p:nvSpPr>
        <p:spPr bwMode="auto">
          <a:xfrm rot="5400000">
            <a:off x="4536281" y="5409407"/>
            <a:ext cx="1368425" cy="287338"/>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CC00">
              <a:alpha val="50000"/>
            </a:srgbClr>
          </a:solidFill>
          <a:ln w="38100" algn="ctr">
            <a:solidFill>
              <a:srgbClr val="00FF00"/>
            </a:solidFill>
            <a:miter lim="800000"/>
            <a:headEnd/>
            <a:tailEnd/>
          </a:ln>
          <a:effectLst/>
        </p:spPr>
        <p:txBody>
          <a:bodyPr lIns="90000" tIns="46800" rIns="90000" bIns="46800" anchor="ctr">
            <a:spAutoFit/>
          </a:bodyPr>
          <a:lstStyle/>
          <a:p>
            <a:pPr>
              <a:defRPr/>
            </a:pPr>
            <a:endParaRPr lang="fr-CA">
              <a:solidFill>
                <a:srgbClr val="000000"/>
              </a:solidFill>
            </a:endParaRPr>
          </a:p>
        </p:txBody>
      </p:sp>
      <p:sp>
        <p:nvSpPr>
          <p:cNvPr id="307233" name="Text Box 33"/>
          <p:cNvSpPr txBox="1">
            <a:spLocks noChangeArrowheads="1"/>
          </p:cNvSpPr>
          <p:nvPr>
            <p:custDataLst>
              <p:tags r:id="rId18"/>
            </p:custDataLst>
          </p:nvPr>
        </p:nvSpPr>
        <p:spPr bwMode="auto">
          <a:xfrm>
            <a:off x="4572000" y="6165850"/>
            <a:ext cx="2952750" cy="371475"/>
          </a:xfrm>
          <a:prstGeom prst="rect">
            <a:avLst/>
          </a:prstGeom>
          <a:noFill/>
          <a:ln w="38100" algn="ctr">
            <a:noFill/>
            <a:miter lim="800000"/>
            <a:headEnd/>
            <a:tailEnd/>
          </a:ln>
          <a:effectLst/>
        </p:spPr>
        <p:txBody>
          <a:bodyPr lIns="90000" tIns="46800" rIns="90000" bIns="46800">
            <a:spAutoFit/>
          </a:bodyPr>
          <a:lstStyle/>
          <a:p>
            <a:pPr>
              <a:spcBef>
                <a:spcPct val="50000"/>
              </a:spcBef>
              <a:defRPr/>
            </a:pPr>
            <a:r>
              <a:rPr lang="fr-CA" b="1" dirty="0" smtClean="0">
                <a:solidFill>
                  <a:srgbClr val="000000"/>
                </a:solidFill>
                <a:effectLst>
                  <a:outerShdw blurRad="38100" dist="38100" dir="2700000" algn="tl">
                    <a:srgbClr val="C0C0C0"/>
                  </a:outerShdw>
                </a:effectLst>
                <a:sym typeface="Wingdings"/>
              </a:rPr>
              <a:t> </a:t>
            </a:r>
            <a:r>
              <a:rPr lang="fr-CA" b="1" dirty="0" smtClean="0">
                <a:solidFill>
                  <a:srgbClr val="000000"/>
                </a:solidFill>
                <a:effectLst>
                  <a:outerShdw blurRad="38100" dist="38100" dir="2700000" algn="tl">
                    <a:srgbClr val="C0C0C0"/>
                  </a:outerShdw>
                </a:effectLst>
              </a:rPr>
              <a:t>Vaisseau </a:t>
            </a:r>
            <a:r>
              <a:rPr lang="fr-CA" b="1" dirty="0">
                <a:solidFill>
                  <a:srgbClr val="000000"/>
                </a:solidFill>
                <a:effectLst>
                  <a:outerShdw blurRad="38100" dist="38100" dir="2700000" algn="tl">
                    <a:srgbClr val="C0C0C0"/>
                  </a:outerShdw>
                </a:effectLst>
              </a:rPr>
              <a:t>chylifère</a:t>
            </a:r>
          </a:p>
        </p:txBody>
      </p:sp>
      <p:sp>
        <p:nvSpPr>
          <p:cNvPr id="307234" name="Text Box 34"/>
          <p:cNvSpPr txBox="1">
            <a:spLocks noChangeArrowheads="1"/>
          </p:cNvSpPr>
          <p:nvPr>
            <p:custDataLst>
              <p:tags r:id="rId19"/>
            </p:custDataLst>
          </p:nvPr>
        </p:nvSpPr>
        <p:spPr bwMode="auto">
          <a:xfrm>
            <a:off x="4449763" y="5708650"/>
            <a:ext cx="2952750" cy="371513"/>
          </a:xfrm>
          <a:prstGeom prst="rect">
            <a:avLst/>
          </a:prstGeom>
          <a:noFill/>
          <a:ln w="38100" algn="ctr">
            <a:noFill/>
            <a:miter lim="800000"/>
            <a:headEnd/>
            <a:tailEnd/>
          </a:ln>
          <a:effectLst/>
        </p:spPr>
        <p:txBody>
          <a:bodyPr lIns="90000" tIns="46800" rIns="90000" bIns="46800">
            <a:spAutoFit/>
          </a:bodyPr>
          <a:lstStyle/>
          <a:p>
            <a:pPr>
              <a:spcBef>
                <a:spcPct val="50000"/>
              </a:spcBef>
              <a:defRPr/>
            </a:pPr>
            <a:r>
              <a:rPr lang="fr-CA" b="1" dirty="0" smtClean="0">
                <a:solidFill>
                  <a:srgbClr val="FFFF00"/>
                </a:solidFill>
                <a:sym typeface="Wingdings"/>
              </a:rPr>
              <a:t> </a:t>
            </a:r>
            <a:r>
              <a:rPr lang="fr-CA" b="1" dirty="0" smtClean="0">
                <a:solidFill>
                  <a:srgbClr val="FFFF00"/>
                </a:solidFill>
                <a:effectLst>
                  <a:outerShdw blurRad="38100" dist="38100" dir="2700000" algn="tl">
                    <a:srgbClr val="C0C0C0"/>
                  </a:outerShdw>
                </a:effectLst>
              </a:rPr>
              <a:t>Veine </a:t>
            </a:r>
            <a:r>
              <a:rPr lang="fr-CA" b="1" dirty="0">
                <a:solidFill>
                  <a:srgbClr val="FFFF00"/>
                </a:solidFill>
                <a:effectLst>
                  <a:outerShdw blurRad="38100" dist="38100" dir="2700000" algn="tl">
                    <a:srgbClr val="C0C0C0"/>
                  </a:outerShdw>
                </a:effectLst>
              </a:rPr>
              <a:t>intestinale</a:t>
            </a:r>
          </a:p>
        </p:txBody>
      </p:sp>
      <p:sp>
        <p:nvSpPr>
          <p:cNvPr id="307235" name="Oval 35"/>
          <p:cNvSpPr>
            <a:spLocks noChangeArrowheads="1"/>
          </p:cNvSpPr>
          <p:nvPr>
            <p:custDataLst>
              <p:tags r:id="rId20"/>
            </p:custDataLst>
          </p:nvPr>
        </p:nvSpPr>
        <p:spPr bwMode="auto">
          <a:xfrm>
            <a:off x="6227763" y="4076700"/>
            <a:ext cx="215900" cy="215900"/>
          </a:xfrm>
          <a:prstGeom prst="ellipse">
            <a:avLst/>
          </a:prstGeom>
          <a:solidFill>
            <a:srgbClr val="00CC00">
              <a:alpha val="50000"/>
            </a:srgbClr>
          </a:solidFill>
          <a:ln w="38100" algn="ctr">
            <a:solidFill>
              <a:srgbClr val="00CC00"/>
            </a:solidFill>
            <a:round/>
            <a:headEnd/>
            <a:tailEnd/>
          </a:ln>
          <a:effectLst/>
        </p:spPr>
        <p:txBody>
          <a:bodyPr wrap="none" lIns="90000" tIns="46800" rIns="90000" bIns="46800" anchor="ctr">
            <a:spAutoFit/>
          </a:bodyPr>
          <a:lstStyle/>
          <a:p>
            <a:pPr>
              <a:defRPr/>
            </a:pPr>
            <a:endParaRPr lang="fr-CA">
              <a:solidFill>
                <a:srgbClr val="000000"/>
              </a:solidFill>
            </a:endParaRPr>
          </a:p>
        </p:txBody>
      </p:sp>
      <p:sp>
        <p:nvSpPr>
          <p:cNvPr id="307236" name="Rectangle 36"/>
          <p:cNvSpPr>
            <a:spLocks noChangeArrowheads="1"/>
          </p:cNvSpPr>
          <p:nvPr>
            <p:custDataLst>
              <p:tags r:id="rId21"/>
            </p:custDataLst>
          </p:nvPr>
        </p:nvSpPr>
        <p:spPr bwMode="auto">
          <a:xfrm>
            <a:off x="6732588" y="3789363"/>
            <a:ext cx="215900" cy="215900"/>
          </a:xfrm>
          <a:prstGeom prst="rect">
            <a:avLst/>
          </a:prstGeom>
          <a:solidFill>
            <a:srgbClr val="800080">
              <a:alpha val="50000"/>
            </a:srgbClr>
          </a:solidFill>
          <a:ln w="38100" algn="ctr">
            <a:solidFill>
              <a:srgbClr val="800080"/>
            </a:solidFill>
            <a:miter lim="800000"/>
            <a:headEnd/>
            <a:tailEnd/>
          </a:ln>
          <a:effectLst/>
        </p:spPr>
        <p:txBody>
          <a:bodyPr wrap="none" lIns="90000" tIns="46800" rIns="90000" bIns="46800" anchor="ctr">
            <a:spAutoFit/>
          </a:bodyPr>
          <a:lstStyle/>
          <a:p>
            <a:pPr>
              <a:defRPr/>
            </a:pPr>
            <a:endParaRPr lang="fr-CA">
              <a:solidFill>
                <a:srgbClr val="000000"/>
              </a:solidFill>
            </a:endParaRPr>
          </a:p>
        </p:txBody>
      </p:sp>
      <p:sp>
        <p:nvSpPr>
          <p:cNvPr id="52" name="Oval 15"/>
          <p:cNvSpPr>
            <a:spLocks noChangeArrowheads="1"/>
          </p:cNvSpPr>
          <p:nvPr>
            <p:custDataLst>
              <p:tags r:id="rId22"/>
            </p:custDataLst>
          </p:nvPr>
        </p:nvSpPr>
        <p:spPr bwMode="auto">
          <a:xfrm>
            <a:off x="7596188" y="3213100"/>
            <a:ext cx="215900" cy="215900"/>
          </a:xfrm>
          <a:prstGeom prst="ellipse">
            <a:avLst/>
          </a:prstGeom>
          <a:solidFill>
            <a:srgbClr val="00CC00">
              <a:alpha val="50000"/>
            </a:srgbClr>
          </a:solidFill>
          <a:ln w="38100" algn="ctr">
            <a:solidFill>
              <a:srgbClr val="00CC00"/>
            </a:solidFill>
            <a:round/>
            <a:headEnd/>
            <a:tailEnd/>
          </a:ln>
          <a:effectLst/>
        </p:spPr>
        <p:txBody>
          <a:bodyPr wrap="none" lIns="90000" tIns="46800" rIns="90000" bIns="46800" anchor="ctr">
            <a:spAutoFit/>
          </a:bodyPr>
          <a:lstStyle/>
          <a:p>
            <a:pPr>
              <a:defRPr/>
            </a:pPr>
            <a:endParaRPr lang="fr-CA">
              <a:solidFill>
                <a:srgbClr val="000000"/>
              </a:solidFill>
            </a:endParaRPr>
          </a:p>
        </p:txBody>
      </p:sp>
      <p:sp>
        <p:nvSpPr>
          <p:cNvPr id="53" name="Rectangle 16"/>
          <p:cNvSpPr>
            <a:spLocks noChangeArrowheads="1"/>
          </p:cNvSpPr>
          <p:nvPr>
            <p:custDataLst>
              <p:tags r:id="rId23"/>
            </p:custDataLst>
          </p:nvPr>
        </p:nvSpPr>
        <p:spPr bwMode="auto">
          <a:xfrm>
            <a:off x="7596188" y="2852738"/>
            <a:ext cx="215900" cy="215900"/>
          </a:xfrm>
          <a:prstGeom prst="rect">
            <a:avLst/>
          </a:prstGeom>
          <a:solidFill>
            <a:srgbClr val="800080">
              <a:alpha val="50000"/>
            </a:srgbClr>
          </a:solidFill>
          <a:ln w="38100" algn="ctr">
            <a:solidFill>
              <a:srgbClr val="800080"/>
            </a:solidFill>
            <a:miter lim="800000"/>
            <a:headEnd/>
            <a:tailEnd/>
          </a:ln>
          <a:effectLst/>
        </p:spPr>
        <p:txBody>
          <a:bodyPr wrap="none" lIns="90000" tIns="46800" rIns="90000" bIns="46800" anchor="ctr">
            <a:spAutoFit/>
          </a:bodyPr>
          <a:lstStyle/>
          <a:p>
            <a:pPr>
              <a:defRPr/>
            </a:pPr>
            <a:endParaRPr lang="fr-CA">
              <a:solidFill>
                <a:srgbClr val="000000"/>
              </a:solidFill>
            </a:endParaRPr>
          </a:p>
        </p:txBody>
      </p:sp>
      <p:grpSp>
        <p:nvGrpSpPr>
          <p:cNvPr id="4" name="Group 17"/>
          <p:cNvGrpSpPr>
            <a:grpSpLocks/>
          </p:cNvGrpSpPr>
          <p:nvPr>
            <p:custDataLst>
              <p:tags r:id="rId24"/>
            </p:custDataLst>
          </p:nvPr>
        </p:nvGrpSpPr>
        <p:grpSpPr bwMode="auto">
          <a:xfrm rot="16200000" flipH="1">
            <a:off x="7471569" y="3579019"/>
            <a:ext cx="550862" cy="444500"/>
            <a:chOff x="2933" y="3241"/>
            <a:chExt cx="347" cy="280"/>
          </a:xfrm>
        </p:grpSpPr>
        <p:sp>
          <p:nvSpPr>
            <p:cNvPr id="55" name="Rectangle 18"/>
            <p:cNvSpPr>
              <a:spLocks noChangeArrowheads="1"/>
            </p:cNvSpPr>
            <p:nvPr/>
          </p:nvSpPr>
          <p:spPr bwMode="auto">
            <a:xfrm rot="-5400000">
              <a:off x="2840" y="3358"/>
              <a:ext cx="280" cy="46"/>
            </a:xfrm>
            <a:prstGeom prst="rect">
              <a:avLst/>
            </a:prstGeom>
            <a:solidFill>
              <a:srgbClr val="FF0000"/>
            </a:solidFill>
            <a:ln w="28575">
              <a:solidFill>
                <a:srgbClr val="CC0000"/>
              </a:solidFill>
              <a:miter lim="800000"/>
              <a:headEnd/>
              <a:tailEnd/>
            </a:ln>
            <a:effectLst/>
          </p:spPr>
          <p:txBody>
            <a:bodyPr/>
            <a:lstStyle/>
            <a:p>
              <a:pPr>
                <a:defRPr/>
              </a:pPr>
              <a:endParaRPr lang="fr-CA">
                <a:solidFill>
                  <a:srgbClr val="000000"/>
                </a:solidFill>
              </a:endParaRPr>
            </a:p>
          </p:txBody>
        </p:sp>
        <p:grpSp>
          <p:nvGrpSpPr>
            <p:cNvPr id="5" name="Group 19"/>
            <p:cNvGrpSpPr>
              <a:grpSpLocks/>
            </p:cNvGrpSpPr>
            <p:nvPr/>
          </p:nvGrpSpPr>
          <p:grpSpPr bwMode="auto">
            <a:xfrm rot="10800000">
              <a:off x="2992" y="3249"/>
              <a:ext cx="288" cy="58"/>
              <a:chOff x="3866" y="9065"/>
              <a:chExt cx="720" cy="144"/>
            </a:xfrm>
          </p:grpSpPr>
          <p:sp>
            <p:nvSpPr>
              <p:cNvPr id="57" name="Line 20"/>
              <p:cNvSpPr>
                <a:spLocks noChangeShapeType="1"/>
              </p:cNvSpPr>
              <p:nvPr/>
            </p:nvSpPr>
            <p:spPr bwMode="auto">
              <a:xfrm flipV="1">
                <a:off x="3866" y="9065"/>
                <a:ext cx="145" cy="144"/>
              </a:xfrm>
              <a:prstGeom prst="line">
                <a:avLst/>
              </a:prstGeom>
              <a:noFill/>
              <a:ln w="28575">
                <a:solidFill>
                  <a:srgbClr val="CC0000"/>
                </a:solidFill>
                <a:round/>
                <a:headEnd/>
                <a:tailEnd/>
              </a:ln>
            </p:spPr>
            <p:txBody>
              <a:bodyPr/>
              <a:lstStyle/>
              <a:p>
                <a:pPr>
                  <a:defRPr/>
                </a:pPr>
                <a:endParaRPr lang="fr-CA">
                  <a:solidFill>
                    <a:srgbClr val="000000"/>
                  </a:solidFill>
                </a:endParaRPr>
              </a:p>
            </p:txBody>
          </p:sp>
          <p:sp>
            <p:nvSpPr>
              <p:cNvPr id="58" name="Line 21"/>
              <p:cNvSpPr>
                <a:spLocks noChangeShapeType="1"/>
              </p:cNvSpPr>
              <p:nvPr/>
            </p:nvSpPr>
            <p:spPr bwMode="auto">
              <a:xfrm>
                <a:off x="4011" y="9065"/>
                <a:ext cx="142" cy="144"/>
              </a:xfrm>
              <a:prstGeom prst="line">
                <a:avLst/>
              </a:prstGeom>
              <a:noFill/>
              <a:ln w="28575">
                <a:solidFill>
                  <a:srgbClr val="CC0000"/>
                </a:solidFill>
                <a:round/>
                <a:headEnd/>
                <a:tailEnd/>
              </a:ln>
            </p:spPr>
            <p:txBody>
              <a:bodyPr/>
              <a:lstStyle/>
              <a:p>
                <a:pPr>
                  <a:defRPr/>
                </a:pPr>
                <a:endParaRPr lang="fr-CA">
                  <a:solidFill>
                    <a:srgbClr val="000000"/>
                  </a:solidFill>
                </a:endParaRPr>
              </a:p>
            </p:txBody>
          </p:sp>
          <p:sp>
            <p:nvSpPr>
              <p:cNvPr id="59" name="Line 22"/>
              <p:cNvSpPr>
                <a:spLocks noChangeShapeType="1"/>
              </p:cNvSpPr>
              <p:nvPr/>
            </p:nvSpPr>
            <p:spPr bwMode="auto">
              <a:xfrm flipV="1">
                <a:off x="4151" y="9065"/>
                <a:ext cx="145" cy="144"/>
              </a:xfrm>
              <a:prstGeom prst="line">
                <a:avLst/>
              </a:prstGeom>
              <a:noFill/>
              <a:ln w="28575">
                <a:solidFill>
                  <a:srgbClr val="CC0000"/>
                </a:solidFill>
                <a:round/>
                <a:headEnd/>
                <a:tailEnd/>
              </a:ln>
            </p:spPr>
            <p:txBody>
              <a:bodyPr/>
              <a:lstStyle/>
              <a:p>
                <a:pPr>
                  <a:defRPr/>
                </a:pPr>
                <a:endParaRPr lang="fr-CA">
                  <a:solidFill>
                    <a:srgbClr val="000000"/>
                  </a:solidFill>
                </a:endParaRPr>
              </a:p>
            </p:txBody>
          </p:sp>
          <p:sp>
            <p:nvSpPr>
              <p:cNvPr id="60" name="Line 23"/>
              <p:cNvSpPr>
                <a:spLocks noChangeShapeType="1"/>
              </p:cNvSpPr>
              <p:nvPr/>
            </p:nvSpPr>
            <p:spPr bwMode="auto">
              <a:xfrm>
                <a:off x="4299" y="9065"/>
                <a:ext cx="143" cy="144"/>
              </a:xfrm>
              <a:prstGeom prst="line">
                <a:avLst/>
              </a:prstGeom>
              <a:noFill/>
              <a:ln w="28575">
                <a:solidFill>
                  <a:srgbClr val="CC0000"/>
                </a:solidFill>
                <a:round/>
                <a:headEnd/>
                <a:tailEnd/>
              </a:ln>
            </p:spPr>
            <p:txBody>
              <a:bodyPr/>
              <a:lstStyle/>
              <a:p>
                <a:pPr>
                  <a:defRPr/>
                </a:pPr>
                <a:endParaRPr lang="fr-CA">
                  <a:solidFill>
                    <a:srgbClr val="000000"/>
                  </a:solidFill>
                </a:endParaRPr>
              </a:p>
            </p:txBody>
          </p:sp>
          <p:sp>
            <p:nvSpPr>
              <p:cNvPr id="61" name="Line 24"/>
              <p:cNvSpPr>
                <a:spLocks noChangeShapeType="1"/>
              </p:cNvSpPr>
              <p:nvPr/>
            </p:nvSpPr>
            <p:spPr bwMode="auto">
              <a:xfrm flipV="1">
                <a:off x="4441" y="9065"/>
                <a:ext cx="145" cy="144"/>
              </a:xfrm>
              <a:prstGeom prst="line">
                <a:avLst/>
              </a:prstGeom>
              <a:noFill/>
              <a:ln w="28575">
                <a:solidFill>
                  <a:srgbClr val="CC0000"/>
                </a:solidFill>
                <a:round/>
                <a:headEnd/>
                <a:tailEnd/>
              </a:ln>
            </p:spPr>
            <p:txBody>
              <a:bodyPr/>
              <a:lstStyle/>
              <a:p>
                <a:pPr>
                  <a:defRPr/>
                </a:pPr>
                <a:endParaRPr lang="fr-CA">
                  <a:solidFill>
                    <a:srgbClr val="000000"/>
                  </a:solidFill>
                </a:endParaRPr>
              </a:p>
            </p:txBody>
          </p:sp>
        </p:grpSp>
      </p:grpSp>
      <p:sp>
        <p:nvSpPr>
          <p:cNvPr id="62" name="Oval 65"/>
          <p:cNvSpPr>
            <a:spLocks noChangeArrowheads="1"/>
          </p:cNvSpPr>
          <p:nvPr>
            <p:custDataLst>
              <p:tags r:id="rId25"/>
            </p:custDataLst>
          </p:nvPr>
        </p:nvSpPr>
        <p:spPr bwMode="auto">
          <a:xfrm>
            <a:off x="4714875" y="4149725"/>
            <a:ext cx="936625" cy="863600"/>
          </a:xfrm>
          <a:prstGeom prst="ellipse">
            <a:avLst/>
          </a:prstGeom>
          <a:solidFill>
            <a:srgbClr val="FFCC00">
              <a:alpha val="50000"/>
            </a:srgbClr>
          </a:solidFill>
          <a:ln w="38100" algn="ctr">
            <a:solidFill>
              <a:srgbClr val="FFCC00"/>
            </a:solidFill>
            <a:round/>
            <a:headEnd/>
            <a:tailEnd/>
          </a:ln>
          <a:effectLst/>
        </p:spPr>
        <p:txBody>
          <a:bodyPr lIns="90000" tIns="46800" rIns="90000" bIns="46800" anchor="ctr">
            <a:spAutoFit/>
          </a:bodyPr>
          <a:lstStyle/>
          <a:p>
            <a:pPr>
              <a:defRPr/>
            </a:pPr>
            <a:endParaRPr lang="fr-CA">
              <a:solidFill>
                <a:srgbClr val="000000"/>
              </a:solidFill>
            </a:endParaRPr>
          </a:p>
        </p:txBody>
      </p:sp>
      <p:grpSp>
        <p:nvGrpSpPr>
          <p:cNvPr id="6" name="Group 66"/>
          <p:cNvGrpSpPr>
            <a:grpSpLocks/>
          </p:cNvGrpSpPr>
          <p:nvPr>
            <p:custDataLst>
              <p:tags r:id="rId26"/>
            </p:custDataLst>
          </p:nvPr>
        </p:nvGrpSpPr>
        <p:grpSpPr bwMode="auto">
          <a:xfrm>
            <a:off x="4930775" y="4437063"/>
            <a:ext cx="488950" cy="315912"/>
            <a:chOff x="4242" y="2786"/>
            <a:chExt cx="332" cy="237"/>
          </a:xfrm>
        </p:grpSpPr>
        <p:sp>
          <p:nvSpPr>
            <p:cNvPr id="64" name="Rectangle 67"/>
            <p:cNvSpPr>
              <a:spLocks noChangeArrowheads="1"/>
            </p:cNvSpPr>
            <p:nvPr/>
          </p:nvSpPr>
          <p:spPr bwMode="auto">
            <a:xfrm rot="16200000" flipH="1">
              <a:off x="4149" y="2878"/>
              <a:ext cx="237" cy="45"/>
            </a:xfrm>
            <a:prstGeom prst="rect">
              <a:avLst/>
            </a:prstGeom>
            <a:solidFill>
              <a:srgbClr val="FF0000"/>
            </a:solidFill>
            <a:ln w="28575">
              <a:solidFill>
                <a:srgbClr val="FF0000"/>
              </a:solidFill>
              <a:miter lim="800000"/>
              <a:headEnd/>
              <a:tailEnd/>
            </a:ln>
            <a:effectLst/>
          </p:spPr>
          <p:txBody>
            <a:bodyPr/>
            <a:lstStyle/>
            <a:p>
              <a:pPr>
                <a:defRPr/>
              </a:pPr>
              <a:endParaRPr lang="fr-CA">
                <a:solidFill>
                  <a:srgbClr val="000000"/>
                </a:solidFill>
              </a:endParaRPr>
            </a:p>
          </p:txBody>
        </p:sp>
        <p:grpSp>
          <p:nvGrpSpPr>
            <p:cNvPr id="7" name="Group 68"/>
            <p:cNvGrpSpPr>
              <a:grpSpLocks/>
            </p:cNvGrpSpPr>
            <p:nvPr/>
          </p:nvGrpSpPr>
          <p:grpSpPr bwMode="auto">
            <a:xfrm flipH="1">
              <a:off x="4285" y="2975"/>
              <a:ext cx="288" cy="48"/>
              <a:chOff x="3866" y="9065"/>
              <a:chExt cx="720" cy="144"/>
            </a:xfrm>
          </p:grpSpPr>
          <p:sp>
            <p:nvSpPr>
              <p:cNvPr id="78" name="Line 69"/>
              <p:cNvSpPr>
                <a:spLocks noChangeShapeType="1"/>
              </p:cNvSpPr>
              <p:nvPr/>
            </p:nvSpPr>
            <p:spPr bwMode="auto">
              <a:xfrm flipV="1">
                <a:off x="3866" y="9066"/>
                <a:ext cx="143" cy="143"/>
              </a:xfrm>
              <a:prstGeom prst="line">
                <a:avLst/>
              </a:prstGeom>
              <a:noFill/>
              <a:ln w="28575">
                <a:solidFill>
                  <a:srgbClr val="FF0000"/>
                </a:solidFill>
                <a:round/>
                <a:headEnd/>
                <a:tailEnd/>
              </a:ln>
            </p:spPr>
            <p:txBody>
              <a:bodyPr/>
              <a:lstStyle/>
              <a:p>
                <a:pPr>
                  <a:defRPr/>
                </a:pPr>
                <a:endParaRPr lang="fr-CA">
                  <a:solidFill>
                    <a:srgbClr val="000000"/>
                  </a:solidFill>
                </a:endParaRPr>
              </a:p>
            </p:txBody>
          </p:sp>
          <p:sp>
            <p:nvSpPr>
              <p:cNvPr id="79" name="Line 70"/>
              <p:cNvSpPr>
                <a:spLocks noChangeShapeType="1"/>
              </p:cNvSpPr>
              <p:nvPr/>
            </p:nvSpPr>
            <p:spPr bwMode="auto">
              <a:xfrm>
                <a:off x="4009" y="9066"/>
                <a:ext cx="146" cy="143"/>
              </a:xfrm>
              <a:prstGeom prst="line">
                <a:avLst/>
              </a:prstGeom>
              <a:noFill/>
              <a:ln w="28575">
                <a:solidFill>
                  <a:srgbClr val="FF0000"/>
                </a:solidFill>
                <a:round/>
                <a:headEnd/>
                <a:tailEnd/>
              </a:ln>
            </p:spPr>
            <p:txBody>
              <a:bodyPr/>
              <a:lstStyle/>
              <a:p>
                <a:pPr>
                  <a:defRPr/>
                </a:pPr>
                <a:endParaRPr lang="fr-CA">
                  <a:solidFill>
                    <a:srgbClr val="000000"/>
                  </a:solidFill>
                </a:endParaRPr>
              </a:p>
            </p:txBody>
          </p:sp>
          <p:sp>
            <p:nvSpPr>
              <p:cNvPr id="80" name="Line 71"/>
              <p:cNvSpPr>
                <a:spLocks noChangeShapeType="1"/>
              </p:cNvSpPr>
              <p:nvPr/>
            </p:nvSpPr>
            <p:spPr bwMode="auto">
              <a:xfrm flipV="1">
                <a:off x="4155" y="9066"/>
                <a:ext cx="143" cy="143"/>
              </a:xfrm>
              <a:prstGeom prst="line">
                <a:avLst/>
              </a:prstGeom>
              <a:noFill/>
              <a:ln w="28575">
                <a:solidFill>
                  <a:srgbClr val="FF0000"/>
                </a:solidFill>
                <a:round/>
                <a:headEnd/>
                <a:tailEnd/>
              </a:ln>
            </p:spPr>
            <p:txBody>
              <a:bodyPr/>
              <a:lstStyle/>
              <a:p>
                <a:pPr>
                  <a:defRPr/>
                </a:pPr>
                <a:endParaRPr lang="fr-CA">
                  <a:solidFill>
                    <a:srgbClr val="000000"/>
                  </a:solidFill>
                </a:endParaRPr>
              </a:p>
            </p:txBody>
          </p:sp>
          <p:sp>
            <p:nvSpPr>
              <p:cNvPr id="81" name="Line 72"/>
              <p:cNvSpPr>
                <a:spLocks noChangeShapeType="1"/>
              </p:cNvSpPr>
              <p:nvPr/>
            </p:nvSpPr>
            <p:spPr bwMode="auto">
              <a:xfrm>
                <a:off x="4297" y="9066"/>
                <a:ext cx="146" cy="143"/>
              </a:xfrm>
              <a:prstGeom prst="line">
                <a:avLst/>
              </a:prstGeom>
              <a:noFill/>
              <a:ln w="28575">
                <a:solidFill>
                  <a:srgbClr val="FF0000"/>
                </a:solidFill>
                <a:round/>
                <a:headEnd/>
                <a:tailEnd/>
              </a:ln>
            </p:spPr>
            <p:txBody>
              <a:bodyPr/>
              <a:lstStyle/>
              <a:p>
                <a:pPr>
                  <a:defRPr/>
                </a:pPr>
                <a:endParaRPr lang="fr-CA">
                  <a:solidFill>
                    <a:srgbClr val="000000"/>
                  </a:solidFill>
                </a:endParaRPr>
              </a:p>
            </p:txBody>
          </p:sp>
          <p:sp>
            <p:nvSpPr>
              <p:cNvPr id="82" name="Line 73"/>
              <p:cNvSpPr>
                <a:spLocks noChangeShapeType="1"/>
              </p:cNvSpPr>
              <p:nvPr/>
            </p:nvSpPr>
            <p:spPr bwMode="auto">
              <a:xfrm flipV="1">
                <a:off x="4443" y="9066"/>
                <a:ext cx="143" cy="143"/>
              </a:xfrm>
              <a:prstGeom prst="line">
                <a:avLst/>
              </a:prstGeom>
              <a:noFill/>
              <a:ln w="28575">
                <a:solidFill>
                  <a:srgbClr val="FF0000"/>
                </a:solidFill>
                <a:round/>
                <a:headEnd/>
                <a:tailEnd/>
              </a:ln>
            </p:spPr>
            <p:txBody>
              <a:bodyPr/>
              <a:lstStyle/>
              <a:p>
                <a:pPr>
                  <a:defRPr/>
                </a:pPr>
                <a:endParaRPr lang="fr-CA">
                  <a:solidFill>
                    <a:srgbClr val="000000"/>
                  </a:solidFill>
                </a:endParaRPr>
              </a:p>
            </p:txBody>
          </p:sp>
        </p:grpSp>
        <p:grpSp>
          <p:nvGrpSpPr>
            <p:cNvPr id="8" name="Group 74"/>
            <p:cNvGrpSpPr>
              <a:grpSpLocks/>
            </p:cNvGrpSpPr>
            <p:nvPr/>
          </p:nvGrpSpPr>
          <p:grpSpPr bwMode="auto">
            <a:xfrm flipH="1">
              <a:off x="4286" y="2886"/>
              <a:ext cx="288" cy="48"/>
              <a:chOff x="3866" y="9065"/>
              <a:chExt cx="720" cy="144"/>
            </a:xfrm>
          </p:grpSpPr>
          <p:sp>
            <p:nvSpPr>
              <p:cNvPr id="73" name="Line 75"/>
              <p:cNvSpPr>
                <a:spLocks noChangeShapeType="1"/>
              </p:cNvSpPr>
              <p:nvPr/>
            </p:nvSpPr>
            <p:spPr bwMode="auto">
              <a:xfrm flipV="1">
                <a:off x="3866" y="9065"/>
                <a:ext cx="143" cy="143"/>
              </a:xfrm>
              <a:prstGeom prst="line">
                <a:avLst/>
              </a:prstGeom>
              <a:noFill/>
              <a:ln w="28575">
                <a:solidFill>
                  <a:srgbClr val="FF0000"/>
                </a:solidFill>
                <a:round/>
                <a:headEnd/>
                <a:tailEnd/>
              </a:ln>
            </p:spPr>
            <p:txBody>
              <a:bodyPr/>
              <a:lstStyle/>
              <a:p>
                <a:pPr>
                  <a:defRPr/>
                </a:pPr>
                <a:endParaRPr lang="fr-CA">
                  <a:solidFill>
                    <a:srgbClr val="000000"/>
                  </a:solidFill>
                </a:endParaRPr>
              </a:p>
            </p:txBody>
          </p:sp>
          <p:sp>
            <p:nvSpPr>
              <p:cNvPr id="74" name="Line 76"/>
              <p:cNvSpPr>
                <a:spLocks noChangeShapeType="1"/>
              </p:cNvSpPr>
              <p:nvPr/>
            </p:nvSpPr>
            <p:spPr bwMode="auto">
              <a:xfrm>
                <a:off x="4009" y="9065"/>
                <a:ext cx="146" cy="143"/>
              </a:xfrm>
              <a:prstGeom prst="line">
                <a:avLst/>
              </a:prstGeom>
              <a:noFill/>
              <a:ln w="28575">
                <a:solidFill>
                  <a:srgbClr val="FF0000"/>
                </a:solidFill>
                <a:round/>
                <a:headEnd/>
                <a:tailEnd/>
              </a:ln>
            </p:spPr>
            <p:txBody>
              <a:bodyPr/>
              <a:lstStyle/>
              <a:p>
                <a:pPr>
                  <a:defRPr/>
                </a:pPr>
                <a:endParaRPr lang="fr-CA">
                  <a:solidFill>
                    <a:srgbClr val="000000"/>
                  </a:solidFill>
                </a:endParaRPr>
              </a:p>
            </p:txBody>
          </p:sp>
          <p:sp>
            <p:nvSpPr>
              <p:cNvPr id="75" name="Line 77"/>
              <p:cNvSpPr>
                <a:spLocks noChangeShapeType="1"/>
              </p:cNvSpPr>
              <p:nvPr/>
            </p:nvSpPr>
            <p:spPr bwMode="auto">
              <a:xfrm flipV="1">
                <a:off x="4154" y="9065"/>
                <a:ext cx="143" cy="143"/>
              </a:xfrm>
              <a:prstGeom prst="line">
                <a:avLst/>
              </a:prstGeom>
              <a:noFill/>
              <a:ln w="28575">
                <a:solidFill>
                  <a:srgbClr val="FF0000"/>
                </a:solidFill>
                <a:round/>
                <a:headEnd/>
                <a:tailEnd/>
              </a:ln>
            </p:spPr>
            <p:txBody>
              <a:bodyPr/>
              <a:lstStyle/>
              <a:p>
                <a:pPr>
                  <a:defRPr/>
                </a:pPr>
                <a:endParaRPr lang="fr-CA">
                  <a:solidFill>
                    <a:srgbClr val="000000"/>
                  </a:solidFill>
                </a:endParaRPr>
              </a:p>
            </p:txBody>
          </p:sp>
          <p:sp>
            <p:nvSpPr>
              <p:cNvPr id="76" name="Line 78"/>
              <p:cNvSpPr>
                <a:spLocks noChangeShapeType="1"/>
              </p:cNvSpPr>
              <p:nvPr/>
            </p:nvSpPr>
            <p:spPr bwMode="auto">
              <a:xfrm>
                <a:off x="4297" y="9065"/>
                <a:ext cx="146" cy="143"/>
              </a:xfrm>
              <a:prstGeom prst="line">
                <a:avLst/>
              </a:prstGeom>
              <a:noFill/>
              <a:ln w="28575">
                <a:solidFill>
                  <a:srgbClr val="FF0000"/>
                </a:solidFill>
                <a:round/>
                <a:headEnd/>
                <a:tailEnd/>
              </a:ln>
            </p:spPr>
            <p:txBody>
              <a:bodyPr/>
              <a:lstStyle/>
              <a:p>
                <a:pPr>
                  <a:defRPr/>
                </a:pPr>
                <a:endParaRPr lang="fr-CA">
                  <a:solidFill>
                    <a:srgbClr val="000000"/>
                  </a:solidFill>
                </a:endParaRPr>
              </a:p>
            </p:txBody>
          </p:sp>
          <p:sp>
            <p:nvSpPr>
              <p:cNvPr id="77" name="Line 79"/>
              <p:cNvSpPr>
                <a:spLocks noChangeShapeType="1"/>
              </p:cNvSpPr>
              <p:nvPr/>
            </p:nvSpPr>
            <p:spPr bwMode="auto">
              <a:xfrm flipV="1">
                <a:off x="4443" y="9065"/>
                <a:ext cx="143" cy="143"/>
              </a:xfrm>
              <a:prstGeom prst="line">
                <a:avLst/>
              </a:prstGeom>
              <a:noFill/>
              <a:ln w="28575">
                <a:solidFill>
                  <a:srgbClr val="FF0000"/>
                </a:solidFill>
                <a:round/>
                <a:headEnd/>
                <a:tailEnd/>
              </a:ln>
            </p:spPr>
            <p:txBody>
              <a:bodyPr/>
              <a:lstStyle/>
              <a:p>
                <a:pPr>
                  <a:defRPr/>
                </a:pPr>
                <a:endParaRPr lang="fr-CA">
                  <a:solidFill>
                    <a:srgbClr val="000000"/>
                  </a:solidFill>
                </a:endParaRPr>
              </a:p>
            </p:txBody>
          </p:sp>
        </p:grpSp>
        <p:grpSp>
          <p:nvGrpSpPr>
            <p:cNvPr id="9" name="Group 80"/>
            <p:cNvGrpSpPr>
              <a:grpSpLocks/>
            </p:cNvGrpSpPr>
            <p:nvPr/>
          </p:nvGrpSpPr>
          <p:grpSpPr bwMode="auto">
            <a:xfrm flipH="1">
              <a:off x="4286" y="2803"/>
              <a:ext cx="288" cy="48"/>
              <a:chOff x="3866" y="9065"/>
              <a:chExt cx="720" cy="144"/>
            </a:xfrm>
          </p:grpSpPr>
          <p:sp>
            <p:nvSpPr>
              <p:cNvPr id="68" name="Line 81"/>
              <p:cNvSpPr>
                <a:spLocks noChangeShapeType="1"/>
              </p:cNvSpPr>
              <p:nvPr/>
            </p:nvSpPr>
            <p:spPr bwMode="auto">
              <a:xfrm flipV="1">
                <a:off x="3866" y="9064"/>
                <a:ext cx="143" cy="146"/>
              </a:xfrm>
              <a:prstGeom prst="line">
                <a:avLst/>
              </a:prstGeom>
              <a:noFill/>
              <a:ln w="28575">
                <a:solidFill>
                  <a:srgbClr val="FF0000"/>
                </a:solidFill>
                <a:round/>
                <a:headEnd/>
                <a:tailEnd/>
              </a:ln>
            </p:spPr>
            <p:txBody>
              <a:bodyPr/>
              <a:lstStyle/>
              <a:p>
                <a:pPr>
                  <a:defRPr/>
                </a:pPr>
                <a:endParaRPr lang="fr-CA">
                  <a:solidFill>
                    <a:srgbClr val="000000"/>
                  </a:solidFill>
                </a:endParaRPr>
              </a:p>
            </p:txBody>
          </p:sp>
          <p:sp>
            <p:nvSpPr>
              <p:cNvPr id="69" name="Line 82"/>
              <p:cNvSpPr>
                <a:spLocks noChangeShapeType="1"/>
              </p:cNvSpPr>
              <p:nvPr/>
            </p:nvSpPr>
            <p:spPr bwMode="auto">
              <a:xfrm>
                <a:off x="4009" y="9064"/>
                <a:ext cx="146" cy="146"/>
              </a:xfrm>
              <a:prstGeom prst="line">
                <a:avLst/>
              </a:prstGeom>
              <a:noFill/>
              <a:ln w="28575">
                <a:solidFill>
                  <a:srgbClr val="FF0000"/>
                </a:solidFill>
                <a:round/>
                <a:headEnd/>
                <a:tailEnd/>
              </a:ln>
            </p:spPr>
            <p:txBody>
              <a:bodyPr/>
              <a:lstStyle/>
              <a:p>
                <a:pPr>
                  <a:defRPr/>
                </a:pPr>
                <a:endParaRPr lang="fr-CA">
                  <a:solidFill>
                    <a:srgbClr val="000000"/>
                  </a:solidFill>
                </a:endParaRPr>
              </a:p>
            </p:txBody>
          </p:sp>
          <p:sp>
            <p:nvSpPr>
              <p:cNvPr id="70" name="Line 83"/>
              <p:cNvSpPr>
                <a:spLocks noChangeShapeType="1"/>
              </p:cNvSpPr>
              <p:nvPr/>
            </p:nvSpPr>
            <p:spPr bwMode="auto">
              <a:xfrm flipV="1">
                <a:off x="4154" y="9064"/>
                <a:ext cx="143" cy="146"/>
              </a:xfrm>
              <a:prstGeom prst="line">
                <a:avLst/>
              </a:prstGeom>
              <a:noFill/>
              <a:ln w="28575">
                <a:solidFill>
                  <a:srgbClr val="FF0000"/>
                </a:solidFill>
                <a:round/>
                <a:headEnd/>
                <a:tailEnd/>
              </a:ln>
            </p:spPr>
            <p:txBody>
              <a:bodyPr/>
              <a:lstStyle/>
              <a:p>
                <a:pPr>
                  <a:defRPr/>
                </a:pPr>
                <a:endParaRPr lang="fr-CA">
                  <a:solidFill>
                    <a:srgbClr val="000000"/>
                  </a:solidFill>
                </a:endParaRPr>
              </a:p>
            </p:txBody>
          </p:sp>
          <p:sp>
            <p:nvSpPr>
              <p:cNvPr id="71" name="Line 84"/>
              <p:cNvSpPr>
                <a:spLocks noChangeShapeType="1"/>
              </p:cNvSpPr>
              <p:nvPr/>
            </p:nvSpPr>
            <p:spPr bwMode="auto">
              <a:xfrm>
                <a:off x="4297" y="9064"/>
                <a:ext cx="146" cy="146"/>
              </a:xfrm>
              <a:prstGeom prst="line">
                <a:avLst/>
              </a:prstGeom>
              <a:noFill/>
              <a:ln w="28575">
                <a:solidFill>
                  <a:srgbClr val="FF0000"/>
                </a:solidFill>
                <a:round/>
                <a:headEnd/>
                <a:tailEnd/>
              </a:ln>
            </p:spPr>
            <p:txBody>
              <a:bodyPr/>
              <a:lstStyle/>
              <a:p>
                <a:pPr>
                  <a:defRPr/>
                </a:pPr>
                <a:endParaRPr lang="fr-CA">
                  <a:solidFill>
                    <a:srgbClr val="000000"/>
                  </a:solidFill>
                </a:endParaRPr>
              </a:p>
            </p:txBody>
          </p:sp>
          <p:sp>
            <p:nvSpPr>
              <p:cNvPr id="72" name="Line 85"/>
              <p:cNvSpPr>
                <a:spLocks noChangeShapeType="1"/>
              </p:cNvSpPr>
              <p:nvPr/>
            </p:nvSpPr>
            <p:spPr bwMode="auto">
              <a:xfrm flipV="1">
                <a:off x="4443" y="9064"/>
                <a:ext cx="143" cy="146"/>
              </a:xfrm>
              <a:prstGeom prst="line">
                <a:avLst/>
              </a:prstGeom>
              <a:noFill/>
              <a:ln w="28575">
                <a:solidFill>
                  <a:srgbClr val="FF0000"/>
                </a:solidFill>
                <a:round/>
                <a:headEnd/>
                <a:tailEnd/>
              </a:ln>
            </p:spPr>
            <p:txBody>
              <a:bodyPr/>
              <a:lstStyle/>
              <a:p>
                <a:pPr>
                  <a:defRPr/>
                </a:pPr>
                <a:endParaRPr lang="fr-CA">
                  <a:solidFill>
                    <a:srgbClr val="000000"/>
                  </a:solidFill>
                </a:endParaRPr>
              </a:p>
            </p:txBody>
          </p:sp>
        </p:grpSp>
      </p:grpSp>
      <p:sp>
        <p:nvSpPr>
          <p:cNvPr id="83" name="Freeform 141"/>
          <p:cNvSpPr>
            <a:spLocks/>
          </p:cNvSpPr>
          <p:nvPr>
            <p:custDataLst>
              <p:tags r:id="rId27"/>
            </p:custDataLst>
          </p:nvPr>
        </p:nvSpPr>
        <p:spPr bwMode="auto">
          <a:xfrm>
            <a:off x="4425950" y="5013325"/>
            <a:ext cx="768350" cy="468313"/>
          </a:xfrm>
          <a:custGeom>
            <a:avLst/>
            <a:gdLst/>
            <a:ahLst/>
            <a:cxnLst>
              <a:cxn ang="0">
                <a:pos x="454" y="0"/>
              </a:cxn>
              <a:cxn ang="0">
                <a:pos x="454" y="181"/>
              </a:cxn>
              <a:cxn ang="0">
                <a:pos x="272" y="136"/>
              </a:cxn>
              <a:cxn ang="0">
                <a:pos x="136" y="272"/>
              </a:cxn>
              <a:cxn ang="0">
                <a:pos x="0" y="272"/>
              </a:cxn>
            </a:cxnLst>
            <a:rect l="0" t="0" r="r" b="b"/>
            <a:pathLst>
              <a:path w="484" h="295">
                <a:moveTo>
                  <a:pt x="454" y="0"/>
                </a:moveTo>
                <a:cubicBezTo>
                  <a:pt x="469" y="79"/>
                  <a:pt x="484" y="158"/>
                  <a:pt x="454" y="181"/>
                </a:cubicBezTo>
                <a:cubicBezTo>
                  <a:pt x="424" y="204"/>
                  <a:pt x="325" y="121"/>
                  <a:pt x="272" y="136"/>
                </a:cubicBezTo>
                <a:cubicBezTo>
                  <a:pt x="219" y="151"/>
                  <a:pt x="181" y="249"/>
                  <a:pt x="136" y="272"/>
                </a:cubicBezTo>
                <a:cubicBezTo>
                  <a:pt x="91" y="295"/>
                  <a:pt x="45" y="283"/>
                  <a:pt x="0" y="272"/>
                </a:cubicBezTo>
              </a:path>
            </a:pathLst>
          </a:custGeom>
          <a:noFill/>
          <a:ln w="38100" cap="flat" cmpd="sng">
            <a:solidFill>
              <a:srgbClr val="FFCC00"/>
            </a:solidFill>
            <a:prstDash val="solid"/>
            <a:round/>
            <a:headEnd/>
            <a:tailEnd/>
          </a:ln>
          <a:effectLst/>
        </p:spPr>
        <p:txBody>
          <a:bodyPr wrap="none" lIns="90000" tIns="46800" rIns="90000" bIns="46800" anchor="ctr">
            <a:spAutoFit/>
          </a:bodyPr>
          <a:lstStyle/>
          <a:p>
            <a:pPr>
              <a:defRPr/>
            </a:pPr>
            <a:endParaRPr lang="fr-CA">
              <a:solidFill>
                <a:srgbClr val="000000"/>
              </a:solidFill>
            </a:endParaRPr>
          </a:p>
        </p:txBody>
      </p:sp>
      <p:sp>
        <p:nvSpPr>
          <p:cNvPr id="84" name="Text Box 142"/>
          <p:cNvSpPr txBox="1">
            <a:spLocks noChangeArrowheads="1"/>
          </p:cNvSpPr>
          <p:nvPr>
            <p:custDataLst>
              <p:tags r:id="rId28"/>
            </p:custDataLst>
          </p:nvPr>
        </p:nvSpPr>
        <p:spPr bwMode="auto">
          <a:xfrm>
            <a:off x="3276600" y="5157788"/>
            <a:ext cx="1512888" cy="371475"/>
          </a:xfrm>
          <a:prstGeom prst="rect">
            <a:avLst/>
          </a:prstGeom>
          <a:noFill/>
          <a:ln w="38100" algn="ctr">
            <a:noFill/>
            <a:miter lim="800000"/>
            <a:headEnd/>
            <a:tailEnd/>
          </a:ln>
          <a:effectLst/>
        </p:spPr>
        <p:txBody>
          <a:bodyPr lIns="90000" tIns="46800" rIns="90000" bIns="46800">
            <a:spAutoFit/>
          </a:bodyPr>
          <a:lstStyle/>
          <a:p>
            <a:pPr>
              <a:spcBef>
                <a:spcPct val="50000"/>
              </a:spcBef>
              <a:defRPr/>
            </a:pPr>
            <a:r>
              <a:rPr lang="fr-CA" b="1" dirty="0" err="1">
                <a:solidFill>
                  <a:srgbClr val="000000"/>
                </a:solidFill>
                <a:effectLst>
                  <a:outerShdw blurRad="38100" dist="38100" dir="2700000" algn="tl">
                    <a:srgbClr val="000000"/>
                  </a:outerShdw>
                </a:effectLst>
              </a:rPr>
              <a:t>Chylomicron</a:t>
            </a:r>
            <a:endParaRPr lang="fr-CA" b="1" dirty="0">
              <a:solidFill>
                <a:srgbClr val="000000"/>
              </a:solidFill>
              <a:effectLst>
                <a:outerShdw blurRad="38100" dist="38100" dir="2700000" algn="tl">
                  <a:srgbClr val="000000"/>
                </a:outerShdw>
              </a:effectLst>
            </a:endParaRPr>
          </a:p>
        </p:txBody>
      </p:sp>
      <p:sp>
        <p:nvSpPr>
          <p:cNvPr id="85" name="ZoneTexte 84"/>
          <p:cNvSpPr txBox="1"/>
          <p:nvPr/>
        </p:nvSpPr>
        <p:spPr>
          <a:xfrm>
            <a:off x="7812088" y="2781300"/>
            <a:ext cx="919162" cy="368300"/>
          </a:xfrm>
          <a:prstGeom prst="rect">
            <a:avLst/>
          </a:prstGeom>
          <a:noFill/>
        </p:spPr>
        <p:txBody>
          <a:bodyPr wrap="none">
            <a:spAutoFit/>
          </a:bodyPr>
          <a:lstStyle/>
          <a:p>
            <a:pPr algn="l">
              <a:defRPr/>
            </a:pPr>
            <a:r>
              <a:rPr lang="fr-CA" dirty="0">
                <a:solidFill>
                  <a:srgbClr val="000000"/>
                </a:solidFill>
              </a:rPr>
              <a:t>Glucide</a:t>
            </a:r>
          </a:p>
        </p:txBody>
      </p:sp>
      <p:sp>
        <p:nvSpPr>
          <p:cNvPr id="87" name="ZoneTexte 86"/>
          <p:cNvSpPr txBox="1"/>
          <p:nvPr/>
        </p:nvSpPr>
        <p:spPr>
          <a:xfrm>
            <a:off x="7885113" y="3141663"/>
            <a:ext cx="1008062" cy="368300"/>
          </a:xfrm>
          <a:prstGeom prst="rect">
            <a:avLst/>
          </a:prstGeom>
          <a:noFill/>
        </p:spPr>
        <p:txBody>
          <a:bodyPr wrap="none">
            <a:spAutoFit/>
          </a:bodyPr>
          <a:lstStyle/>
          <a:p>
            <a:pPr algn="l">
              <a:defRPr/>
            </a:pPr>
            <a:r>
              <a:rPr lang="fr-CA" dirty="0">
                <a:solidFill>
                  <a:srgbClr val="000000"/>
                </a:solidFill>
              </a:rPr>
              <a:t>Protéine</a:t>
            </a:r>
          </a:p>
        </p:txBody>
      </p:sp>
      <p:sp>
        <p:nvSpPr>
          <p:cNvPr id="88" name="ZoneTexte 87"/>
          <p:cNvSpPr txBox="1"/>
          <p:nvPr/>
        </p:nvSpPr>
        <p:spPr>
          <a:xfrm>
            <a:off x="7812088" y="3573463"/>
            <a:ext cx="758825" cy="368300"/>
          </a:xfrm>
          <a:prstGeom prst="rect">
            <a:avLst/>
          </a:prstGeom>
          <a:noFill/>
        </p:spPr>
        <p:txBody>
          <a:bodyPr wrap="none">
            <a:spAutoFit/>
          </a:bodyPr>
          <a:lstStyle/>
          <a:p>
            <a:pPr algn="l">
              <a:defRPr/>
            </a:pPr>
            <a:r>
              <a:rPr lang="fr-CA" dirty="0">
                <a:solidFill>
                  <a:srgbClr val="000000"/>
                </a:solidFill>
              </a:rPr>
              <a:t>Lipide</a:t>
            </a:r>
          </a:p>
        </p:txBody>
      </p:sp>
      <p:sp>
        <p:nvSpPr>
          <p:cNvPr id="67" name="Forme libre 66"/>
          <p:cNvSpPr/>
          <p:nvPr/>
        </p:nvSpPr>
        <p:spPr bwMode="auto">
          <a:xfrm rot="5400000">
            <a:off x="5435749" y="1629148"/>
            <a:ext cx="107950" cy="395287"/>
          </a:xfrm>
          <a:custGeom>
            <a:avLst/>
            <a:gdLst>
              <a:gd name="connsiteX0" fmla="*/ 46567 w 60325"/>
              <a:gd name="connsiteY0" fmla="*/ 209550 h 209550"/>
              <a:gd name="connsiteX1" fmla="*/ 2117 w 60325"/>
              <a:gd name="connsiteY1" fmla="*/ 146050 h 209550"/>
              <a:gd name="connsiteX2" fmla="*/ 59267 w 60325"/>
              <a:gd name="connsiteY2" fmla="*/ 114300 h 209550"/>
              <a:gd name="connsiteX3" fmla="*/ 8467 w 60325"/>
              <a:gd name="connsiteY3" fmla="*/ 44450 h 209550"/>
              <a:gd name="connsiteX4" fmla="*/ 59267 w 60325"/>
              <a:gd name="connsiteY4" fmla="*/ 0 h 209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25" h="209550">
                <a:moveTo>
                  <a:pt x="46567" y="209550"/>
                </a:moveTo>
                <a:cubicBezTo>
                  <a:pt x="23283" y="185737"/>
                  <a:pt x="0" y="161925"/>
                  <a:pt x="2117" y="146050"/>
                </a:cubicBezTo>
                <a:cubicBezTo>
                  <a:pt x="4234" y="130175"/>
                  <a:pt x="58209" y="131233"/>
                  <a:pt x="59267" y="114300"/>
                </a:cubicBezTo>
                <a:cubicBezTo>
                  <a:pt x="60325" y="97367"/>
                  <a:pt x="8467" y="63500"/>
                  <a:pt x="8467" y="44450"/>
                </a:cubicBezTo>
                <a:cubicBezTo>
                  <a:pt x="8467" y="25400"/>
                  <a:pt x="49742" y="8467"/>
                  <a:pt x="59267" y="0"/>
                </a:cubicBezTo>
              </a:path>
            </a:pathLst>
          </a:custGeom>
          <a:noFill/>
          <a:ln w="28575" cap="flat" cmpd="sng" algn="ctr">
            <a:solidFill>
              <a:srgbClr val="FF0000"/>
            </a:solidFill>
            <a:prstDash val="solid"/>
            <a:round/>
            <a:headEnd type="none" w="med" len="med"/>
            <a:tailEnd type="none" w="med" len="med"/>
          </a:ln>
          <a:effectLst/>
        </p:spPr>
        <p:txBody>
          <a:bodyPr wrap="none" lIns="90000" tIns="46800" rIns="90000" bIns="46800" anchor="ctr">
            <a:spAutoFit/>
          </a:bodyPr>
          <a:lstStyle/>
          <a:p>
            <a:pPr>
              <a:defRPr/>
            </a:pPr>
            <a:endParaRPr lang="fr-CA"/>
          </a:p>
        </p:txBody>
      </p:sp>
      <p:sp>
        <p:nvSpPr>
          <p:cNvPr id="86" name="Text Box 76"/>
          <p:cNvSpPr txBox="1">
            <a:spLocks noChangeArrowheads="1"/>
          </p:cNvSpPr>
          <p:nvPr/>
        </p:nvSpPr>
        <p:spPr bwMode="auto">
          <a:xfrm>
            <a:off x="4572000" y="5301208"/>
            <a:ext cx="2988000" cy="463846"/>
          </a:xfrm>
          <a:prstGeom prst="rect">
            <a:avLst/>
          </a:prstGeom>
          <a:noFill/>
          <a:ln w="38100" algn="ctr">
            <a:noFill/>
            <a:miter lim="800000"/>
            <a:headEnd/>
            <a:tailEnd/>
          </a:ln>
          <a:effectLst/>
        </p:spPr>
        <p:txBody>
          <a:bodyPr lIns="90000" tIns="46800" rIns="90000" bIns="46800">
            <a:spAutoFit/>
          </a:bodyPr>
          <a:lstStyle/>
          <a:p>
            <a:pPr>
              <a:spcBef>
                <a:spcPct val="50000"/>
              </a:spcBef>
              <a:defRPr/>
            </a:pPr>
            <a:r>
              <a:rPr lang="fr-CA" sz="2400" b="1" dirty="0" smtClean="0">
                <a:solidFill>
                  <a:srgbClr val="FF3300"/>
                </a:solidFill>
                <a:effectLst>
                  <a:outerShdw blurRad="38100" dist="38100" dir="2700000" algn="tl">
                    <a:srgbClr val="C0C0C0"/>
                  </a:outerShdw>
                </a:effectLst>
                <a:sym typeface="Wingdings"/>
              </a:rPr>
              <a:t> </a:t>
            </a:r>
            <a:r>
              <a:rPr lang="fr-CA" sz="2400" b="1" dirty="0" smtClean="0">
                <a:solidFill>
                  <a:srgbClr val="FF3300"/>
                </a:solidFill>
                <a:effectLst>
                  <a:outerShdw blurRad="38100" dist="38100" dir="2700000" algn="tl">
                    <a:srgbClr val="C0C0C0"/>
                  </a:outerShdw>
                </a:effectLst>
              </a:rPr>
              <a:t>Liquide </a:t>
            </a:r>
            <a:r>
              <a:rPr lang="fr-CA" sz="2400" b="1" dirty="0">
                <a:solidFill>
                  <a:srgbClr val="FF3300"/>
                </a:solidFill>
                <a:effectLst>
                  <a:outerShdw blurRad="38100" dist="38100" dir="2700000" algn="tl">
                    <a:srgbClr val="C0C0C0"/>
                  </a:outerShdw>
                </a:effectLst>
              </a:rPr>
              <a:t>interstitiel</a:t>
            </a:r>
          </a:p>
        </p:txBody>
      </p:sp>
      <p:sp>
        <p:nvSpPr>
          <p:cNvPr id="10" name="Titre 9"/>
          <p:cNvSpPr>
            <a:spLocks noGrp="1"/>
          </p:cNvSpPr>
          <p:nvPr>
            <p:ph type="title"/>
          </p:nvPr>
        </p:nvSpPr>
        <p:spPr>
          <a:xfrm>
            <a:off x="609600" y="116632"/>
            <a:ext cx="8153400" cy="990600"/>
          </a:xfrm>
        </p:spPr>
        <p:txBody>
          <a:bodyPr/>
          <a:lstStyle/>
          <a:p>
            <a:r>
              <a:rPr lang="fr-CA" dirty="0" smtClean="0"/>
              <a:t>Absorption en 3 étapes</a:t>
            </a:r>
            <a:endParaRPr lang="fr-CA" dirty="0"/>
          </a:p>
        </p:txBody>
      </p:sp>
      <p:sp>
        <p:nvSpPr>
          <p:cNvPr id="89" name="Espace réservé du numéro de diapositive 21"/>
          <p:cNvSpPr txBox="1">
            <a:spLocks/>
          </p:cNvSpPr>
          <p:nvPr>
            <p:custDataLst>
              <p:tags r:id="rId29"/>
            </p:custDataLst>
          </p:nvPr>
        </p:nvSpPr>
        <p:spPr>
          <a:xfrm>
            <a:off x="8244408" y="6381328"/>
            <a:ext cx="677416" cy="288032"/>
          </a:xfrm>
          <a:prstGeom prst="rect">
            <a:avLst/>
          </a:prstGeom>
        </p:spPr>
        <p:txBody>
          <a:bodyPr>
            <a:normAutofit fontScale="92500" lnSpcReduction="20000"/>
          </a:bodyPr>
          <a:lstStyle>
            <a:defPPr>
              <a:defRPr lang="fr-FR"/>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C22005E-848E-4894-AB3D-112370BDA3A2}" type="slidenum">
              <a:rPr lang="en-US" sz="1600" b="1" smtClean="0">
                <a:solidFill>
                  <a:schemeClr val="tx1"/>
                </a:solidFill>
                <a:latin typeface="Verdana" panose="020B0604030504040204" pitchFamily="34" charset="0"/>
                <a:ea typeface="Verdana" panose="020B0604030504040204" pitchFamily="34" charset="0"/>
                <a:cs typeface="Verdana" panose="020B0604030504040204" pitchFamily="34" charset="0"/>
              </a:rPr>
              <a:pPr>
                <a:defRPr/>
              </a:pPr>
              <a:t>8</a:t>
            </a:fld>
            <a:endParaRPr lang="en-US" sz="16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203"/>
                                        </p:tgtEl>
                                        <p:attrNameLst>
                                          <p:attrName>style.visibility</p:attrName>
                                        </p:attrNameLst>
                                      </p:cBhvr>
                                      <p:to>
                                        <p:strVal val="visible"/>
                                      </p:to>
                                    </p:set>
                                    <p:animEffect transition="in" filter="fade">
                                      <p:cBhvr>
                                        <p:cTn id="7" dur="1000"/>
                                        <p:tgtEl>
                                          <p:spTgt spid="30720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204"/>
                                        </p:tgtEl>
                                        <p:attrNameLst>
                                          <p:attrName>style.visibility</p:attrName>
                                        </p:attrNameLst>
                                      </p:cBhvr>
                                      <p:to>
                                        <p:strVal val="visible"/>
                                      </p:to>
                                    </p:set>
                                    <p:animEffect transition="in" filter="fade">
                                      <p:cBhvr>
                                        <p:cTn id="12" dur="1000"/>
                                        <p:tgtEl>
                                          <p:spTgt spid="307204"/>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307205"/>
                                        </p:tgtEl>
                                        <p:attrNameLst>
                                          <p:attrName>style.visibility</p:attrName>
                                        </p:attrNameLst>
                                      </p:cBhvr>
                                      <p:to>
                                        <p:strVal val="visible"/>
                                      </p:to>
                                    </p:set>
                                    <p:animEffect transition="in" filter="wipe(left)">
                                      <p:cBhvr>
                                        <p:cTn id="16" dur="1000"/>
                                        <p:tgtEl>
                                          <p:spTgt spid="307205"/>
                                        </p:tgtEl>
                                      </p:cBhvr>
                                    </p:animEffect>
                                  </p:childTnLst>
                                </p:cTn>
                              </p:par>
                              <p:par>
                                <p:cTn id="17" presetID="22" presetClass="entr" presetSubtype="8" fill="hold" nodeType="withEffect">
                                  <p:stCondLst>
                                    <p:cond delay="0"/>
                                  </p:stCondLst>
                                  <p:childTnLst>
                                    <p:set>
                                      <p:cBhvr>
                                        <p:cTn id="18" dur="1" fill="hold">
                                          <p:stCondLst>
                                            <p:cond delay="0"/>
                                          </p:stCondLst>
                                        </p:cTn>
                                        <p:tgtEl>
                                          <p:spTgt spid="307206"/>
                                        </p:tgtEl>
                                        <p:attrNameLst>
                                          <p:attrName>style.visibility</p:attrName>
                                        </p:attrNameLst>
                                      </p:cBhvr>
                                      <p:to>
                                        <p:strVal val="visible"/>
                                      </p:to>
                                    </p:set>
                                    <p:animEffect transition="in" filter="wipe(left)">
                                      <p:cBhvr>
                                        <p:cTn id="19" dur="1000"/>
                                        <p:tgtEl>
                                          <p:spTgt spid="30720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07207"/>
                                        </p:tgtEl>
                                        <p:attrNameLst>
                                          <p:attrName>style.visibility</p:attrName>
                                        </p:attrNameLst>
                                      </p:cBhvr>
                                      <p:to>
                                        <p:strVal val="visible"/>
                                      </p:to>
                                    </p:set>
                                    <p:animEffect transition="in" filter="fade">
                                      <p:cBhvr>
                                        <p:cTn id="23" dur="1000"/>
                                        <p:tgtEl>
                                          <p:spTgt spid="30720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07212"/>
                                        </p:tgtEl>
                                        <p:attrNameLst>
                                          <p:attrName>style.visibility</p:attrName>
                                        </p:attrNameLst>
                                      </p:cBhvr>
                                      <p:to>
                                        <p:strVal val="visible"/>
                                      </p:to>
                                    </p:set>
                                    <p:animEffect transition="in" filter="fade">
                                      <p:cBhvr>
                                        <p:cTn id="26" dur="1000"/>
                                        <p:tgtEl>
                                          <p:spTgt spid="30721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07210"/>
                                        </p:tgtEl>
                                        <p:attrNameLst>
                                          <p:attrName>style.visibility</p:attrName>
                                        </p:attrNameLst>
                                      </p:cBhvr>
                                      <p:to>
                                        <p:strVal val="visible"/>
                                      </p:to>
                                    </p:set>
                                    <p:animEffect transition="in" filter="fade">
                                      <p:cBhvr>
                                        <p:cTn id="29" dur="1000"/>
                                        <p:tgtEl>
                                          <p:spTgt spid="3072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07211"/>
                                        </p:tgtEl>
                                        <p:attrNameLst>
                                          <p:attrName>style.visibility</p:attrName>
                                        </p:attrNameLst>
                                      </p:cBhvr>
                                      <p:to>
                                        <p:strVal val="visible"/>
                                      </p:to>
                                    </p:set>
                                    <p:animEffect transition="in" filter="fade">
                                      <p:cBhvr>
                                        <p:cTn id="32" dur="1000"/>
                                        <p:tgtEl>
                                          <p:spTgt spid="3072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07213"/>
                                        </p:tgtEl>
                                        <p:attrNameLst>
                                          <p:attrName>style.visibility</p:attrName>
                                        </p:attrNameLst>
                                      </p:cBhvr>
                                      <p:to>
                                        <p:strVal val="visible"/>
                                      </p:to>
                                    </p:set>
                                    <p:animEffect transition="in" filter="fade">
                                      <p:cBhvr>
                                        <p:cTn id="37" dur="1000"/>
                                        <p:tgtEl>
                                          <p:spTgt spid="307213"/>
                                        </p:tgtEl>
                                      </p:cBhvr>
                                    </p:animEffect>
                                  </p:childTnLst>
                                </p:cTn>
                              </p:par>
                              <p:par>
                                <p:cTn id="38" presetID="10" presetClass="entr" presetSubtype="0" fill="hold" nodeType="withEffect">
                                  <p:stCondLst>
                                    <p:cond delay="0"/>
                                  </p:stCondLst>
                                  <p:childTnLst>
                                    <p:set>
                                      <p:cBhvr>
                                        <p:cTn id="39" dur="1" fill="hold">
                                          <p:stCondLst>
                                            <p:cond delay="0"/>
                                          </p:stCondLst>
                                        </p:cTn>
                                        <p:tgtEl>
                                          <p:spTgt spid="307208"/>
                                        </p:tgtEl>
                                        <p:attrNameLst>
                                          <p:attrName>style.visibility</p:attrName>
                                        </p:attrNameLst>
                                      </p:cBhvr>
                                      <p:to>
                                        <p:strVal val="visible"/>
                                      </p:to>
                                    </p:set>
                                    <p:animEffect transition="in" filter="fade">
                                      <p:cBhvr>
                                        <p:cTn id="40" dur="1000"/>
                                        <p:tgtEl>
                                          <p:spTgt spid="307208"/>
                                        </p:tgtEl>
                                      </p:cBhvr>
                                    </p:animEffect>
                                  </p:childTnLst>
                                </p:cTn>
                              </p:par>
                              <p:par>
                                <p:cTn id="41" presetID="10" presetClass="entr" presetSubtype="0" fill="hold" nodeType="withEffect">
                                  <p:stCondLst>
                                    <p:cond delay="0"/>
                                  </p:stCondLst>
                                  <p:childTnLst>
                                    <p:set>
                                      <p:cBhvr>
                                        <p:cTn id="42" dur="1" fill="hold">
                                          <p:stCondLst>
                                            <p:cond delay="0"/>
                                          </p:stCondLst>
                                        </p:cTn>
                                        <p:tgtEl>
                                          <p:spTgt spid="307209"/>
                                        </p:tgtEl>
                                        <p:attrNameLst>
                                          <p:attrName>style.visibility</p:attrName>
                                        </p:attrNameLst>
                                      </p:cBhvr>
                                      <p:to>
                                        <p:strVal val="visible"/>
                                      </p:to>
                                    </p:set>
                                    <p:animEffect transition="in" filter="fade">
                                      <p:cBhvr>
                                        <p:cTn id="43" dur="1000"/>
                                        <p:tgtEl>
                                          <p:spTgt spid="307209"/>
                                        </p:tgtEl>
                                      </p:cBhvr>
                                    </p:animEffect>
                                  </p:childTnLst>
                                </p:cTn>
                              </p:par>
                              <p:par>
                                <p:cTn id="44" presetID="10" presetClass="entr" presetSubtype="0" fill="hold" nodeType="withEffect">
                                  <p:stCondLst>
                                    <p:cond delay="0"/>
                                  </p:stCondLst>
                                  <p:childTnLst>
                                    <p:set>
                                      <p:cBhvr>
                                        <p:cTn id="45" dur="1" fill="hold">
                                          <p:stCondLst>
                                            <p:cond delay="0"/>
                                          </p:stCondLst>
                                        </p:cTn>
                                        <p:tgtEl>
                                          <p:spTgt spid="67"/>
                                        </p:tgtEl>
                                        <p:attrNameLst>
                                          <p:attrName>style.visibility</p:attrName>
                                        </p:attrNameLst>
                                      </p:cBhvr>
                                      <p:to>
                                        <p:strVal val="visible"/>
                                      </p:to>
                                    </p:set>
                                    <p:animEffect transition="in" filter="fade">
                                      <p:cBhvr>
                                        <p:cTn id="46" dur="1000"/>
                                        <p:tgtEl>
                                          <p:spTgt spid="6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07233"/>
                                        </p:tgtEl>
                                        <p:attrNameLst>
                                          <p:attrName>style.visibility</p:attrName>
                                        </p:attrNameLst>
                                      </p:cBhvr>
                                      <p:to>
                                        <p:strVal val="visible"/>
                                      </p:to>
                                    </p:set>
                                    <p:animEffect transition="in" filter="fade">
                                      <p:cBhvr>
                                        <p:cTn id="49" dur="1000"/>
                                        <p:tgtEl>
                                          <p:spTgt spid="30723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07234"/>
                                        </p:tgtEl>
                                        <p:attrNameLst>
                                          <p:attrName>style.visibility</p:attrName>
                                        </p:attrNameLst>
                                      </p:cBhvr>
                                      <p:to>
                                        <p:strVal val="visible"/>
                                      </p:to>
                                    </p:set>
                                    <p:animEffect transition="in" filter="fade">
                                      <p:cBhvr>
                                        <p:cTn id="52" dur="1000"/>
                                        <p:tgtEl>
                                          <p:spTgt spid="30723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fade">
                                      <p:cBhvr>
                                        <p:cTn id="55" dur="1000"/>
                                        <p:tgtEl>
                                          <p:spTgt spid="8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07215"/>
                                        </p:tgtEl>
                                        <p:attrNameLst>
                                          <p:attrName>style.visibility</p:attrName>
                                        </p:attrNameLst>
                                      </p:cBhvr>
                                      <p:to>
                                        <p:strVal val="visible"/>
                                      </p:to>
                                    </p:set>
                                    <p:animEffect transition="in" filter="fade">
                                      <p:cBhvr>
                                        <p:cTn id="58" dur="1000"/>
                                        <p:tgtEl>
                                          <p:spTgt spid="307215"/>
                                        </p:tgtEl>
                                      </p:cBhvr>
                                    </p:animEffect>
                                  </p:childTnLst>
                                </p:cTn>
                              </p:par>
                              <p:par>
                                <p:cTn id="59" presetID="10" presetClass="entr" presetSubtype="0" fill="hold" nodeType="with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fade">
                                      <p:cBhvr>
                                        <p:cTn id="61" dur="1000"/>
                                        <p:tgtEl>
                                          <p:spTgt spid="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07216"/>
                                        </p:tgtEl>
                                        <p:attrNameLst>
                                          <p:attrName>style.visibility</p:attrName>
                                        </p:attrNameLst>
                                      </p:cBhvr>
                                      <p:to>
                                        <p:strVal val="visible"/>
                                      </p:to>
                                    </p:set>
                                    <p:animEffect transition="in" filter="fade">
                                      <p:cBhvr>
                                        <p:cTn id="64" dur="1000"/>
                                        <p:tgtEl>
                                          <p:spTgt spid="307216"/>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307214"/>
                                        </p:tgtEl>
                                        <p:attrNameLst>
                                          <p:attrName>style.visibility</p:attrName>
                                        </p:attrNameLst>
                                      </p:cBhvr>
                                      <p:to>
                                        <p:strVal val="visible"/>
                                      </p:to>
                                    </p:set>
                                    <p:animEffect transition="in" filter="wipe(up)">
                                      <p:cBhvr>
                                        <p:cTn id="69" dur="500"/>
                                        <p:tgtEl>
                                          <p:spTgt spid="307214"/>
                                        </p:tgtEl>
                                      </p:cBhvr>
                                    </p:animEffect>
                                  </p:childTnLst>
                                </p:cTn>
                              </p:par>
                            </p:childTnLst>
                          </p:cTn>
                        </p:par>
                        <p:par>
                          <p:cTn id="70" fill="hold">
                            <p:stCondLst>
                              <p:cond delay="500"/>
                            </p:stCondLst>
                            <p:childTnLst>
                              <p:par>
                                <p:cTn id="71" presetID="42" presetClass="path" presetSubtype="0" accel="50000" decel="50000" fill="hold" grpId="1" nodeType="afterEffect">
                                  <p:stCondLst>
                                    <p:cond delay="0"/>
                                  </p:stCondLst>
                                  <p:childTnLst>
                                    <p:animMotion origin="layout" path="M 0.00399 0.00509 L 0 0.3328 " pathEditMode="relative" rAng="0" ptsTypes="AA">
                                      <p:cBhvr>
                                        <p:cTn id="72" dur="2000" fill="hold"/>
                                        <p:tgtEl>
                                          <p:spTgt spid="307215"/>
                                        </p:tgtEl>
                                        <p:attrNameLst>
                                          <p:attrName>ppt_x</p:attrName>
                                          <p:attrName>ppt_y</p:attrName>
                                        </p:attrNameLst>
                                      </p:cBhvr>
                                      <p:rCtr x="-200" y="16400"/>
                                    </p:animMotion>
                                  </p:childTnLst>
                                  <p:subTnLst>
                                    <p:set>
                                      <p:cBhvr override="childStyle">
                                        <p:cTn dur="1" fill="hold" display="0" masterRel="sameClick" afterEffect="1">
                                          <p:stCondLst>
                                            <p:cond evt="end" delay="0">
                                              <p:tn val="71"/>
                                            </p:cond>
                                          </p:stCondLst>
                                        </p:cTn>
                                        <p:tgtEl>
                                          <p:spTgt spid="307215"/>
                                        </p:tgtEl>
                                        <p:attrNameLst>
                                          <p:attrName>style.visibility</p:attrName>
                                        </p:attrNameLst>
                                      </p:cBhvr>
                                      <p:to>
                                        <p:strVal val="hidden"/>
                                      </p:to>
                                    </p:set>
                                  </p:subTnLst>
                                </p:cTn>
                              </p:par>
                              <p:par>
                                <p:cTn id="73" presetID="42" presetClass="path" presetSubtype="0" accel="50000" decel="50000" fill="hold" nodeType="withEffect">
                                  <p:stCondLst>
                                    <p:cond delay="0"/>
                                  </p:stCondLst>
                                  <p:childTnLst>
                                    <p:animMotion origin="layout" path="M 0.0 0.0  L 0.0 0.33333  E" pathEditMode="relative" ptsTypes="">
                                      <p:cBhvr>
                                        <p:cTn id="74" dur="2000" fill="hold"/>
                                        <p:tgtEl>
                                          <p:spTgt spid="2"/>
                                        </p:tgtEl>
                                        <p:attrNameLst>
                                          <p:attrName>ppt_x</p:attrName>
                                          <p:attrName>ppt_y</p:attrName>
                                        </p:attrNameLst>
                                      </p:cBhvr>
                                    </p:animMotion>
                                  </p:childTnLst>
                                  <p:subTnLst>
                                    <p:set>
                                      <p:cBhvr override="childStyle">
                                        <p:cTn dur="1" fill="hold" display="0" masterRel="sameClick" afterEffect="1">
                                          <p:stCondLst>
                                            <p:cond evt="end" delay="0">
                                              <p:tn val="73"/>
                                            </p:cond>
                                          </p:stCondLst>
                                        </p:cTn>
                                        <p:tgtEl>
                                          <p:spTgt spid="2"/>
                                        </p:tgtEl>
                                        <p:attrNameLst>
                                          <p:attrName>style.visibility</p:attrName>
                                        </p:attrNameLst>
                                      </p:cBhvr>
                                      <p:to>
                                        <p:strVal val="hidden"/>
                                      </p:to>
                                    </p:set>
                                  </p:subTnLst>
                                </p:cTn>
                              </p:par>
                              <p:par>
                                <p:cTn id="75" presetID="42" presetClass="path" presetSubtype="0" accel="50000" decel="50000" fill="hold" grpId="1" nodeType="withEffect">
                                  <p:stCondLst>
                                    <p:cond delay="0"/>
                                  </p:stCondLst>
                                  <p:childTnLst>
                                    <p:animMotion origin="layout" path="M 0.0 0.0  L 0.0 0.33333  E" pathEditMode="relative" ptsTypes="">
                                      <p:cBhvr>
                                        <p:cTn id="76" dur="2000" fill="hold"/>
                                        <p:tgtEl>
                                          <p:spTgt spid="307216"/>
                                        </p:tgtEl>
                                        <p:attrNameLst>
                                          <p:attrName>ppt_x</p:attrName>
                                          <p:attrName>ppt_y</p:attrName>
                                        </p:attrNameLst>
                                      </p:cBhvr>
                                    </p:animMotion>
                                  </p:childTnLst>
                                  <p:subTnLst>
                                    <p:set>
                                      <p:cBhvr override="childStyle">
                                        <p:cTn dur="1" fill="hold" display="0" masterRel="sameClick" afterEffect="1">
                                          <p:stCondLst>
                                            <p:cond evt="end" delay="0">
                                              <p:tn val="75"/>
                                            </p:cond>
                                          </p:stCondLst>
                                        </p:cTn>
                                        <p:tgtEl>
                                          <p:spTgt spid="307216"/>
                                        </p:tgtEl>
                                        <p:attrNameLst>
                                          <p:attrName>style.visibility</p:attrName>
                                        </p:attrNameLst>
                                      </p:cBhvr>
                                      <p:to>
                                        <p:strVal val="hidden"/>
                                      </p:to>
                                    </p:set>
                                  </p:subTnLst>
                                </p:cTn>
                              </p:par>
                              <p:par>
                                <p:cTn id="77" presetID="42" presetClass="path" presetSubtype="0" accel="50000" decel="50000" fill="hold" nodeType="withEffect">
                                  <p:stCondLst>
                                    <p:cond delay="0"/>
                                  </p:stCondLst>
                                  <p:childTnLst>
                                    <p:animMotion origin="layout" path="M 0 0  L 0 0.33333  E" pathEditMode="relative" ptsTypes="">
                                      <p:cBhvr>
                                        <p:cTn id="78" dur="2000" fill="hold"/>
                                        <p:tgtEl>
                                          <p:spTgt spid="67"/>
                                        </p:tgtEl>
                                        <p:attrNameLst>
                                          <p:attrName>ppt_x</p:attrName>
                                          <p:attrName>ppt_y</p:attrName>
                                        </p:attrNameLst>
                                      </p:cBhvr>
                                    </p:animMotion>
                                  </p:childTnLst>
                                  <p:subTnLst>
                                    <p:set>
                                      <p:cBhvr override="childStyle">
                                        <p:cTn dur="1" fill="hold" display="0" masterRel="sameClick" afterEffect="1">
                                          <p:stCondLst>
                                            <p:cond evt="end" delay="0">
                                              <p:tn val="77"/>
                                            </p:cond>
                                          </p:stCondLst>
                                        </p:cTn>
                                        <p:tgtEl>
                                          <p:spTgt spid="67"/>
                                        </p:tgtEl>
                                        <p:attrNameLst>
                                          <p:attrName>style.visibility</p:attrName>
                                        </p:attrNameLst>
                                      </p:cBhvr>
                                      <p:to>
                                        <p:strVal val="hidden"/>
                                      </p:to>
                                    </p:set>
                                  </p:subTnLst>
                                </p:cTn>
                              </p:par>
                            </p:childTnLst>
                          </p:cTn>
                        </p:par>
                        <p:par>
                          <p:cTn id="79" fill="hold">
                            <p:stCondLst>
                              <p:cond delay="2500"/>
                            </p:stCondLst>
                            <p:childTnLst>
                              <p:par>
                                <p:cTn id="80" presetID="10" presetClass="entr" presetSubtype="0" fill="hold" grpId="0" nodeType="afterEffect">
                                  <p:stCondLst>
                                    <p:cond delay="0"/>
                                  </p:stCondLst>
                                  <p:childTnLst>
                                    <p:set>
                                      <p:cBhvr>
                                        <p:cTn id="81" dur="1" fill="hold">
                                          <p:stCondLst>
                                            <p:cond delay="0"/>
                                          </p:stCondLst>
                                        </p:cTn>
                                        <p:tgtEl>
                                          <p:spTgt spid="307235"/>
                                        </p:tgtEl>
                                        <p:attrNameLst>
                                          <p:attrName>style.visibility</p:attrName>
                                        </p:attrNameLst>
                                      </p:cBhvr>
                                      <p:to>
                                        <p:strVal val="visible"/>
                                      </p:to>
                                    </p:set>
                                    <p:animEffect transition="in" filter="fade">
                                      <p:cBhvr>
                                        <p:cTn id="82" dur="1000"/>
                                        <p:tgtEl>
                                          <p:spTgt spid="307235"/>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307236"/>
                                        </p:tgtEl>
                                        <p:attrNameLst>
                                          <p:attrName>style.visibility</p:attrName>
                                        </p:attrNameLst>
                                      </p:cBhvr>
                                      <p:to>
                                        <p:strVal val="visible"/>
                                      </p:to>
                                    </p:set>
                                    <p:animEffect transition="in" filter="fade">
                                      <p:cBhvr>
                                        <p:cTn id="85" dur="1000"/>
                                        <p:tgtEl>
                                          <p:spTgt spid="307236"/>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fade">
                                      <p:cBhvr>
                                        <p:cTn id="88" dur="1000"/>
                                        <p:tgtEl>
                                          <p:spTgt spid="62"/>
                                        </p:tgtEl>
                                      </p:cBhvr>
                                    </p:animEffect>
                                  </p:childTnLst>
                                </p:cTn>
                              </p:par>
                              <p:par>
                                <p:cTn id="89" presetID="10" presetClass="entr" presetSubtype="0" fill="hold" nodeType="with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childTnLst>
                                </p:cTn>
                              </p:par>
                            </p:childTnLst>
                          </p:cTn>
                        </p:par>
                        <p:par>
                          <p:cTn id="92" fill="hold">
                            <p:stCondLst>
                              <p:cond delay="3500"/>
                            </p:stCondLst>
                            <p:childTnLst>
                              <p:par>
                                <p:cTn id="93" presetID="22" presetClass="entr" presetSubtype="2" fill="hold" nodeType="afterEffect">
                                  <p:stCondLst>
                                    <p:cond delay="0"/>
                                  </p:stCondLst>
                                  <p:childTnLst>
                                    <p:set>
                                      <p:cBhvr>
                                        <p:cTn id="94" dur="1" fill="hold">
                                          <p:stCondLst>
                                            <p:cond delay="0"/>
                                          </p:stCondLst>
                                        </p:cTn>
                                        <p:tgtEl>
                                          <p:spTgt spid="83"/>
                                        </p:tgtEl>
                                        <p:attrNameLst>
                                          <p:attrName>style.visibility</p:attrName>
                                        </p:attrNameLst>
                                      </p:cBhvr>
                                      <p:to>
                                        <p:strVal val="visible"/>
                                      </p:to>
                                    </p:set>
                                    <p:animEffect transition="in" filter="wipe(right)">
                                      <p:cBhvr>
                                        <p:cTn id="95" dur="500"/>
                                        <p:tgtEl>
                                          <p:spTgt spid="83"/>
                                        </p:tgtEl>
                                      </p:cBhvr>
                                    </p:animEffect>
                                  </p:childTnLst>
                                </p:cTn>
                              </p:par>
                            </p:childTnLst>
                          </p:cTn>
                        </p:par>
                        <p:par>
                          <p:cTn id="96" fill="hold">
                            <p:stCondLst>
                              <p:cond delay="4000"/>
                            </p:stCondLst>
                            <p:childTnLst>
                              <p:par>
                                <p:cTn id="97" presetID="22" presetClass="entr" presetSubtype="2" fill="hold" grpId="0" nodeType="afterEffect">
                                  <p:stCondLst>
                                    <p:cond delay="0"/>
                                  </p:stCondLst>
                                  <p:childTnLst>
                                    <p:set>
                                      <p:cBhvr>
                                        <p:cTn id="98" dur="1" fill="hold">
                                          <p:stCondLst>
                                            <p:cond delay="0"/>
                                          </p:stCondLst>
                                        </p:cTn>
                                        <p:tgtEl>
                                          <p:spTgt spid="84"/>
                                        </p:tgtEl>
                                        <p:attrNameLst>
                                          <p:attrName>style.visibility</p:attrName>
                                        </p:attrNameLst>
                                      </p:cBhvr>
                                      <p:to>
                                        <p:strVal val="visible"/>
                                      </p:to>
                                    </p:set>
                                    <p:animEffect transition="in" filter="wipe(right)">
                                      <p:cBhvr>
                                        <p:cTn id="99" dur="500"/>
                                        <p:tgtEl>
                                          <p:spTgt spid="84"/>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1" fill="hold" nodeType="clickEffect">
                                  <p:stCondLst>
                                    <p:cond delay="0"/>
                                  </p:stCondLst>
                                  <p:childTnLst>
                                    <p:set>
                                      <p:cBhvr>
                                        <p:cTn id="103" dur="1" fill="hold">
                                          <p:stCondLst>
                                            <p:cond delay="0"/>
                                          </p:stCondLst>
                                        </p:cTn>
                                        <p:tgtEl>
                                          <p:spTgt spid="307231"/>
                                        </p:tgtEl>
                                        <p:attrNameLst>
                                          <p:attrName>style.visibility</p:attrName>
                                        </p:attrNameLst>
                                      </p:cBhvr>
                                      <p:to>
                                        <p:strVal val="visible"/>
                                      </p:to>
                                    </p:set>
                                    <p:animEffect transition="in" filter="wipe(up)">
                                      <p:cBhvr>
                                        <p:cTn id="104" dur="500"/>
                                        <p:tgtEl>
                                          <p:spTgt spid="307231"/>
                                        </p:tgtEl>
                                      </p:cBhvr>
                                    </p:animEffect>
                                  </p:childTnLst>
                                </p:cTn>
                              </p:par>
                              <p:par>
                                <p:cTn id="105" presetID="22" presetClass="entr" presetSubtype="1" fill="hold" nodeType="withEffect">
                                  <p:stCondLst>
                                    <p:cond delay="0"/>
                                  </p:stCondLst>
                                  <p:childTnLst>
                                    <p:set>
                                      <p:cBhvr>
                                        <p:cTn id="106" dur="1" fill="hold">
                                          <p:stCondLst>
                                            <p:cond delay="0"/>
                                          </p:stCondLst>
                                        </p:cTn>
                                        <p:tgtEl>
                                          <p:spTgt spid="307232"/>
                                        </p:tgtEl>
                                        <p:attrNameLst>
                                          <p:attrName>style.visibility</p:attrName>
                                        </p:attrNameLst>
                                      </p:cBhvr>
                                      <p:to>
                                        <p:strVal val="visible"/>
                                      </p:to>
                                    </p:set>
                                    <p:animEffect transition="in" filter="wipe(up)">
                                      <p:cBhvr>
                                        <p:cTn id="107" dur="500"/>
                                        <p:tgtEl>
                                          <p:spTgt spid="307232"/>
                                        </p:tgtEl>
                                      </p:cBhvr>
                                    </p:animEffect>
                                  </p:childTnLst>
                                </p:cTn>
                              </p:par>
                            </p:childTnLst>
                          </p:cTn>
                        </p:par>
                        <p:par>
                          <p:cTn id="108" fill="hold">
                            <p:stCondLst>
                              <p:cond delay="500"/>
                            </p:stCondLst>
                            <p:childTnLst>
                              <p:par>
                                <p:cTn id="109" presetID="42" presetClass="path" presetSubtype="0" accel="50000" decel="50000" fill="hold" grpId="1" nodeType="afterEffect">
                                  <p:stCondLst>
                                    <p:cond delay="0"/>
                                  </p:stCondLst>
                                  <p:childTnLst>
                                    <p:animMotion origin="layout" path="M 0.0 -0.00277 L 0.00399 0.2544 " pathEditMode="relative" rAng="0" ptsTypes="AA">
                                      <p:cBhvr>
                                        <p:cTn id="110" dur="2000" fill="hold"/>
                                        <p:tgtEl>
                                          <p:spTgt spid="307235"/>
                                        </p:tgtEl>
                                        <p:attrNameLst>
                                          <p:attrName>ppt_x</p:attrName>
                                          <p:attrName>ppt_y</p:attrName>
                                        </p:attrNameLst>
                                      </p:cBhvr>
                                      <p:rCtr x="200" y="12800"/>
                                    </p:animMotion>
                                  </p:childTnLst>
                                </p:cTn>
                              </p:par>
                              <p:par>
                                <p:cTn id="111" presetID="42" presetClass="path" presetSubtype="0" accel="50000" decel="50000" fill="hold" grpId="1" nodeType="withEffect">
                                  <p:stCondLst>
                                    <p:cond delay="0"/>
                                  </p:stCondLst>
                                  <p:childTnLst>
                                    <p:animMotion origin="layout" path="M 5E-6 -4.81036E-7 L -0.00277 0.29371 " pathEditMode="relative" rAng="0" ptsTypes="AA">
                                      <p:cBhvr>
                                        <p:cTn id="112" dur="2000" fill="hold"/>
                                        <p:tgtEl>
                                          <p:spTgt spid="307236"/>
                                        </p:tgtEl>
                                        <p:attrNameLst>
                                          <p:attrName>ppt_x</p:attrName>
                                          <p:attrName>ppt_y</p:attrName>
                                        </p:attrNameLst>
                                      </p:cBhvr>
                                      <p:rCtr x="-100" y="14700"/>
                                    </p:animMotion>
                                  </p:childTnLst>
                                </p:cTn>
                              </p:par>
                            </p:childTnLst>
                          </p:cTn>
                        </p:par>
                        <p:par>
                          <p:cTn id="113" fill="hold">
                            <p:stCondLst>
                              <p:cond delay="2500"/>
                            </p:stCondLst>
                            <p:childTnLst>
                              <p:par>
                                <p:cTn id="114" presetID="42" presetClass="path" presetSubtype="0" accel="50000" decel="50000" fill="hold" nodeType="afterEffect">
                                  <p:stCondLst>
                                    <p:cond delay="0"/>
                                  </p:stCondLst>
                                  <p:childTnLst>
                                    <p:animMotion origin="layout" path="M -2.22222E-6 2.30342E-6 L 0.00486 0.24977 " pathEditMode="relative" rAng="0" ptsTypes="AA">
                                      <p:cBhvr>
                                        <p:cTn id="115" dur="2000" fill="hold"/>
                                        <p:tgtEl>
                                          <p:spTgt spid="6"/>
                                        </p:tgtEl>
                                        <p:attrNameLst>
                                          <p:attrName>ppt_x</p:attrName>
                                          <p:attrName>ppt_y</p:attrName>
                                        </p:attrNameLst>
                                      </p:cBhvr>
                                      <p:rCtr x="200" y="12500"/>
                                    </p:animMotion>
                                  </p:childTnLst>
                                </p:cTn>
                              </p:par>
                              <p:par>
                                <p:cTn id="116" presetID="42" presetClass="path" presetSubtype="0" accel="50000" decel="50000" fill="hold" grpId="1" nodeType="withEffect">
                                  <p:stCondLst>
                                    <p:cond delay="0"/>
                                  </p:stCondLst>
                                  <p:childTnLst>
                                    <p:animMotion origin="layout" path="M -2.77778E-7 2.44218E-6 L 0.00399 0.25162 " pathEditMode="relative" rAng="0" ptsTypes="AA">
                                      <p:cBhvr>
                                        <p:cTn id="117" dur="2000" fill="hold"/>
                                        <p:tgtEl>
                                          <p:spTgt spid="62"/>
                                        </p:tgtEl>
                                        <p:attrNameLst>
                                          <p:attrName>ppt_x</p:attrName>
                                          <p:attrName>ppt_y</p:attrName>
                                        </p:attrNameLst>
                                      </p:cBhvr>
                                      <p:rCtr x="200" y="12600"/>
                                    </p:animMotion>
                                  </p:childTnLst>
                                </p:cTn>
                              </p:par>
                              <p:par>
                                <p:cTn id="118" presetID="10" presetClass="exit" presetSubtype="0" fill="hold" grpId="1" nodeType="withEffect">
                                  <p:stCondLst>
                                    <p:cond delay="0"/>
                                  </p:stCondLst>
                                  <p:childTnLst>
                                    <p:animEffect transition="out" filter="fade">
                                      <p:cBhvr>
                                        <p:cTn id="119" dur="1000"/>
                                        <p:tgtEl>
                                          <p:spTgt spid="84"/>
                                        </p:tgtEl>
                                      </p:cBhvr>
                                    </p:animEffect>
                                    <p:set>
                                      <p:cBhvr>
                                        <p:cTn id="120" dur="1" fill="hold">
                                          <p:stCondLst>
                                            <p:cond delay="999"/>
                                          </p:stCondLst>
                                        </p:cTn>
                                        <p:tgtEl>
                                          <p:spTgt spid="84"/>
                                        </p:tgtEl>
                                        <p:attrNameLst>
                                          <p:attrName>style.visibility</p:attrName>
                                        </p:attrNameLst>
                                      </p:cBhvr>
                                      <p:to>
                                        <p:strVal val="hidden"/>
                                      </p:to>
                                    </p:set>
                                  </p:childTnLst>
                                </p:cTn>
                              </p:par>
                              <p:par>
                                <p:cTn id="121" presetID="10" presetClass="exit" presetSubtype="0" fill="hold" nodeType="withEffect">
                                  <p:stCondLst>
                                    <p:cond delay="0"/>
                                  </p:stCondLst>
                                  <p:childTnLst>
                                    <p:animEffect transition="out" filter="fade">
                                      <p:cBhvr>
                                        <p:cTn id="122" dur="1000"/>
                                        <p:tgtEl>
                                          <p:spTgt spid="83"/>
                                        </p:tgtEl>
                                      </p:cBhvr>
                                    </p:animEffect>
                                    <p:set>
                                      <p:cBhvr>
                                        <p:cTn id="123" dur="1" fill="hold">
                                          <p:stCondLst>
                                            <p:cond delay="999"/>
                                          </p:stCondLst>
                                        </p:cTn>
                                        <p:tgtEl>
                                          <p:spTgt spid="8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4" grpId="0" animBg="1"/>
      <p:bldP spid="307210" grpId="0" animBg="1"/>
      <p:bldP spid="307211" grpId="0"/>
      <p:bldP spid="307212" grpId="0"/>
      <p:bldP spid="307213" grpId="0"/>
      <p:bldP spid="307215" grpId="0" animBg="1"/>
      <p:bldP spid="307215" grpId="1" animBg="1"/>
      <p:bldP spid="307216" grpId="0" animBg="1"/>
      <p:bldP spid="307216" grpId="1" animBg="1"/>
      <p:bldP spid="307233" grpId="0"/>
      <p:bldP spid="307234" grpId="0"/>
      <p:bldP spid="307235" grpId="0" animBg="1"/>
      <p:bldP spid="307235" grpId="1" animBg="1"/>
      <p:bldP spid="307236" grpId="0" animBg="1"/>
      <p:bldP spid="307236" grpId="1" animBg="1"/>
      <p:bldP spid="62" grpId="0" animBg="1"/>
      <p:bldP spid="62" grpId="1" animBg="1"/>
      <p:bldP spid="84" grpId="0"/>
      <p:bldP spid="84" grpId="1"/>
      <p:bldP spid="86"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1154" name="Rectangle 2"/>
          <p:cNvSpPr>
            <a:spLocks noGrp="1" noChangeArrowheads="1"/>
          </p:cNvSpPr>
          <p:nvPr>
            <p:ph type="title"/>
          </p:nvPr>
        </p:nvSpPr>
        <p:spPr/>
        <p:txBody>
          <a:bodyPr/>
          <a:lstStyle/>
          <a:p>
            <a:pPr eaLnBrk="1" hangingPunct="1">
              <a:defRPr/>
            </a:pPr>
            <a:r>
              <a:rPr lang="fr-CA" dirty="0" smtClean="0"/>
              <a:t>Absorption en 3 étapes</a:t>
            </a:r>
          </a:p>
        </p:txBody>
      </p:sp>
      <p:sp>
        <p:nvSpPr>
          <p:cNvPr id="561155" name="Rectangle 3"/>
          <p:cNvSpPr>
            <a:spLocks noGrp="1" noChangeArrowheads="1"/>
          </p:cNvSpPr>
          <p:nvPr>
            <p:ph idx="1"/>
          </p:nvPr>
        </p:nvSpPr>
        <p:spPr>
          <a:xfrm>
            <a:off x="251521" y="1268413"/>
            <a:ext cx="8892480" cy="5328939"/>
          </a:xfrm>
        </p:spPr>
        <p:txBody>
          <a:bodyPr>
            <a:normAutofit lnSpcReduction="10000"/>
          </a:bodyPr>
          <a:lstStyle/>
          <a:p>
            <a:pPr eaLnBrk="1" hangingPunct="1">
              <a:lnSpc>
                <a:spcPct val="90000"/>
              </a:lnSpc>
              <a:buNone/>
              <a:defRPr/>
            </a:pPr>
            <a:r>
              <a:rPr lang="fr-CA" b="1" dirty="0" smtClean="0">
                <a:sym typeface="Wingdings"/>
              </a:rPr>
              <a:t> </a:t>
            </a:r>
            <a:r>
              <a:rPr lang="fr-CA" b="1" dirty="0" smtClean="0">
                <a:solidFill>
                  <a:srgbClr val="FF0000"/>
                </a:solidFill>
              </a:rPr>
              <a:t>Absorption</a:t>
            </a:r>
            <a:r>
              <a:rPr lang="fr-CA" dirty="0" smtClean="0"/>
              <a:t> par </a:t>
            </a:r>
            <a:r>
              <a:rPr lang="fr-CA" b="1" dirty="0" err="1" smtClean="0">
                <a:solidFill>
                  <a:srgbClr val="00CC00"/>
                </a:solidFill>
              </a:rPr>
              <a:t>transcytose</a:t>
            </a:r>
            <a:r>
              <a:rPr lang="fr-CA" dirty="0" smtClean="0"/>
              <a:t> par les </a:t>
            </a:r>
            <a:r>
              <a:rPr lang="fr-CA" b="1" dirty="0" smtClean="0">
                <a:solidFill>
                  <a:srgbClr val="9900CC"/>
                </a:solidFill>
              </a:rPr>
              <a:t>¢ absorbantes</a:t>
            </a:r>
            <a:r>
              <a:rPr lang="fr-CA" b="1" dirty="0" smtClean="0"/>
              <a:t> </a:t>
            </a:r>
            <a:r>
              <a:rPr lang="fr-CA" dirty="0" smtClean="0"/>
              <a:t>de l’intestin grêle.</a:t>
            </a:r>
          </a:p>
          <a:p>
            <a:pPr eaLnBrk="1" hangingPunct="1">
              <a:lnSpc>
                <a:spcPct val="90000"/>
              </a:lnSpc>
              <a:defRPr/>
            </a:pPr>
            <a:endParaRPr lang="fr-CA" sz="1400" dirty="0" smtClean="0"/>
          </a:p>
          <a:p>
            <a:pPr eaLnBrk="1" hangingPunct="1">
              <a:lnSpc>
                <a:spcPct val="90000"/>
              </a:lnSpc>
              <a:buNone/>
              <a:defRPr/>
            </a:pPr>
            <a:r>
              <a:rPr lang="fr-CA" dirty="0" smtClean="0">
                <a:sym typeface="Wingdings"/>
              </a:rPr>
              <a:t> </a:t>
            </a:r>
            <a:r>
              <a:rPr lang="fr-CA" dirty="0" smtClean="0"/>
              <a:t>Passage dans le </a:t>
            </a:r>
            <a:r>
              <a:rPr lang="fr-CA" b="1" dirty="0" smtClean="0">
                <a:solidFill>
                  <a:schemeClr val="accent3">
                    <a:lumMod val="60000"/>
                    <a:lumOff val="40000"/>
                  </a:schemeClr>
                </a:solidFill>
              </a:rPr>
              <a:t>liquide interstitiel</a:t>
            </a:r>
            <a:r>
              <a:rPr lang="fr-CA" b="1" dirty="0" smtClean="0"/>
              <a:t>. </a:t>
            </a:r>
          </a:p>
          <a:p>
            <a:pPr eaLnBrk="1" hangingPunct="1">
              <a:lnSpc>
                <a:spcPct val="90000"/>
              </a:lnSpc>
              <a:defRPr/>
            </a:pPr>
            <a:endParaRPr lang="fr-CA" sz="1400" dirty="0" smtClean="0"/>
          </a:p>
          <a:p>
            <a:pPr eaLnBrk="1" hangingPunct="1">
              <a:lnSpc>
                <a:spcPct val="90000"/>
              </a:lnSpc>
              <a:buNone/>
              <a:defRPr/>
            </a:pPr>
            <a:r>
              <a:rPr lang="fr-CA" dirty="0" smtClean="0">
                <a:sym typeface="Wingdings"/>
              </a:rPr>
              <a:t> </a:t>
            </a:r>
            <a:r>
              <a:rPr lang="fr-CA" dirty="0" smtClean="0"/>
              <a:t>Passage dans l’une des 2 voies suivantes :</a:t>
            </a:r>
          </a:p>
          <a:p>
            <a:pPr lvl="1" eaLnBrk="1" hangingPunct="1">
              <a:lnSpc>
                <a:spcPct val="90000"/>
              </a:lnSpc>
              <a:defRPr/>
            </a:pPr>
            <a:r>
              <a:rPr lang="fr-CA" sz="2600" dirty="0" smtClean="0"/>
              <a:t>Circulation </a:t>
            </a:r>
            <a:r>
              <a:rPr lang="fr-CA" sz="2600" b="1" dirty="0" smtClean="0">
                <a:solidFill>
                  <a:srgbClr val="FF0000"/>
                </a:solidFill>
              </a:rPr>
              <a:t>sanguine </a:t>
            </a:r>
            <a:r>
              <a:rPr lang="fr-CA" sz="2600" dirty="0" smtClean="0"/>
              <a:t>(via </a:t>
            </a:r>
            <a:r>
              <a:rPr lang="fr-CA" sz="2600" b="1" dirty="0" smtClean="0"/>
              <a:t>veine mésentérique</a:t>
            </a:r>
            <a:r>
              <a:rPr lang="fr-CA" sz="2600" dirty="0" smtClean="0"/>
              <a:t>) :</a:t>
            </a:r>
          </a:p>
          <a:p>
            <a:pPr lvl="2" eaLnBrk="1" hangingPunct="1">
              <a:lnSpc>
                <a:spcPct val="90000"/>
              </a:lnSpc>
              <a:defRPr/>
            </a:pPr>
            <a:r>
              <a:rPr lang="fr-CA" sz="2200" dirty="0" smtClean="0"/>
              <a:t>Acheminés au </a:t>
            </a:r>
            <a:r>
              <a:rPr lang="fr-CA" sz="2200" b="1" dirty="0" smtClean="0"/>
              <a:t>foie</a:t>
            </a:r>
            <a:r>
              <a:rPr lang="fr-CA" sz="2200" dirty="0" smtClean="0"/>
              <a:t> par </a:t>
            </a:r>
            <a:r>
              <a:rPr lang="fr-CA" sz="2200" b="1" dirty="0" smtClean="0"/>
              <a:t>veine porte-hépatique</a:t>
            </a:r>
          </a:p>
          <a:p>
            <a:pPr lvl="1" eaLnBrk="1" hangingPunct="1">
              <a:lnSpc>
                <a:spcPct val="90000"/>
              </a:lnSpc>
              <a:buNone/>
              <a:defRPr/>
            </a:pPr>
            <a:r>
              <a:rPr lang="fr-CA" sz="2600" b="1" dirty="0" smtClean="0"/>
              <a:t>Ou …</a:t>
            </a:r>
          </a:p>
          <a:p>
            <a:pPr lvl="1" eaLnBrk="1" hangingPunct="1">
              <a:lnSpc>
                <a:spcPct val="90000"/>
              </a:lnSpc>
              <a:defRPr/>
            </a:pPr>
            <a:r>
              <a:rPr lang="fr-CA" sz="2600" dirty="0" smtClean="0"/>
              <a:t>Circulation </a:t>
            </a:r>
            <a:r>
              <a:rPr lang="fr-CA" sz="2600" b="1" dirty="0" smtClean="0">
                <a:solidFill>
                  <a:srgbClr val="00CC00"/>
                </a:solidFill>
              </a:rPr>
              <a:t>lymphatique</a:t>
            </a:r>
            <a:r>
              <a:rPr lang="fr-CA" sz="2600" dirty="0" smtClean="0"/>
              <a:t> (via </a:t>
            </a:r>
            <a:r>
              <a:rPr lang="fr-CA" sz="2600" b="1" dirty="0" smtClean="0"/>
              <a:t>vaisseau chylifère</a:t>
            </a:r>
            <a:r>
              <a:rPr lang="fr-CA" sz="2600" dirty="0" smtClean="0"/>
              <a:t>) :</a:t>
            </a:r>
          </a:p>
          <a:p>
            <a:pPr lvl="2" eaLnBrk="1" hangingPunct="1">
              <a:lnSpc>
                <a:spcPct val="90000"/>
              </a:lnSpc>
              <a:defRPr/>
            </a:pPr>
            <a:r>
              <a:rPr lang="fr-CA" sz="2200" dirty="0" smtClean="0"/>
              <a:t>Emporté dans le </a:t>
            </a:r>
            <a:r>
              <a:rPr lang="fr-CA" sz="2200" b="1" dirty="0" smtClean="0"/>
              <a:t>conduit thoracique</a:t>
            </a:r>
            <a:endParaRPr lang="fr-CA" sz="2200" dirty="0" smtClean="0"/>
          </a:p>
          <a:p>
            <a:pPr lvl="2" eaLnBrk="1" hangingPunct="1">
              <a:lnSpc>
                <a:spcPct val="90000"/>
              </a:lnSpc>
              <a:defRPr/>
            </a:pPr>
            <a:r>
              <a:rPr lang="fr-CA" sz="2200" dirty="0" smtClean="0"/>
              <a:t>Puis déversé dans la circulation sanguine (a/n </a:t>
            </a:r>
            <a:r>
              <a:rPr lang="fr-CA" sz="2200" b="1" dirty="0" smtClean="0"/>
              <a:t>veine </a:t>
            </a:r>
            <a:r>
              <a:rPr lang="fr-CA" sz="2200" b="1" dirty="0" err="1" smtClean="0"/>
              <a:t>subclavière</a:t>
            </a:r>
            <a:r>
              <a:rPr lang="fr-CA" sz="2200" b="1" dirty="0" smtClean="0"/>
              <a:t> G</a:t>
            </a:r>
            <a:r>
              <a:rPr lang="fr-CA" sz="2200" dirty="0" smtClean="0"/>
              <a:t>)</a:t>
            </a:r>
          </a:p>
        </p:txBody>
      </p:sp>
      <p:sp>
        <p:nvSpPr>
          <p:cNvPr id="6" name="Espace réservé du numéro de diapositive 21"/>
          <p:cNvSpPr txBox="1">
            <a:spLocks/>
          </p:cNvSpPr>
          <p:nvPr>
            <p:custDataLst>
              <p:tags r:id="rId1"/>
            </p:custDataLst>
          </p:nvPr>
        </p:nvSpPr>
        <p:spPr>
          <a:xfrm>
            <a:off x="8244408" y="6381328"/>
            <a:ext cx="677416" cy="288032"/>
          </a:xfrm>
          <a:prstGeom prst="rect">
            <a:avLst/>
          </a:prstGeom>
        </p:spPr>
        <p:txBody>
          <a:bodyPr>
            <a:normAutofit fontScale="92500" lnSpcReduction="20000"/>
          </a:bodyPr>
          <a:lstStyle>
            <a:defPPr>
              <a:defRPr lang="fr-FR"/>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C22005E-848E-4894-AB3D-112370BDA3A2}" type="slidenum">
              <a:rPr lang="en-US" sz="1600" b="1" smtClean="0">
                <a:solidFill>
                  <a:schemeClr val="tx1"/>
                </a:solidFill>
                <a:latin typeface="Verdana" panose="020B0604030504040204" pitchFamily="34" charset="0"/>
                <a:ea typeface="Verdana" panose="020B0604030504040204" pitchFamily="34" charset="0"/>
                <a:cs typeface="Verdana" panose="020B0604030504040204" pitchFamily="34" charset="0"/>
              </a:rPr>
              <a:pPr>
                <a:defRPr/>
              </a:pPr>
              <a:t>9</a:t>
            </a:fld>
            <a:endParaRPr lang="en-US" sz="16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61154"/>
                                        </p:tgtEl>
                                        <p:attrNameLst>
                                          <p:attrName>style.visibility</p:attrName>
                                        </p:attrNameLst>
                                      </p:cBhvr>
                                      <p:to>
                                        <p:strVal val="visible"/>
                                      </p:to>
                                    </p:set>
                                    <p:animEffect transition="in" filter="fade">
                                      <p:cBhvr>
                                        <p:cTn id="7" dur="1000"/>
                                        <p:tgtEl>
                                          <p:spTgt spid="56115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61155">
                                            <p:txEl>
                                              <p:pRg st="0" end="0"/>
                                            </p:txEl>
                                          </p:spTgt>
                                        </p:tgtEl>
                                        <p:attrNameLst>
                                          <p:attrName>style.visibility</p:attrName>
                                        </p:attrNameLst>
                                      </p:cBhvr>
                                      <p:to>
                                        <p:strVal val="visible"/>
                                      </p:to>
                                    </p:set>
                                    <p:animEffect transition="in" filter="fade">
                                      <p:cBhvr>
                                        <p:cTn id="10" dur="1000"/>
                                        <p:tgtEl>
                                          <p:spTgt spid="56115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61155">
                                            <p:txEl>
                                              <p:pRg st="2" end="2"/>
                                            </p:txEl>
                                          </p:spTgt>
                                        </p:tgtEl>
                                        <p:attrNameLst>
                                          <p:attrName>style.visibility</p:attrName>
                                        </p:attrNameLst>
                                      </p:cBhvr>
                                      <p:to>
                                        <p:strVal val="visible"/>
                                      </p:to>
                                    </p:set>
                                    <p:animEffect transition="in" filter="fade">
                                      <p:cBhvr>
                                        <p:cTn id="15" dur="1000"/>
                                        <p:tgtEl>
                                          <p:spTgt spid="561155">
                                            <p:txEl>
                                              <p:pRg st="2" end="2"/>
                                            </p:txEl>
                                          </p:spTgt>
                                        </p:tgtEl>
                                      </p:cBhvr>
                                    </p:animEffect>
                                  </p:childTnLst>
                                </p:cTn>
                              </p:par>
                              <p:par>
                                <p:cTn id="16" presetID="9" presetClass="emph" presetSubtype="0" grpId="1" nodeType="withEffect">
                                  <p:stCondLst>
                                    <p:cond delay="0"/>
                                  </p:stCondLst>
                                  <p:childTnLst>
                                    <p:set>
                                      <p:cBhvr rctx="PPT">
                                        <p:cTn id="17" dur="indefinite"/>
                                        <p:tgtEl>
                                          <p:spTgt spid="561155">
                                            <p:txEl>
                                              <p:pRg st="0" end="0"/>
                                            </p:txEl>
                                          </p:spTgt>
                                        </p:tgtEl>
                                        <p:attrNameLst>
                                          <p:attrName>style.opacity</p:attrName>
                                        </p:attrNameLst>
                                      </p:cBhvr>
                                      <p:to>
                                        <p:strVal val="0.5"/>
                                      </p:to>
                                    </p:set>
                                    <p:animEffect filter="image" prLst="opacity: 0.5">
                                      <p:cBhvr rctx="IE">
                                        <p:cTn id="18" dur="indefinite"/>
                                        <p:tgtEl>
                                          <p:spTgt spid="56115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61155">
                                            <p:txEl>
                                              <p:pRg st="4" end="4"/>
                                            </p:txEl>
                                          </p:spTgt>
                                        </p:tgtEl>
                                        <p:attrNameLst>
                                          <p:attrName>style.visibility</p:attrName>
                                        </p:attrNameLst>
                                      </p:cBhvr>
                                      <p:to>
                                        <p:strVal val="visible"/>
                                      </p:to>
                                    </p:set>
                                    <p:animEffect transition="in" filter="fade">
                                      <p:cBhvr>
                                        <p:cTn id="23" dur="1000"/>
                                        <p:tgtEl>
                                          <p:spTgt spid="561155">
                                            <p:txEl>
                                              <p:pRg st="4" end="4"/>
                                            </p:txEl>
                                          </p:spTgt>
                                        </p:tgtEl>
                                      </p:cBhvr>
                                    </p:animEffect>
                                  </p:childTnLst>
                                </p:cTn>
                              </p:par>
                              <p:par>
                                <p:cTn id="24" presetID="9" presetClass="emph" presetSubtype="0" nodeType="withEffect">
                                  <p:stCondLst>
                                    <p:cond delay="0"/>
                                  </p:stCondLst>
                                  <p:childTnLst>
                                    <p:set>
                                      <p:cBhvr rctx="PPT">
                                        <p:cTn id="25" dur="indefinite"/>
                                        <p:tgtEl>
                                          <p:spTgt spid="561155">
                                            <p:txEl>
                                              <p:pRg st="2" end="2"/>
                                            </p:txEl>
                                          </p:spTgt>
                                        </p:tgtEl>
                                        <p:attrNameLst>
                                          <p:attrName>style.opacity</p:attrName>
                                        </p:attrNameLst>
                                      </p:cBhvr>
                                      <p:to>
                                        <p:strVal val="0.5"/>
                                      </p:to>
                                    </p:set>
                                    <p:animEffect filter="image" prLst="opacity: 0.5">
                                      <p:cBhvr rctx="IE">
                                        <p:cTn id="26" dur="indefinite"/>
                                        <p:tgtEl>
                                          <p:spTgt spid="561155">
                                            <p:txEl>
                                              <p:pRg st="2" end="2"/>
                                            </p:txEl>
                                          </p:spTgt>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561155">
                                            <p:txEl>
                                              <p:pRg st="5" end="5"/>
                                            </p:txEl>
                                          </p:spTgt>
                                        </p:tgtEl>
                                        <p:attrNameLst>
                                          <p:attrName>style.visibility</p:attrName>
                                        </p:attrNameLst>
                                      </p:cBhvr>
                                      <p:to>
                                        <p:strVal val="visible"/>
                                      </p:to>
                                    </p:set>
                                    <p:animEffect transition="in" filter="fade">
                                      <p:cBhvr>
                                        <p:cTn id="30" dur="1000"/>
                                        <p:tgtEl>
                                          <p:spTgt spid="561155">
                                            <p:txEl>
                                              <p:pRg st="5" end="5"/>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61155">
                                            <p:txEl>
                                              <p:pRg st="6" end="6"/>
                                            </p:txEl>
                                          </p:spTgt>
                                        </p:tgtEl>
                                        <p:attrNameLst>
                                          <p:attrName>style.visibility</p:attrName>
                                        </p:attrNameLst>
                                      </p:cBhvr>
                                      <p:to>
                                        <p:strVal val="visible"/>
                                      </p:to>
                                    </p:set>
                                    <p:animEffect transition="in" filter="fade">
                                      <p:cBhvr>
                                        <p:cTn id="33" dur="1000"/>
                                        <p:tgtEl>
                                          <p:spTgt spid="561155">
                                            <p:txEl>
                                              <p:pRg st="6" end="6"/>
                                            </p:txEl>
                                          </p:spTgt>
                                        </p:tgtEl>
                                      </p:cBhvr>
                                    </p:animEffect>
                                  </p:childTnLst>
                                </p:cTn>
                              </p:par>
                            </p:childTnLst>
                          </p:cTn>
                        </p:par>
                        <p:par>
                          <p:cTn id="34" fill="hold">
                            <p:stCondLst>
                              <p:cond delay="2000"/>
                            </p:stCondLst>
                            <p:childTnLst>
                              <p:par>
                                <p:cTn id="35" presetID="10" presetClass="entr" presetSubtype="0" fill="hold" grpId="0" nodeType="afterEffect">
                                  <p:stCondLst>
                                    <p:cond delay="0"/>
                                  </p:stCondLst>
                                  <p:childTnLst>
                                    <p:set>
                                      <p:cBhvr>
                                        <p:cTn id="36" dur="1" fill="hold">
                                          <p:stCondLst>
                                            <p:cond delay="0"/>
                                          </p:stCondLst>
                                        </p:cTn>
                                        <p:tgtEl>
                                          <p:spTgt spid="561155">
                                            <p:txEl>
                                              <p:pRg st="7" end="7"/>
                                            </p:txEl>
                                          </p:spTgt>
                                        </p:tgtEl>
                                        <p:attrNameLst>
                                          <p:attrName>style.visibility</p:attrName>
                                        </p:attrNameLst>
                                      </p:cBhvr>
                                      <p:to>
                                        <p:strVal val="visible"/>
                                      </p:to>
                                    </p:set>
                                    <p:animEffect transition="in" filter="fade">
                                      <p:cBhvr>
                                        <p:cTn id="37" dur="1000"/>
                                        <p:tgtEl>
                                          <p:spTgt spid="561155">
                                            <p:txEl>
                                              <p:pRg st="7" end="7"/>
                                            </p:txEl>
                                          </p:spTgt>
                                        </p:tgtEl>
                                      </p:cBhvr>
                                    </p:animEffect>
                                  </p:childTnLst>
                                </p:cTn>
                              </p:par>
                            </p:childTnLst>
                          </p:cTn>
                        </p:par>
                        <p:par>
                          <p:cTn id="38" fill="hold">
                            <p:stCondLst>
                              <p:cond delay="3000"/>
                            </p:stCondLst>
                            <p:childTnLst>
                              <p:par>
                                <p:cTn id="39" presetID="10" presetClass="entr" presetSubtype="0" fill="hold" grpId="0" nodeType="afterEffect">
                                  <p:stCondLst>
                                    <p:cond delay="0"/>
                                  </p:stCondLst>
                                  <p:childTnLst>
                                    <p:set>
                                      <p:cBhvr>
                                        <p:cTn id="40" dur="1" fill="hold">
                                          <p:stCondLst>
                                            <p:cond delay="0"/>
                                          </p:stCondLst>
                                        </p:cTn>
                                        <p:tgtEl>
                                          <p:spTgt spid="561155">
                                            <p:txEl>
                                              <p:pRg st="8" end="8"/>
                                            </p:txEl>
                                          </p:spTgt>
                                        </p:tgtEl>
                                        <p:attrNameLst>
                                          <p:attrName>style.visibility</p:attrName>
                                        </p:attrNameLst>
                                      </p:cBhvr>
                                      <p:to>
                                        <p:strVal val="visible"/>
                                      </p:to>
                                    </p:set>
                                    <p:animEffect transition="in" filter="fade">
                                      <p:cBhvr>
                                        <p:cTn id="41" dur="1000"/>
                                        <p:tgtEl>
                                          <p:spTgt spid="561155">
                                            <p:txEl>
                                              <p:pRg st="8" end="8"/>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61155">
                                            <p:txEl>
                                              <p:pRg st="9" end="9"/>
                                            </p:txEl>
                                          </p:spTgt>
                                        </p:tgtEl>
                                        <p:attrNameLst>
                                          <p:attrName>style.visibility</p:attrName>
                                        </p:attrNameLst>
                                      </p:cBhvr>
                                      <p:to>
                                        <p:strVal val="visible"/>
                                      </p:to>
                                    </p:set>
                                    <p:animEffect transition="in" filter="fade">
                                      <p:cBhvr>
                                        <p:cTn id="44" dur="1000"/>
                                        <p:tgtEl>
                                          <p:spTgt spid="561155">
                                            <p:txEl>
                                              <p:pRg st="9" end="9"/>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61155">
                                            <p:txEl>
                                              <p:pRg st="10" end="10"/>
                                            </p:txEl>
                                          </p:spTgt>
                                        </p:tgtEl>
                                        <p:attrNameLst>
                                          <p:attrName>style.visibility</p:attrName>
                                        </p:attrNameLst>
                                      </p:cBhvr>
                                      <p:to>
                                        <p:strVal val="visible"/>
                                      </p:to>
                                    </p:set>
                                    <p:animEffect transition="in" filter="fade">
                                      <p:cBhvr>
                                        <p:cTn id="47" dur="1000"/>
                                        <p:tgtEl>
                                          <p:spTgt spid="56115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1154" grpId="0"/>
      <p:bldP spid="561155" grpId="0" build="p"/>
      <p:bldP spid="561155" grpId="1" build="p"/>
    </p:bld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8"/>
</p:tagLst>
</file>

<file path=ppt/tags/tag100.xml><?xml version="1.0" encoding="utf-8"?>
<p:tagLst xmlns:a="http://schemas.openxmlformats.org/drawingml/2006/main" xmlns:r="http://schemas.openxmlformats.org/officeDocument/2006/relationships" xmlns:p="http://schemas.openxmlformats.org/presentationml/2006/main">
  <p:tag name="NUM" val="26"/>
</p:tagLst>
</file>

<file path=ppt/tags/tag101.xml><?xml version="1.0" encoding="utf-8"?>
<p:tagLst xmlns:a="http://schemas.openxmlformats.org/drawingml/2006/main" xmlns:r="http://schemas.openxmlformats.org/officeDocument/2006/relationships" xmlns:p="http://schemas.openxmlformats.org/presentationml/2006/main">
  <p:tag name="NUM" val="27"/>
</p:tagLst>
</file>

<file path=ppt/tags/tag102.xml><?xml version="1.0" encoding="utf-8"?>
<p:tagLst xmlns:a="http://schemas.openxmlformats.org/drawingml/2006/main" xmlns:r="http://schemas.openxmlformats.org/officeDocument/2006/relationships" xmlns:p="http://schemas.openxmlformats.org/presentationml/2006/main">
  <p:tag name="NUM" val="28"/>
</p:tagLst>
</file>

<file path=ppt/tags/tag103.xml><?xml version="1.0" encoding="utf-8"?>
<p:tagLst xmlns:a="http://schemas.openxmlformats.org/drawingml/2006/main" xmlns:r="http://schemas.openxmlformats.org/officeDocument/2006/relationships" xmlns:p="http://schemas.openxmlformats.org/presentationml/2006/main">
  <p:tag name="NUM" val="29"/>
</p:tagLst>
</file>

<file path=ppt/tags/tag104.xml><?xml version="1.0" encoding="utf-8"?>
<p:tagLst xmlns:a="http://schemas.openxmlformats.org/drawingml/2006/main" xmlns:r="http://schemas.openxmlformats.org/officeDocument/2006/relationships" xmlns:p="http://schemas.openxmlformats.org/presentationml/2006/main">
  <p:tag name="NUM" val="30"/>
</p:tagLst>
</file>

<file path=ppt/tags/tag105.xml><?xml version="1.0" encoding="utf-8"?>
<p:tagLst xmlns:a="http://schemas.openxmlformats.org/drawingml/2006/main" xmlns:r="http://schemas.openxmlformats.org/officeDocument/2006/relationships" xmlns:p="http://schemas.openxmlformats.org/presentationml/2006/main">
  <p:tag name="NUM" val="31"/>
</p:tagLst>
</file>

<file path=ppt/tags/tag106.xml><?xml version="1.0" encoding="utf-8"?>
<p:tagLst xmlns:a="http://schemas.openxmlformats.org/drawingml/2006/main" xmlns:r="http://schemas.openxmlformats.org/officeDocument/2006/relationships" xmlns:p="http://schemas.openxmlformats.org/presentationml/2006/main">
  <p:tag name="NUM" val="32"/>
</p:tagLst>
</file>

<file path=ppt/tags/tag107.xml><?xml version="1.0" encoding="utf-8"?>
<p:tagLst xmlns:a="http://schemas.openxmlformats.org/drawingml/2006/main" xmlns:r="http://schemas.openxmlformats.org/officeDocument/2006/relationships" xmlns:p="http://schemas.openxmlformats.org/presentationml/2006/main">
  <p:tag name="NUM" val="33"/>
</p:tagLst>
</file>

<file path=ppt/tags/tag108.xml><?xml version="1.0" encoding="utf-8"?>
<p:tagLst xmlns:a="http://schemas.openxmlformats.org/drawingml/2006/main" xmlns:r="http://schemas.openxmlformats.org/officeDocument/2006/relationships" xmlns:p="http://schemas.openxmlformats.org/presentationml/2006/main">
  <p:tag name="NUM" val="34"/>
</p:tagLst>
</file>

<file path=ppt/tags/tag109.xml><?xml version="1.0" encoding="utf-8"?>
<p:tagLst xmlns:a="http://schemas.openxmlformats.org/drawingml/2006/main" xmlns:r="http://schemas.openxmlformats.org/officeDocument/2006/relationships" xmlns:p="http://schemas.openxmlformats.org/presentationml/2006/main">
  <p:tag name="NUM" val="35"/>
</p:tagLst>
</file>

<file path=ppt/tags/tag11.xml><?xml version="1.0" encoding="utf-8"?>
<p:tagLst xmlns:a="http://schemas.openxmlformats.org/drawingml/2006/main" xmlns:r="http://schemas.openxmlformats.org/officeDocument/2006/relationships" xmlns:p="http://schemas.openxmlformats.org/presentationml/2006/main">
  <p:tag name="NUM" val="28"/>
</p:tagLst>
</file>

<file path=ppt/tags/tag110.xml><?xml version="1.0" encoding="utf-8"?>
<p:tagLst xmlns:a="http://schemas.openxmlformats.org/drawingml/2006/main" xmlns:r="http://schemas.openxmlformats.org/officeDocument/2006/relationships" xmlns:p="http://schemas.openxmlformats.org/presentationml/2006/main">
  <p:tag name="NUM" val="36"/>
</p:tagLst>
</file>

<file path=ppt/tags/tag111.xml><?xml version="1.0" encoding="utf-8"?>
<p:tagLst xmlns:a="http://schemas.openxmlformats.org/drawingml/2006/main" xmlns:r="http://schemas.openxmlformats.org/officeDocument/2006/relationships" xmlns:p="http://schemas.openxmlformats.org/presentationml/2006/main">
  <p:tag name="NUM" val="37"/>
</p:tagLst>
</file>

<file path=ppt/tags/tag112.xml><?xml version="1.0" encoding="utf-8"?>
<p:tagLst xmlns:a="http://schemas.openxmlformats.org/drawingml/2006/main" xmlns:r="http://schemas.openxmlformats.org/officeDocument/2006/relationships" xmlns:p="http://schemas.openxmlformats.org/presentationml/2006/main">
  <p:tag name="NUM" val="38"/>
</p:tagLst>
</file>

<file path=ppt/tags/tag113.xml><?xml version="1.0" encoding="utf-8"?>
<p:tagLst xmlns:a="http://schemas.openxmlformats.org/drawingml/2006/main" xmlns:r="http://schemas.openxmlformats.org/officeDocument/2006/relationships" xmlns:p="http://schemas.openxmlformats.org/presentationml/2006/main">
  <p:tag name="NUM" val="39"/>
</p:tagLst>
</file>

<file path=ppt/tags/tag114.xml><?xml version="1.0" encoding="utf-8"?>
<p:tagLst xmlns:a="http://schemas.openxmlformats.org/drawingml/2006/main" xmlns:r="http://schemas.openxmlformats.org/officeDocument/2006/relationships" xmlns:p="http://schemas.openxmlformats.org/presentationml/2006/main">
  <p:tag name="NUM" val="40"/>
</p:tagLst>
</file>

<file path=ppt/tags/tag115.xml><?xml version="1.0" encoding="utf-8"?>
<p:tagLst xmlns:a="http://schemas.openxmlformats.org/drawingml/2006/main" xmlns:r="http://schemas.openxmlformats.org/officeDocument/2006/relationships" xmlns:p="http://schemas.openxmlformats.org/presentationml/2006/main">
  <p:tag name="NUM" val="41"/>
</p:tagLst>
</file>

<file path=ppt/tags/tag116.xml><?xml version="1.0" encoding="utf-8"?>
<p:tagLst xmlns:a="http://schemas.openxmlformats.org/drawingml/2006/main" xmlns:r="http://schemas.openxmlformats.org/officeDocument/2006/relationships" xmlns:p="http://schemas.openxmlformats.org/presentationml/2006/main">
  <p:tag name="NUM" val="42"/>
</p:tagLst>
</file>

<file path=ppt/tags/tag117.xml><?xml version="1.0" encoding="utf-8"?>
<p:tagLst xmlns:a="http://schemas.openxmlformats.org/drawingml/2006/main" xmlns:r="http://schemas.openxmlformats.org/officeDocument/2006/relationships" xmlns:p="http://schemas.openxmlformats.org/presentationml/2006/main">
  <p:tag name="NUM" val="43"/>
</p:tagLst>
</file>

<file path=ppt/tags/tag118.xml><?xml version="1.0" encoding="utf-8"?>
<p:tagLst xmlns:a="http://schemas.openxmlformats.org/drawingml/2006/main" xmlns:r="http://schemas.openxmlformats.org/officeDocument/2006/relationships" xmlns:p="http://schemas.openxmlformats.org/presentationml/2006/main">
  <p:tag name="NUM" val="44"/>
</p:tagLst>
</file>

<file path=ppt/tags/tag119.xml><?xml version="1.0" encoding="utf-8"?>
<p:tagLst xmlns:a="http://schemas.openxmlformats.org/drawingml/2006/main" xmlns:r="http://schemas.openxmlformats.org/officeDocument/2006/relationships" xmlns:p="http://schemas.openxmlformats.org/presentationml/2006/main">
  <p:tag name="NUM" val="45"/>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20.xml><?xml version="1.0" encoding="utf-8"?>
<p:tagLst xmlns:a="http://schemas.openxmlformats.org/drawingml/2006/main" xmlns:r="http://schemas.openxmlformats.org/officeDocument/2006/relationships" xmlns:p="http://schemas.openxmlformats.org/presentationml/2006/main">
  <p:tag name="NUM" val="46"/>
</p:tagLst>
</file>

<file path=ppt/tags/tag121.xml><?xml version="1.0" encoding="utf-8"?>
<p:tagLst xmlns:a="http://schemas.openxmlformats.org/drawingml/2006/main" xmlns:r="http://schemas.openxmlformats.org/officeDocument/2006/relationships" xmlns:p="http://schemas.openxmlformats.org/presentationml/2006/main">
  <p:tag name="NUM" val="47"/>
</p:tagLst>
</file>

<file path=ppt/tags/tag122.xml><?xml version="1.0" encoding="utf-8"?>
<p:tagLst xmlns:a="http://schemas.openxmlformats.org/drawingml/2006/main" xmlns:r="http://schemas.openxmlformats.org/officeDocument/2006/relationships" xmlns:p="http://schemas.openxmlformats.org/presentationml/2006/main">
  <p:tag name="NUM" val="48"/>
</p:tagLst>
</file>

<file path=ppt/tags/tag123.xml><?xml version="1.0" encoding="utf-8"?>
<p:tagLst xmlns:a="http://schemas.openxmlformats.org/drawingml/2006/main" xmlns:r="http://schemas.openxmlformats.org/officeDocument/2006/relationships" xmlns:p="http://schemas.openxmlformats.org/presentationml/2006/main">
  <p:tag name="NUM" val="49"/>
</p:tagLst>
</file>

<file path=ppt/tags/tag124.xml><?xml version="1.0" encoding="utf-8"?>
<p:tagLst xmlns:a="http://schemas.openxmlformats.org/drawingml/2006/main" xmlns:r="http://schemas.openxmlformats.org/officeDocument/2006/relationships" xmlns:p="http://schemas.openxmlformats.org/presentationml/2006/main">
  <p:tag name="NUM" val="50"/>
</p:tagLst>
</file>

<file path=ppt/tags/tag125.xml><?xml version="1.0" encoding="utf-8"?>
<p:tagLst xmlns:a="http://schemas.openxmlformats.org/drawingml/2006/main" xmlns:r="http://schemas.openxmlformats.org/officeDocument/2006/relationships" xmlns:p="http://schemas.openxmlformats.org/presentationml/2006/main">
  <p:tag name="NUM" val="51"/>
</p:tagLst>
</file>

<file path=ppt/tags/tag126.xml><?xml version="1.0" encoding="utf-8"?>
<p:tagLst xmlns:a="http://schemas.openxmlformats.org/drawingml/2006/main" xmlns:r="http://schemas.openxmlformats.org/officeDocument/2006/relationships" xmlns:p="http://schemas.openxmlformats.org/presentationml/2006/main">
  <p:tag name="NUM" val="52"/>
</p:tagLst>
</file>

<file path=ppt/tags/tag127.xml><?xml version="1.0" encoding="utf-8"?>
<p:tagLst xmlns:a="http://schemas.openxmlformats.org/drawingml/2006/main" xmlns:r="http://schemas.openxmlformats.org/officeDocument/2006/relationships" xmlns:p="http://schemas.openxmlformats.org/presentationml/2006/main">
  <p:tag name="NUM" val="53"/>
</p:tagLst>
</file>

<file path=ppt/tags/tag128.xml><?xml version="1.0" encoding="utf-8"?>
<p:tagLst xmlns:a="http://schemas.openxmlformats.org/drawingml/2006/main" xmlns:r="http://schemas.openxmlformats.org/officeDocument/2006/relationships" xmlns:p="http://schemas.openxmlformats.org/presentationml/2006/main">
  <p:tag name="NUM" val="54"/>
</p:tagLst>
</file>

<file path=ppt/tags/tag129.xml><?xml version="1.0" encoding="utf-8"?>
<p:tagLst xmlns:a="http://schemas.openxmlformats.org/drawingml/2006/main" xmlns:r="http://schemas.openxmlformats.org/officeDocument/2006/relationships" xmlns:p="http://schemas.openxmlformats.org/presentationml/2006/main">
  <p:tag name="NUM" val="55"/>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30.xml><?xml version="1.0" encoding="utf-8"?>
<p:tagLst xmlns:a="http://schemas.openxmlformats.org/drawingml/2006/main" xmlns:r="http://schemas.openxmlformats.org/officeDocument/2006/relationships" xmlns:p="http://schemas.openxmlformats.org/presentationml/2006/main">
  <p:tag name="NUM" val="56"/>
</p:tagLst>
</file>

<file path=ppt/tags/tag131.xml><?xml version="1.0" encoding="utf-8"?>
<p:tagLst xmlns:a="http://schemas.openxmlformats.org/drawingml/2006/main" xmlns:r="http://schemas.openxmlformats.org/officeDocument/2006/relationships" xmlns:p="http://schemas.openxmlformats.org/presentationml/2006/main">
  <p:tag name="NUM" val="57"/>
</p:tagLst>
</file>

<file path=ppt/tags/tag132.xml><?xml version="1.0" encoding="utf-8"?>
<p:tagLst xmlns:a="http://schemas.openxmlformats.org/drawingml/2006/main" xmlns:r="http://schemas.openxmlformats.org/officeDocument/2006/relationships" xmlns:p="http://schemas.openxmlformats.org/presentationml/2006/main">
  <p:tag name="NUM" val="58"/>
</p:tagLst>
</file>

<file path=ppt/tags/tag133.xml><?xml version="1.0" encoding="utf-8"?>
<p:tagLst xmlns:a="http://schemas.openxmlformats.org/drawingml/2006/main" xmlns:r="http://schemas.openxmlformats.org/officeDocument/2006/relationships" xmlns:p="http://schemas.openxmlformats.org/presentationml/2006/main">
  <p:tag name="NUM" val="59"/>
</p:tagLst>
</file>

<file path=ppt/tags/tag134.xml><?xml version="1.0" encoding="utf-8"?>
<p:tagLst xmlns:a="http://schemas.openxmlformats.org/drawingml/2006/main" xmlns:r="http://schemas.openxmlformats.org/officeDocument/2006/relationships" xmlns:p="http://schemas.openxmlformats.org/presentationml/2006/main">
  <p:tag name="NUM" val="60"/>
</p:tagLst>
</file>

<file path=ppt/tags/tag135.xml><?xml version="1.0" encoding="utf-8"?>
<p:tagLst xmlns:a="http://schemas.openxmlformats.org/drawingml/2006/main" xmlns:r="http://schemas.openxmlformats.org/officeDocument/2006/relationships" xmlns:p="http://schemas.openxmlformats.org/presentationml/2006/main">
  <p:tag name="NUM" val="61"/>
</p:tagLst>
</file>

<file path=ppt/tags/tag136.xml><?xml version="1.0" encoding="utf-8"?>
<p:tagLst xmlns:a="http://schemas.openxmlformats.org/drawingml/2006/main" xmlns:r="http://schemas.openxmlformats.org/officeDocument/2006/relationships" xmlns:p="http://schemas.openxmlformats.org/presentationml/2006/main">
  <p:tag name="NUM" val="62"/>
</p:tagLst>
</file>

<file path=ppt/tags/tag137.xml><?xml version="1.0" encoding="utf-8"?>
<p:tagLst xmlns:a="http://schemas.openxmlformats.org/drawingml/2006/main" xmlns:r="http://schemas.openxmlformats.org/officeDocument/2006/relationships" xmlns:p="http://schemas.openxmlformats.org/presentationml/2006/main">
  <p:tag name="NUM" val="63"/>
</p:tagLst>
</file>

<file path=ppt/tags/tag138.xml><?xml version="1.0" encoding="utf-8"?>
<p:tagLst xmlns:a="http://schemas.openxmlformats.org/drawingml/2006/main" xmlns:r="http://schemas.openxmlformats.org/officeDocument/2006/relationships" xmlns:p="http://schemas.openxmlformats.org/presentationml/2006/main">
  <p:tag name="NUM" val="64"/>
</p:tagLst>
</file>

<file path=ppt/tags/tag139.xml><?xml version="1.0" encoding="utf-8"?>
<p:tagLst xmlns:a="http://schemas.openxmlformats.org/drawingml/2006/main" xmlns:r="http://schemas.openxmlformats.org/officeDocument/2006/relationships" xmlns:p="http://schemas.openxmlformats.org/presentationml/2006/main">
  <p:tag name="NUM" val="65"/>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40.xml><?xml version="1.0" encoding="utf-8"?>
<p:tagLst xmlns:a="http://schemas.openxmlformats.org/drawingml/2006/main" xmlns:r="http://schemas.openxmlformats.org/officeDocument/2006/relationships" xmlns:p="http://schemas.openxmlformats.org/presentationml/2006/main">
  <p:tag name="NUM" val="66"/>
</p:tagLst>
</file>

<file path=ppt/tags/tag141.xml><?xml version="1.0" encoding="utf-8"?>
<p:tagLst xmlns:a="http://schemas.openxmlformats.org/drawingml/2006/main" xmlns:r="http://schemas.openxmlformats.org/officeDocument/2006/relationships" xmlns:p="http://schemas.openxmlformats.org/presentationml/2006/main">
  <p:tag name="NUM" val="28"/>
</p:tagLst>
</file>

<file path=ppt/tags/tag142.xml><?xml version="1.0" encoding="utf-8"?>
<p:tagLst xmlns:a="http://schemas.openxmlformats.org/drawingml/2006/main" xmlns:r="http://schemas.openxmlformats.org/officeDocument/2006/relationships" xmlns:p="http://schemas.openxmlformats.org/presentationml/2006/main">
  <p:tag name="NUM" val="3"/>
</p:tagLst>
</file>

<file path=ppt/tags/tag143.xml><?xml version="1.0" encoding="utf-8"?>
<p:tagLst xmlns:a="http://schemas.openxmlformats.org/drawingml/2006/main" xmlns:r="http://schemas.openxmlformats.org/officeDocument/2006/relationships" xmlns:p="http://schemas.openxmlformats.org/presentationml/2006/main">
  <p:tag name="NUM" val="28"/>
</p:tagLst>
</file>

<file path=ppt/tags/tag144.xml><?xml version="1.0" encoding="utf-8"?>
<p:tagLst xmlns:a="http://schemas.openxmlformats.org/drawingml/2006/main" xmlns:r="http://schemas.openxmlformats.org/officeDocument/2006/relationships" xmlns:p="http://schemas.openxmlformats.org/presentationml/2006/main">
  <p:tag name="NUM" val="2"/>
</p:tagLst>
</file>

<file path=ppt/tags/tag145.xml><?xml version="1.0" encoding="utf-8"?>
<p:tagLst xmlns:a="http://schemas.openxmlformats.org/drawingml/2006/main" xmlns:r="http://schemas.openxmlformats.org/officeDocument/2006/relationships" xmlns:p="http://schemas.openxmlformats.org/presentationml/2006/main">
  <p:tag name="NUM" val="3"/>
</p:tagLst>
</file>

<file path=ppt/tags/tag146.xml><?xml version="1.0" encoding="utf-8"?>
<p:tagLst xmlns:a="http://schemas.openxmlformats.org/drawingml/2006/main" xmlns:r="http://schemas.openxmlformats.org/officeDocument/2006/relationships" xmlns:p="http://schemas.openxmlformats.org/presentationml/2006/main">
  <p:tag name="NUM" val="4"/>
</p:tagLst>
</file>

<file path=ppt/tags/tag147.xml><?xml version="1.0" encoding="utf-8"?>
<p:tagLst xmlns:a="http://schemas.openxmlformats.org/drawingml/2006/main" xmlns:r="http://schemas.openxmlformats.org/officeDocument/2006/relationships" xmlns:p="http://schemas.openxmlformats.org/presentationml/2006/main">
  <p:tag name="NUM" val="5"/>
</p:tagLst>
</file>

<file path=ppt/tags/tag148.xml><?xml version="1.0" encoding="utf-8"?>
<p:tagLst xmlns:a="http://schemas.openxmlformats.org/drawingml/2006/main" xmlns:r="http://schemas.openxmlformats.org/officeDocument/2006/relationships" xmlns:p="http://schemas.openxmlformats.org/presentationml/2006/main">
  <p:tag name="NUM" val="6"/>
</p:tagLst>
</file>

<file path=ppt/tags/tag149.xml><?xml version="1.0" encoding="utf-8"?>
<p:tagLst xmlns:a="http://schemas.openxmlformats.org/drawingml/2006/main" xmlns:r="http://schemas.openxmlformats.org/officeDocument/2006/relationships" xmlns:p="http://schemas.openxmlformats.org/presentationml/2006/main">
  <p:tag name="NUM" val="7"/>
</p:tagLst>
</file>

<file path=ppt/tags/tag15.xml><?xml version="1.0" encoding="utf-8"?>
<p:tagLst xmlns:a="http://schemas.openxmlformats.org/drawingml/2006/main" xmlns:r="http://schemas.openxmlformats.org/officeDocument/2006/relationships" xmlns:p="http://schemas.openxmlformats.org/presentationml/2006/main">
  <p:tag name="NUM" val="4"/>
</p:tagLst>
</file>

<file path=ppt/tags/tag150.xml><?xml version="1.0" encoding="utf-8"?>
<p:tagLst xmlns:a="http://schemas.openxmlformats.org/drawingml/2006/main" xmlns:r="http://schemas.openxmlformats.org/officeDocument/2006/relationships" xmlns:p="http://schemas.openxmlformats.org/presentationml/2006/main">
  <p:tag name="NUM" val="8"/>
</p:tagLst>
</file>

<file path=ppt/tags/tag151.xml><?xml version="1.0" encoding="utf-8"?>
<p:tagLst xmlns:a="http://schemas.openxmlformats.org/drawingml/2006/main" xmlns:r="http://schemas.openxmlformats.org/officeDocument/2006/relationships" xmlns:p="http://schemas.openxmlformats.org/presentationml/2006/main">
  <p:tag name="NUM" val="9"/>
</p:tagLst>
</file>

<file path=ppt/tags/tag152.xml><?xml version="1.0" encoding="utf-8"?>
<p:tagLst xmlns:a="http://schemas.openxmlformats.org/drawingml/2006/main" xmlns:r="http://schemas.openxmlformats.org/officeDocument/2006/relationships" xmlns:p="http://schemas.openxmlformats.org/presentationml/2006/main">
  <p:tag name="NUM" val="10"/>
</p:tagLst>
</file>

<file path=ppt/tags/tag153.xml><?xml version="1.0" encoding="utf-8"?>
<p:tagLst xmlns:a="http://schemas.openxmlformats.org/drawingml/2006/main" xmlns:r="http://schemas.openxmlformats.org/officeDocument/2006/relationships" xmlns:p="http://schemas.openxmlformats.org/presentationml/2006/main">
  <p:tag name="NUM" val="11"/>
</p:tagLst>
</file>

<file path=ppt/tags/tag154.xml><?xml version="1.0" encoding="utf-8"?>
<p:tagLst xmlns:a="http://schemas.openxmlformats.org/drawingml/2006/main" xmlns:r="http://schemas.openxmlformats.org/officeDocument/2006/relationships" xmlns:p="http://schemas.openxmlformats.org/presentationml/2006/main">
  <p:tag name="NUM" val="12"/>
</p:tagLst>
</file>

<file path=ppt/tags/tag155.xml><?xml version="1.0" encoding="utf-8"?>
<p:tagLst xmlns:a="http://schemas.openxmlformats.org/drawingml/2006/main" xmlns:r="http://schemas.openxmlformats.org/officeDocument/2006/relationships" xmlns:p="http://schemas.openxmlformats.org/presentationml/2006/main">
  <p:tag name="NUM" val="13"/>
</p:tagLst>
</file>

<file path=ppt/tags/tag156.xml><?xml version="1.0" encoding="utf-8"?>
<p:tagLst xmlns:a="http://schemas.openxmlformats.org/drawingml/2006/main" xmlns:r="http://schemas.openxmlformats.org/officeDocument/2006/relationships" xmlns:p="http://schemas.openxmlformats.org/presentationml/2006/main">
  <p:tag name="NUM" val="14"/>
</p:tagLst>
</file>

<file path=ppt/tags/tag157.xml><?xml version="1.0" encoding="utf-8"?>
<p:tagLst xmlns:a="http://schemas.openxmlformats.org/drawingml/2006/main" xmlns:r="http://schemas.openxmlformats.org/officeDocument/2006/relationships" xmlns:p="http://schemas.openxmlformats.org/presentationml/2006/main">
  <p:tag name="NUM" val="15"/>
</p:tagLst>
</file>

<file path=ppt/tags/tag158.xml><?xml version="1.0" encoding="utf-8"?>
<p:tagLst xmlns:a="http://schemas.openxmlformats.org/drawingml/2006/main" xmlns:r="http://schemas.openxmlformats.org/officeDocument/2006/relationships" xmlns:p="http://schemas.openxmlformats.org/presentationml/2006/main">
  <p:tag name="NUM" val="16"/>
</p:tagLst>
</file>

<file path=ppt/tags/tag159.xml><?xml version="1.0" encoding="utf-8"?>
<p:tagLst xmlns:a="http://schemas.openxmlformats.org/drawingml/2006/main" xmlns:r="http://schemas.openxmlformats.org/officeDocument/2006/relationships" xmlns:p="http://schemas.openxmlformats.org/presentationml/2006/main">
  <p:tag name="NUM" val="17"/>
</p:tagLst>
</file>

<file path=ppt/tags/tag16.xml><?xml version="1.0" encoding="utf-8"?>
<p:tagLst xmlns:a="http://schemas.openxmlformats.org/drawingml/2006/main" xmlns:r="http://schemas.openxmlformats.org/officeDocument/2006/relationships" xmlns:p="http://schemas.openxmlformats.org/presentationml/2006/main">
  <p:tag name="NUM" val="5"/>
</p:tagLst>
</file>

<file path=ppt/tags/tag160.xml><?xml version="1.0" encoding="utf-8"?>
<p:tagLst xmlns:a="http://schemas.openxmlformats.org/drawingml/2006/main" xmlns:r="http://schemas.openxmlformats.org/officeDocument/2006/relationships" xmlns:p="http://schemas.openxmlformats.org/presentationml/2006/main">
  <p:tag name="NUM" val="18"/>
</p:tagLst>
</file>

<file path=ppt/tags/tag161.xml><?xml version="1.0" encoding="utf-8"?>
<p:tagLst xmlns:a="http://schemas.openxmlformats.org/drawingml/2006/main" xmlns:r="http://schemas.openxmlformats.org/officeDocument/2006/relationships" xmlns:p="http://schemas.openxmlformats.org/presentationml/2006/main">
  <p:tag name="NUM" val="19"/>
</p:tagLst>
</file>

<file path=ppt/tags/tag162.xml><?xml version="1.0" encoding="utf-8"?>
<p:tagLst xmlns:a="http://schemas.openxmlformats.org/drawingml/2006/main" xmlns:r="http://schemas.openxmlformats.org/officeDocument/2006/relationships" xmlns:p="http://schemas.openxmlformats.org/presentationml/2006/main">
  <p:tag name="NUM" val="21"/>
</p:tagLst>
</file>

<file path=ppt/tags/tag163.xml><?xml version="1.0" encoding="utf-8"?>
<p:tagLst xmlns:a="http://schemas.openxmlformats.org/drawingml/2006/main" xmlns:r="http://schemas.openxmlformats.org/officeDocument/2006/relationships" xmlns:p="http://schemas.openxmlformats.org/presentationml/2006/main">
  <p:tag name="NUM" val="22"/>
</p:tagLst>
</file>

<file path=ppt/tags/tag164.xml><?xml version="1.0" encoding="utf-8"?>
<p:tagLst xmlns:a="http://schemas.openxmlformats.org/drawingml/2006/main" xmlns:r="http://schemas.openxmlformats.org/officeDocument/2006/relationships" xmlns:p="http://schemas.openxmlformats.org/presentationml/2006/main">
  <p:tag name="NUM" val="23"/>
</p:tagLst>
</file>

<file path=ppt/tags/tag165.xml><?xml version="1.0" encoding="utf-8"?>
<p:tagLst xmlns:a="http://schemas.openxmlformats.org/drawingml/2006/main" xmlns:r="http://schemas.openxmlformats.org/officeDocument/2006/relationships" xmlns:p="http://schemas.openxmlformats.org/presentationml/2006/main">
  <p:tag name="NUM" val="24"/>
</p:tagLst>
</file>

<file path=ppt/tags/tag166.xml><?xml version="1.0" encoding="utf-8"?>
<p:tagLst xmlns:a="http://schemas.openxmlformats.org/drawingml/2006/main" xmlns:r="http://schemas.openxmlformats.org/officeDocument/2006/relationships" xmlns:p="http://schemas.openxmlformats.org/presentationml/2006/main">
  <p:tag name="NUM" val="25"/>
</p:tagLst>
</file>

<file path=ppt/tags/tag167.xml><?xml version="1.0" encoding="utf-8"?>
<p:tagLst xmlns:a="http://schemas.openxmlformats.org/drawingml/2006/main" xmlns:r="http://schemas.openxmlformats.org/officeDocument/2006/relationships" xmlns:p="http://schemas.openxmlformats.org/presentationml/2006/main">
  <p:tag name="NUM" val="26"/>
</p:tagLst>
</file>

<file path=ppt/tags/tag168.xml><?xml version="1.0" encoding="utf-8"?>
<p:tagLst xmlns:a="http://schemas.openxmlformats.org/drawingml/2006/main" xmlns:r="http://schemas.openxmlformats.org/officeDocument/2006/relationships" xmlns:p="http://schemas.openxmlformats.org/presentationml/2006/main">
  <p:tag name="NUM" val="27"/>
</p:tagLst>
</file>

<file path=ppt/tags/tag169.xml><?xml version="1.0" encoding="utf-8"?>
<p:tagLst xmlns:a="http://schemas.openxmlformats.org/drawingml/2006/main" xmlns:r="http://schemas.openxmlformats.org/officeDocument/2006/relationships" xmlns:p="http://schemas.openxmlformats.org/presentationml/2006/main">
  <p:tag name="NUM" val="28"/>
</p:tagLst>
</file>

<file path=ppt/tags/tag17.xml><?xml version="1.0" encoding="utf-8"?>
<p:tagLst xmlns:a="http://schemas.openxmlformats.org/drawingml/2006/main" xmlns:r="http://schemas.openxmlformats.org/officeDocument/2006/relationships" xmlns:p="http://schemas.openxmlformats.org/presentationml/2006/main">
  <p:tag name="NUM" val="6"/>
</p:tagLst>
</file>

<file path=ppt/tags/tag170.xml><?xml version="1.0" encoding="utf-8"?>
<p:tagLst xmlns:a="http://schemas.openxmlformats.org/drawingml/2006/main" xmlns:r="http://schemas.openxmlformats.org/officeDocument/2006/relationships" xmlns:p="http://schemas.openxmlformats.org/presentationml/2006/main">
  <p:tag name="NUM" val="29"/>
</p:tagLst>
</file>

<file path=ppt/tags/tag171.xml><?xml version="1.0" encoding="utf-8"?>
<p:tagLst xmlns:a="http://schemas.openxmlformats.org/drawingml/2006/main" xmlns:r="http://schemas.openxmlformats.org/officeDocument/2006/relationships" xmlns:p="http://schemas.openxmlformats.org/presentationml/2006/main">
  <p:tag name="NUM" val="30"/>
</p:tagLst>
</file>

<file path=ppt/tags/tag172.xml><?xml version="1.0" encoding="utf-8"?>
<p:tagLst xmlns:a="http://schemas.openxmlformats.org/drawingml/2006/main" xmlns:r="http://schemas.openxmlformats.org/officeDocument/2006/relationships" xmlns:p="http://schemas.openxmlformats.org/presentationml/2006/main">
  <p:tag name="NUM" val="50"/>
</p:tagLst>
</file>

<file path=ppt/tags/tag173.xml><?xml version="1.0" encoding="utf-8"?>
<p:tagLst xmlns:a="http://schemas.openxmlformats.org/drawingml/2006/main" xmlns:r="http://schemas.openxmlformats.org/officeDocument/2006/relationships" xmlns:p="http://schemas.openxmlformats.org/presentationml/2006/main">
  <p:tag name="NUM" val="51"/>
</p:tagLst>
</file>

<file path=ppt/tags/tag174.xml><?xml version="1.0" encoding="utf-8"?>
<p:tagLst xmlns:a="http://schemas.openxmlformats.org/drawingml/2006/main" xmlns:r="http://schemas.openxmlformats.org/officeDocument/2006/relationships" xmlns:p="http://schemas.openxmlformats.org/presentationml/2006/main">
  <p:tag name="NUM" val="52"/>
</p:tagLst>
</file>

<file path=ppt/tags/tag175.xml><?xml version="1.0" encoding="utf-8"?>
<p:tagLst xmlns:a="http://schemas.openxmlformats.org/drawingml/2006/main" xmlns:r="http://schemas.openxmlformats.org/officeDocument/2006/relationships" xmlns:p="http://schemas.openxmlformats.org/presentationml/2006/main">
  <p:tag name="NUM" val="53"/>
</p:tagLst>
</file>

<file path=ppt/tags/tag176.xml><?xml version="1.0" encoding="utf-8"?>
<p:tagLst xmlns:a="http://schemas.openxmlformats.org/drawingml/2006/main" xmlns:r="http://schemas.openxmlformats.org/officeDocument/2006/relationships" xmlns:p="http://schemas.openxmlformats.org/presentationml/2006/main">
  <p:tag name="NUM" val="54"/>
</p:tagLst>
</file>

<file path=ppt/tags/tag177.xml><?xml version="1.0" encoding="utf-8"?>
<p:tagLst xmlns:a="http://schemas.openxmlformats.org/drawingml/2006/main" xmlns:r="http://schemas.openxmlformats.org/officeDocument/2006/relationships" xmlns:p="http://schemas.openxmlformats.org/presentationml/2006/main">
  <p:tag name="NUM" val="55"/>
</p:tagLst>
</file>

<file path=ppt/tags/tag178.xml><?xml version="1.0" encoding="utf-8"?>
<p:tagLst xmlns:a="http://schemas.openxmlformats.org/drawingml/2006/main" xmlns:r="http://schemas.openxmlformats.org/officeDocument/2006/relationships" xmlns:p="http://schemas.openxmlformats.org/presentationml/2006/main">
  <p:tag name="NUM" val="56"/>
</p:tagLst>
</file>

<file path=ppt/tags/tag179.xml><?xml version="1.0" encoding="utf-8"?>
<p:tagLst xmlns:a="http://schemas.openxmlformats.org/drawingml/2006/main" xmlns:r="http://schemas.openxmlformats.org/officeDocument/2006/relationships" xmlns:p="http://schemas.openxmlformats.org/presentationml/2006/main">
  <p:tag name="NUM" val="57"/>
</p:tagLst>
</file>

<file path=ppt/tags/tag18.xml><?xml version="1.0" encoding="utf-8"?>
<p:tagLst xmlns:a="http://schemas.openxmlformats.org/drawingml/2006/main" xmlns:r="http://schemas.openxmlformats.org/officeDocument/2006/relationships" xmlns:p="http://schemas.openxmlformats.org/presentationml/2006/main">
  <p:tag name="NUM" val="7"/>
</p:tagLst>
</file>

<file path=ppt/tags/tag180.xml><?xml version="1.0" encoding="utf-8"?>
<p:tagLst xmlns:a="http://schemas.openxmlformats.org/drawingml/2006/main" xmlns:r="http://schemas.openxmlformats.org/officeDocument/2006/relationships" xmlns:p="http://schemas.openxmlformats.org/presentationml/2006/main">
  <p:tag name="NUM" val="3"/>
</p:tagLst>
</file>

<file path=ppt/tags/tag181.xml><?xml version="1.0" encoding="utf-8"?>
<p:tagLst xmlns:a="http://schemas.openxmlformats.org/drawingml/2006/main" xmlns:r="http://schemas.openxmlformats.org/officeDocument/2006/relationships" xmlns:p="http://schemas.openxmlformats.org/presentationml/2006/main">
  <p:tag name="NUM" val="2"/>
</p:tagLst>
</file>

<file path=ppt/tags/tag182.xml><?xml version="1.0" encoding="utf-8"?>
<p:tagLst xmlns:a="http://schemas.openxmlformats.org/drawingml/2006/main" xmlns:r="http://schemas.openxmlformats.org/officeDocument/2006/relationships" xmlns:p="http://schemas.openxmlformats.org/presentationml/2006/main">
  <p:tag name="NUM" val="3"/>
</p:tagLst>
</file>

<file path=ppt/tags/tag183.xml><?xml version="1.0" encoding="utf-8"?>
<p:tagLst xmlns:a="http://schemas.openxmlformats.org/drawingml/2006/main" xmlns:r="http://schemas.openxmlformats.org/officeDocument/2006/relationships" xmlns:p="http://schemas.openxmlformats.org/presentationml/2006/main">
  <p:tag name="NUM" val="4"/>
</p:tagLst>
</file>

<file path=ppt/tags/tag184.xml><?xml version="1.0" encoding="utf-8"?>
<p:tagLst xmlns:a="http://schemas.openxmlformats.org/drawingml/2006/main" xmlns:r="http://schemas.openxmlformats.org/officeDocument/2006/relationships" xmlns:p="http://schemas.openxmlformats.org/presentationml/2006/main">
  <p:tag name="NUM" val="5"/>
</p:tagLst>
</file>

<file path=ppt/tags/tag185.xml><?xml version="1.0" encoding="utf-8"?>
<p:tagLst xmlns:a="http://schemas.openxmlformats.org/drawingml/2006/main" xmlns:r="http://schemas.openxmlformats.org/officeDocument/2006/relationships" xmlns:p="http://schemas.openxmlformats.org/presentationml/2006/main">
  <p:tag name="NUM" val="6"/>
</p:tagLst>
</file>

<file path=ppt/tags/tag186.xml><?xml version="1.0" encoding="utf-8"?>
<p:tagLst xmlns:a="http://schemas.openxmlformats.org/drawingml/2006/main" xmlns:r="http://schemas.openxmlformats.org/officeDocument/2006/relationships" xmlns:p="http://schemas.openxmlformats.org/presentationml/2006/main">
  <p:tag name="NUM" val="7"/>
</p:tagLst>
</file>

<file path=ppt/tags/tag187.xml><?xml version="1.0" encoding="utf-8"?>
<p:tagLst xmlns:a="http://schemas.openxmlformats.org/drawingml/2006/main" xmlns:r="http://schemas.openxmlformats.org/officeDocument/2006/relationships" xmlns:p="http://schemas.openxmlformats.org/presentationml/2006/main">
  <p:tag name="NUM" val="8"/>
</p:tagLst>
</file>

<file path=ppt/tags/tag188.xml><?xml version="1.0" encoding="utf-8"?>
<p:tagLst xmlns:a="http://schemas.openxmlformats.org/drawingml/2006/main" xmlns:r="http://schemas.openxmlformats.org/officeDocument/2006/relationships" xmlns:p="http://schemas.openxmlformats.org/presentationml/2006/main">
  <p:tag name="NUM" val="9"/>
</p:tagLst>
</file>

<file path=ppt/tags/tag189.xml><?xml version="1.0" encoding="utf-8"?>
<p:tagLst xmlns:a="http://schemas.openxmlformats.org/drawingml/2006/main" xmlns:r="http://schemas.openxmlformats.org/officeDocument/2006/relationships" xmlns:p="http://schemas.openxmlformats.org/presentationml/2006/main">
  <p:tag name="NUM" val="10"/>
</p:tagLst>
</file>

<file path=ppt/tags/tag19.xml><?xml version="1.0" encoding="utf-8"?>
<p:tagLst xmlns:a="http://schemas.openxmlformats.org/drawingml/2006/main" xmlns:r="http://schemas.openxmlformats.org/officeDocument/2006/relationships" xmlns:p="http://schemas.openxmlformats.org/presentationml/2006/main">
  <p:tag name="NUM" val="8"/>
</p:tagLst>
</file>

<file path=ppt/tags/tag190.xml><?xml version="1.0" encoding="utf-8"?>
<p:tagLst xmlns:a="http://schemas.openxmlformats.org/drawingml/2006/main" xmlns:r="http://schemas.openxmlformats.org/officeDocument/2006/relationships" xmlns:p="http://schemas.openxmlformats.org/presentationml/2006/main">
  <p:tag name="NUM" val="11"/>
</p:tagLst>
</file>

<file path=ppt/tags/tag191.xml><?xml version="1.0" encoding="utf-8"?>
<p:tagLst xmlns:a="http://schemas.openxmlformats.org/drawingml/2006/main" xmlns:r="http://schemas.openxmlformats.org/officeDocument/2006/relationships" xmlns:p="http://schemas.openxmlformats.org/presentationml/2006/main">
  <p:tag name="NUM" val="12"/>
</p:tagLst>
</file>

<file path=ppt/tags/tag192.xml><?xml version="1.0" encoding="utf-8"?>
<p:tagLst xmlns:a="http://schemas.openxmlformats.org/drawingml/2006/main" xmlns:r="http://schemas.openxmlformats.org/officeDocument/2006/relationships" xmlns:p="http://schemas.openxmlformats.org/presentationml/2006/main">
  <p:tag name="NUM" val="13"/>
</p:tagLst>
</file>

<file path=ppt/tags/tag193.xml><?xml version="1.0" encoding="utf-8"?>
<p:tagLst xmlns:a="http://schemas.openxmlformats.org/drawingml/2006/main" xmlns:r="http://schemas.openxmlformats.org/officeDocument/2006/relationships" xmlns:p="http://schemas.openxmlformats.org/presentationml/2006/main">
  <p:tag name="NUM" val="14"/>
</p:tagLst>
</file>

<file path=ppt/tags/tag194.xml><?xml version="1.0" encoding="utf-8"?>
<p:tagLst xmlns:a="http://schemas.openxmlformats.org/drawingml/2006/main" xmlns:r="http://schemas.openxmlformats.org/officeDocument/2006/relationships" xmlns:p="http://schemas.openxmlformats.org/presentationml/2006/main">
  <p:tag name="NUM" val="15"/>
</p:tagLst>
</file>

<file path=ppt/tags/tag195.xml><?xml version="1.0" encoding="utf-8"?>
<p:tagLst xmlns:a="http://schemas.openxmlformats.org/drawingml/2006/main" xmlns:r="http://schemas.openxmlformats.org/officeDocument/2006/relationships" xmlns:p="http://schemas.openxmlformats.org/presentationml/2006/main">
  <p:tag name="NUM" val="16"/>
</p:tagLst>
</file>

<file path=ppt/tags/tag196.xml><?xml version="1.0" encoding="utf-8"?>
<p:tagLst xmlns:a="http://schemas.openxmlformats.org/drawingml/2006/main" xmlns:r="http://schemas.openxmlformats.org/officeDocument/2006/relationships" xmlns:p="http://schemas.openxmlformats.org/presentationml/2006/main">
  <p:tag name="NUM" val="17"/>
</p:tagLst>
</file>

<file path=ppt/tags/tag197.xml><?xml version="1.0" encoding="utf-8"?>
<p:tagLst xmlns:a="http://schemas.openxmlformats.org/drawingml/2006/main" xmlns:r="http://schemas.openxmlformats.org/officeDocument/2006/relationships" xmlns:p="http://schemas.openxmlformats.org/presentationml/2006/main">
  <p:tag name="NUM" val="18"/>
</p:tagLst>
</file>

<file path=ppt/tags/tag198.xml><?xml version="1.0" encoding="utf-8"?>
<p:tagLst xmlns:a="http://schemas.openxmlformats.org/drawingml/2006/main" xmlns:r="http://schemas.openxmlformats.org/officeDocument/2006/relationships" xmlns:p="http://schemas.openxmlformats.org/presentationml/2006/main">
  <p:tag name="NUM" val="19"/>
</p:tagLst>
</file>

<file path=ppt/tags/tag199.xml><?xml version="1.0" encoding="utf-8"?>
<p:tagLst xmlns:a="http://schemas.openxmlformats.org/drawingml/2006/main" xmlns:r="http://schemas.openxmlformats.org/officeDocument/2006/relationships" xmlns:p="http://schemas.openxmlformats.org/presentationml/2006/main">
  <p:tag name="NUM" val="20"/>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9"/>
</p:tagLst>
</file>

<file path=ppt/tags/tag200.xml><?xml version="1.0" encoding="utf-8"?>
<p:tagLst xmlns:a="http://schemas.openxmlformats.org/drawingml/2006/main" xmlns:r="http://schemas.openxmlformats.org/officeDocument/2006/relationships" xmlns:p="http://schemas.openxmlformats.org/presentationml/2006/main">
  <p:tag name="NUM" val="21"/>
</p:tagLst>
</file>

<file path=ppt/tags/tag201.xml><?xml version="1.0" encoding="utf-8"?>
<p:tagLst xmlns:a="http://schemas.openxmlformats.org/drawingml/2006/main" xmlns:r="http://schemas.openxmlformats.org/officeDocument/2006/relationships" xmlns:p="http://schemas.openxmlformats.org/presentationml/2006/main">
  <p:tag name="NUM" val="22"/>
</p:tagLst>
</file>

<file path=ppt/tags/tag202.xml><?xml version="1.0" encoding="utf-8"?>
<p:tagLst xmlns:a="http://schemas.openxmlformats.org/drawingml/2006/main" xmlns:r="http://schemas.openxmlformats.org/officeDocument/2006/relationships" xmlns:p="http://schemas.openxmlformats.org/presentationml/2006/main">
  <p:tag name="NUM" val="23"/>
</p:tagLst>
</file>

<file path=ppt/tags/tag203.xml><?xml version="1.0" encoding="utf-8"?>
<p:tagLst xmlns:a="http://schemas.openxmlformats.org/drawingml/2006/main" xmlns:r="http://schemas.openxmlformats.org/officeDocument/2006/relationships" xmlns:p="http://schemas.openxmlformats.org/presentationml/2006/main">
  <p:tag name="NUM" val="24"/>
</p:tagLst>
</file>

<file path=ppt/tags/tag204.xml><?xml version="1.0" encoding="utf-8"?>
<p:tagLst xmlns:a="http://schemas.openxmlformats.org/drawingml/2006/main" xmlns:r="http://schemas.openxmlformats.org/officeDocument/2006/relationships" xmlns:p="http://schemas.openxmlformats.org/presentationml/2006/main">
  <p:tag name="NUM" val="25"/>
</p:tagLst>
</file>

<file path=ppt/tags/tag205.xml><?xml version="1.0" encoding="utf-8"?>
<p:tagLst xmlns:a="http://schemas.openxmlformats.org/drawingml/2006/main" xmlns:r="http://schemas.openxmlformats.org/officeDocument/2006/relationships" xmlns:p="http://schemas.openxmlformats.org/presentationml/2006/main">
  <p:tag name="NUM" val="26"/>
</p:tagLst>
</file>

<file path=ppt/tags/tag206.xml><?xml version="1.0" encoding="utf-8"?>
<p:tagLst xmlns:a="http://schemas.openxmlformats.org/drawingml/2006/main" xmlns:r="http://schemas.openxmlformats.org/officeDocument/2006/relationships" xmlns:p="http://schemas.openxmlformats.org/presentationml/2006/main">
  <p:tag name="NUM" val="27"/>
</p:tagLst>
</file>

<file path=ppt/tags/tag207.xml><?xml version="1.0" encoding="utf-8"?>
<p:tagLst xmlns:a="http://schemas.openxmlformats.org/drawingml/2006/main" xmlns:r="http://schemas.openxmlformats.org/officeDocument/2006/relationships" xmlns:p="http://schemas.openxmlformats.org/presentationml/2006/main">
  <p:tag name="NUM" val="28"/>
</p:tagLst>
</file>

<file path=ppt/tags/tag208.xml><?xml version="1.0" encoding="utf-8"?>
<p:tagLst xmlns:a="http://schemas.openxmlformats.org/drawingml/2006/main" xmlns:r="http://schemas.openxmlformats.org/officeDocument/2006/relationships" xmlns:p="http://schemas.openxmlformats.org/presentationml/2006/main">
  <p:tag name="NUM" val="29"/>
</p:tagLst>
</file>

<file path=ppt/tags/tag209.xml><?xml version="1.0" encoding="utf-8"?>
<p:tagLst xmlns:a="http://schemas.openxmlformats.org/drawingml/2006/main" xmlns:r="http://schemas.openxmlformats.org/officeDocument/2006/relationships" xmlns:p="http://schemas.openxmlformats.org/presentationml/2006/main">
  <p:tag name="NUM" val="30"/>
</p:tagLst>
</file>

<file path=ppt/tags/tag21.xml><?xml version="1.0" encoding="utf-8"?>
<p:tagLst xmlns:a="http://schemas.openxmlformats.org/drawingml/2006/main" xmlns:r="http://schemas.openxmlformats.org/officeDocument/2006/relationships" xmlns:p="http://schemas.openxmlformats.org/presentationml/2006/main">
  <p:tag name="NUM" val="10"/>
</p:tagLst>
</file>

<file path=ppt/tags/tag210.xml><?xml version="1.0" encoding="utf-8"?>
<p:tagLst xmlns:a="http://schemas.openxmlformats.org/drawingml/2006/main" xmlns:r="http://schemas.openxmlformats.org/officeDocument/2006/relationships" xmlns:p="http://schemas.openxmlformats.org/presentationml/2006/main">
  <p:tag name="NUM" val="31"/>
</p:tagLst>
</file>

<file path=ppt/tags/tag211.xml><?xml version="1.0" encoding="utf-8"?>
<p:tagLst xmlns:a="http://schemas.openxmlformats.org/drawingml/2006/main" xmlns:r="http://schemas.openxmlformats.org/officeDocument/2006/relationships" xmlns:p="http://schemas.openxmlformats.org/presentationml/2006/main">
  <p:tag name="NUM" val="32"/>
</p:tagLst>
</file>

<file path=ppt/tags/tag212.xml><?xml version="1.0" encoding="utf-8"?>
<p:tagLst xmlns:a="http://schemas.openxmlformats.org/drawingml/2006/main" xmlns:r="http://schemas.openxmlformats.org/officeDocument/2006/relationships" xmlns:p="http://schemas.openxmlformats.org/presentationml/2006/main">
  <p:tag name="NUM" val="33"/>
</p:tagLst>
</file>

<file path=ppt/tags/tag213.xml><?xml version="1.0" encoding="utf-8"?>
<p:tagLst xmlns:a="http://schemas.openxmlformats.org/drawingml/2006/main" xmlns:r="http://schemas.openxmlformats.org/officeDocument/2006/relationships" xmlns:p="http://schemas.openxmlformats.org/presentationml/2006/main">
  <p:tag name="NUM" val="34"/>
</p:tagLst>
</file>

<file path=ppt/tags/tag214.xml><?xml version="1.0" encoding="utf-8"?>
<p:tagLst xmlns:a="http://schemas.openxmlformats.org/drawingml/2006/main" xmlns:r="http://schemas.openxmlformats.org/officeDocument/2006/relationships" xmlns:p="http://schemas.openxmlformats.org/presentationml/2006/main">
  <p:tag name="NUM" val="35"/>
</p:tagLst>
</file>

<file path=ppt/tags/tag215.xml><?xml version="1.0" encoding="utf-8"?>
<p:tagLst xmlns:a="http://schemas.openxmlformats.org/drawingml/2006/main" xmlns:r="http://schemas.openxmlformats.org/officeDocument/2006/relationships" xmlns:p="http://schemas.openxmlformats.org/presentationml/2006/main">
  <p:tag name="NUM" val="36"/>
</p:tagLst>
</file>

<file path=ppt/tags/tag216.xml><?xml version="1.0" encoding="utf-8"?>
<p:tagLst xmlns:a="http://schemas.openxmlformats.org/drawingml/2006/main" xmlns:r="http://schemas.openxmlformats.org/officeDocument/2006/relationships" xmlns:p="http://schemas.openxmlformats.org/presentationml/2006/main">
  <p:tag name="NUM" val="37"/>
</p:tagLst>
</file>

<file path=ppt/tags/tag217.xml><?xml version="1.0" encoding="utf-8"?>
<p:tagLst xmlns:a="http://schemas.openxmlformats.org/drawingml/2006/main" xmlns:r="http://schemas.openxmlformats.org/officeDocument/2006/relationships" xmlns:p="http://schemas.openxmlformats.org/presentationml/2006/main">
  <p:tag name="NUM" val="38"/>
</p:tagLst>
</file>

<file path=ppt/tags/tag218.xml><?xml version="1.0" encoding="utf-8"?>
<p:tagLst xmlns:a="http://schemas.openxmlformats.org/drawingml/2006/main" xmlns:r="http://schemas.openxmlformats.org/officeDocument/2006/relationships" xmlns:p="http://schemas.openxmlformats.org/presentationml/2006/main">
  <p:tag name="NUM" val="39"/>
</p:tagLst>
</file>

<file path=ppt/tags/tag219.xml><?xml version="1.0" encoding="utf-8"?>
<p:tagLst xmlns:a="http://schemas.openxmlformats.org/drawingml/2006/main" xmlns:r="http://schemas.openxmlformats.org/officeDocument/2006/relationships" xmlns:p="http://schemas.openxmlformats.org/presentationml/2006/main">
  <p:tag name="NUM" val="40"/>
</p:tagLst>
</file>

<file path=ppt/tags/tag22.xml><?xml version="1.0" encoding="utf-8"?>
<p:tagLst xmlns:a="http://schemas.openxmlformats.org/drawingml/2006/main" xmlns:r="http://schemas.openxmlformats.org/officeDocument/2006/relationships" xmlns:p="http://schemas.openxmlformats.org/presentationml/2006/main">
  <p:tag name="NUM" val="11"/>
</p:tagLst>
</file>

<file path=ppt/tags/tag220.xml><?xml version="1.0" encoding="utf-8"?>
<p:tagLst xmlns:a="http://schemas.openxmlformats.org/drawingml/2006/main" xmlns:r="http://schemas.openxmlformats.org/officeDocument/2006/relationships" xmlns:p="http://schemas.openxmlformats.org/presentationml/2006/main">
  <p:tag name="NUM" val="41"/>
</p:tagLst>
</file>

<file path=ppt/tags/tag221.xml><?xml version="1.0" encoding="utf-8"?>
<p:tagLst xmlns:a="http://schemas.openxmlformats.org/drawingml/2006/main" xmlns:r="http://schemas.openxmlformats.org/officeDocument/2006/relationships" xmlns:p="http://schemas.openxmlformats.org/presentationml/2006/main">
  <p:tag name="NUM" val="42"/>
</p:tagLst>
</file>

<file path=ppt/tags/tag222.xml><?xml version="1.0" encoding="utf-8"?>
<p:tagLst xmlns:a="http://schemas.openxmlformats.org/drawingml/2006/main" xmlns:r="http://schemas.openxmlformats.org/officeDocument/2006/relationships" xmlns:p="http://schemas.openxmlformats.org/presentationml/2006/main">
  <p:tag name="NUM" val="43"/>
</p:tagLst>
</file>

<file path=ppt/tags/tag223.xml><?xml version="1.0" encoding="utf-8"?>
<p:tagLst xmlns:a="http://schemas.openxmlformats.org/drawingml/2006/main" xmlns:r="http://schemas.openxmlformats.org/officeDocument/2006/relationships" xmlns:p="http://schemas.openxmlformats.org/presentationml/2006/main">
  <p:tag name="NUM" val="44"/>
</p:tagLst>
</file>

<file path=ppt/tags/tag224.xml><?xml version="1.0" encoding="utf-8"?>
<p:tagLst xmlns:a="http://schemas.openxmlformats.org/drawingml/2006/main" xmlns:r="http://schemas.openxmlformats.org/officeDocument/2006/relationships" xmlns:p="http://schemas.openxmlformats.org/presentationml/2006/main">
  <p:tag name="NUM" val="45"/>
</p:tagLst>
</file>

<file path=ppt/tags/tag225.xml><?xml version="1.0" encoding="utf-8"?>
<p:tagLst xmlns:a="http://schemas.openxmlformats.org/drawingml/2006/main" xmlns:r="http://schemas.openxmlformats.org/officeDocument/2006/relationships" xmlns:p="http://schemas.openxmlformats.org/presentationml/2006/main">
  <p:tag name="NUM" val="46"/>
</p:tagLst>
</file>

<file path=ppt/tags/tag226.xml><?xml version="1.0" encoding="utf-8"?>
<p:tagLst xmlns:a="http://schemas.openxmlformats.org/drawingml/2006/main" xmlns:r="http://schemas.openxmlformats.org/officeDocument/2006/relationships" xmlns:p="http://schemas.openxmlformats.org/presentationml/2006/main">
  <p:tag name="NUM" val="3"/>
</p:tagLst>
</file>

<file path=ppt/tags/tag227.xml><?xml version="1.0" encoding="utf-8"?>
<p:tagLst xmlns:a="http://schemas.openxmlformats.org/drawingml/2006/main" xmlns:r="http://schemas.openxmlformats.org/officeDocument/2006/relationships" xmlns:p="http://schemas.openxmlformats.org/presentationml/2006/main">
  <p:tag name="NUM" val="2"/>
</p:tagLst>
</file>

<file path=ppt/tags/tag228.xml><?xml version="1.0" encoding="utf-8"?>
<p:tagLst xmlns:a="http://schemas.openxmlformats.org/drawingml/2006/main" xmlns:r="http://schemas.openxmlformats.org/officeDocument/2006/relationships" xmlns:p="http://schemas.openxmlformats.org/presentationml/2006/main">
  <p:tag name="NUM" val="4"/>
</p:tagLst>
</file>

<file path=ppt/tags/tag229.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12"/>
</p:tagLst>
</file>

<file path=ppt/tags/tag230.xml><?xml version="1.0" encoding="utf-8"?>
<p:tagLst xmlns:a="http://schemas.openxmlformats.org/drawingml/2006/main" xmlns:r="http://schemas.openxmlformats.org/officeDocument/2006/relationships" xmlns:p="http://schemas.openxmlformats.org/presentationml/2006/main">
  <p:tag name="NUM" val="2"/>
</p:tagLst>
</file>

<file path=ppt/tags/tag231.xml><?xml version="1.0" encoding="utf-8"?>
<p:tagLst xmlns:a="http://schemas.openxmlformats.org/drawingml/2006/main" xmlns:r="http://schemas.openxmlformats.org/officeDocument/2006/relationships" xmlns:p="http://schemas.openxmlformats.org/presentationml/2006/main">
  <p:tag name="NUM" val="3"/>
</p:tagLst>
</file>

<file path=ppt/tags/tag232.xml><?xml version="1.0" encoding="utf-8"?>
<p:tagLst xmlns:a="http://schemas.openxmlformats.org/drawingml/2006/main" xmlns:r="http://schemas.openxmlformats.org/officeDocument/2006/relationships" xmlns:p="http://schemas.openxmlformats.org/presentationml/2006/main">
  <p:tag name="NUM" val="2"/>
</p:tagLst>
</file>

<file path=ppt/tags/tag233.xml><?xml version="1.0" encoding="utf-8"?>
<p:tagLst xmlns:a="http://schemas.openxmlformats.org/drawingml/2006/main" xmlns:r="http://schemas.openxmlformats.org/officeDocument/2006/relationships" xmlns:p="http://schemas.openxmlformats.org/presentationml/2006/main">
  <p:tag name="NUM" val="3"/>
</p:tagLst>
</file>

<file path=ppt/tags/tag234.xml><?xml version="1.0" encoding="utf-8"?>
<p:tagLst xmlns:a="http://schemas.openxmlformats.org/drawingml/2006/main" xmlns:r="http://schemas.openxmlformats.org/officeDocument/2006/relationships" xmlns:p="http://schemas.openxmlformats.org/presentationml/2006/main">
  <p:tag name="NUM" val="4"/>
</p:tagLst>
</file>

<file path=ppt/tags/tag235.xml><?xml version="1.0" encoding="utf-8"?>
<p:tagLst xmlns:a="http://schemas.openxmlformats.org/drawingml/2006/main" xmlns:r="http://schemas.openxmlformats.org/officeDocument/2006/relationships" xmlns:p="http://schemas.openxmlformats.org/presentationml/2006/main">
  <p:tag name="NUM" val="1"/>
</p:tagLst>
</file>

<file path=ppt/tags/tag236.xml><?xml version="1.0" encoding="utf-8"?>
<p:tagLst xmlns:a="http://schemas.openxmlformats.org/drawingml/2006/main" xmlns:r="http://schemas.openxmlformats.org/officeDocument/2006/relationships" xmlns:p="http://schemas.openxmlformats.org/presentationml/2006/main">
  <p:tag name="NUM" val="2"/>
</p:tagLst>
</file>

<file path=ppt/tags/tag237.xml><?xml version="1.0" encoding="utf-8"?>
<p:tagLst xmlns:a="http://schemas.openxmlformats.org/drawingml/2006/main" xmlns:r="http://schemas.openxmlformats.org/officeDocument/2006/relationships" xmlns:p="http://schemas.openxmlformats.org/presentationml/2006/main">
  <p:tag name="NUM" val="3"/>
</p:tagLst>
</file>

<file path=ppt/tags/tag238.xml><?xml version="1.0" encoding="utf-8"?>
<p:tagLst xmlns:a="http://schemas.openxmlformats.org/drawingml/2006/main" xmlns:r="http://schemas.openxmlformats.org/officeDocument/2006/relationships" xmlns:p="http://schemas.openxmlformats.org/presentationml/2006/main">
  <p:tag name="NUM" val="4"/>
</p:tagLst>
</file>

<file path=ppt/tags/tag239.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13"/>
</p:tagLst>
</file>

<file path=ppt/tags/tag240.xml><?xml version="1.0" encoding="utf-8"?>
<p:tagLst xmlns:a="http://schemas.openxmlformats.org/drawingml/2006/main" xmlns:r="http://schemas.openxmlformats.org/officeDocument/2006/relationships" xmlns:p="http://schemas.openxmlformats.org/presentationml/2006/main">
  <p:tag name="NUM" val="3"/>
</p:tagLst>
</file>

<file path=ppt/tags/tag241.xml><?xml version="1.0" encoding="utf-8"?>
<p:tagLst xmlns:a="http://schemas.openxmlformats.org/drawingml/2006/main" xmlns:r="http://schemas.openxmlformats.org/officeDocument/2006/relationships" xmlns:p="http://schemas.openxmlformats.org/presentationml/2006/main">
  <p:tag name="NUM" val="4"/>
</p:tagLst>
</file>

<file path=ppt/tags/tag242.xml><?xml version="1.0" encoding="utf-8"?>
<p:tagLst xmlns:a="http://schemas.openxmlformats.org/drawingml/2006/main" xmlns:r="http://schemas.openxmlformats.org/officeDocument/2006/relationships" xmlns:p="http://schemas.openxmlformats.org/presentationml/2006/main">
  <p:tag name="NUM" val="5"/>
</p:tagLst>
</file>

<file path=ppt/tags/tag243.xml><?xml version="1.0" encoding="utf-8"?>
<p:tagLst xmlns:a="http://schemas.openxmlformats.org/drawingml/2006/main" xmlns:r="http://schemas.openxmlformats.org/officeDocument/2006/relationships" xmlns:p="http://schemas.openxmlformats.org/presentationml/2006/main">
  <p:tag name="NUM" val="6"/>
</p:tagLst>
</file>

<file path=ppt/tags/tag244.xml><?xml version="1.0" encoding="utf-8"?>
<p:tagLst xmlns:a="http://schemas.openxmlformats.org/drawingml/2006/main" xmlns:r="http://schemas.openxmlformats.org/officeDocument/2006/relationships" xmlns:p="http://schemas.openxmlformats.org/presentationml/2006/main">
  <p:tag name="NUM" val="7"/>
</p:tagLst>
</file>

<file path=ppt/tags/tag245.xml><?xml version="1.0" encoding="utf-8"?>
<p:tagLst xmlns:a="http://schemas.openxmlformats.org/drawingml/2006/main" xmlns:r="http://schemas.openxmlformats.org/officeDocument/2006/relationships" xmlns:p="http://schemas.openxmlformats.org/presentationml/2006/main">
  <p:tag name="NUM" val="8"/>
</p:tagLst>
</file>

<file path=ppt/tags/tag246.xml><?xml version="1.0" encoding="utf-8"?>
<p:tagLst xmlns:a="http://schemas.openxmlformats.org/drawingml/2006/main" xmlns:r="http://schemas.openxmlformats.org/officeDocument/2006/relationships" xmlns:p="http://schemas.openxmlformats.org/presentationml/2006/main">
  <p:tag name="NUM" val="9"/>
</p:tagLst>
</file>

<file path=ppt/tags/tag247.xml><?xml version="1.0" encoding="utf-8"?>
<p:tagLst xmlns:a="http://schemas.openxmlformats.org/drawingml/2006/main" xmlns:r="http://schemas.openxmlformats.org/officeDocument/2006/relationships" xmlns:p="http://schemas.openxmlformats.org/presentationml/2006/main">
  <p:tag name="NUM" val="10"/>
</p:tagLst>
</file>

<file path=ppt/tags/tag248.xml><?xml version="1.0" encoding="utf-8"?>
<p:tagLst xmlns:a="http://schemas.openxmlformats.org/drawingml/2006/main" xmlns:r="http://schemas.openxmlformats.org/officeDocument/2006/relationships" xmlns:p="http://schemas.openxmlformats.org/presentationml/2006/main">
  <p:tag name="NUM" val="11"/>
</p:tagLst>
</file>

<file path=ppt/tags/tag249.xml><?xml version="1.0" encoding="utf-8"?>
<p:tagLst xmlns:a="http://schemas.openxmlformats.org/drawingml/2006/main" xmlns:r="http://schemas.openxmlformats.org/officeDocument/2006/relationships" xmlns:p="http://schemas.openxmlformats.org/presentationml/2006/main">
  <p:tag name="NUM" val="12"/>
</p:tagLst>
</file>

<file path=ppt/tags/tag25.xml><?xml version="1.0" encoding="utf-8"?>
<p:tagLst xmlns:a="http://schemas.openxmlformats.org/drawingml/2006/main" xmlns:r="http://schemas.openxmlformats.org/officeDocument/2006/relationships" xmlns:p="http://schemas.openxmlformats.org/presentationml/2006/main">
  <p:tag name="NUM" val="14"/>
</p:tagLst>
</file>

<file path=ppt/tags/tag250.xml><?xml version="1.0" encoding="utf-8"?>
<p:tagLst xmlns:a="http://schemas.openxmlformats.org/drawingml/2006/main" xmlns:r="http://schemas.openxmlformats.org/officeDocument/2006/relationships" xmlns:p="http://schemas.openxmlformats.org/presentationml/2006/main">
  <p:tag name="NUM" val="13"/>
</p:tagLst>
</file>

<file path=ppt/tags/tag251.xml><?xml version="1.0" encoding="utf-8"?>
<p:tagLst xmlns:a="http://schemas.openxmlformats.org/drawingml/2006/main" xmlns:r="http://schemas.openxmlformats.org/officeDocument/2006/relationships" xmlns:p="http://schemas.openxmlformats.org/presentationml/2006/main">
  <p:tag name="NUM" val="14"/>
</p:tagLst>
</file>

<file path=ppt/tags/tag252.xml><?xml version="1.0" encoding="utf-8"?>
<p:tagLst xmlns:a="http://schemas.openxmlformats.org/drawingml/2006/main" xmlns:r="http://schemas.openxmlformats.org/officeDocument/2006/relationships" xmlns:p="http://schemas.openxmlformats.org/presentationml/2006/main">
  <p:tag name="NUM" val="2"/>
</p:tagLst>
</file>

<file path=ppt/tags/tag253.xml><?xml version="1.0" encoding="utf-8"?>
<p:tagLst xmlns:a="http://schemas.openxmlformats.org/drawingml/2006/main" xmlns:r="http://schemas.openxmlformats.org/officeDocument/2006/relationships" xmlns:p="http://schemas.openxmlformats.org/presentationml/2006/main">
  <p:tag name="NUM" val="3"/>
</p:tagLst>
</file>

<file path=ppt/tags/tag254.xml><?xml version="1.0" encoding="utf-8"?>
<p:tagLst xmlns:a="http://schemas.openxmlformats.org/drawingml/2006/main" xmlns:r="http://schemas.openxmlformats.org/officeDocument/2006/relationships" xmlns:p="http://schemas.openxmlformats.org/presentationml/2006/main">
  <p:tag name="NUM" val="4"/>
</p:tagLst>
</file>

<file path=ppt/tags/tag255.xml><?xml version="1.0" encoding="utf-8"?>
<p:tagLst xmlns:a="http://schemas.openxmlformats.org/drawingml/2006/main" xmlns:r="http://schemas.openxmlformats.org/officeDocument/2006/relationships" xmlns:p="http://schemas.openxmlformats.org/presentationml/2006/main">
  <p:tag name="NUM" val="1"/>
</p:tagLst>
</file>

<file path=ppt/tags/tag256.xml><?xml version="1.0" encoding="utf-8"?>
<p:tagLst xmlns:a="http://schemas.openxmlformats.org/drawingml/2006/main" xmlns:r="http://schemas.openxmlformats.org/officeDocument/2006/relationships" xmlns:p="http://schemas.openxmlformats.org/presentationml/2006/main">
  <p:tag name="NUM" val="2"/>
</p:tagLst>
</file>

<file path=ppt/tags/tag257.xml><?xml version="1.0" encoding="utf-8"?>
<p:tagLst xmlns:a="http://schemas.openxmlformats.org/drawingml/2006/main" xmlns:r="http://schemas.openxmlformats.org/officeDocument/2006/relationships" xmlns:p="http://schemas.openxmlformats.org/presentationml/2006/main">
  <p:tag name="NUM" val="3"/>
</p:tagLst>
</file>

<file path=ppt/tags/tag258.xml><?xml version="1.0" encoding="utf-8"?>
<p:tagLst xmlns:a="http://schemas.openxmlformats.org/drawingml/2006/main" xmlns:r="http://schemas.openxmlformats.org/officeDocument/2006/relationships" xmlns:p="http://schemas.openxmlformats.org/presentationml/2006/main">
  <p:tag name="NUM" val="4"/>
</p:tagLst>
</file>

<file path=ppt/tags/tag259.xml><?xml version="1.0" encoding="utf-8"?>
<p:tagLst xmlns:a="http://schemas.openxmlformats.org/drawingml/2006/main" xmlns:r="http://schemas.openxmlformats.org/officeDocument/2006/relationships" xmlns:p="http://schemas.openxmlformats.org/presentationml/2006/main">
  <p:tag name="NUM" val="5"/>
</p:tagLst>
</file>

<file path=ppt/tags/tag26.xml><?xml version="1.0" encoding="utf-8"?>
<p:tagLst xmlns:a="http://schemas.openxmlformats.org/drawingml/2006/main" xmlns:r="http://schemas.openxmlformats.org/officeDocument/2006/relationships" xmlns:p="http://schemas.openxmlformats.org/presentationml/2006/main">
  <p:tag name="NUM" val="28"/>
</p:tagLst>
</file>

<file path=ppt/tags/tag260.xml><?xml version="1.0" encoding="utf-8"?>
<p:tagLst xmlns:a="http://schemas.openxmlformats.org/drawingml/2006/main" xmlns:r="http://schemas.openxmlformats.org/officeDocument/2006/relationships" xmlns:p="http://schemas.openxmlformats.org/presentationml/2006/main">
  <p:tag name="NUM" val="2"/>
</p:tagLst>
</file>

<file path=ppt/tags/tag261.xml><?xml version="1.0" encoding="utf-8"?>
<p:tagLst xmlns:a="http://schemas.openxmlformats.org/drawingml/2006/main" xmlns:r="http://schemas.openxmlformats.org/officeDocument/2006/relationships" xmlns:p="http://schemas.openxmlformats.org/presentationml/2006/main">
  <p:tag name="NUM" val="3"/>
</p:tagLst>
</file>

<file path=ppt/tags/tag262.xml><?xml version="1.0" encoding="utf-8"?>
<p:tagLst xmlns:a="http://schemas.openxmlformats.org/drawingml/2006/main" xmlns:r="http://schemas.openxmlformats.org/officeDocument/2006/relationships" xmlns:p="http://schemas.openxmlformats.org/presentationml/2006/main">
  <p:tag name="NUM" val="1"/>
</p:tagLst>
</file>

<file path=ppt/tags/tag263.xml><?xml version="1.0" encoding="utf-8"?>
<p:tagLst xmlns:a="http://schemas.openxmlformats.org/drawingml/2006/main" xmlns:r="http://schemas.openxmlformats.org/officeDocument/2006/relationships" xmlns:p="http://schemas.openxmlformats.org/presentationml/2006/main">
  <p:tag name="NUM" val="2"/>
</p:tagLst>
</file>

<file path=ppt/tags/tag264.xml><?xml version="1.0" encoding="utf-8"?>
<p:tagLst xmlns:a="http://schemas.openxmlformats.org/drawingml/2006/main" xmlns:r="http://schemas.openxmlformats.org/officeDocument/2006/relationships" xmlns:p="http://schemas.openxmlformats.org/presentationml/2006/main">
  <p:tag name="NUM" val="5"/>
</p:tagLst>
</file>

<file path=ppt/tags/tag265.xml><?xml version="1.0" encoding="utf-8"?>
<p:tagLst xmlns:a="http://schemas.openxmlformats.org/drawingml/2006/main" xmlns:r="http://schemas.openxmlformats.org/officeDocument/2006/relationships" xmlns:p="http://schemas.openxmlformats.org/presentationml/2006/main">
  <p:tag name="NUM" val="6"/>
</p:tagLst>
</file>

<file path=ppt/tags/tag27.xml><?xml version="1.0" encoding="utf-8"?>
<p:tagLst xmlns:a="http://schemas.openxmlformats.org/drawingml/2006/main" xmlns:r="http://schemas.openxmlformats.org/officeDocument/2006/relationships" xmlns:p="http://schemas.openxmlformats.org/presentationml/2006/main">
  <p:tag name="NUM" val="28"/>
</p:tagLst>
</file>

<file path=ppt/tags/tag28.xml><?xml version="1.0" encoding="utf-8"?>
<p:tagLst xmlns:a="http://schemas.openxmlformats.org/drawingml/2006/main" xmlns:r="http://schemas.openxmlformats.org/officeDocument/2006/relationships" xmlns:p="http://schemas.openxmlformats.org/presentationml/2006/main">
  <p:tag name="NUM" val="28"/>
</p:tagLst>
</file>

<file path=ppt/tags/tag29.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5"/>
</p:tagLst>
</file>

<file path=ppt/tags/tag31.xml><?xml version="1.0" encoding="utf-8"?>
<p:tagLst xmlns:a="http://schemas.openxmlformats.org/drawingml/2006/main" xmlns:r="http://schemas.openxmlformats.org/officeDocument/2006/relationships" xmlns:p="http://schemas.openxmlformats.org/presentationml/2006/main">
  <p:tag name="NUM" val="6"/>
</p:tagLst>
</file>

<file path=ppt/tags/tag32.xml><?xml version="1.0" encoding="utf-8"?>
<p:tagLst xmlns:a="http://schemas.openxmlformats.org/drawingml/2006/main" xmlns:r="http://schemas.openxmlformats.org/officeDocument/2006/relationships" xmlns:p="http://schemas.openxmlformats.org/presentationml/2006/main">
  <p:tag name="NUM" val="7"/>
</p:tagLst>
</file>

<file path=ppt/tags/tag33.xml><?xml version="1.0" encoding="utf-8"?>
<p:tagLst xmlns:a="http://schemas.openxmlformats.org/drawingml/2006/main" xmlns:r="http://schemas.openxmlformats.org/officeDocument/2006/relationships" xmlns:p="http://schemas.openxmlformats.org/presentationml/2006/main">
  <p:tag name="NUM" val="8"/>
</p:tagLst>
</file>

<file path=ppt/tags/tag34.xml><?xml version="1.0" encoding="utf-8"?>
<p:tagLst xmlns:a="http://schemas.openxmlformats.org/drawingml/2006/main" xmlns:r="http://schemas.openxmlformats.org/officeDocument/2006/relationships" xmlns:p="http://schemas.openxmlformats.org/presentationml/2006/main">
  <p:tag name="NUM" val="9"/>
</p:tagLst>
</file>

<file path=ppt/tags/tag35.xml><?xml version="1.0" encoding="utf-8"?>
<p:tagLst xmlns:a="http://schemas.openxmlformats.org/drawingml/2006/main" xmlns:r="http://schemas.openxmlformats.org/officeDocument/2006/relationships" xmlns:p="http://schemas.openxmlformats.org/presentationml/2006/main">
  <p:tag name="NUM" val="10"/>
</p:tagLst>
</file>

<file path=ppt/tags/tag36.xml><?xml version="1.0" encoding="utf-8"?>
<p:tagLst xmlns:a="http://schemas.openxmlformats.org/drawingml/2006/main" xmlns:r="http://schemas.openxmlformats.org/officeDocument/2006/relationships" xmlns:p="http://schemas.openxmlformats.org/presentationml/2006/main">
  <p:tag name="NUM" val="11"/>
</p:tagLst>
</file>

<file path=ppt/tags/tag37.xml><?xml version="1.0" encoding="utf-8"?>
<p:tagLst xmlns:a="http://schemas.openxmlformats.org/drawingml/2006/main" xmlns:r="http://schemas.openxmlformats.org/officeDocument/2006/relationships" xmlns:p="http://schemas.openxmlformats.org/presentationml/2006/main">
  <p:tag name="NUM" val="12"/>
</p:tagLst>
</file>

<file path=ppt/tags/tag38.xml><?xml version="1.0" encoding="utf-8"?>
<p:tagLst xmlns:a="http://schemas.openxmlformats.org/drawingml/2006/main" xmlns:r="http://schemas.openxmlformats.org/officeDocument/2006/relationships" xmlns:p="http://schemas.openxmlformats.org/presentationml/2006/main">
  <p:tag name="NUM" val="13"/>
</p:tagLst>
</file>

<file path=ppt/tags/tag39.xml><?xml version="1.0" encoding="utf-8"?>
<p:tagLst xmlns:a="http://schemas.openxmlformats.org/drawingml/2006/main" xmlns:r="http://schemas.openxmlformats.org/officeDocument/2006/relationships" xmlns:p="http://schemas.openxmlformats.org/presentationml/2006/main">
  <p:tag name="NUM" val="14"/>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15"/>
</p:tagLst>
</file>

<file path=ppt/tags/tag41.xml><?xml version="1.0" encoding="utf-8"?>
<p:tagLst xmlns:a="http://schemas.openxmlformats.org/drawingml/2006/main" xmlns:r="http://schemas.openxmlformats.org/officeDocument/2006/relationships" xmlns:p="http://schemas.openxmlformats.org/presentationml/2006/main">
  <p:tag name="NUM" val="16"/>
</p:tagLst>
</file>

<file path=ppt/tags/tag42.xml><?xml version="1.0" encoding="utf-8"?>
<p:tagLst xmlns:a="http://schemas.openxmlformats.org/drawingml/2006/main" xmlns:r="http://schemas.openxmlformats.org/officeDocument/2006/relationships" xmlns:p="http://schemas.openxmlformats.org/presentationml/2006/main">
  <p:tag name="NUM" val="17"/>
</p:tagLst>
</file>

<file path=ppt/tags/tag43.xml><?xml version="1.0" encoding="utf-8"?>
<p:tagLst xmlns:a="http://schemas.openxmlformats.org/drawingml/2006/main" xmlns:r="http://schemas.openxmlformats.org/officeDocument/2006/relationships" xmlns:p="http://schemas.openxmlformats.org/presentationml/2006/main">
  <p:tag name="NUM" val="18"/>
</p:tagLst>
</file>

<file path=ppt/tags/tag44.xml><?xml version="1.0" encoding="utf-8"?>
<p:tagLst xmlns:a="http://schemas.openxmlformats.org/drawingml/2006/main" xmlns:r="http://schemas.openxmlformats.org/officeDocument/2006/relationships" xmlns:p="http://schemas.openxmlformats.org/presentationml/2006/main">
  <p:tag name="NUM" val="20"/>
</p:tagLst>
</file>

<file path=ppt/tags/tag45.xml><?xml version="1.0" encoding="utf-8"?>
<p:tagLst xmlns:a="http://schemas.openxmlformats.org/drawingml/2006/main" xmlns:r="http://schemas.openxmlformats.org/officeDocument/2006/relationships" xmlns:p="http://schemas.openxmlformats.org/presentationml/2006/main">
  <p:tag name="NUM" val="21"/>
</p:tagLst>
</file>

<file path=ppt/tags/tag46.xml><?xml version="1.0" encoding="utf-8"?>
<p:tagLst xmlns:a="http://schemas.openxmlformats.org/drawingml/2006/main" xmlns:r="http://schemas.openxmlformats.org/officeDocument/2006/relationships" xmlns:p="http://schemas.openxmlformats.org/presentationml/2006/main">
  <p:tag name="NUM" val="22"/>
</p:tagLst>
</file>

<file path=ppt/tags/tag47.xml><?xml version="1.0" encoding="utf-8"?>
<p:tagLst xmlns:a="http://schemas.openxmlformats.org/drawingml/2006/main" xmlns:r="http://schemas.openxmlformats.org/officeDocument/2006/relationships" xmlns:p="http://schemas.openxmlformats.org/presentationml/2006/main">
  <p:tag name="NUM" val="23"/>
</p:tagLst>
</file>

<file path=ppt/tags/tag48.xml><?xml version="1.0" encoding="utf-8"?>
<p:tagLst xmlns:a="http://schemas.openxmlformats.org/drawingml/2006/main" xmlns:r="http://schemas.openxmlformats.org/officeDocument/2006/relationships" xmlns:p="http://schemas.openxmlformats.org/presentationml/2006/main">
  <p:tag name="NUM" val="24"/>
</p:tagLst>
</file>

<file path=ppt/tags/tag49.xml><?xml version="1.0" encoding="utf-8"?>
<p:tagLst xmlns:a="http://schemas.openxmlformats.org/drawingml/2006/main" xmlns:r="http://schemas.openxmlformats.org/officeDocument/2006/relationships" xmlns:p="http://schemas.openxmlformats.org/presentationml/2006/main">
  <p:tag name="NUM" val="25"/>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16"/>
</p:tagLst>
</file>

<file path=ppt/tags/tag51.xml><?xml version="1.0" encoding="utf-8"?>
<p:tagLst xmlns:a="http://schemas.openxmlformats.org/drawingml/2006/main" xmlns:r="http://schemas.openxmlformats.org/officeDocument/2006/relationships" xmlns:p="http://schemas.openxmlformats.org/presentationml/2006/main">
  <p:tag name="NUM" val="17"/>
</p:tagLst>
</file>

<file path=ppt/tags/tag52.xml><?xml version="1.0" encoding="utf-8"?>
<p:tagLst xmlns:a="http://schemas.openxmlformats.org/drawingml/2006/main" xmlns:r="http://schemas.openxmlformats.org/officeDocument/2006/relationships" xmlns:p="http://schemas.openxmlformats.org/presentationml/2006/main">
  <p:tag name="NUM" val="18"/>
</p:tagLst>
</file>

<file path=ppt/tags/tag53.xml><?xml version="1.0" encoding="utf-8"?>
<p:tagLst xmlns:a="http://schemas.openxmlformats.org/drawingml/2006/main" xmlns:r="http://schemas.openxmlformats.org/officeDocument/2006/relationships" xmlns:p="http://schemas.openxmlformats.org/presentationml/2006/main">
  <p:tag name="NUM" val="27"/>
</p:tagLst>
</file>

<file path=ppt/tags/tag54.xml><?xml version="1.0" encoding="utf-8"?>
<p:tagLst xmlns:a="http://schemas.openxmlformats.org/drawingml/2006/main" xmlns:r="http://schemas.openxmlformats.org/officeDocument/2006/relationships" xmlns:p="http://schemas.openxmlformats.org/presentationml/2006/main">
  <p:tag name="NUM" val="28"/>
</p:tagLst>
</file>

<file path=ppt/tags/tag55.xml><?xml version="1.0" encoding="utf-8"?>
<p:tagLst xmlns:a="http://schemas.openxmlformats.org/drawingml/2006/main" xmlns:r="http://schemas.openxmlformats.org/officeDocument/2006/relationships" xmlns:p="http://schemas.openxmlformats.org/presentationml/2006/main">
  <p:tag name="NUM" val="36"/>
</p:tagLst>
</file>

<file path=ppt/tags/tag56.xml><?xml version="1.0" encoding="utf-8"?>
<p:tagLst xmlns:a="http://schemas.openxmlformats.org/drawingml/2006/main" xmlns:r="http://schemas.openxmlformats.org/officeDocument/2006/relationships" xmlns:p="http://schemas.openxmlformats.org/presentationml/2006/main">
  <p:tag name="NUM" val="37"/>
</p:tagLst>
</file>

<file path=ppt/tags/tag57.xml><?xml version="1.0" encoding="utf-8"?>
<p:tagLst xmlns:a="http://schemas.openxmlformats.org/drawingml/2006/main" xmlns:r="http://schemas.openxmlformats.org/officeDocument/2006/relationships" xmlns:p="http://schemas.openxmlformats.org/presentationml/2006/main">
  <p:tag name="NUM" val="28"/>
</p:tagLst>
</file>

<file path=ppt/tags/tag58.xml><?xml version="1.0" encoding="utf-8"?>
<p:tagLst xmlns:a="http://schemas.openxmlformats.org/drawingml/2006/main" xmlns:r="http://schemas.openxmlformats.org/officeDocument/2006/relationships" xmlns:p="http://schemas.openxmlformats.org/presentationml/2006/main">
  <p:tag name="NUM" val="28"/>
</p:tagLst>
</file>

<file path=ppt/tags/tag59.xml><?xml version="1.0" encoding="utf-8"?>
<p:tagLst xmlns:a="http://schemas.openxmlformats.org/drawingml/2006/main" xmlns:r="http://schemas.openxmlformats.org/officeDocument/2006/relationships" xmlns:p="http://schemas.openxmlformats.org/presentationml/2006/main">
  <p:tag name="NUM" val="28"/>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60.xml><?xml version="1.0" encoding="utf-8"?>
<p:tagLst xmlns:a="http://schemas.openxmlformats.org/drawingml/2006/main" xmlns:r="http://schemas.openxmlformats.org/officeDocument/2006/relationships" xmlns:p="http://schemas.openxmlformats.org/presentationml/2006/main">
  <p:tag name="NUM" val="28"/>
</p:tagLst>
</file>

<file path=ppt/tags/tag61.xml><?xml version="1.0" encoding="utf-8"?>
<p:tagLst xmlns:a="http://schemas.openxmlformats.org/drawingml/2006/main" xmlns:r="http://schemas.openxmlformats.org/officeDocument/2006/relationships" xmlns:p="http://schemas.openxmlformats.org/presentationml/2006/main">
  <p:tag name="NUM" val="28"/>
</p:tagLst>
</file>

<file path=ppt/tags/tag62.xml><?xml version="1.0" encoding="utf-8"?>
<p:tagLst xmlns:a="http://schemas.openxmlformats.org/drawingml/2006/main" xmlns:r="http://schemas.openxmlformats.org/officeDocument/2006/relationships" xmlns:p="http://schemas.openxmlformats.org/presentationml/2006/main">
  <p:tag name="NUM" val="28"/>
</p:tagLst>
</file>

<file path=ppt/tags/tag63.xml><?xml version="1.0" encoding="utf-8"?>
<p:tagLst xmlns:a="http://schemas.openxmlformats.org/drawingml/2006/main" xmlns:r="http://schemas.openxmlformats.org/officeDocument/2006/relationships" xmlns:p="http://schemas.openxmlformats.org/presentationml/2006/main">
  <p:tag name="NUM" val="28"/>
</p:tagLst>
</file>

<file path=ppt/tags/tag64.xml><?xml version="1.0" encoding="utf-8"?>
<p:tagLst xmlns:a="http://schemas.openxmlformats.org/drawingml/2006/main" xmlns:r="http://schemas.openxmlformats.org/officeDocument/2006/relationships" xmlns:p="http://schemas.openxmlformats.org/presentationml/2006/main">
  <p:tag name="NUM" val="4"/>
</p:tagLst>
</file>

<file path=ppt/tags/tag65.xml><?xml version="1.0" encoding="utf-8"?>
<p:tagLst xmlns:a="http://schemas.openxmlformats.org/drawingml/2006/main" xmlns:r="http://schemas.openxmlformats.org/officeDocument/2006/relationships" xmlns:p="http://schemas.openxmlformats.org/presentationml/2006/main">
  <p:tag name="NUM" val="5"/>
</p:tagLst>
</file>

<file path=ppt/tags/tag66.xml><?xml version="1.0" encoding="utf-8"?>
<p:tagLst xmlns:a="http://schemas.openxmlformats.org/drawingml/2006/main" xmlns:r="http://schemas.openxmlformats.org/officeDocument/2006/relationships" xmlns:p="http://schemas.openxmlformats.org/presentationml/2006/main">
  <p:tag name="NUM" val="28"/>
</p:tagLst>
</file>

<file path=ppt/tags/tag67.xml><?xml version="1.0" encoding="utf-8"?>
<p:tagLst xmlns:a="http://schemas.openxmlformats.org/drawingml/2006/main" xmlns:r="http://schemas.openxmlformats.org/officeDocument/2006/relationships" xmlns:p="http://schemas.openxmlformats.org/presentationml/2006/main">
  <p:tag name="NUM" val="5"/>
</p:tagLst>
</file>

<file path=ppt/tags/tag68.xml><?xml version="1.0" encoding="utf-8"?>
<p:tagLst xmlns:a="http://schemas.openxmlformats.org/drawingml/2006/main" xmlns:r="http://schemas.openxmlformats.org/officeDocument/2006/relationships" xmlns:p="http://schemas.openxmlformats.org/presentationml/2006/main">
  <p:tag name="NUM" val="3"/>
</p:tagLst>
</file>

<file path=ppt/tags/tag69.xml><?xml version="1.0" encoding="utf-8"?>
<p:tagLst xmlns:a="http://schemas.openxmlformats.org/drawingml/2006/main" xmlns:r="http://schemas.openxmlformats.org/officeDocument/2006/relationships" xmlns:p="http://schemas.openxmlformats.org/presentationml/2006/main">
  <p:tag name="NUM" val="4"/>
</p:tagLst>
</file>

<file path=ppt/tags/tag7.xml><?xml version="1.0" encoding="utf-8"?>
<p:tagLst xmlns:a="http://schemas.openxmlformats.org/drawingml/2006/main" xmlns:r="http://schemas.openxmlformats.org/officeDocument/2006/relationships" xmlns:p="http://schemas.openxmlformats.org/presentationml/2006/main">
  <p:tag name="NUM" val="4"/>
</p:tagLst>
</file>

<file path=ppt/tags/tag70.xml><?xml version="1.0" encoding="utf-8"?>
<p:tagLst xmlns:a="http://schemas.openxmlformats.org/drawingml/2006/main" xmlns:r="http://schemas.openxmlformats.org/officeDocument/2006/relationships" xmlns:p="http://schemas.openxmlformats.org/presentationml/2006/main">
  <p:tag name="NUM" val="5"/>
</p:tagLst>
</file>

<file path=ppt/tags/tag71.xml><?xml version="1.0" encoding="utf-8"?>
<p:tagLst xmlns:a="http://schemas.openxmlformats.org/drawingml/2006/main" xmlns:r="http://schemas.openxmlformats.org/officeDocument/2006/relationships" xmlns:p="http://schemas.openxmlformats.org/presentationml/2006/main">
  <p:tag name="NUM" val="6"/>
</p:tagLst>
</file>

<file path=ppt/tags/tag72.xml><?xml version="1.0" encoding="utf-8"?>
<p:tagLst xmlns:a="http://schemas.openxmlformats.org/drawingml/2006/main" xmlns:r="http://schemas.openxmlformats.org/officeDocument/2006/relationships" xmlns:p="http://schemas.openxmlformats.org/presentationml/2006/main">
  <p:tag name="NUM" val="3"/>
</p:tagLst>
</file>

<file path=ppt/tags/tag73.xml><?xml version="1.0" encoding="utf-8"?>
<p:tagLst xmlns:a="http://schemas.openxmlformats.org/drawingml/2006/main" xmlns:r="http://schemas.openxmlformats.org/officeDocument/2006/relationships" xmlns:p="http://schemas.openxmlformats.org/presentationml/2006/main">
  <p:tag name="NUM" val="28"/>
</p:tagLst>
</file>

<file path=ppt/tags/tag74.xml><?xml version="1.0" encoding="utf-8"?>
<p:tagLst xmlns:a="http://schemas.openxmlformats.org/drawingml/2006/main" xmlns:r="http://schemas.openxmlformats.org/officeDocument/2006/relationships" xmlns:p="http://schemas.openxmlformats.org/presentationml/2006/main">
  <p:tag name="NUM" val="5"/>
</p:tagLst>
</file>

<file path=ppt/tags/tag75.xml><?xml version="1.0" encoding="utf-8"?>
<p:tagLst xmlns:a="http://schemas.openxmlformats.org/drawingml/2006/main" xmlns:r="http://schemas.openxmlformats.org/officeDocument/2006/relationships" xmlns:p="http://schemas.openxmlformats.org/presentationml/2006/main">
  <p:tag name="NUM" val="28"/>
</p:tagLst>
</file>

<file path=ppt/tags/tag76.xml><?xml version="1.0" encoding="utf-8"?>
<p:tagLst xmlns:a="http://schemas.openxmlformats.org/drawingml/2006/main" xmlns:r="http://schemas.openxmlformats.org/officeDocument/2006/relationships" xmlns:p="http://schemas.openxmlformats.org/presentationml/2006/main">
  <p:tag name="NUM" val="2"/>
</p:tagLst>
</file>

<file path=ppt/tags/tag77.xml><?xml version="1.0" encoding="utf-8"?>
<p:tagLst xmlns:a="http://schemas.openxmlformats.org/drawingml/2006/main" xmlns:r="http://schemas.openxmlformats.org/officeDocument/2006/relationships" xmlns:p="http://schemas.openxmlformats.org/presentationml/2006/main">
  <p:tag name="NUM" val="3"/>
</p:tagLst>
</file>

<file path=ppt/tags/tag78.xml><?xml version="1.0" encoding="utf-8"?>
<p:tagLst xmlns:a="http://schemas.openxmlformats.org/drawingml/2006/main" xmlns:r="http://schemas.openxmlformats.org/officeDocument/2006/relationships" xmlns:p="http://schemas.openxmlformats.org/presentationml/2006/main">
  <p:tag name="NUM" val="4"/>
</p:tagLst>
</file>

<file path=ppt/tags/tag79.xml><?xml version="1.0" encoding="utf-8"?>
<p:tagLst xmlns:a="http://schemas.openxmlformats.org/drawingml/2006/main" xmlns:r="http://schemas.openxmlformats.org/officeDocument/2006/relationships" xmlns:p="http://schemas.openxmlformats.org/presentationml/2006/main">
  <p:tag name="NUM" val="5"/>
</p:tagLst>
</file>

<file path=ppt/tags/tag8.xml><?xml version="1.0" encoding="utf-8"?>
<p:tagLst xmlns:a="http://schemas.openxmlformats.org/drawingml/2006/main" xmlns:r="http://schemas.openxmlformats.org/officeDocument/2006/relationships" xmlns:p="http://schemas.openxmlformats.org/presentationml/2006/main">
  <p:tag name="NUM" val="5"/>
</p:tagLst>
</file>

<file path=ppt/tags/tag80.xml><?xml version="1.0" encoding="utf-8"?>
<p:tagLst xmlns:a="http://schemas.openxmlformats.org/drawingml/2006/main" xmlns:r="http://schemas.openxmlformats.org/officeDocument/2006/relationships" xmlns:p="http://schemas.openxmlformats.org/presentationml/2006/main">
  <p:tag name="NUM" val="6"/>
</p:tagLst>
</file>

<file path=ppt/tags/tag81.xml><?xml version="1.0" encoding="utf-8"?>
<p:tagLst xmlns:a="http://schemas.openxmlformats.org/drawingml/2006/main" xmlns:r="http://schemas.openxmlformats.org/officeDocument/2006/relationships" xmlns:p="http://schemas.openxmlformats.org/presentationml/2006/main">
  <p:tag name="NUM" val="7"/>
</p:tagLst>
</file>

<file path=ppt/tags/tag82.xml><?xml version="1.0" encoding="utf-8"?>
<p:tagLst xmlns:a="http://schemas.openxmlformats.org/drawingml/2006/main" xmlns:r="http://schemas.openxmlformats.org/officeDocument/2006/relationships" xmlns:p="http://schemas.openxmlformats.org/presentationml/2006/main">
  <p:tag name="NUM" val="8"/>
</p:tagLst>
</file>

<file path=ppt/tags/tag83.xml><?xml version="1.0" encoding="utf-8"?>
<p:tagLst xmlns:a="http://schemas.openxmlformats.org/drawingml/2006/main" xmlns:r="http://schemas.openxmlformats.org/officeDocument/2006/relationships" xmlns:p="http://schemas.openxmlformats.org/presentationml/2006/main">
  <p:tag name="NUM" val="9"/>
</p:tagLst>
</file>

<file path=ppt/tags/tag84.xml><?xml version="1.0" encoding="utf-8"?>
<p:tagLst xmlns:a="http://schemas.openxmlformats.org/drawingml/2006/main" xmlns:r="http://schemas.openxmlformats.org/officeDocument/2006/relationships" xmlns:p="http://schemas.openxmlformats.org/presentationml/2006/main">
  <p:tag name="NUM" val="10"/>
</p:tagLst>
</file>

<file path=ppt/tags/tag85.xml><?xml version="1.0" encoding="utf-8"?>
<p:tagLst xmlns:a="http://schemas.openxmlformats.org/drawingml/2006/main" xmlns:r="http://schemas.openxmlformats.org/officeDocument/2006/relationships" xmlns:p="http://schemas.openxmlformats.org/presentationml/2006/main">
  <p:tag name="NUM" val="11"/>
</p:tagLst>
</file>

<file path=ppt/tags/tag86.xml><?xml version="1.0" encoding="utf-8"?>
<p:tagLst xmlns:a="http://schemas.openxmlformats.org/drawingml/2006/main" xmlns:r="http://schemas.openxmlformats.org/officeDocument/2006/relationships" xmlns:p="http://schemas.openxmlformats.org/presentationml/2006/main">
  <p:tag name="NUM" val="12"/>
</p:tagLst>
</file>

<file path=ppt/tags/tag87.xml><?xml version="1.0" encoding="utf-8"?>
<p:tagLst xmlns:a="http://schemas.openxmlformats.org/drawingml/2006/main" xmlns:r="http://schemas.openxmlformats.org/officeDocument/2006/relationships" xmlns:p="http://schemas.openxmlformats.org/presentationml/2006/main">
  <p:tag name="NUM" val="13"/>
</p:tagLst>
</file>

<file path=ppt/tags/tag88.xml><?xml version="1.0" encoding="utf-8"?>
<p:tagLst xmlns:a="http://schemas.openxmlformats.org/drawingml/2006/main" xmlns:r="http://schemas.openxmlformats.org/officeDocument/2006/relationships" xmlns:p="http://schemas.openxmlformats.org/presentationml/2006/main">
  <p:tag name="NUM" val="14"/>
</p:tagLst>
</file>

<file path=ppt/tags/tag89.xml><?xml version="1.0" encoding="utf-8"?>
<p:tagLst xmlns:a="http://schemas.openxmlformats.org/drawingml/2006/main" xmlns:r="http://schemas.openxmlformats.org/officeDocument/2006/relationships" xmlns:p="http://schemas.openxmlformats.org/presentationml/2006/main">
  <p:tag name="NUM" val="15"/>
</p:tagLst>
</file>

<file path=ppt/tags/tag9.xml><?xml version="1.0" encoding="utf-8"?>
<p:tagLst xmlns:a="http://schemas.openxmlformats.org/drawingml/2006/main" xmlns:r="http://schemas.openxmlformats.org/officeDocument/2006/relationships" xmlns:p="http://schemas.openxmlformats.org/presentationml/2006/main">
  <p:tag name="NUM" val="6"/>
</p:tagLst>
</file>

<file path=ppt/tags/tag90.xml><?xml version="1.0" encoding="utf-8"?>
<p:tagLst xmlns:a="http://schemas.openxmlformats.org/drawingml/2006/main" xmlns:r="http://schemas.openxmlformats.org/officeDocument/2006/relationships" xmlns:p="http://schemas.openxmlformats.org/presentationml/2006/main">
  <p:tag name="NUM" val="16"/>
</p:tagLst>
</file>

<file path=ppt/tags/tag91.xml><?xml version="1.0" encoding="utf-8"?>
<p:tagLst xmlns:a="http://schemas.openxmlformats.org/drawingml/2006/main" xmlns:r="http://schemas.openxmlformats.org/officeDocument/2006/relationships" xmlns:p="http://schemas.openxmlformats.org/presentationml/2006/main">
  <p:tag name="NUM" val="17"/>
</p:tagLst>
</file>

<file path=ppt/tags/tag92.xml><?xml version="1.0" encoding="utf-8"?>
<p:tagLst xmlns:a="http://schemas.openxmlformats.org/drawingml/2006/main" xmlns:r="http://schemas.openxmlformats.org/officeDocument/2006/relationships" xmlns:p="http://schemas.openxmlformats.org/presentationml/2006/main">
  <p:tag name="NUM" val="18"/>
</p:tagLst>
</file>

<file path=ppt/tags/tag93.xml><?xml version="1.0" encoding="utf-8"?>
<p:tagLst xmlns:a="http://schemas.openxmlformats.org/drawingml/2006/main" xmlns:r="http://schemas.openxmlformats.org/officeDocument/2006/relationships" xmlns:p="http://schemas.openxmlformats.org/presentationml/2006/main">
  <p:tag name="NUM" val="19"/>
</p:tagLst>
</file>

<file path=ppt/tags/tag94.xml><?xml version="1.0" encoding="utf-8"?>
<p:tagLst xmlns:a="http://schemas.openxmlformats.org/drawingml/2006/main" xmlns:r="http://schemas.openxmlformats.org/officeDocument/2006/relationships" xmlns:p="http://schemas.openxmlformats.org/presentationml/2006/main">
  <p:tag name="NUM" val="20"/>
</p:tagLst>
</file>

<file path=ppt/tags/tag95.xml><?xml version="1.0" encoding="utf-8"?>
<p:tagLst xmlns:a="http://schemas.openxmlformats.org/drawingml/2006/main" xmlns:r="http://schemas.openxmlformats.org/officeDocument/2006/relationships" xmlns:p="http://schemas.openxmlformats.org/presentationml/2006/main">
  <p:tag name="NUM" val="21"/>
</p:tagLst>
</file>

<file path=ppt/tags/tag96.xml><?xml version="1.0" encoding="utf-8"?>
<p:tagLst xmlns:a="http://schemas.openxmlformats.org/drawingml/2006/main" xmlns:r="http://schemas.openxmlformats.org/officeDocument/2006/relationships" xmlns:p="http://schemas.openxmlformats.org/presentationml/2006/main">
  <p:tag name="NUM" val="22"/>
</p:tagLst>
</file>

<file path=ppt/tags/tag97.xml><?xml version="1.0" encoding="utf-8"?>
<p:tagLst xmlns:a="http://schemas.openxmlformats.org/drawingml/2006/main" xmlns:r="http://schemas.openxmlformats.org/officeDocument/2006/relationships" xmlns:p="http://schemas.openxmlformats.org/presentationml/2006/main">
  <p:tag name="NUM" val="23"/>
</p:tagLst>
</file>

<file path=ppt/tags/tag98.xml><?xml version="1.0" encoding="utf-8"?>
<p:tagLst xmlns:a="http://schemas.openxmlformats.org/drawingml/2006/main" xmlns:r="http://schemas.openxmlformats.org/officeDocument/2006/relationships" xmlns:p="http://schemas.openxmlformats.org/presentationml/2006/main">
  <p:tag name="NUM" val="24"/>
</p:tagLst>
</file>

<file path=ppt/tags/tag99.xml><?xml version="1.0" encoding="utf-8"?>
<p:tagLst xmlns:a="http://schemas.openxmlformats.org/drawingml/2006/main" xmlns:r="http://schemas.openxmlformats.org/officeDocument/2006/relationships" xmlns:p="http://schemas.openxmlformats.org/presentationml/2006/main">
  <p:tag name="NUM" val="25"/>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édian">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Mé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é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15166</TotalTime>
  <Words>1585</Words>
  <Application>Microsoft Office PowerPoint</Application>
  <PresentationFormat>Affichage à l'écran (4:3)</PresentationFormat>
  <Paragraphs>390</Paragraphs>
  <Slides>38</Slides>
  <Notes>20</Notes>
  <HiddenSlides>0</HiddenSlides>
  <MMClips>0</MMClips>
  <ScaleCrop>false</ScaleCrop>
  <HeadingPairs>
    <vt:vector size="4" baseType="variant">
      <vt:variant>
        <vt:lpstr>Thème</vt:lpstr>
      </vt:variant>
      <vt:variant>
        <vt:i4>1</vt:i4>
      </vt:variant>
      <vt:variant>
        <vt:lpstr>Titres des diapositives</vt:lpstr>
      </vt:variant>
      <vt:variant>
        <vt:i4>38</vt:i4>
      </vt:variant>
    </vt:vector>
  </HeadingPairs>
  <TitlesOfParts>
    <vt:vector size="39" baseType="lpstr">
      <vt:lpstr>Médian</vt:lpstr>
      <vt:lpstr>Module I Le système digestif</vt:lpstr>
      <vt:lpstr>Le plan de match</vt:lpstr>
      <vt:lpstr>Absorption</vt:lpstr>
      <vt:lpstr>Le but de la digestion?</vt:lpstr>
      <vt:lpstr>Nutriments</vt:lpstr>
      <vt:lpstr>Digestion &amp; Absorption  par la bordure en brosse</vt:lpstr>
      <vt:lpstr>Jonctions serrées</vt:lpstr>
      <vt:lpstr>Absorption en 3 étapes</vt:lpstr>
      <vt:lpstr>Absorption en 3 étapes</vt:lpstr>
      <vt:lpstr>Capillaires intestinaux</vt:lpstr>
      <vt:lpstr>Vaisseaux chylifères</vt:lpstr>
      <vt:lpstr>Circulez je vous prie !</vt:lpstr>
      <vt:lpstr>Rappel!</vt:lpstr>
      <vt:lpstr>Transport passif</vt:lpstr>
      <vt:lpstr>Présentation PowerPoint</vt:lpstr>
      <vt:lpstr>Présentation PowerPoint</vt:lpstr>
      <vt:lpstr>Transport actif vésiculaire</vt:lpstr>
      <vt:lpstr>Absorption ~ Glucides</vt:lpstr>
      <vt:lpstr>Absorption ~ glucides</vt:lpstr>
      <vt:lpstr>Absorption ~ Protéines</vt:lpstr>
      <vt:lpstr>Présentation PowerPoint</vt:lpstr>
      <vt:lpstr>Absorption ~ Protéines</vt:lpstr>
      <vt:lpstr>Absorption ~ Lipides</vt:lpstr>
      <vt:lpstr>Absorption ~ Lipides</vt:lpstr>
      <vt:lpstr>Présentation PowerPoint</vt:lpstr>
      <vt:lpstr>Absorption ~ Lipides</vt:lpstr>
      <vt:lpstr>Cycle entéro-hépatique</vt:lpstr>
      <vt:lpstr>Récupération sels biliaires</vt:lpstr>
      <vt:lpstr>Absorption: Eau</vt:lpstr>
      <vt:lpstr>Absorption: Vitamines</vt:lpstr>
      <vt:lpstr>Absorption ~ électrolytes</vt:lpstr>
      <vt:lpstr>Absorption drogues</vt:lpstr>
      <vt:lpstr>Circulez je vous prie !</vt:lpstr>
      <vt:lpstr>Absorption : Résumé</vt:lpstr>
      <vt:lpstr>Absorption – Gros intestin</vt:lpstr>
      <vt:lpstr>Pathologies : absorption</vt:lpstr>
      <vt:lpstr>Présentation PowerPoint</vt:lpstr>
      <vt:lpstr>Pathologie : absorption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xpdep</dc:creator>
  <cp:lastModifiedBy>xpdep</cp:lastModifiedBy>
  <cp:revision>223</cp:revision>
  <cp:lastPrinted>2014-09-04T01:16:19Z</cp:lastPrinted>
  <dcterms:created xsi:type="dcterms:W3CDTF">2014-08-21T20:10:57Z</dcterms:created>
  <dcterms:modified xsi:type="dcterms:W3CDTF">2014-09-14T13:57:31Z</dcterms:modified>
</cp:coreProperties>
</file>