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6" r:id="rId9"/>
    <p:sldId id="263" r:id="rId10"/>
    <p:sldId id="271" r:id="rId11"/>
    <p:sldId id="269" r:id="rId12"/>
    <p:sldId id="270" r:id="rId13"/>
    <p:sldId id="282" r:id="rId14"/>
    <p:sldId id="264" r:id="rId15"/>
    <p:sldId id="272" r:id="rId16"/>
    <p:sldId id="275" r:id="rId17"/>
    <p:sldId id="278" r:id="rId18"/>
    <p:sldId id="283" r:id="rId19"/>
    <p:sldId id="286" r:id="rId20"/>
    <p:sldId id="279" r:id="rId21"/>
    <p:sldId id="280" r:id="rId22"/>
    <p:sldId id="287" r:id="rId23"/>
    <p:sldId id="284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0000"/>
    <a:srgbClr val="669900"/>
    <a:srgbClr val="FF7C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C8C57-6892-4F2C-9861-CF2AC1F5401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C7803-9D11-419E-A9F8-8EDA3E6A70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331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92DDF97F-2D2D-4FE7-BFBD-852A4C72BD1A}" type="slidenum">
              <a:rPr lang="fr-FR" altLang="fr-FR" sz="1200" b="0" smtClean="0">
                <a:latin typeface="Arial" charset="0"/>
              </a:rPr>
              <a:pPr eaLnBrk="1" hangingPunct="1"/>
              <a:t>7</a:t>
            </a:fld>
            <a:endParaRPr lang="fr-FR" altLang="fr-FR" sz="1200" b="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 smtClean="0"/>
              <a:t>Manque brachialis et Brachioradialis et subscapularis</a:t>
            </a:r>
          </a:p>
          <a:p>
            <a:pPr eaLnBrk="1" hangingPunct="1"/>
            <a:endParaRPr lang="fr-CA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0C14310D-3398-4666-B8CA-7CA199DEBD13}" type="slidenum">
              <a:rPr lang="fr-FR" altLang="fr-FR" sz="1200" b="0" smtClean="0">
                <a:latin typeface="Arial" charset="0"/>
              </a:rPr>
              <a:pPr eaLnBrk="1" hangingPunct="1"/>
              <a:t>9</a:t>
            </a:fld>
            <a:endParaRPr lang="fr-FR" altLang="fr-FR" sz="1200" b="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 smtClean="0"/>
              <a:t>Manque brachialis et Brachioradialis et subscapularis</a:t>
            </a:r>
          </a:p>
          <a:p>
            <a:pPr eaLnBrk="1" hangingPunct="1"/>
            <a:endParaRPr lang="fr-CA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690C1063-DF72-481C-877D-692379EF8075}" type="slidenum">
              <a:rPr lang="fr-FR" altLang="fr-FR" sz="1200" b="0" smtClean="0">
                <a:latin typeface="Arial" charset="0"/>
              </a:rPr>
              <a:pPr eaLnBrk="1" hangingPunct="1"/>
              <a:t>11</a:t>
            </a:fld>
            <a:endParaRPr lang="fr-FR" altLang="fr-FR" sz="1200" b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 smtClean="0"/>
              <a:t>Manque brachialis et Brachioradialis et subscapularis</a:t>
            </a:r>
          </a:p>
          <a:p>
            <a:pPr eaLnBrk="1" hangingPunct="1"/>
            <a:endParaRPr lang="fr-CA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0AEF0AA2-0F81-4B4A-ADB7-7FB5673FCB55}" type="slidenum">
              <a:rPr lang="fr-FR" altLang="fr-FR" sz="1200" b="0">
                <a:latin typeface="Arial" charset="0"/>
              </a:rPr>
              <a:pPr eaLnBrk="1" hangingPunct="1"/>
              <a:t>20</a:t>
            </a:fld>
            <a:endParaRPr lang="fr-FR" altLang="fr-FR" sz="1200" b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 smtClean="0"/>
              <a:t>Oblique externe : on coupe sur toute sa face médiane pour le rabattre médio-latéral. </a:t>
            </a:r>
          </a:p>
          <a:p>
            <a:pPr eaLnBrk="1" hangingPunct="1"/>
            <a:r>
              <a:rPr lang="fr-CA" altLang="fr-FR" smtClean="0"/>
              <a:t>Pas de fenêtre à faire, car en rabattant l’oblique externe, le transversus abdominis et l’oblique interne sont juste à côté de l’autre.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94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85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862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892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201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02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440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116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063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646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36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9A74-4BCD-4DDC-9240-1FA923F8C9DE}" type="datetimeFigureOut">
              <a:rPr lang="fr-CA" smtClean="0"/>
              <a:t>2014-09-05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7EDE-F374-46F5-97FC-FFC9F5926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722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sm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image" Target="../media/image9.jpe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tags" Target="../tags/tag120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4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5.jpeg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image" Target="../media/image6.jpe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image" Target="../media/image6.jpe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tags" Target="../tags/tag89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notesSlide" Target="../notesSlides/notesSlide2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Laboratoire 2- Dissection des muscles du chats</a:t>
            </a:r>
            <a:endParaRPr lang="fr-CA" dirty="0"/>
          </a:p>
        </p:txBody>
      </p:sp>
      <p:pic>
        <p:nvPicPr>
          <p:cNvPr id="4" name="Picture 11" descr="MCj041164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932238"/>
            <a:ext cx="25034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 descr="chat-po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/>
          <a:stretch>
            <a:fillRect/>
          </a:stretch>
        </p:blipFill>
        <p:spPr bwMode="auto">
          <a:xfrm>
            <a:off x="5795963" y="4076700"/>
            <a:ext cx="33480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730834"/>
            <a:ext cx="7560840" cy="5670630"/>
          </a:xfrm>
        </p:spPr>
      </p:pic>
      <p:cxnSp>
        <p:nvCxnSpPr>
          <p:cNvPr id="5" name="Connecteur droit avec flèche 4"/>
          <p:cNvCxnSpPr/>
          <p:nvPr/>
        </p:nvCxnSpPr>
        <p:spPr>
          <a:xfrm>
            <a:off x="2771800" y="5413412"/>
            <a:ext cx="2088232" cy="4722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63688" y="5264322"/>
            <a:ext cx="14175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Gracilis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508993" y="4496420"/>
            <a:ext cx="42304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132571" y="4314582"/>
            <a:ext cx="24302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Semimembraneux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508104" y="4797152"/>
            <a:ext cx="2484276" cy="4048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04248" y="4878128"/>
            <a:ext cx="21602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Adductor</a:t>
            </a:r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femoris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780070" y="3814344"/>
            <a:ext cx="42304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403648" y="3645024"/>
            <a:ext cx="24302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Semitendineux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496" y="44624"/>
            <a:ext cx="5041241" cy="400110"/>
          </a:xfrm>
          <a:prstGeom prst="rect">
            <a:avLst/>
          </a:prstGeom>
          <a:solidFill>
            <a:srgbClr val="00FFCC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000" b="1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 profonds de la cuisse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4932040" y="1340768"/>
            <a:ext cx="2484276" cy="4048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228184" y="1421744"/>
            <a:ext cx="21602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Sartorius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5796136" y="2204864"/>
            <a:ext cx="2484276" cy="4048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04248" y="2285840"/>
            <a:ext cx="21602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Vastus</a:t>
            </a:r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lateralis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652120" y="3153486"/>
            <a:ext cx="2484276" cy="4048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732240" y="3234462"/>
            <a:ext cx="21602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Vastus</a:t>
            </a:r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medialis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555776" y="1844824"/>
            <a:ext cx="1008112" cy="12413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331640" y="1846671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Gastrocnemius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5724128" y="2649430"/>
            <a:ext cx="1692188" cy="2194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804248" y="2730406"/>
            <a:ext cx="21602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200" b="1" i="1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Rectus</a:t>
            </a:r>
            <a:r>
              <a:rPr lang="fr-CA" sz="1200" b="1" i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1200" b="1" i="1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femoris</a:t>
            </a:r>
            <a:endParaRPr lang="fr-CA" sz="1200" b="1" i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Dissection des muscles -</a:t>
            </a:r>
          </a:p>
        </p:txBody>
      </p:sp>
      <p:sp>
        <p:nvSpPr>
          <p:cNvPr id="15363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3E241CC4-B303-4BF9-BFF4-C675913CFE8C}" type="slidenum">
              <a:rPr lang="en-US" altLang="fr-FR" sz="1400" b="0" smtClean="0">
                <a:solidFill>
                  <a:srgbClr val="FFFF00"/>
                </a:solidFill>
                <a:latin typeface="Technical" pitchFamily="34" charset="0"/>
              </a:rPr>
              <a:pPr eaLnBrk="1" hangingPunct="1"/>
              <a:t>11</a:t>
            </a:fld>
            <a:endParaRPr lang="en-US" altLang="fr-FR" sz="1400" b="0" smtClean="0">
              <a:solidFill>
                <a:srgbClr val="FFFF00"/>
              </a:solidFill>
              <a:latin typeface="Technical" pitchFamily="34" charset="0"/>
            </a:endParaRPr>
          </a:p>
        </p:txBody>
      </p:sp>
      <p:grpSp>
        <p:nvGrpSpPr>
          <p:cNvPr id="15364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50825" y="908050"/>
            <a:ext cx="8353425" cy="5661025"/>
            <a:chOff x="947" y="1134"/>
            <a:chExt cx="9756" cy="5554"/>
          </a:xfrm>
        </p:grpSpPr>
        <p:pic>
          <p:nvPicPr>
            <p:cNvPr id="15392" name="Picture 38" descr="Muscles-fesse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094"/>
            <a:stretch>
              <a:fillRect/>
            </a:stretch>
          </p:blipFill>
          <p:spPr bwMode="auto">
            <a:xfrm>
              <a:off x="1538" y="1633"/>
              <a:ext cx="9165" cy="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5223" name="Line 39"/>
            <p:cNvSpPr>
              <a:spLocks noChangeShapeType="1"/>
            </p:cNvSpPr>
            <p:nvPr/>
          </p:nvSpPr>
          <p:spPr bwMode="auto">
            <a:xfrm flipH="1">
              <a:off x="5308" y="1481"/>
              <a:ext cx="187" cy="9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5224" name="Text Box 40"/>
            <p:cNvSpPr txBox="1">
              <a:spLocks noChangeArrowheads="1"/>
            </p:cNvSpPr>
            <p:nvPr/>
          </p:nvSpPr>
          <p:spPr bwMode="auto">
            <a:xfrm>
              <a:off x="4687" y="1134"/>
              <a:ext cx="1871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500" i="1">
                  <a:latin typeface="Arial Narrow" pitchFamily="34" charset="0"/>
                </a:rPr>
                <a:t>Caudofemoralis</a:t>
              </a:r>
              <a:endParaRPr lang="fr-CA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05225" name="Line 41"/>
            <p:cNvSpPr>
              <a:spLocks noChangeShapeType="1"/>
            </p:cNvSpPr>
            <p:nvPr/>
          </p:nvSpPr>
          <p:spPr bwMode="auto">
            <a:xfrm flipH="1">
              <a:off x="2069" y="3294"/>
              <a:ext cx="14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5226" name="Text Box 42"/>
            <p:cNvSpPr txBox="1">
              <a:spLocks noChangeArrowheads="1"/>
            </p:cNvSpPr>
            <p:nvPr/>
          </p:nvSpPr>
          <p:spPr bwMode="auto">
            <a:xfrm>
              <a:off x="947" y="3023"/>
              <a:ext cx="1309" cy="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r>
                <a:rPr lang="en-US" sz="1500" i="1">
                  <a:latin typeface="Arial Narrow" pitchFamily="34" charset="0"/>
                </a:rPr>
                <a:t>Sartorius</a:t>
              </a:r>
              <a:r>
                <a:rPr lang="en-US" sz="1100" i="1">
                  <a:latin typeface="Arial Narrow" pitchFamily="34" charset="0"/>
                </a:rPr>
                <a:t> </a:t>
              </a:r>
              <a:endParaRPr lang="fr-CA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05227" name="Line 43"/>
            <p:cNvSpPr>
              <a:spLocks noChangeShapeType="1"/>
            </p:cNvSpPr>
            <p:nvPr/>
          </p:nvSpPr>
          <p:spPr bwMode="auto">
            <a:xfrm flipH="1">
              <a:off x="6179" y="4014"/>
              <a:ext cx="9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5228" name="Text Box 44"/>
            <p:cNvSpPr txBox="1">
              <a:spLocks noChangeArrowheads="1"/>
            </p:cNvSpPr>
            <p:nvPr/>
          </p:nvSpPr>
          <p:spPr bwMode="auto">
            <a:xfrm>
              <a:off x="7117" y="3744"/>
              <a:ext cx="2245" cy="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defRPr/>
              </a:pPr>
              <a:r>
                <a:rPr lang="en-US" sz="1500" i="1">
                  <a:latin typeface="Arial Narrow" pitchFamily="34" charset="0"/>
                </a:rPr>
                <a:t>Semitendineux  </a:t>
              </a:r>
              <a:endParaRPr lang="fr-CA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05229" name="Line 45"/>
            <p:cNvSpPr>
              <a:spLocks noChangeShapeType="1"/>
            </p:cNvSpPr>
            <p:nvPr/>
          </p:nvSpPr>
          <p:spPr bwMode="auto">
            <a:xfrm flipH="1">
              <a:off x="6491" y="4733"/>
              <a:ext cx="814" cy="6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5230" name="Text Box 46"/>
            <p:cNvSpPr txBox="1">
              <a:spLocks noChangeArrowheads="1"/>
            </p:cNvSpPr>
            <p:nvPr/>
          </p:nvSpPr>
          <p:spPr bwMode="auto">
            <a:xfrm>
              <a:off x="6745" y="4374"/>
              <a:ext cx="1869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500" i="1">
                  <a:latin typeface="Arial Narrow" pitchFamily="34" charset="0"/>
                </a:rPr>
                <a:t>Gastrocnemius</a:t>
              </a:r>
              <a:endParaRPr lang="fr-CA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05193" name="Freeform 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43425" y="2495550"/>
            <a:ext cx="338138" cy="2427288"/>
          </a:xfrm>
          <a:custGeom>
            <a:avLst/>
            <a:gdLst/>
            <a:ahLst/>
            <a:cxnLst>
              <a:cxn ang="0">
                <a:pos x="170" y="180"/>
              </a:cxn>
              <a:cxn ang="0">
                <a:pos x="210" y="500"/>
              </a:cxn>
              <a:cxn ang="0">
                <a:pos x="186" y="900"/>
              </a:cxn>
              <a:cxn ang="0">
                <a:pos x="162" y="1212"/>
              </a:cxn>
              <a:cxn ang="0">
                <a:pos x="114" y="1484"/>
              </a:cxn>
              <a:cxn ang="0">
                <a:pos x="58" y="1484"/>
              </a:cxn>
              <a:cxn ang="0">
                <a:pos x="66" y="1220"/>
              </a:cxn>
              <a:cxn ang="0">
                <a:pos x="106" y="876"/>
              </a:cxn>
              <a:cxn ang="0">
                <a:pos x="122" y="508"/>
              </a:cxn>
              <a:cxn ang="0">
                <a:pos x="66" y="236"/>
              </a:cxn>
              <a:cxn ang="0">
                <a:pos x="9" y="25"/>
              </a:cxn>
              <a:cxn ang="0">
                <a:pos x="122" y="84"/>
              </a:cxn>
              <a:cxn ang="0">
                <a:pos x="170" y="180"/>
              </a:cxn>
            </a:cxnLst>
            <a:rect l="0" t="0" r="r" b="b"/>
            <a:pathLst>
              <a:path w="213" h="1529">
                <a:moveTo>
                  <a:pt x="170" y="180"/>
                </a:moveTo>
                <a:cubicBezTo>
                  <a:pt x="192" y="240"/>
                  <a:pt x="207" y="380"/>
                  <a:pt x="210" y="500"/>
                </a:cubicBezTo>
                <a:cubicBezTo>
                  <a:pt x="213" y="620"/>
                  <a:pt x="194" y="781"/>
                  <a:pt x="186" y="900"/>
                </a:cubicBezTo>
                <a:cubicBezTo>
                  <a:pt x="178" y="1019"/>
                  <a:pt x="174" y="1115"/>
                  <a:pt x="162" y="1212"/>
                </a:cubicBezTo>
                <a:cubicBezTo>
                  <a:pt x="150" y="1309"/>
                  <a:pt x="131" y="1439"/>
                  <a:pt x="114" y="1484"/>
                </a:cubicBezTo>
                <a:cubicBezTo>
                  <a:pt x="97" y="1529"/>
                  <a:pt x="66" y="1528"/>
                  <a:pt x="58" y="1484"/>
                </a:cubicBezTo>
                <a:cubicBezTo>
                  <a:pt x="50" y="1440"/>
                  <a:pt x="58" y="1321"/>
                  <a:pt x="66" y="1220"/>
                </a:cubicBezTo>
                <a:cubicBezTo>
                  <a:pt x="74" y="1119"/>
                  <a:pt x="97" y="995"/>
                  <a:pt x="106" y="876"/>
                </a:cubicBezTo>
                <a:cubicBezTo>
                  <a:pt x="115" y="757"/>
                  <a:pt x="129" y="615"/>
                  <a:pt x="122" y="508"/>
                </a:cubicBezTo>
                <a:cubicBezTo>
                  <a:pt x="115" y="401"/>
                  <a:pt x="85" y="316"/>
                  <a:pt x="66" y="236"/>
                </a:cubicBezTo>
                <a:cubicBezTo>
                  <a:pt x="47" y="156"/>
                  <a:pt x="0" y="50"/>
                  <a:pt x="9" y="25"/>
                </a:cubicBezTo>
                <a:cubicBezTo>
                  <a:pt x="18" y="0"/>
                  <a:pt x="95" y="58"/>
                  <a:pt x="122" y="84"/>
                </a:cubicBezTo>
                <a:cubicBezTo>
                  <a:pt x="149" y="110"/>
                  <a:pt x="160" y="160"/>
                  <a:pt x="170" y="180"/>
                </a:cubicBezTo>
                <a:close/>
              </a:path>
            </a:pathLst>
          </a:custGeom>
          <a:solidFill>
            <a:srgbClr val="00FFCC">
              <a:alpha val="25000"/>
            </a:srgbClr>
          </a:solidFill>
          <a:ln w="19050" cap="flat" cmpd="sng">
            <a:solidFill>
              <a:srgbClr val="00FFCC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194" name="Freeform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378200" y="2239963"/>
            <a:ext cx="1785938" cy="4170362"/>
          </a:xfrm>
          <a:custGeom>
            <a:avLst/>
            <a:gdLst/>
            <a:ahLst/>
            <a:cxnLst>
              <a:cxn ang="0">
                <a:pos x="1072" y="2477"/>
              </a:cxn>
              <a:cxn ang="0">
                <a:pos x="912" y="2389"/>
              </a:cxn>
              <a:cxn ang="0">
                <a:pos x="1072" y="2197"/>
              </a:cxn>
              <a:cxn ang="0">
                <a:pos x="1040" y="2077"/>
              </a:cxn>
              <a:cxn ang="0">
                <a:pos x="816" y="1941"/>
              </a:cxn>
              <a:cxn ang="0">
                <a:pos x="760" y="1701"/>
              </a:cxn>
              <a:cxn ang="0">
                <a:pos x="808" y="1221"/>
              </a:cxn>
              <a:cxn ang="0">
                <a:pos x="824" y="605"/>
              </a:cxn>
              <a:cxn ang="0">
                <a:pos x="728" y="301"/>
              </a:cxn>
              <a:cxn ang="0">
                <a:pos x="712" y="141"/>
              </a:cxn>
              <a:cxn ang="0">
                <a:pos x="488" y="109"/>
              </a:cxn>
              <a:cxn ang="0">
                <a:pos x="160" y="797"/>
              </a:cxn>
              <a:cxn ang="0">
                <a:pos x="27" y="1260"/>
              </a:cxn>
              <a:cxn ang="0">
                <a:pos x="0" y="1573"/>
              </a:cxn>
              <a:cxn ang="0">
                <a:pos x="24" y="1909"/>
              </a:cxn>
              <a:cxn ang="0">
                <a:pos x="96" y="2285"/>
              </a:cxn>
              <a:cxn ang="0">
                <a:pos x="160" y="2549"/>
              </a:cxn>
              <a:cxn ang="0">
                <a:pos x="320" y="2611"/>
              </a:cxn>
              <a:cxn ang="0">
                <a:pos x="592" y="2605"/>
              </a:cxn>
              <a:cxn ang="0">
                <a:pos x="1072" y="2477"/>
              </a:cxn>
            </a:cxnLst>
            <a:rect l="0" t="0" r="r" b="b"/>
            <a:pathLst>
              <a:path w="1125" h="2627">
                <a:moveTo>
                  <a:pt x="1072" y="2477"/>
                </a:moveTo>
                <a:cubicBezTo>
                  <a:pt x="1125" y="2476"/>
                  <a:pt x="912" y="2436"/>
                  <a:pt x="912" y="2389"/>
                </a:cubicBezTo>
                <a:cubicBezTo>
                  <a:pt x="912" y="2342"/>
                  <a:pt x="1051" y="2249"/>
                  <a:pt x="1072" y="2197"/>
                </a:cubicBezTo>
                <a:cubicBezTo>
                  <a:pt x="1093" y="2145"/>
                  <a:pt x="1083" y="2120"/>
                  <a:pt x="1040" y="2077"/>
                </a:cubicBezTo>
                <a:cubicBezTo>
                  <a:pt x="997" y="2034"/>
                  <a:pt x="863" y="2004"/>
                  <a:pt x="816" y="1941"/>
                </a:cubicBezTo>
                <a:cubicBezTo>
                  <a:pt x="769" y="1878"/>
                  <a:pt x="761" y="1821"/>
                  <a:pt x="760" y="1701"/>
                </a:cubicBezTo>
                <a:cubicBezTo>
                  <a:pt x="759" y="1581"/>
                  <a:pt x="797" y="1404"/>
                  <a:pt x="808" y="1221"/>
                </a:cubicBezTo>
                <a:cubicBezTo>
                  <a:pt x="819" y="1038"/>
                  <a:pt x="837" y="758"/>
                  <a:pt x="824" y="605"/>
                </a:cubicBezTo>
                <a:cubicBezTo>
                  <a:pt x="811" y="452"/>
                  <a:pt x="747" y="378"/>
                  <a:pt x="728" y="301"/>
                </a:cubicBezTo>
                <a:cubicBezTo>
                  <a:pt x="709" y="224"/>
                  <a:pt x="752" y="173"/>
                  <a:pt x="712" y="141"/>
                </a:cubicBezTo>
                <a:cubicBezTo>
                  <a:pt x="672" y="109"/>
                  <a:pt x="580" y="0"/>
                  <a:pt x="488" y="109"/>
                </a:cubicBezTo>
                <a:cubicBezTo>
                  <a:pt x="396" y="218"/>
                  <a:pt x="237" y="605"/>
                  <a:pt x="160" y="797"/>
                </a:cubicBezTo>
                <a:cubicBezTo>
                  <a:pt x="83" y="989"/>
                  <a:pt x="54" y="1131"/>
                  <a:pt x="27" y="1260"/>
                </a:cubicBezTo>
                <a:cubicBezTo>
                  <a:pt x="0" y="1389"/>
                  <a:pt x="0" y="1465"/>
                  <a:pt x="0" y="1573"/>
                </a:cubicBezTo>
                <a:cubicBezTo>
                  <a:pt x="0" y="1681"/>
                  <a:pt x="8" y="1790"/>
                  <a:pt x="24" y="1909"/>
                </a:cubicBezTo>
                <a:cubicBezTo>
                  <a:pt x="40" y="2028"/>
                  <a:pt x="73" y="2178"/>
                  <a:pt x="96" y="2285"/>
                </a:cubicBezTo>
                <a:cubicBezTo>
                  <a:pt x="119" y="2392"/>
                  <a:pt x="123" y="2495"/>
                  <a:pt x="160" y="2549"/>
                </a:cubicBezTo>
                <a:cubicBezTo>
                  <a:pt x="197" y="2603"/>
                  <a:pt x="248" y="2602"/>
                  <a:pt x="320" y="2611"/>
                </a:cubicBezTo>
                <a:cubicBezTo>
                  <a:pt x="392" y="2620"/>
                  <a:pt x="467" y="2627"/>
                  <a:pt x="592" y="2605"/>
                </a:cubicBezTo>
                <a:cubicBezTo>
                  <a:pt x="717" y="2583"/>
                  <a:pt x="972" y="2504"/>
                  <a:pt x="1072" y="247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190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195" name="Freeform 11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91050" y="4872038"/>
            <a:ext cx="1233488" cy="595312"/>
          </a:xfrm>
          <a:custGeom>
            <a:avLst/>
            <a:gdLst/>
            <a:ahLst/>
            <a:cxnLst>
              <a:cxn ang="0">
                <a:pos x="60" y="35"/>
              </a:cxn>
              <a:cxn ang="0">
                <a:pos x="308" y="59"/>
              </a:cxn>
              <a:cxn ang="0">
                <a:pos x="604" y="147"/>
              </a:cxn>
              <a:cxn ang="0">
                <a:pos x="764" y="163"/>
              </a:cxn>
              <a:cxn ang="0">
                <a:pos x="524" y="291"/>
              </a:cxn>
              <a:cxn ang="0">
                <a:pos x="284" y="371"/>
              </a:cxn>
              <a:cxn ang="0">
                <a:pos x="76" y="267"/>
              </a:cxn>
              <a:cxn ang="0">
                <a:pos x="60" y="35"/>
              </a:cxn>
            </a:cxnLst>
            <a:rect l="0" t="0" r="r" b="b"/>
            <a:pathLst>
              <a:path w="777" h="375">
                <a:moveTo>
                  <a:pt x="60" y="35"/>
                </a:moveTo>
                <a:cubicBezTo>
                  <a:pt x="99" y="0"/>
                  <a:pt x="217" y="40"/>
                  <a:pt x="308" y="59"/>
                </a:cubicBezTo>
                <a:cubicBezTo>
                  <a:pt x="399" y="78"/>
                  <a:pt x="528" y="130"/>
                  <a:pt x="604" y="147"/>
                </a:cubicBezTo>
                <a:cubicBezTo>
                  <a:pt x="680" y="164"/>
                  <a:pt x="777" y="139"/>
                  <a:pt x="764" y="163"/>
                </a:cubicBezTo>
                <a:cubicBezTo>
                  <a:pt x="751" y="187"/>
                  <a:pt x="604" y="256"/>
                  <a:pt x="524" y="291"/>
                </a:cubicBezTo>
                <a:cubicBezTo>
                  <a:pt x="444" y="326"/>
                  <a:pt x="359" y="375"/>
                  <a:pt x="284" y="371"/>
                </a:cubicBezTo>
                <a:cubicBezTo>
                  <a:pt x="209" y="367"/>
                  <a:pt x="113" y="323"/>
                  <a:pt x="76" y="267"/>
                </a:cubicBezTo>
                <a:cubicBezTo>
                  <a:pt x="39" y="211"/>
                  <a:pt x="0" y="130"/>
                  <a:pt x="60" y="35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 w="190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196" name="Freeform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586163" y="1862138"/>
            <a:ext cx="660400" cy="1668462"/>
          </a:xfrm>
          <a:custGeom>
            <a:avLst/>
            <a:gdLst/>
            <a:ahLst/>
            <a:cxnLst>
              <a:cxn ang="0">
                <a:pos x="229" y="531"/>
              </a:cxn>
              <a:cxn ang="0">
                <a:pos x="133" y="771"/>
              </a:cxn>
              <a:cxn ang="0">
                <a:pos x="13" y="1043"/>
              </a:cxn>
              <a:cxn ang="0">
                <a:pos x="53" y="723"/>
              </a:cxn>
              <a:cxn ang="0">
                <a:pos x="117" y="395"/>
              </a:cxn>
              <a:cxn ang="0">
                <a:pos x="165" y="123"/>
              </a:cxn>
              <a:cxn ang="0">
                <a:pos x="189" y="11"/>
              </a:cxn>
              <a:cxn ang="0">
                <a:pos x="389" y="59"/>
              </a:cxn>
              <a:cxn ang="0">
                <a:pos x="349" y="179"/>
              </a:cxn>
              <a:cxn ang="0">
                <a:pos x="229" y="531"/>
              </a:cxn>
            </a:cxnLst>
            <a:rect l="0" t="0" r="r" b="b"/>
            <a:pathLst>
              <a:path w="416" h="1051">
                <a:moveTo>
                  <a:pt x="229" y="531"/>
                </a:moveTo>
                <a:cubicBezTo>
                  <a:pt x="199" y="637"/>
                  <a:pt x="169" y="686"/>
                  <a:pt x="133" y="771"/>
                </a:cubicBezTo>
                <a:cubicBezTo>
                  <a:pt x="97" y="856"/>
                  <a:pt x="26" y="1051"/>
                  <a:pt x="13" y="1043"/>
                </a:cubicBezTo>
                <a:cubicBezTo>
                  <a:pt x="0" y="1035"/>
                  <a:pt x="36" y="831"/>
                  <a:pt x="53" y="723"/>
                </a:cubicBezTo>
                <a:cubicBezTo>
                  <a:pt x="70" y="615"/>
                  <a:pt x="98" y="495"/>
                  <a:pt x="117" y="395"/>
                </a:cubicBezTo>
                <a:cubicBezTo>
                  <a:pt x="136" y="295"/>
                  <a:pt x="153" y="187"/>
                  <a:pt x="165" y="123"/>
                </a:cubicBezTo>
                <a:cubicBezTo>
                  <a:pt x="177" y="59"/>
                  <a:pt x="152" y="22"/>
                  <a:pt x="189" y="11"/>
                </a:cubicBezTo>
                <a:cubicBezTo>
                  <a:pt x="226" y="0"/>
                  <a:pt x="362" y="31"/>
                  <a:pt x="389" y="59"/>
                </a:cubicBezTo>
                <a:cubicBezTo>
                  <a:pt x="416" y="87"/>
                  <a:pt x="376" y="100"/>
                  <a:pt x="349" y="179"/>
                </a:cubicBezTo>
                <a:cubicBezTo>
                  <a:pt x="322" y="258"/>
                  <a:pt x="254" y="458"/>
                  <a:pt x="229" y="53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 w="1905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197" name="Freeform 1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216150" y="2195513"/>
            <a:ext cx="1011238" cy="3663950"/>
          </a:xfrm>
          <a:custGeom>
            <a:avLst/>
            <a:gdLst/>
            <a:ahLst/>
            <a:cxnLst>
              <a:cxn ang="0">
                <a:pos x="324" y="1193"/>
              </a:cxn>
              <a:cxn ang="0">
                <a:pos x="220" y="457"/>
              </a:cxn>
              <a:cxn ang="0">
                <a:pos x="164" y="41"/>
              </a:cxn>
              <a:cxn ang="0">
                <a:pos x="28" y="209"/>
              </a:cxn>
              <a:cxn ang="0">
                <a:pos x="20" y="404"/>
              </a:cxn>
              <a:cxn ang="0">
                <a:pos x="148" y="865"/>
              </a:cxn>
              <a:cxn ang="0">
                <a:pos x="300" y="1481"/>
              </a:cxn>
              <a:cxn ang="0">
                <a:pos x="444" y="1905"/>
              </a:cxn>
              <a:cxn ang="0">
                <a:pos x="620" y="2289"/>
              </a:cxn>
              <a:cxn ang="0">
                <a:pos x="548" y="2017"/>
              </a:cxn>
              <a:cxn ang="0">
                <a:pos x="436" y="1689"/>
              </a:cxn>
              <a:cxn ang="0">
                <a:pos x="324" y="1193"/>
              </a:cxn>
            </a:cxnLst>
            <a:rect l="0" t="0" r="r" b="b"/>
            <a:pathLst>
              <a:path w="637" h="2308">
                <a:moveTo>
                  <a:pt x="324" y="1193"/>
                </a:moveTo>
                <a:cubicBezTo>
                  <a:pt x="288" y="988"/>
                  <a:pt x="247" y="649"/>
                  <a:pt x="220" y="457"/>
                </a:cubicBezTo>
                <a:cubicBezTo>
                  <a:pt x="193" y="265"/>
                  <a:pt x="196" y="82"/>
                  <a:pt x="164" y="41"/>
                </a:cubicBezTo>
                <a:cubicBezTo>
                  <a:pt x="132" y="0"/>
                  <a:pt x="52" y="149"/>
                  <a:pt x="28" y="209"/>
                </a:cubicBezTo>
                <a:cubicBezTo>
                  <a:pt x="4" y="269"/>
                  <a:pt x="0" y="295"/>
                  <a:pt x="20" y="404"/>
                </a:cubicBezTo>
                <a:cubicBezTo>
                  <a:pt x="40" y="513"/>
                  <a:pt x="101" y="685"/>
                  <a:pt x="148" y="865"/>
                </a:cubicBezTo>
                <a:cubicBezTo>
                  <a:pt x="195" y="1045"/>
                  <a:pt x="251" y="1308"/>
                  <a:pt x="300" y="1481"/>
                </a:cubicBezTo>
                <a:cubicBezTo>
                  <a:pt x="349" y="1654"/>
                  <a:pt x="391" y="1770"/>
                  <a:pt x="444" y="1905"/>
                </a:cubicBezTo>
                <a:cubicBezTo>
                  <a:pt x="497" y="2040"/>
                  <a:pt x="603" y="2270"/>
                  <a:pt x="620" y="2289"/>
                </a:cubicBezTo>
                <a:cubicBezTo>
                  <a:pt x="637" y="2308"/>
                  <a:pt x="579" y="2117"/>
                  <a:pt x="548" y="2017"/>
                </a:cubicBezTo>
                <a:cubicBezTo>
                  <a:pt x="517" y="1917"/>
                  <a:pt x="473" y="1826"/>
                  <a:pt x="436" y="1689"/>
                </a:cubicBezTo>
                <a:cubicBezTo>
                  <a:pt x="399" y="1552"/>
                  <a:pt x="360" y="1398"/>
                  <a:pt x="324" y="1193"/>
                </a:cubicBezTo>
                <a:close/>
              </a:path>
            </a:pathLst>
          </a:custGeom>
          <a:solidFill>
            <a:srgbClr val="9933FF">
              <a:alpha val="25000"/>
            </a:srgbClr>
          </a:solidFill>
          <a:ln w="19050" cap="flat" cmpd="sng">
            <a:solidFill>
              <a:srgbClr val="9933FF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19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80063" y="3644900"/>
            <a:ext cx="1296987" cy="360363"/>
          </a:xfrm>
          <a:prstGeom prst="rect">
            <a:avLst/>
          </a:prstGeom>
          <a:solidFill>
            <a:srgbClr val="00FFCC">
              <a:alpha val="35001"/>
            </a:srgbClr>
          </a:solidFill>
          <a:ln w="28575" algn="ctr">
            <a:solidFill>
              <a:srgbClr val="00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199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85913" y="5665788"/>
            <a:ext cx="1257300" cy="355600"/>
          </a:xfrm>
          <a:prstGeom prst="rect">
            <a:avLst/>
          </a:prstGeom>
          <a:solidFill>
            <a:srgbClr val="FF0000">
              <a:alpha val="35001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0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30288" y="5183188"/>
            <a:ext cx="1441450" cy="360362"/>
          </a:xfrm>
          <a:prstGeom prst="rect">
            <a:avLst/>
          </a:prstGeom>
          <a:solidFill>
            <a:srgbClr val="669900">
              <a:alpha val="35001"/>
            </a:srgbClr>
          </a:solidFill>
          <a:ln w="2857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0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19475" y="908050"/>
            <a:ext cx="1439863" cy="288925"/>
          </a:xfrm>
          <a:prstGeom prst="rect">
            <a:avLst/>
          </a:prstGeom>
          <a:solidFill>
            <a:srgbClr val="FFFF00">
              <a:alpha val="35001"/>
            </a:srgbClr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02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8125" y="2873375"/>
            <a:ext cx="936625" cy="360363"/>
          </a:xfrm>
          <a:prstGeom prst="rect">
            <a:avLst/>
          </a:prstGeom>
          <a:solidFill>
            <a:srgbClr val="9933FF">
              <a:alpha val="35001"/>
            </a:srgbClr>
          </a:solidFill>
          <a:ln w="28575" algn="ctr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03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4716463" y="3835400"/>
            <a:ext cx="865187" cy="1588"/>
          </a:xfrm>
          <a:prstGeom prst="line">
            <a:avLst/>
          </a:prstGeom>
          <a:noFill/>
          <a:ln w="28575">
            <a:solidFill>
              <a:srgbClr val="00FFCC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05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351088" y="4076700"/>
            <a:ext cx="708025" cy="1152525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07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174750" y="3106738"/>
            <a:ext cx="1368425" cy="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0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-33337" y="-27384"/>
            <a:ext cx="5676900" cy="400110"/>
          </a:xfrm>
          <a:prstGeom prst="rect">
            <a:avLst/>
          </a:prstGeom>
          <a:solidFill>
            <a:srgbClr val="00FFCC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000" b="1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 superficiels de la fesse</a:t>
            </a:r>
          </a:p>
        </p:txBody>
      </p:sp>
      <p:sp>
        <p:nvSpPr>
          <p:cNvPr id="605209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806" y="436602"/>
            <a:ext cx="6075362" cy="400110"/>
          </a:xfrm>
          <a:prstGeom prst="rect">
            <a:avLst/>
          </a:prstGeom>
          <a:solidFill>
            <a:srgbClr val="FFFF00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 b="1" cap="small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CA" sz="2000" dirty="0"/>
              <a:t>Muscles superficiels de la </a:t>
            </a:r>
            <a:r>
              <a:rPr lang="fr-CA" sz="2000" dirty="0" smtClean="0"/>
              <a:t>jambe</a:t>
            </a:r>
            <a:endParaRPr lang="fr-CA" sz="2000" dirty="0"/>
          </a:p>
        </p:txBody>
      </p:sp>
      <p:sp>
        <p:nvSpPr>
          <p:cNvPr id="605211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-5400000">
            <a:off x="4212432" y="5085556"/>
            <a:ext cx="71438" cy="136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14" name="Line 3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5400000" flipH="1">
            <a:off x="3744118" y="5409407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20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71775" y="4437063"/>
            <a:ext cx="936625" cy="1249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31" name="Rectangle 4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8263" y="4187825"/>
            <a:ext cx="1441450" cy="360363"/>
          </a:xfrm>
          <a:prstGeom prst="rect">
            <a:avLst/>
          </a:prstGeom>
          <a:solidFill>
            <a:schemeClr val="accent2">
              <a:alpha val="35001"/>
            </a:schemeClr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32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5003800" y="4581525"/>
            <a:ext cx="708025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33" name="Freeform 4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79663" y="1884363"/>
            <a:ext cx="1476375" cy="4456112"/>
          </a:xfrm>
          <a:custGeom>
            <a:avLst/>
            <a:gdLst/>
            <a:ahLst/>
            <a:cxnLst>
              <a:cxn ang="0">
                <a:pos x="445" y="45"/>
              </a:cxn>
              <a:cxn ang="0">
                <a:pos x="877" y="125"/>
              </a:cxn>
              <a:cxn ang="0">
                <a:pos x="765" y="797"/>
              </a:cxn>
              <a:cxn ang="0">
                <a:pos x="725" y="1165"/>
              </a:cxn>
              <a:cxn ang="0">
                <a:pos x="637" y="1493"/>
              </a:cxn>
              <a:cxn ang="0">
                <a:pos x="629" y="2021"/>
              </a:cxn>
              <a:cxn ang="0">
                <a:pos x="747" y="2682"/>
              </a:cxn>
              <a:cxn ang="0">
                <a:pos x="781" y="2773"/>
              </a:cxn>
              <a:cxn ang="0">
                <a:pos x="603" y="2672"/>
              </a:cxn>
              <a:cxn ang="0">
                <a:pos x="527" y="2514"/>
              </a:cxn>
              <a:cxn ang="0">
                <a:pos x="522" y="2384"/>
              </a:cxn>
              <a:cxn ang="0">
                <a:pos x="440" y="2202"/>
              </a:cxn>
              <a:cxn ang="0">
                <a:pos x="453" y="2189"/>
              </a:cxn>
              <a:cxn ang="0">
                <a:pos x="315" y="1784"/>
              </a:cxn>
              <a:cxn ang="0">
                <a:pos x="157" y="1037"/>
              </a:cxn>
              <a:cxn ang="0">
                <a:pos x="109" y="429"/>
              </a:cxn>
              <a:cxn ang="0">
                <a:pos x="56" y="184"/>
              </a:cxn>
              <a:cxn ang="0">
                <a:pos x="445" y="45"/>
              </a:cxn>
            </a:cxnLst>
            <a:rect l="0" t="0" r="r" b="b"/>
            <a:pathLst>
              <a:path w="930" h="2807">
                <a:moveTo>
                  <a:pt x="445" y="45"/>
                </a:moveTo>
                <a:cubicBezTo>
                  <a:pt x="582" y="35"/>
                  <a:pt x="824" y="0"/>
                  <a:pt x="877" y="125"/>
                </a:cubicBezTo>
                <a:cubicBezTo>
                  <a:pt x="930" y="250"/>
                  <a:pt x="790" y="624"/>
                  <a:pt x="765" y="797"/>
                </a:cubicBezTo>
                <a:cubicBezTo>
                  <a:pt x="740" y="970"/>
                  <a:pt x="746" y="1049"/>
                  <a:pt x="725" y="1165"/>
                </a:cubicBezTo>
                <a:cubicBezTo>
                  <a:pt x="704" y="1281"/>
                  <a:pt x="653" y="1350"/>
                  <a:pt x="637" y="1493"/>
                </a:cubicBezTo>
                <a:cubicBezTo>
                  <a:pt x="621" y="1636"/>
                  <a:pt x="611" y="1823"/>
                  <a:pt x="629" y="2021"/>
                </a:cubicBezTo>
                <a:cubicBezTo>
                  <a:pt x="647" y="2219"/>
                  <a:pt x="722" y="2557"/>
                  <a:pt x="747" y="2682"/>
                </a:cubicBezTo>
                <a:cubicBezTo>
                  <a:pt x="772" y="2807"/>
                  <a:pt x="805" y="2775"/>
                  <a:pt x="781" y="2773"/>
                </a:cubicBezTo>
                <a:cubicBezTo>
                  <a:pt x="757" y="2771"/>
                  <a:pt x="645" y="2715"/>
                  <a:pt x="603" y="2672"/>
                </a:cubicBezTo>
                <a:cubicBezTo>
                  <a:pt x="561" y="2629"/>
                  <a:pt x="540" y="2562"/>
                  <a:pt x="527" y="2514"/>
                </a:cubicBezTo>
                <a:cubicBezTo>
                  <a:pt x="514" y="2466"/>
                  <a:pt x="536" y="2436"/>
                  <a:pt x="522" y="2384"/>
                </a:cubicBezTo>
                <a:cubicBezTo>
                  <a:pt x="508" y="2332"/>
                  <a:pt x="451" y="2234"/>
                  <a:pt x="440" y="2202"/>
                </a:cubicBezTo>
                <a:cubicBezTo>
                  <a:pt x="429" y="2170"/>
                  <a:pt x="474" y="2259"/>
                  <a:pt x="453" y="2189"/>
                </a:cubicBezTo>
                <a:cubicBezTo>
                  <a:pt x="432" y="2119"/>
                  <a:pt x="364" y="1976"/>
                  <a:pt x="315" y="1784"/>
                </a:cubicBezTo>
                <a:cubicBezTo>
                  <a:pt x="266" y="1592"/>
                  <a:pt x="191" y="1263"/>
                  <a:pt x="157" y="1037"/>
                </a:cubicBezTo>
                <a:cubicBezTo>
                  <a:pt x="123" y="811"/>
                  <a:pt x="126" y="571"/>
                  <a:pt x="109" y="429"/>
                </a:cubicBezTo>
                <a:cubicBezTo>
                  <a:pt x="92" y="287"/>
                  <a:pt x="0" y="248"/>
                  <a:pt x="56" y="184"/>
                </a:cubicBezTo>
                <a:cubicBezTo>
                  <a:pt x="112" y="120"/>
                  <a:pt x="316" y="34"/>
                  <a:pt x="445" y="45"/>
                </a:cubicBezTo>
                <a:close/>
              </a:path>
            </a:pathLst>
          </a:custGeom>
          <a:solidFill>
            <a:srgbClr val="669900">
              <a:alpha val="25000"/>
            </a:srgbClr>
          </a:solidFill>
          <a:ln w="19050" cap="flat" cmpd="sng">
            <a:solidFill>
              <a:srgbClr val="6699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06" name="Line 2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970338" y="1268413"/>
            <a:ext cx="171450" cy="10080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34" name="Line 5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rot="-5400000">
            <a:off x="3059906" y="3501232"/>
            <a:ext cx="144463" cy="863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35" name="Line 5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3059113" y="3427413"/>
            <a:ext cx="71437" cy="4333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36" name="Line 5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165475" y="4005263"/>
            <a:ext cx="73025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238" name="AutoShap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48263" y="1628775"/>
            <a:ext cx="2232025" cy="1512888"/>
          </a:xfrm>
          <a:prstGeom prst="cloudCallout">
            <a:avLst>
              <a:gd name="adj1" fmla="val -86986"/>
              <a:gd name="adj2" fmla="val 106139"/>
            </a:avLst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CA">
                <a:effectLst>
                  <a:outerShdw blurRad="38100" dist="38100" dir="2700000" algn="tl">
                    <a:srgbClr val="FFFFFF"/>
                  </a:outerShdw>
                </a:effectLst>
              </a:rPr>
              <a:t>Attention au nerf sciatique !!!</a:t>
            </a:r>
          </a:p>
        </p:txBody>
      </p:sp>
      <p:sp>
        <p:nvSpPr>
          <p:cNvPr id="41" name="ZoneTexte 40"/>
          <p:cNvSpPr txBox="1"/>
          <p:nvPr>
            <p:custDataLst>
              <p:tags r:id="rId30"/>
            </p:custDataLst>
          </p:nvPr>
        </p:nvSpPr>
        <p:spPr>
          <a:xfrm>
            <a:off x="6215063" y="5126434"/>
            <a:ext cx="2600325" cy="1595021"/>
          </a:xfrm>
          <a:prstGeom prst="horizontalScroll">
            <a:avLst/>
          </a:prstGeom>
          <a:solidFill>
            <a:srgbClr val="00FFCC">
              <a:alpha val="45882"/>
            </a:srgbClr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injection 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Gastrocnemius (rat)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Semitendineux</a:t>
            </a:r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Semimenbraneux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0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0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60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0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60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0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0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0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0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8" grpId="0" animBg="1"/>
      <p:bldP spid="605199" grpId="0" animBg="1"/>
      <p:bldP spid="605200" grpId="0" animBg="1"/>
      <p:bldP spid="605201" grpId="0" animBg="1"/>
      <p:bldP spid="605202" grpId="0" animBg="1"/>
      <p:bldP spid="605208" grpId="0" animBg="1"/>
      <p:bldP spid="605209" grpId="0" animBg="1"/>
      <p:bldP spid="605231" grpId="0" animBg="1"/>
      <p:bldP spid="605238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307767" cy="6230825"/>
          </a:xfrm>
        </p:spPr>
      </p:pic>
      <p:cxnSp>
        <p:nvCxnSpPr>
          <p:cNvPr id="8" name="Connecteur droit avec flèche 7"/>
          <p:cNvCxnSpPr/>
          <p:nvPr/>
        </p:nvCxnSpPr>
        <p:spPr>
          <a:xfrm flipV="1">
            <a:off x="3707904" y="5204203"/>
            <a:ext cx="792088" cy="3130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855108" y="5517232"/>
            <a:ext cx="14175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Biceps </a:t>
            </a:r>
            <a:r>
              <a:rPr lang="fr-CA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femoris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07704" y="4293096"/>
            <a:ext cx="1152128" cy="711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83568" y="5006639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Gastrocnemius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4932040" y="1700808"/>
            <a:ext cx="515356" cy="7668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447396" y="1293757"/>
            <a:ext cx="23649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Caudofemoralis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136904" cy="6102678"/>
          </a:xfrm>
        </p:spPr>
      </p:pic>
      <p:cxnSp>
        <p:nvCxnSpPr>
          <p:cNvPr id="5" name="Connecteur droit avec flèche 4"/>
          <p:cNvCxnSpPr/>
          <p:nvPr/>
        </p:nvCxnSpPr>
        <p:spPr>
          <a:xfrm flipH="1">
            <a:off x="4067944" y="2878183"/>
            <a:ext cx="515356" cy="7668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583300" y="2471132"/>
            <a:ext cx="23649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Tensor</a:t>
            </a:r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fascia </a:t>
            </a:r>
            <a:r>
              <a:rPr lang="fr-CA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lata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070766" y="1701271"/>
            <a:ext cx="515356" cy="7668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86122" y="1294220"/>
            <a:ext cx="23649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Biceps </a:t>
            </a:r>
            <a:r>
              <a:rPr lang="fr-CA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femoris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Dissection des muscles -</a:t>
            </a:r>
          </a:p>
        </p:txBody>
      </p:sp>
      <p:sp>
        <p:nvSpPr>
          <p:cNvPr id="17411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698BE041-C4D3-457C-9EB4-B105378B108F}" type="slidenum">
              <a:rPr lang="en-US" altLang="fr-FR" sz="1400" b="0" smtClean="0">
                <a:solidFill>
                  <a:srgbClr val="FFFF00"/>
                </a:solidFill>
                <a:latin typeface="Technical" pitchFamily="34" charset="0"/>
              </a:rPr>
              <a:pPr eaLnBrk="1" hangingPunct="1"/>
              <a:t>14</a:t>
            </a:fld>
            <a:endParaRPr lang="en-US" altLang="fr-FR" sz="1400" b="0" smtClean="0">
              <a:solidFill>
                <a:srgbClr val="FFFF00"/>
              </a:solidFill>
              <a:latin typeface="Technical" pitchFamily="34" charset="0"/>
            </a:endParaRPr>
          </a:p>
        </p:txBody>
      </p:sp>
      <p:grpSp>
        <p:nvGrpSpPr>
          <p:cNvPr id="17412" name="Group 3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1438" y="836613"/>
            <a:ext cx="8893175" cy="5805487"/>
            <a:chOff x="1134" y="4582"/>
            <a:chExt cx="10442" cy="6480"/>
          </a:xfrm>
        </p:grpSpPr>
        <p:grpSp>
          <p:nvGrpSpPr>
            <p:cNvPr id="17443" name="Group 40"/>
            <p:cNvGrpSpPr>
              <a:grpSpLocks/>
            </p:cNvGrpSpPr>
            <p:nvPr/>
          </p:nvGrpSpPr>
          <p:grpSpPr bwMode="auto">
            <a:xfrm>
              <a:off x="1134" y="4582"/>
              <a:ext cx="10442" cy="6480"/>
              <a:chOff x="760" y="4905"/>
              <a:chExt cx="11033" cy="7140"/>
            </a:xfrm>
          </p:grpSpPr>
          <p:pic>
            <p:nvPicPr>
              <p:cNvPr id="17446" name="Picture 41" descr="Muscles-fesse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755" b="3983"/>
              <a:stretch>
                <a:fillRect/>
              </a:stretch>
            </p:blipFill>
            <p:spPr bwMode="auto">
              <a:xfrm>
                <a:off x="1698" y="4905"/>
                <a:ext cx="10095" cy="7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9082" name="Line 42"/>
              <p:cNvSpPr>
                <a:spLocks noChangeShapeType="1"/>
              </p:cNvSpPr>
              <p:nvPr/>
            </p:nvSpPr>
            <p:spPr bwMode="auto">
              <a:xfrm flipH="1">
                <a:off x="1991" y="8695"/>
                <a:ext cx="12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9083" name="Text Box 43"/>
              <p:cNvSpPr txBox="1">
                <a:spLocks noChangeArrowheads="1"/>
              </p:cNvSpPr>
              <p:nvPr/>
            </p:nvSpPr>
            <p:spPr bwMode="auto">
              <a:xfrm>
                <a:off x="760" y="8333"/>
                <a:ext cx="1684" cy="9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92075">
                  <a:defRPr/>
                </a:pPr>
                <a:r>
                  <a:rPr lang="en-US" sz="1300" i="1">
                    <a:latin typeface="Arial Narrow" pitchFamily="34" charset="0"/>
                  </a:rPr>
                  <a:t>Sartorius sectionné</a:t>
                </a:r>
                <a:endParaRPr lang="fr-CA" sz="240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99084" name="Line 44"/>
              <p:cNvSpPr>
                <a:spLocks noChangeShapeType="1"/>
              </p:cNvSpPr>
              <p:nvPr/>
            </p:nvSpPr>
            <p:spPr bwMode="auto">
              <a:xfrm flipH="1">
                <a:off x="2759" y="10495"/>
                <a:ext cx="99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9085" name="Text Box 45"/>
              <p:cNvSpPr txBox="1">
                <a:spLocks noChangeArrowheads="1"/>
              </p:cNvSpPr>
              <p:nvPr/>
            </p:nvSpPr>
            <p:spPr bwMode="auto">
              <a:xfrm>
                <a:off x="872" y="10313"/>
                <a:ext cx="1944" cy="9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500" i="1">
                    <a:latin typeface="Arial Narrow" pitchFamily="34" charset="0"/>
                  </a:rPr>
                  <a:t>Tensor fascia lata  sectionné</a:t>
                </a:r>
                <a:endParaRPr lang="fr-CA" sz="280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599086" name="Line 46"/>
            <p:cNvSpPr>
              <a:spLocks noChangeShapeType="1"/>
            </p:cNvSpPr>
            <p:nvPr/>
          </p:nvSpPr>
          <p:spPr bwMode="auto">
            <a:xfrm>
              <a:off x="5887" y="10463"/>
              <a:ext cx="99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9087" name="Text Box 47"/>
            <p:cNvSpPr txBox="1">
              <a:spLocks noChangeArrowheads="1"/>
            </p:cNvSpPr>
            <p:nvPr/>
          </p:nvSpPr>
          <p:spPr bwMode="auto">
            <a:xfrm>
              <a:off x="6827" y="10233"/>
              <a:ext cx="2535" cy="6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r>
                <a:rPr lang="en-US" sz="1300" i="1">
                  <a:latin typeface="Arial Narrow" pitchFamily="34" charset="0"/>
                </a:rPr>
                <a:t>Biceps femoris  sectionné</a:t>
              </a:r>
              <a:endParaRPr lang="fr-CA" sz="24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59905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5276850"/>
            <a:ext cx="1296988" cy="288925"/>
          </a:xfrm>
          <a:prstGeom prst="rect">
            <a:avLst/>
          </a:prstGeom>
          <a:solidFill>
            <a:srgbClr val="00B0F0">
              <a:alpha val="36863"/>
            </a:srgbClr>
          </a:solidFill>
          <a:ln w="2857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56" name="Line 1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5400000">
            <a:off x="2784475" y="2016125"/>
            <a:ext cx="911225" cy="41275"/>
          </a:xfrm>
          <a:prstGeom prst="line">
            <a:avLst/>
          </a:prstGeom>
          <a:noFill/>
          <a:ln w="28575">
            <a:solidFill>
              <a:srgbClr val="00FFCC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64" name="Freeform 2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38675" y="2836863"/>
            <a:ext cx="368300" cy="1524000"/>
          </a:xfrm>
          <a:custGeom>
            <a:avLst/>
            <a:gdLst/>
            <a:ahLst/>
            <a:cxnLst>
              <a:cxn ang="0">
                <a:pos x="198" y="239"/>
              </a:cxn>
              <a:cxn ang="0">
                <a:pos x="212" y="464"/>
              </a:cxn>
              <a:cxn ang="0">
                <a:pos x="222" y="719"/>
              </a:cxn>
              <a:cxn ang="0">
                <a:pos x="217" y="920"/>
              </a:cxn>
              <a:cxn ang="0">
                <a:pos x="131" y="915"/>
              </a:cxn>
              <a:cxn ang="0">
                <a:pos x="54" y="925"/>
              </a:cxn>
              <a:cxn ang="0">
                <a:pos x="54" y="704"/>
              </a:cxn>
              <a:cxn ang="0">
                <a:pos x="51" y="339"/>
              </a:cxn>
              <a:cxn ang="0">
                <a:pos x="49" y="157"/>
              </a:cxn>
              <a:cxn ang="0">
                <a:pos x="11" y="3"/>
              </a:cxn>
              <a:cxn ang="0">
                <a:pos x="116" y="138"/>
              </a:cxn>
              <a:cxn ang="0">
                <a:pos x="198" y="239"/>
              </a:cxn>
            </a:cxnLst>
            <a:rect l="0" t="0" r="r" b="b"/>
            <a:pathLst>
              <a:path w="232" h="960">
                <a:moveTo>
                  <a:pt x="198" y="239"/>
                </a:moveTo>
                <a:cubicBezTo>
                  <a:pt x="214" y="293"/>
                  <a:pt x="208" y="384"/>
                  <a:pt x="212" y="464"/>
                </a:cubicBezTo>
                <a:cubicBezTo>
                  <a:pt x="216" y="544"/>
                  <a:pt x="221" y="643"/>
                  <a:pt x="222" y="719"/>
                </a:cubicBezTo>
                <a:cubicBezTo>
                  <a:pt x="223" y="795"/>
                  <a:pt x="232" y="887"/>
                  <a:pt x="217" y="920"/>
                </a:cubicBezTo>
                <a:cubicBezTo>
                  <a:pt x="202" y="953"/>
                  <a:pt x="158" y="914"/>
                  <a:pt x="131" y="915"/>
                </a:cubicBezTo>
                <a:cubicBezTo>
                  <a:pt x="104" y="916"/>
                  <a:pt x="67" y="960"/>
                  <a:pt x="54" y="925"/>
                </a:cubicBezTo>
                <a:cubicBezTo>
                  <a:pt x="41" y="890"/>
                  <a:pt x="54" y="802"/>
                  <a:pt x="54" y="704"/>
                </a:cubicBezTo>
                <a:cubicBezTo>
                  <a:pt x="54" y="606"/>
                  <a:pt x="52" y="430"/>
                  <a:pt x="51" y="339"/>
                </a:cubicBezTo>
                <a:cubicBezTo>
                  <a:pt x="50" y="248"/>
                  <a:pt x="56" y="213"/>
                  <a:pt x="49" y="157"/>
                </a:cubicBezTo>
                <a:cubicBezTo>
                  <a:pt x="42" y="101"/>
                  <a:pt x="0" y="6"/>
                  <a:pt x="11" y="3"/>
                </a:cubicBezTo>
                <a:cubicBezTo>
                  <a:pt x="22" y="0"/>
                  <a:pt x="85" y="99"/>
                  <a:pt x="116" y="138"/>
                </a:cubicBezTo>
                <a:cubicBezTo>
                  <a:pt x="147" y="177"/>
                  <a:pt x="181" y="218"/>
                  <a:pt x="198" y="239"/>
                </a:cubicBezTo>
                <a:close/>
              </a:path>
            </a:pathLst>
          </a:custGeom>
          <a:solidFill>
            <a:srgbClr val="00B0F0">
              <a:alpha val="36863"/>
            </a:srgbClr>
          </a:solidFill>
          <a:ln w="19050" cap="flat" cmpd="sng">
            <a:solidFill>
              <a:srgbClr val="00B0F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74" name="Freeform 3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005138" y="5037138"/>
            <a:ext cx="2300287" cy="1431925"/>
          </a:xfrm>
          <a:custGeom>
            <a:avLst/>
            <a:gdLst/>
            <a:ahLst/>
            <a:cxnLst>
              <a:cxn ang="0">
                <a:pos x="109" y="485"/>
              </a:cxn>
              <a:cxn ang="0">
                <a:pos x="229" y="264"/>
              </a:cxn>
              <a:cxn ang="0">
                <a:pos x="416" y="57"/>
              </a:cxn>
              <a:cxn ang="0">
                <a:pos x="584" y="81"/>
              </a:cxn>
              <a:cxn ang="0">
                <a:pos x="766" y="153"/>
              </a:cxn>
              <a:cxn ang="0">
                <a:pos x="1126" y="101"/>
              </a:cxn>
              <a:cxn ang="0">
                <a:pos x="1385" y="5"/>
              </a:cxn>
              <a:cxn ang="0">
                <a:pos x="1400" y="81"/>
              </a:cxn>
              <a:cxn ang="0">
                <a:pos x="1093" y="494"/>
              </a:cxn>
              <a:cxn ang="0">
                <a:pos x="901" y="773"/>
              </a:cxn>
              <a:cxn ang="0">
                <a:pos x="617" y="888"/>
              </a:cxn>
              <a:cxn ang="0">
                <a:pos x="358" y="859"/>
              </a:cxn>
              <a:cxn ang="0">
                <a:pos x="118" y="758"/>
              </a:cxn>
              <a:cxn ang="0">
                <a:pos x="1" y="661"/>
              </a:cxn>
              <a:cxn ang="0">
                <a:pos x="109" y="485"/>
              </a:cxn>
            </a:cxnLst>
            <a:rect l="0" t="0" r="r" b="b"/>
            <a:pathLst>
              <a:path w="1449" h="902">
                <a:moveTo>
                  <a:pt x="109" y="485"/>
                </a:moveTo>
                <a:cubicBezTo>
                  <a:pt x="147" y="419"/>
                  <a:pt x="178" y="335"/>
                  <a:pt x="229" y="264"/>
                </a:cubicBezTo>
                <a:cubicBezTo>
                  <a:pt x="280" y="193"/>
                  <a:pt x="357" y="87"/>
                  <a:pt x="416" y="57"/>
                </a:cubicBezTo>
                <a:cubicBezTo>
                  <a:pt x="475" y="27"/>
                  <a:pt x="526" y="65"/>
                  <a:pt x="584" y="81"/>
                </a:cubicBezTo>
                <a:cubicBezTo>
                  <a:pt x="642" y="97"/>
                  <a:pt x="676" y="150"/>
                  <a:pt x="766" y="153"/>
                </a:cubicBezTo>
                <a:cubicBezTo>
                  <a:pt x="856" y="156"/>
                  <a:pt x="1023" y="126"/>
                  <a:pt x="1126" y="101"/>
                </a:cubicBezTo>
                <a:cubicBezTo>
                  <a:pt x="1229" y="76"/>
                  <a:pt x="1339" y="8"/>
                  <a:pt x="1385" y="5"/>
                </a:cubicBezTo>
                <a:cubicBezTo>
                  <a:pt x="1431" y="2"/>
                  <a:pt x="1449" y="0"/>
                  <a:pt x="1400" y="81"/>
                </a:cubicBezTo>
                <a:cubicBezTo>
                  <a:pt x="1351" y="162"/>
                  <a:pt x="1176" y="379"/>
                  <a:pt x="1093" y="494"/>
                </a:cubicBezTo>
                <a:cubicBezTo>
                  <a:pt x="1010" y="609"/>
                  <a:pt x="980" y="707"/>
                  <a:pt x="901" y="773"/>
                </a:cubicBezTo>
                <a:cubicBezTo>
                  <a:pt x="822" y="839"/>
                  <a:pt x="707" y="874"/>
                  <a:pt x="617" y="888"/>
                </a:cubicBezTo>
                <a:cubicBezTo>
                  <a:pt x="527" y="902"/>
                  <a:pt x="441" y="881"/>
                  <a:pt x="358" y="859"/>
                </a:cubicBezTo>
                <a:cubicBezTo>
                  <a:pt x="275" y="837"/>
                  <a:pt x="177" y="791"/>
                  <a:pt x="118" y="758"/>
                </a:cubicBezTo>
                <a:cubicBezTo>
                  <a:pt x="59" y="725"/>
                  <a:pt x="2" y="706"/>
                  <a:pt x="1" y="661"/>
                </a:cubicBezTo>
                <a:cubicBezTo>
                  <a:pt x="0" y="616"/>
                  <a:pt x="71" y="544"/>
                  <a:pt x="109" y="485"/>
                </a:cubicBezTo>
                <a:close/>
              </a:path>
            </a:pathLst>
          </a:custGeom>
          <a:solidFill>
            <a:srgbClr val="FF0000">
              <a:alpha val="25882"/>
            </a:srgbClr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75" name="Rectangle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388" y="3660775"/>
            <a:ext cx="792162" cy="431800"/>
          </a:xfrm>
          <a:prstGeom prst="rect">
            <a:avLst/>
          </a:prstGeom>
          <a:solidFill>
            <a:srgbClr val="FF7C80">
              <a:alpha val="34902"/>
            </a:srgbClr>
          </a:solidFill>
          <a:ln w="28575" algn="ctr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76" name="Freeform 3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965325" y="2439988"/>
            <a:ext cx="639763" cy="2170112"/>
          </a:xfrm>
          <a:custGeom>
            <a:avLst/>
            <a:gdLst/>
            <a:ahLst/>
            <a:cxnLst>
              <a:cxn ang="0">
                <a:pos x="58" y="133"/>
              </a:cxn>
              <a:cxn ang="0">
                <a:pos x="82" y="292"/>
              </a:cxn>
              <a:cxn ang="0">
                <a:pos x="44" y="541"/>
              </a:cxn>
              <a:cxn ang="0">
                <a:pos x="15" y="801"/>
              </a:cxn>
              <a:cxn ang="0">
                <a:pos x="10" y="1170"/>
              </a:cxn>
              <a:cxn ang="0">
                <a:pos x="77" y="1309"/>
              </a:cxn>
              <a:cxn ang="0">
                <a:pos x="188" y="1348"/>
              </a:cxn>
              <a:cxn ang="0">
                <a:pos x="255" y="1338"/>
              </a:cxn>
              <a:cxn ang="0">
                <a:pos x="384" y="1343"/>
              </a:cxn>
              <a:cxn ang="0">
                <a:pos x="370" y="1194"/>
              </a:cxn>
              <a:cxn ang="0">
                <a:pos x="370" y="964"/>
              </a:cxn>
              <a:cxn ang="0">
                <a:pos x="327" y="657"/>
              </a:cxn>
              <a:cxn ang="0">
                <a:pos x="288" y="445"/>
              </a:cxn>
              <a:cxn ang="0">
                <a:pos x="178" y="52"/>
              </a:cxn>
              <a:cxn ang="0">
                <a:pos x="58" y="133"/>
              </a:cxn>
            </a:cxnLst>
            <a:rect l="0" t="0" r="r" b="b"/>
            <a:pathLst>
              <a:path w="403" h="1367">
                <a:moveTo>
                  <a:pt x="58" y="133"/>
                </a:moveTo>
                <a:cubicBezTo>
                  <a:pt x="42" y="173"/>
                  <a:pt x="84" y="224"/>
                  <a:pt x="82" y="292"/>
                </a:cubicBezTo>
                <a:cubicBezTo>
                  <a:pt x="80" y="360"/>
                  <a:pt x="55" y="456"/>
                  <a:pt x="44" y="541"/>
                </a:cubicBezTo>
                <a:cubicBezTo>
                  <a:pt x="33" y="626"/>
                  <a:pt x="21" y="696"/>
                  <a:pt x="15" y="801"/>
                </a:cubicBezTo>
                <a:cubicBezTo>
                  <a:pt x="9" y="906"/>
                  <a:pt x="0" y="1085"/>
                  <a:pt x="10" y="1170"/>
                </a:cubicBezTo>
                <a:cubicBezTo>
                  <a:pt x="20" y="1255"/>
                  <a:pt x="47" y="1279"/>
                  <a:pt x="77" y="1309"/>
                </a:cubicBezTo>
                <a:cubicBezTo>
                  <a:pt x="107" y="1339"/>
                  <a:pt x="158" y="1343"/>
                  <a:pt x="188" y="1348"/>
                </a:cubicBezTo>
                <a:cubicBezTo>
                  <a:pt x="218" y="1353"/>
                  <a:pt x="222" y="1339"/>
                  <a:pt x="255" y="1338"/>
                </a:cubicBezTo>
                <a:cubicBezTo>
                  <a:pt x="288" y="1337"/>
                  <a:pt x="365" y="1367"/>
                  <a:pt x="384" y="1343"/>
                </a:cubicBezTo>
                <a:cubicBezTo>
                  <a:pt x="403" y="1319"/>
                  <a:pt x="372" y="1257"/>
                  <a:pt x="370" y="1194"/>
                </a:cubicBezTo>
                <a:cubicBezTo>
                  <a:pt x="368" y="1131"/>
                  <a:pt x="377" y="1053"/>
                  <a:pt x="370" y="964"/>
                </a:cubicBezTo>
                <a:cubicBezTo>
                  <a:pt x="363" y="875"/>
                  <a:pt x="341" y="743"/>
                  <a:pt x="327" y="657"/>
                </a:cubicBezTo>
                <a:cubicBezTo>
                  <a:pt x="313" y="571"/>
                  <a:pt x="313" y="546"/>
                  <a:pt x="288" y="445"/>
                </a:cubicBezTo>
                <a:cubicBezTo>
                  <a:pt x="263" y="344"/>
                  <a:pt x="216" y="104"/>
                  <a:pt x="178" y="52"/>
                </a:cubicBezTo>
                <a:cubicBezTo>
                  <a:pt x="140" y="0"/>
                  <a:pt x="60" y="85"/>
                  <a:pt x="58" y="133"/>
                </a:cubicBezTo>
                <a:close/>
              </a:path>
            </a:pathLst>
          </a:custGeom>
          <a:solidFill>
            <a:srgbClr val="FF7C80">
              <a:alpha val="34902"/>
            </a:srgbClr>
          </a:solidFill>
          <a:ln w="28575" cap="flat" cmpd="sng">
            <a:solidFill>
              <a:srgbClr val="FF7C8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77" name="Line 3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042988" y="3916363"/>
            <a:ext cx="1081087" cy="1587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88" name="Freeform 4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708400" y="2205038"/>
            <a:ext cx="614363" cy="2957512"/>
          </a:xfrm>
          <a:custGeom>
            <a:avLst/>
            <a:gdLst/>
            <a:ahLst/>
            <a:cxnLst>
              <a:cxn ang="0">
                <a:pos x="353" y="503"/>
              </a:cxn>
              <a:cxn ang="0">
                <a:pos x="300" y="829"/>
              </a:cxn>
              <a:cxn ang="0">
                <a:pos x="176" y="1343"/>
              </a:cxn>
              <a:cxn ang="0">
                <a:pos x="56" y="1780"/>
              </a:cxn>
              <a:cxn ang="0">
                <a:pos x="22" y="1842"/>
              </a:cxn>
              <a:cxn ang="0">
                <a:pos x="3" y="1823"/>
              </a:cxn>
              <a:cxn ang="0">
                <a:pos x="41" y="1641"/>
              </a:cxn>
              <a:cxn ang="0">
                <a:pos x="99" y="1189"/>
              </a:cxn>
              <a:cxn ang="0">
                <a:pos x="118" y="714"/>
              </a:cxn>
              <a:cxn ang="0">
                <a:pos x="137" y="378"/>
              </a:cxn>
              <a:cxn ang="0">
                <a:pos x="147" y="98"/>
              </a:cxn>
              <a:cxn ang="0">
                <a:pos x="137" y="23"/>
              </a:cxn>
              <a:cxn ang="0">
                <a:pos x="233" y="4"/>
              </a:cxn>
              <a:cxn ang="0">
                <a:pos x="353" y="47"/>
              </a:cxn>
              <a:cxn ang="0">
                <a:pos x="387" y="162"/>
              </a:cxn>
              <a:cxn ang="0">
                <a:pos x="353" y="503"/>
              </a:cxn>
            </a:cxnLst>
            <a:rect l="0" t="0" r="r" b="b"/>
            <a:pathLst>
              <a:path w="387" h="1863">
                <a:moveTo>
                  <a:pt x="353" y="503"/>
                </a:moveTo>
                <a:cubicBezTo>
                  <a:pt x="348" y="615"/>
                  <a:pt x="330" y="689"/>
                  <a:pt x="300" y="829"/>
                </a:cubicBezTo>
                <a:cubicBezTo>
                  <a:pt x="270" y="969"/>
                  <a:pt x="217" y="1185"/>
                  <a:pt x="176" y="1343"/>
                </a:cubicBezTo>
                <a:cubicBezTo>
                  <a:pt x="135" y="1501"/>
                  <a:pt x="82" y="1697"/>
                  <a:pt x="56" y="1780"/>
                </a:cubicBezTo>
                <a:cubicBezTo>
                  <a:pt x="30" y="1863"/>
                  <a:pt x="31" y="1835"/>
                  <a:pt x="22" y="1842"/>
                </a:cubicBezTo>
                <a:cubicBezTo>
                  <a:pt x="13" y="1849"/>
                  <a:pt x="0" y="1856"/>
                  <a:pt x="3" y="1823"/>
                </a:cubicBezTo>
                <a:cubicBezTo>
                  <a:pt x="6" y="1790"/>
                  <a:pt x="25" y="1747"/>
                  <a:pt x="41" y="1641"/>
                </a:cubicBezTo>
                <a:cubicBezTo>
                  <a:pt x="57" y="1535"/>
                  <a:pt x="86" y="1343"/>
                  <a:pt x="99" y="1189"/>
                </a:cubicBezTo>
                <a:cubicBezTo>
                  <a:pt x="112" y="1035"/>
                  <a:pt x="112" y="849"/>
                  <a:pt x="118" y="714"/>
                </a:cubicBezTo>
                <a:cubicBezTo>
                  <a:pt x="124" y="579"/>
                  <a:pt x="132" y="481"/>
                  <a:pt x="137" y="378"/>
                </a:cubicBezTo>
                <a:cubicBezTo>
                  <a:pt x="142" y="275"/>
                  <a:pt x="147" y="157"/>
                  <a:pt x="147" y="98"/>
                </a:cubicBezTo>
                <a:cubicBezTo>
                  <a:pt x="147" y="39"/>
                  <a:pt x="123" y="39"/>
                  <a:pt x="137" y="23"/>
                </a:cubicBezTo>
                <a:cubicBezTo>
                  <a:pt x="151" y="7"/>
                  <a:pt x="197" y="0"/>
                  <a:pt x="233" y="4"/>
                </a:cubicBezTo>
                <a:cubicBezTo>
                  <a:pt x="269" y="8"/>
                  <a:pt x="327" y="21"/>
                  <a:pt x="353" y="47"/>
                </a:cubicBezTo>
                <a:cubicBezTo>
                  <a:pt x="379" y="73"/>
                  <a:pt x="387" y="86"/>
                  <a:pt x="387" y="162"/>
                </a:cubicBezTo>
                <a:cubicBezTo>
                  <a:pt x="387" y="238"/>
                  <a:pt x="360" y="432"/>
                  <a:pt x="353" y="503"/>
                </a:cubicBezTo>
                <a:close/>
              </a:path>
            </a:pathLst>
          </a:custGeom>
          <a:solidFill>
            <a:srgbClr val="FF3300">
              <a:alpha val="24706"/>
            </a:srgbClr>
          </a:solidFill>
          <a:ln w="190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89" name="Rectangle 4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05300" y="1303338"/>
            <a:ext cx="1223963" cy="288925"/>
          </a:xfrm>
          <a:prstGeom prst="rect">
            <a:avLst/>
          </a:prstGeom>
          <a:solidFill>
            <a:srgbClr val="FF3300">
              <a:alpha val="35001"/>
            </a:srgbClr>
          </a:solidFill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90" name="Line 5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140200" y="1557338"/>
            <a:ext cx="314325" cy="9350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91" name="Freeform 51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325938" y="2122488"/>
            <a:ext cx="1849437" cy="1457325"/>
          </a:xfrm>
          <a:custGeom>
            <a:avLst/>
            <a:gdLst/>
            <a:ahLst/>
            <a:cxnLst>
              <a:cxn ang="0">
                <a:pos x="45" y="113"/>
              </a:cxn>
              <a:cxn ang="0">
                <a:pos x="270" y="55"/>
              </a:cxn>
              <a:cxn ang="0">
                <a:pos x="553" y="7"/>
              </a:cxn>
              <a:cxn ang="0">
                <a:pos x="861" y="12"/>
              </a:cxn>
              <a:cxn ang="0">
                <a:pos x="1115" y="26"/>
              </a:cxn>
              <a:cxn ang="0">
                <a:pos x="1158" y="170"/>
              </a:cxn>
              <a:cxn ang="0">
                <a:pos x="1091" y="453"/>
              </a:cxn>
              <a:cxn ang="0">
                <a:pos x="985" y="708"/>
              </a:cxn>
              <a:cxn ang="0">
                <a:pos x="841" y="914"/>
              </a:cxn>
              <a:cxn ang="0">
                <a:pos x="625" y="732"/>
              </a:cxn>
              <a:cxn ang="0">
                <a:pos x="433" y="607"/>
              </a:cxn>
              <a:cxn ang="0">
                <a:pos x="371" y="645"/>
              </a:cxn>
              <a:cxn ang="0">
                <a:pos x="256" y="516"/>
              </a:cxn>
              <a:cxn ang="0">
                <a:pos x="35" y="271"/>
              </a:cxn>
              <a:cxn ang="0">
                <a:pos x="45" y="113"/>
              </a:cxn>
            </a:cxnLst>
            <a:rect l="0" t="0" r="r" b="b"/>
            <a:pathLst>
              <a:path w="1165" h="918">
                <a:moveTo>
                  <a:pt x="45" y="113"/>
                </a:moveTo>
                <a:cubicBezTo>
                  <a:pt x="84" y="77"/>
                  <a:pt x="185" y="73"/>
                  <a:pt x="270" y="55"/>
                </a:cubicBezTo>
                <a:cubicBezTo>
                  <a:pt x="355" y="37"/>
                  <a:pt x="455" y="14"/>
                  <a:pt x="553" y="7"/>
                </a:cubicBezTo>
                <a:cubicBezTo>
                  <a:pt x="651" y="0"/>
                  <a:pt x="767" y="9"/>
                  <a:pt x="861" y="12"/>
                </a:cubicBezTo>
                <a:cubicBezTo>
                  <a:pt x="955" y="15"/>
                  <a:pt x="1065" y="0"/>
                  <a:pt x="1115" y="26"/>
                </a:cubicBezTo>
                <a:cubicBezTo>
                  <a:pt x="1165" y="52"/>
                  <a:pt x="1162" y="99"/>
                  <a:pt x="1158" y="170"/>
                </a:cubicBezTo>
                <a:cubicBezTo>
                  <a:pt x="1154" y="241"/>
                  <a:pt x="1120" y="363"/>
                  <a:pt x="1091" y="453"/>
                </a:cubicBezTo>
                <a:cubicBezTo>
                  <a:pt x="1062" y="543"/>
                  <a:pt x="1027" y="631"/>
                  <a:pt x="985" y="708"/>
                </a:cubicBezTo>
                <a:cubicBezTo>
                  <a:pt x="943" y="785"/>
                  <a:pt x="901" y="910"/>
                  <a:pt x="841" y="914"/>
                </a:cubicBezTo>
                <a:cubicBezTo>
                  <a:pt x="781" y="918"/>
                  <a:pt x="693" y="783"/>
                  <a:pt x="625" y="732"/>
                </a:cubicBezTo>
                <a:cubicBezTo>
                  <a:pt x="557" y="681"/>
                  <a:pt x="475" y="621"/>
                  <a:pt x="433" y="607"/>
                </a:cubicBezTo>
                <a:cubicBezTo>
                  <a:pt x="391" y="593"/>
                  <a:pt x="400" y="660"/>
                  <a:pt x="371" y="645"/>
                </a:cubicBezTo>
                <a:cubicBezTo>
                  <a:pt x="342" y="630"/>
                  <a:pt x="312" y="578"/>
                  <a:pt x="256" y="516"/>
                </a:cubicBezTo>
                <a:cubicBezTo>
                  <a:pt x="200" y="454"/>
                  <a:pt x="70" y="338"/>
                  <a:pt x="35" y="271"/>
                </a:cubicBezTo>
                <a:cubicBezTo>
                  <a:pt x="0" y="204"/>
                  <a:pt x="2" y="143"/>
                  <a:pt x="45" y="113"/>
                </a:cubicBez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92" name="Rectangle 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9388" y="5213350"/>
            <a:ext cx="1439862" cy="576263"/>
          </a:xfrm>
          <a:prstGeom prst="rect">
            <a:avLst/>
          </a:prstGeom>
          <a:solidFill>
            <a:srgbClr val="669900">
              <a:alpha val="34902"/>
            </a:srgbClr>
          </a:solidFill>
          <a:ln w="2857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93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619250" y="5373688"/>
            <a:ext cx="865188" cy="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94" name="Freeform 54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2092325" y="4921250"/>
            <a:ext cx="1524000" cy="803275"/>
          </a:xfrm>
          <a:custGeom>
            <a:avLst/>
            <a:gdLst/>
            <a:ahLst/>
            <a:cxnLst>
              <a:cxn ang="0">
                <a:pos x="45" y="399"/>
              </a:cxn>
              <a:cxn ang="0">
                <a:pos x="261" y="174"/>
              </a:cxn>
              <a:cxn ang="0">
                <a:pos x="429" y="106"/>
              </a:cxn>
              <a:cxn ang="0">
                <a:pos x="530" y="1"/>
              </a:cxn>
              <a:cxn ang="0">
                <a:pos x="660" y="97"/>
              </a:cxn>
              <a:cxn ang="0">
                <a:pos x="831" y="120"/>
              </a:cxn>
              <a:cxn ang="0">
                <a:pos x="957" y="130"/>
              </a:cxn>
              <a:cxn ang="0">
                <a:pos x="852" y="241"/>
              </a:cxn>
              <a:cxn ang="0">
                <a:pos x="751" y="428"/>
              </a:cxn>
              <a:cxn ang="0">
                <a:pos x="669" y="399"/>
              </a:cxn>
              <a:cxn ang="0">
                <a:pos x="597" y="250"/>
              </a:cxn>
              <a:cxn ang="0">
                <a:pos x="492" y="289"/>
              </a:cxn>
              <a:cxn ang="0">
                <a:pos x="391" y="366"/>
              </a:cxn>
              <a:cxn ang="0">
                <a:pos x="319" y="466"/>
              </a:cxn>
              <a:cxn ang="0">
                <a:pos x="276" y="442"/>
              </a:cxn>
              <a:cxn ang="0">
                <a:pos x="232" y="471"/>
              </a:cxn>
              <a:cxn ang="0">
                <a:pos x="160" y="505"/>
              </a:cxn>
              <a:cxn ang="0">
                <a:pos x="88" y="462"/>
              </a:cxn>
              <a:cxn ang="0">
                <a:pos x="7" y="476"/>
              </a:cxn>
              <a:cxn ang="0">
                <a:pos x="45" y="399"/>
              </a:cxn>
            </a:cxnLst>
            <a:rect l="0" t="0" r="r" b="b"/>
            <a:pathLst>
              <a:path w="960" h="506">
                <a:moveTo>
                  <a:pt x="45" y="399"/>
                </a:moveTo>
                <a:cubicBezTo>
                  <a:pt x="87" y="347"/>
                  <a:pt x="197" y="223"/>
                  <a:pt x="261" y="174"/>
                </a:cubicBezTo>
                <a:cubicBezTo>
                  <a:pt x="325" y="125"/>
                  <a:pt x="384" y="135"/>
                  <a:pt x="429" y="106"/>
                </a:cubicBezTo>
                <a:cubicBezTo>
                  <a:pt x="474" y="77"/>
                  <a:pt x="492" y="2"/>
                  <a:pt x="530" y="1"/>
                </a:cubicBezTo>
                <a:cubicBezTo>
                  <a:pt x="568" y="0"/>
                  <a:pt x="610" y="77"/>
                  <a:pt x="660" y="97"/>
                </a:cubicBezTo>
                <a:cubicBezTo>
                  <a:pt x="710" y="117"/>
                  <a:pt x="782" y="114"/>
                  <a:pt x="831" y="120"/>
                </a:cubicBezTo>
                <a:cubicBezTo>
                  <a:pt x="880" y="126"/>
                  <a:pt x="954" y="110"/>
                  <a:pt x="957" y="130"/>
                </a:cubicBezTo>
                <a:cubicBezTo>
                  <a:pt x="960" y="150"/>
                  <a:pt x="886" y="191"/>
                  <a:pt x="852" y="241"/>
                </a:cubicBezTo>
                <a:cubicBezTo>
                  <a:pt x="818" y="291"/>
                  <a:pt x="782" y="402"/>
                  <a:pt x="751" y="428"/>
                </a:cubicBezTo>
                <a:cubicBezTo>
                  <a:pt x="720" y="454"/>
                  <a:pt x="695" y="429"/>
                  <a:pt x="669" y="399"/>
                </a:cubicBezTo>
                <a:cubicBezTo>
                  <a:pt x="643" y="369"/>
                  <a:pt x="626" y="268"/>
                  <a:pt x="597" y="250"/>
                </a:cubicBezTo>
                <a:cubicBezTo>
                  <a:pt x="568" y="232"/>
                  <a:pt x="526" y="270"/>
                  <a:pt x="492" y="289"/>
                </a:cubicBezTo>
                <a:cubicBezTo>
                  <a:pt x="458" y="308"/>
                  <a:pt x="420" y="337"/>
                  <a:pt x="391" y="366"/>
                </a:cubicBezTo>
                <a:cubicBezTo>
                  <a:pt x="362" y="395"/>
                  <a:pt x="338" y="453"/>
                  <a:pt x="319" y="466"/>
                </a:cubicBezTo>
                <a:cubicBezTo>
                  <a:pt x="300" y="479"/>
                  <a:pt x="290" y="441"/>
                  <a:pt x="276" y="442"/>
                </a:cubicBezTo>
                <a:cubicBezTo>
                  <a:pt x="262" y="443"/>
                  <a:pt x="251" y="461"/>
                  <a:pt x="232" y="471"/>
                </a:cubicBezTo>
                <a:cubicBezTo>
                  <a:pt x="213" y="481"/>
                  <a:pt x="184" y="506"/>
                  <a:pt x="160" y="505"/>
                </a:cubicBezTo>
                <a:cubicBezTo>
                  <a:pt x="136" y="504"/>
                  <a:pt x="113" y="467"/>
                  <a:pt x="88" y="462"/>
                </a:cubicBezTo>
                <a:cubicBezTo>
                  <a:pt x="63" y="457"/>
                  <a:pt x="14" y="486"/>
                  <a:pt x="7" y="476"/>
                </a:cubicBezTo>
                <a:cubicBezTo>
                  <a:pt x="0" y="466"/>
                  <a:pt x="37" y="415"/>
                  <a:pt x="45" y="399"/>
                </a:cubicBezTo>
                <a:close/>
              </a:path>
            </a:pathLst>
          </a:custGeom>
          <a:solidFill>
            <a:srgbClr val="669900">
              <a:alpha val="25098"/>
            </a:srgbClr>
          </a:solidFill>
          <a:ln w="28575" cap="flat" cmpd="sng">
            <a:solidFill>
              <a:srgbClr val="6699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100" name="Rectangle 6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92725" y="3357563"/>
            <a:ext cx="1439863" cy="365125"/>
          </a:xfrm>
          <a:prstGeom prst="rect">
            <a:avLst/>
          </a:prstGeom>
          <a:solidFill>
            <a:srgbClr val="FFFF00">
              <a:alpha val="35001"/>
            </a:srgbClr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CA" sz="1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Nerf sciatique</a:t>
            </a:r>
          </a:p>
        </p:txBody>
      </p:sp>
      <p:sp>
        <p:nvSpPr>
          <p:cNvPr id="599101" name="Line 6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4427538" y="3538538"/>
            <a:ext cx="86518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107" name="Freeform 67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3822700" y="4298950"/>
            <a:ext cx="1824038" cy="962025"/>
          </a:xfrm>
          <a:custGeom>
            <a:avLst/>
            <a:gdLst/>
            <a:ahLst/>
            <a:cxnLst>
              <a:cxn ang="0">
                <a:pos x="11" y="446"/>
              </a:cxn>
              <a:cxn ang="0">
                <a:pos x="117" y="287"/>
              </a:cxn>
              <a:cxn ang="0">
                <a:pos x="275" y="134"/>
              </a:cxn>
              <a:cxn ang="0">
                <a:pos x="503" y="43"/>
              </a:cxn>
              <a:cxn ang="0">
                <a:pos x="659" y="4"/>
              </a:cxn>
              <a:cxn ang="0">
                <a:pos x="880" y="18"/>
              </a:cxn>
              <a:cxn ang="0">
                <a:pos x="1110" y="28"/>
              </a:cxn>
              <a:cxn ang="0">
                <a:pos x="1115" y="172"/>
              </a:cxn>
              <a:cxn ang="0">
                <a:pos x="1072" y="302"/>
              </a:cxn>
              <a:cxn ang="0">
                <a:pos x="842" y="465"/>
              </a:cxn>
              <a:cxn ang="0">
                <a:pos x="640" y="542"/>
              </a:cxn>
              <a:cxn ang="0">
                <a:pos x="342" y="599"/>
              </a:cxn>
              <a:cxn ang="0">
                <a:pos x="184" y="585"/>
              </a:cxn>
              <a:cxn ang="0">
                <a:pos x="50" y="518"/>
              </a:cxn>
              <a:cxn ang="0">
                <a:pos x="11" y="446"/>
              </a:cxn>
            </a:cxnLst>
            <a:rect l="0" t="0" r="r" b="b"/>
            <a:pathLst>
              <a:path w="1149" h="606">
                <a:moveTo>
                  <a:pt x="11" y="446"/>
                </a:moveTo>
                <a:cubicBezTo>
                  <a:pt x="22" y="408"/>
                  <a:pt x="73" y="339"/>
                  <a:pt x="117" y="287"/>
                </a:cubicBezTo>
                <a:cubicBezTo>
                  <a:pt x="161" y="235"/>
                  <a:pt x="211" y="175"/>
                  <a:pt x="275" y="134"/>
                </a:cubicBezTo>
                <a:cubicBezTo>
                  <a:pt x="339" y="93"/>
                  <a:pt x="439" y="65"/>
                  <a:pt x="503" y="43"/>
                </a:cubicBezTo>
                <a:cubicBezTo>
                  <a:pt x="567" y="21"/>
                  <a:pt x="596" y="8"/>
                  <a:pt x="659" y="4"/>
                </a:cubicBezTo>
                <a:cubicBezTo>
                  <a:pt x="722" y="0"/>
                  <a:pt x="805" y="14"/>
                  <a:pt x="880" y="18"/>
                </a:cubicBezTo>
                <a:cubicBezTo>
                  <a:pt x="955" y="22"/>
                  <a:pt x="1071" y="2"/>
                  <a:pt x="1110" y="28"/>
                </a:cubicBezTo>
                <a:cubicBezTo>
                  <a:pt x="1149" y="54"/>
                  <a:pt x="1121" y="126"/>
                  <a:pt x="1115" y="172"/>
                </a:cubicBezTo>
                <a:cubicBezTo>
                  <a:pt x="1109" y="218"/>
                  <a:pt x="1117" y="253"/>
                  <a:pt x="1072" y="302"/>
                </a:cubicBezTo>
                <a:cubicBezTo>
                  <a:pt x="1027" y="351"/>
                  <a:pt x="914" y="425"/>
                  <a:pt x="842" y="465"/>
                </a:cubicBezTo>
                <a:cubicBezTo>
                  <a:pt x="770" y="505"/>
                  <a:pt x="723" y="520"/>
                  <a:pt x="640" y="542"/>
                </a:cubicBezTo>
                <a:cubicBezTo>
                  <a:pt x="557" y="564"/>
                  <a:pt x="418" y="592"/>
                  <a:pt x="342" y="599"/>
                </a:cubicBezTo>
                <a:cubicBezTo>
                  <a:pt x="266" y="606"/>
                  <a:pt x="233" y="598"/>
                  <a:pt x="184" y="585"/>
                </a:cubicBezTo>
                <a:cubicBezTo>
                  <a:pt x="135" y="572"/>
                  <a:pt x="79" y="541"/>
                  <a:pt x="50" y="518"/>
                </a:cubicBezTo>
                <a:cubicBezTo>
                  <a:pt x="21" y="495"/>
                  <a:pt x="0" y="484"/>
                  <a:pt x="11" y="446"/>
                </a:cubicBezTo>
                <a:close/>
              </a:path>
            </a:pathLst>
          </a:custGeom>
          <a:solidFill>
            <a:schemeClr val="accent6">
              <a:alpha val="25000"/>
            </a:schemeClr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99" name="Freeform 59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294188" y="3140075"/>
            <a:ext cx="244475" cy="2133600"/>
          </a:xfrm>
          <a:custGeom>
            <a:avLst/>
            <a:gdLst/>
            <a:ahLst/>
            <a:cxnLst>
              <a:cxn ang="0">
                <a:pos x="103" y="278"/>
              </a:cxn>
              <a:cxn ang="0">
                <a:pos x="141" y="484"/>
              </a:cxn>
              <a:cxn ang="0">
                <a:pos x="141" y="580"/>
              </a:cxn>
              <a:cxn ang="0">
                <a:pos x="141" y="710"/>
              </a:cxn>
              <a:cxn ang="0">
                <a:pos x="151" y="806"/>
              </a:cxn>
              <a:cxn ang="0">
                <a:pos x="122" y="844"/>
              </a:cxn>
              <a:cxn ang="0">
                <a:pos x="117" y="662"/>
              </a:cxn>
              <a:cxn ang="0">
                <a:pos x="103" y="513"/>
              </a:cxn>
              <a:cxn ang="0">
                <a:pos x="93" y="600"/>
              </a:cxn>
              <a:cxn ang="0">
                <a:pos x="79" y="720"/>
              </a:cxn>
              <a:cxn ang="0">
                <a:pos x="60" y="916"/>
              </a:cxn>
              <a:cxn ang="0">
                <a:pos x="60" y="1056"/>
              </a:cxn>
              <a:cxn ang="0">
                <a:pos x="79" y="1209"/>
              </a:cxn>
              <a:cxn ang="0">
                <a:pos x="108" y="1300"/>
              </a:cxn>
              <a:cxn ang="0">
                <a:pos x="98" y="1339"/>
              </a:cxn>
              <a:cxn ang="0">
                <a:pos x="65" y="1272"/>
              </a:cxn>
              <a:cxn ang="0">
                <a:pos x="21" y="1051"/>
              </a:cxn>
              <a:cxn ang="0">
                <a:pos x="41" y="734"/>
              </a:cxn>
              <a:cxn ang="0">
                <a:pos x="84" y="446"/>
              </a:cxn>
              <a:cxn ang="0">
                <a:pos x="55" y="240"/>
              </a:cxn>
              <a:cxn ang="0">
                <a:pos x="2" y="14"/>
              </a:cxn>
              <a:cxn ang="0">
                <a:pos x="69" y="153"/>
              </a:cxn>
              <a:cxn ang="0">
                <a:pos x="103" y="278"/>
              </a:cxn>
            </a:cxnLst>
            <a:rect l="0" t="0" r="r" b="b"/>
            <a:pathLst>
              <a:path w="154" h="1344">
                <a:moveTo>
                  <a:pt x="103" y="278"/>
                </a:moveTo>
                <a:cubicBezTo>
                  <a:pt x="109" y="334"/>
                  <a:pt x="135" y="434"/>
                  <a:pt x="141" y="484"/>
                </a:cubicBezTo>
                <a:cubicBezTo>
                  <a:pt x="147" y="534"/>
                  <a:pt x="141" y="542"/>
                  <a:pt x="141" y="580"/>
                </a:cubicBezTo>
                <a:cubicBezTo>
                  <a:pt x="141" y="618"/>
                  <a:pt x="139" y="672"/>
                  <a:pt x="141" y="710"/>
                </a:cubicBezTo>
                <a:cubicBezTo>
                  <a:pt x="143" y="748"/>
                  <a:pt x="154" y="784"/>
                  <a:pt x="151" y="806"/>
                </a:cubicBezTo>
                <a:cubicBezTo>
                  <a:pt x="148" y="828"/>
                  <a:pt x="128" y="868"/>
                  <a:pt x="122" y="844"/>
                </a:cubicBezTo>
                <a:cubicBezTo>
                  <a:pt x="116" y="820"/>
                  <a:pt x="120" y="717"/>
                  <a:pt x="117" y="662"/>
                </a:cubicBezTo>
                <a:cubicBezTo>
                  <a:pt x="114" y="607"/>
                  <a:pt x="107" y="523"/>
                  <a:pt x="103" y="513"/>
                </a:cubicBezTo>
                <a:cubicBezTo>
                  <a:pt x="99" y="503"/>
                  <a:pt x="97" y="566"/>
                  <a:pt x="93" y="600"/>
                </a:cubicBezTo>
                <a:cubicBezTo>
                  <a:pt x="89" y="634"/>
                  <a:pt x="84" y="667"/>
                  <a:pt x="79" y="720"/>
                </a:cubicBezTo>
                <a:cubicBezTo>
                  <a:pt x="74" y="773"/>
                  <a:pt x="63" y="860"/>
                  <a:pt x="60" y="916"/>
                </a:cubicBezTo>
                <a:cubicBezTo>
                  <a:pt x="57" y="972"/>
                  <a:pt x="57" y="1007"/>
                  <a:pt x="60" y="1056"/>
                </a:cubicBezTo>
                <a:cubicBezTo>
                  <a:pt x="63" y="1105"/>
                  <a:pt x="71" y="1168"/>
                  <a:pt x="79" y="1209"/>
                </a:cubicBezTo>
                <a:cubicBezTo>
                  <a:pt x="87" y="1250"/>
                  <a:pt x="105" y="1278"/>
                  <a:pt x="108" y="1300"/>
                </a:cubicBezTo>
                <a:cubicBezTo>
                  <a:pt x="111" y="1322"/>
                  <a:pt x="105" y="1344"/>
                  <a:pt x="98" y="1339"/>
                </a:cubicBezTo>
                <a:cubicBezTo>
                  <a:pt x="91" y="1334"/>
                  <a:pt x="78" y="1320"/>
                  <a:pt x="65" y="1272"/>
                </a:cubicBezTo>
                <a:cubicBezTo>
                  <a:pt x="52" y="1224"/>
                  <a:pt x="25" y="1141"/>
                  <a:pt x="21" y="1051"/>
                </a:cubicBezTo>
                <a:cubicBezTo>
                  <a:pt x="17" y="961"/>
                  <a:pt x="31" y="835"/>
                  <a:pt x="41" y="734"/>
                </a:cubicBezTo>
                <a:cubicBezTo>
                  <a:pt x="51" y="633"/>
                  <a:pt x="82" y="528"/>
                  <a:pt x="84" y="446"/>
                </a:cubicBezTo>
                <a:cubicBezTo>
                  <a:pt x="86" y="364"/>
                  <a:pt x="69" y="312"/>
                  <a:pt x="55" y="240"/>
                </a:cubicBezTo>
                <a:cubicBezTo>
                  <a:pt x="41" y="168"/>
                  <a:pt x="0" y="28"/>
                  <a:pt x="2" y="14"/>
                </a:cubicBezTo>
                <a:cubicBezTo>
                  <a:pt x="4" y="0"/>
                  <a:pt x="52" y="109"/>
                  <a:pt x="69" y="153"/>
                </a:cubicBezTo>
                <a:cubicBezTo>
                  <a:pt x="86" y="197"/>
                  <a:pt x="96" y="252"/>
                  <a:pt x="103" y="278"/>
                </a:cubicBezTo>
                <a:close/>
              </a:path>
            </a:pathLst>
          </a:custGeom>
          <a:solidFill>
            <a:srgbClr val="FFFF00">
              <a:alpha val="60001"/>
            </a:srgbClr>
          </a:solidFill>
          <a:ln w="1905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110" name="Text Box 7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2088" y="138113"/>
            <a:ext cx="3300412" cy="396875"/>
          </a:xfrm>
          <a:prstGeom prst="rect">
            <a:avLst/>
          </a:prstGeom>
          <a:solidFill>
            <a:srgbClr val="00FFCC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FFFFFF"/>
                  </a:outerShdw>
                </a:effectLst>
              </a:rPr>
              <a:t>Muscles profonds de la fesse</a:t>
            </a:r>
          </a:p>
        </p:txBody>
      </p:sp>
      <p:sp>
        <p:nvSpPr>
          <p:cNvPr id="599111" name="Text Box 7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8913" y="541338"/>
            <a:ext cx="3303587" cy="396875"/>
          </a:xfrm>
          <a:prstGeom prst="rect">
            <a:avLst/>
          </a:prstGeom>
          <a:solidFill>
            <a:srgbClr val="FFFF00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FFFFFF"/>
                  </a:outerShdw>
                </a:effectLst>
              </a:rPr>
              <a:t>Muscles profonds de la cuisse</a:t>
            </a:r>
          </a:p>
        </p:txBody>
      </p:sp>
      <p:sp>
        <p:nvSpPr>
          <p:cNvPr id="599058" name="Line 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932363" y="3933825"/>
            <a:ext cx="1047750" cy="1381125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112" name="Line 7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5435600" y="4437063"/>
            <a:ext cx="544513" cy="127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113" name="Rectangle 7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34088" y="4271963"/>
            <a:ext cx="1727200" cy="365125"/>
          </a:xfrm>
          <a:prstGeom prst="rect">
            <a:avLst/>
          </a:prstGeom>
          <a:solidFill>
            <a:schemeClr val="accent6">
              <a:alpha val="35001"/>
            </a:schemeClr>
          </a:solidFill>
          <a:ln w="28575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CA" sz="1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Gastrocnemius</a:t>
            </a:r>
          </a:p>
        </p:txBody>
      </p:sp>
      <p:sp>
        <p:nvSpPr>
          <p:cNvPr id="599051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924425" y="5942013"/>
            <a:ext cx="1871663" cy="288925"/>
          </a:xfrm>
          <a:prstGeom prst="rect">
            <a:avLst/>
          </a:prstGeom>
          <a:solidFill>
            <a:srgbClr val="FF0000">
              <a:alpha val="3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57" name="Line 1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4100513" y="610076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9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9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9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59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59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52" grpId="0" animBg="1"/>
      <p:bldP spid="599075" grpId="0" animBg="1"/>
      <p:bldP spid="599089" grpId="0" animBg="1"/>
      <p:bldP spid="599092" grpId="0" animBg="1"/>
      <p:bldP spid="599100" grpId="0" animBg="1"/>
      <p:bldP spid="599113" grpId="0" animBg="1"/>
      <p:bldP spid="5990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4" y="404879"/>
            <a:ext cx="7900416" cy="5925312"/>
          </a:xfrm>
          <a:prstGeom prst="rect">
            <a:avLst/>
          </a:prstGeom>
        </p:spPr>
      </p:pic>
      <p:cxnSp>
        <p:nvCxnSpPr>
          <p:cNvPr id="6" name="Connecteur droit avec flèche 5"/>
          <p:cNvCxnSpPr>
            <a:stCxn id="7" idx="3"/>
          </p:cNvCxnSpPr>
          <p:nvPr/>
        </p:nvCxnSpPr>
        <p:spPr>
          <a:xfrm>
            <a:off x="4560700" y="2467649"/>
            <a:ext cx="7313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195736" y="2282983"/>
            <a:ext cx="23649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Nerf sciatique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940152" y="5349960"/>
            <a:ext cx="792088" cy="3130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87356" y="5662989"/>
            <a:ext cx="14175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Biceps </a:t>
            </a:r>
            <a:r>
              <a:rPr lang="fr-CA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femoris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012160" y="811715"/>
            <a:ext cx="515356" cy="7668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527516" y="404664"/>
            <a:ext cx="23649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Caudofemoralis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907704" y="4293096"/>
            <a:ext cx="1152128" cy="711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83568" y="5006639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Gastrocnemius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599892" y="3436412"/>
            <a:ext cx="1260140" cy="1618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637674" y="3259723"/>
            <a:ext cx="24302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semitendineux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45905" y="2652315"/>
            <a:ext cx="20050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Vastus</a:t>
            </a:r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lateralis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6466552" y="2851191"/>
            <a:ext cx="479353" cy="133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CA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 du dos et de l’abdomen</a:t>
            </a:r>
            <a:endParaRPr lang="fr-CA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fr-CA" dirty="0" err="1" smtClean="0"/>
              <a:t>Latissimus</a:t>
            </a:r>
            <a:r>
              <a:rPr lang="fr-CA" dirty="0" smtClean="0"/>
              <a:t> </a:t>
            </a:r>
            <a:r>
              <a:rPr lang="fr-CA" dirty="0" err="1" smtClean="0"/>
              <a:t>dorsi</a:t>
            </a:r>
            <a:endParaRPr lang="fr-CA" dirty="0" smtClean="0"/>
          </a:p>
          <a:p>
            <a:pPr marL="514350" indent="-514350">
              <a:buFont typeface="+mj-lt"/>
              <a:buAutoNum type="arabicPeriod" startAt="14"/>
            </a:pPr>
            <a:r>
              <a:rPr lang="fr-CA" dirty="0" err="1" smtClean="0"/>
              <a:t>Longissimus</a:t>
            </a:r>
            <a:r>
              <a:rPr lang="fr-CA" dirty="0" smtClean="0"/>
              <a:t> </a:t>
            </a:r>
            <a:r>
              <a:rPr lang="fr-CA" dirty="0" err="1" smtClean="0"/>
              <a:t>dorsi</a:t>
            </a:r>
            <a:endParaRPr lang="fr-CA" dirty="0"/>
          </a:p>
          <a:p>
            <a:pPr marL="914400" lvl="1" indent="-514350">
              <a:buFont typeface="+mj-lt"/>
              <a:buAutoNum type="alphaLcPeriod"/>
            </a:pPr>
            <a:r>
              <a:rPr lang="fr-CA" dirty="0" err="1" smtClean="0"/>
              <a:t>Upper</a:t>
            </a:r>
            <a:endParaRPr lang="fr-CA" dirty="0" smtClean="0"/>
          </a:p>
          <a:p>
            <a:pPr marL="914400" lvl="1" indent="-514350">
              <a:buFont typeface="+mj-lt"/>
              <a:buAutoNum type="alphaLcPeriod"/>
            </a:pPr>
            <a:r>
              <a:rPr lang="fr-CA" dirty="0" err="1" smtClean="0"/>
              <a:t>Medial</a:t>
            </a:r>
            <a:endParaRPr lang="fr-CA" dirty="0" smtClean="0"/>
          </a:p>
          <a:p>
            <a:pPr marL="914400" lvl="1" indent="-514350">
              <a:buFont typeface="+mj-lt"/>
              <a:buAutoNum type="alphaLcPeriod"/>
            </a:pPr>
            <a:r>
              <a:rPr lang="fr-CA" dirty="0" err="1" smtClean="0"/>
              <a:t>Lower</a:t>
            </a:r>
            <a:endParaRPr lang="fr-CA" dirty="0" smtClean="0"/>
          </a:p>
          <a:p>
            <a:pPr marL="514350" indent="-514350">
              <a:buFont typeface="+mj-lt"/>
              <a:buAutoNum type="arabicPeriod" startAt="14"/>
            </a:pPr>
            <a:r>
              <a:rPr lang="fr-CA" dirty="0" err="1" smtClean="0"/>
              <a:t>Multifidus</a:t>
            </a:r>
            <a:r>
              <a:rPr lang="fr-CA" dirty="0" smtClean="0"/>
              <a:t> </a:t>
            </a:r>
            <a:r>
              <a:rPr lang="fr-CA" dirty="0" err="1" smtClean="0"/>
              <a:t>spinae</a:t>
            </a:r>
            <a:endParaRPr lang="fr-CA" dirty="0" smtClean="0"/>
          </a:p>
          <a:p>
            <a:pPr marL="514350" indent="-514350">
              <a:buFont typeface="+mj-lt"/>
              <a:buAutoNum type="arabicPeriod" startAt="14"/>
            </a:pPr>
            <a:r>
              <a:rPr lang="fr-CA" dirty="0" smtClean="0"/>
              <a:t>Fascia </a:t>
            </a:r>
            <a:r>
              <a:rPr lang="fr-CA" dirty="0" err="1" smtClean="0"/>
              <a:t>lombodorsal</a:t>
            </a:r>
            <a:endParaRPr lang="fr-CA" dirty="0" smtClean="0"/>
          </a:p>
          <a:p>
            <a:pPr marL="514350" indent="-514350">
              <a:buFont typeface="+mj-lt"/>
              <a:buAutoNum type="arabicPeriod" startAt="14"/>
            </a:pPr>
            <a:r>
              <a:rPr lang="fr-CA" dirty="0" smtClean="0"/>
              <a:t>Oblique externe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CA" dirty="0" smtClean="0"/>
              <a:t>Oblique interne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CA" dirty="0" err="1" smtClean="0"/>
              <a:t>Transversus</a:t>
            </a:r>
            <a:r>
              <a:rPr lang="fr-CA" dirty="0" smtClean="0"/>
              <a:t> </a:t>
            </a:r>
            <a:r>
              <a:rPr lang="fr-CA" dirty="0" err="1" smtClean="0"/>
              <a:t>abdominis</a:t>
            </a:r>
            <a:endParaRPr lang="fr-CA" dirty="0" smtClean="0"/>
          </a:p>
          <a:p>
            <a:pPr marL="514350" indent="-514350">
              <a:buFont typeface="+mj-lt"/>
              <a:buAutoNum type="arabicPeriod" startAt="14"/>
            </a:pPr>
            <a:r>
              <a:rPr lang="fr-CA" dirty="0" err="1" smtClean="0"/>
              <a:t>Rectus</a:t>
            </a:r>
            <a:r>
              <a:rPr lang="fr-CA" dirty="0" smtClean="0"/>
              <a:t> </a:t>
            </a:r>
            <a:r>
              <a:rPr lang="fr-CA" dirty="0" err="1" smtClean="0"/>
              <a:t>abdominis</a:t>
            </a:r>
            <a:endParaRPr lang="fr-CA" dirty="0" smtClean="0"/>
          </a:p>
          <a:p>
            <a:pPr marL="514350" indent="-514350">
              <a:buFont typeface="+mj-lt"/>
              <a:buAutoNum type="arabicPeriod" startAt="14"/>
            </a:pPr>
            <a:r>
              <a:rPr lang="fr-CA" dirty="0" err="1" smtClean="0"/>
              <a:t>Linea</a:t>
            </a:r>
            <a:r>
              <a:rPr lang="fr-CA" dirty="0" smtClean="0"/>
              <a:t> alba</a:t>
            </a:r>
          </a:p>
        </p:txBody>
      </p:sp>
    </p:spTree>
    <p:extLst>
      <p:ext uri="{BB962C8B-B14F-4D97-AF65-F5344CB8AC3E}">
        <p14:creationId xmlns:p14="http://schemas.microsoft.com/office/powerpoint/2010/main" val="16240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Dissection des muscles -</a:t>
            </a: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65EBD878-D021-4D20-9949-D446B26DBDE5}" type="slidenum">
              <a:rPr lang="en-US" altLang="fr-FR" sz="1400" b="0">
                <a:solidFill>
                  <a:srgbClr val="FFFF00"/>
                </a:solidFill>
                <a:latin typeface="Technical" pitchFamily="34" charset="0"/>
              </a:rPr>
              <a:pPr eaLnBrk="1" hangingPunct="1"/>
              <a:t>17</a:t>
            </a:fld>
            <a:endParaRPr lang="en-US" altLang="fr-FR" sz="1400" b="0">
              <a:solidFill>
                <a:srgbClr val="FFFF00"/>
              </a:solidFill>
              <a:latin typeface="Technical" pitchFamily="34" charset="0"/>
            </a:endParaRPr>
          </a:p>
        </p:txBody>
      </p:sp>
      <p:pic>
        <p:nvPicPr>
          <p:cNvPr id="6148" name="Picture 2" descr="Muscles-d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7"/>
          <a:stretch>
            <a:fillRect/>
          </a:stretch>
        </p:blipFill>
        <p:spPr>
          <a:xfrm>
            <a:off x="250825" y="0"/>
            <a:ext cx="8675688" cy="683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14" name="Freeform 14"/>
          <p:cNvSpPr>
            <a:spLocks/>
          </p:cNvSpPr>
          <p:nvPr/>
        </p:nvSpPr>
        <p:spPr bwMode="auto">
          <a:xfrm>
            <a:off x="4137025" y="5260975"/>
            <a:ext cx="173038" cy="1417638"/>
          </a:xfrm>
          <a:custGeom>
            <a:avLst/>
            <a:gdLst/>
            <a:ahLst/>
            <a:cxnLst>
              <a:cxn ang="0">
                <a:pos x="16" y="160"/>
              </a:cxn>
              <a:cxn ang="0">
                <a:pos x="2" y="318"/>
              </a:cxn>
              <a:cxn ang="0">
                <a:pos x="10" y="610"/>
              </a:cxn>
              <a:cxn ang="0">
                <a:pos x="16" y="772"/>
              </a:cxn>
              <a:cxn ang="0">
                <a:pos x="70" y="874"/>
              </a:cxn>
              <a:cxn ang="0">
                <a:pos x="64" y="658"/>
              </a:cxn>
              <a:cxn ang="0">
                <a:pos x="70" y="292"/>
              </a:cxn>
              <a:cxn ang="0">
                <a:pos x="100" y="22"/>
              </a:cxn>
              <a:cxn ang="0">
                <a:pos x="16" y="160"/>
              </a:cxn>
            </a:cxnLst>
            <a:rect l="0" t="0" r="r" b="b"/>
            <a:pathLst>
              <a:path w="109" h="893">
                <a:moveTo>
                  <a:pt x="16" y="160"/>
                </a:moveTo>
                <a:cubicBezTo>
                  <a:pt x="0" y="209"/>
                  <a:pt x="3" y="243"/>
                  <a:pt x="2" y="318"/>
                </a:cubicBezTo>
                <a:cubicBezTo>
                  <a:pt x="1" y="393"/>
                  <a:pt x="8" y="534"/>
                  <a:pt x="10" y="610"/>
                </a:cubicBezTo>
                <a:cubicBezTo>
                  <a:pt x="12" y="686"/>
                  <a:pt x="6" y="728"/>
                  <a:pt x="16" y="772"/>
                </a:cubicBezTo>
                <a:cubicBezTo>
                  <a:pt x="26" y="816"/>
                  <a:pt x="62" y="893"/>
                  <a:pt x="70" y="874"/>
                </a:cubicBezTo>
                <a:cubicBezTo>
                  <a:pt x="78" y="855"/>
                  <a:pt x="64" y="755"/>
                  <a:pt x="64" y="658"/>
                </a:cubicBezTo>
                <a:cubicBezTo>
                  <a:pt x="64" y="561"/>
                  <a:pt x="64" y="398"/>
                  <a:pt x="70" y="292"/>
                </a:cubicBezTo>
                <a:cubicBezTo>
                  <a:pt x="76" y="186"/>
                  <a:pt x="109" y="44"/>
                  <a:pt x="100" y="22"/>
                </a:cubicBezTo>
                <a:cubicBezTo>
                  <a:pt x="91" y="0"/>
                  <a:pt x="30" y="109"/>
                  <a:pt x="16" y="160"/>
                </a:cubicBezTo>
                <a:close/>
              </a:path>
            </a:pathLst>
          </a:custGeom>
          <a:solidFill>
            <a:schemeClr val="accent4">
              <a:alpha val="25000"/>
            </a:schemeClr>
          </a:solidFill>
          <a:ln w="19050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15" name="Freeform 15"/>
          <p:cNvSpPr>
            <a:spLocks/>
          </p:cNvSpPr>
          <p:nvPr/>
        </p:nvSpPr>
        <p:spPr bwMode="auto">
          <a:xfrm>
            <a:off x="4237038" y="5205413"/>
            <a:ext cx="233362" cy="1581150"/>
          </a:xfrm>
          <a:custGeom>
            <a:avLst/>
            <a:gdLst/>
            <a:ahLst/>
            <a:cxnLst>
              <a:cxn ang="0">
                <a:pos x="22" y="175"/>
              </a:cxn>
              <a:cxn ang="0">
                <a:pos x="7" y="345"/>
              </a:cxn>
              <a:cxn ang="0">
                <a:pos x="16" y="625"/>
              </a:cxn>
              <a:cxn ang="0">
                <a:pos x="19" y="915"/>
              </a:cxn>
              <a:cxn ang="0">
                <a:pos x="133" y="957"/>
              </a:cxn>
              <a:cxn ang="0">
                <a:pos x="103" y="681"/>
              </a:cxn>
              <a:cxn ang="0">
                <a:pos x="109" y="465"/>
              </a:cxn>
              <a:cxn ang="0">
                <a:pos x="91" y="303"/>
              </a:cxn>
              <a:cxn ang="0">
                <a:pos x="85" y="21"/>
              </a:cxn>
              <a:cxn ang="0">
                <a:pos x="22" y="175"/>
              </a:cxn>
            </a:cxnLst>
            <a:rect l="0" t="0" r="r" b="b"/>
            <a:pathLst>
              <a:path w="147" h="996">
                <a:moveTo>
                  <a:pt x="22" y="175"/>
                </a:moveTo>
                <a:cubicBezTo>
                  <a:pt x="9" y="229"/>
                  <a:pt x="8" y="270"/>
                  <a:pt x="7" y="345"/>
                </a:cubicBezTo>
                <a:cubicBezTo>
                  <a:pt x="6" y="420"/>
                  <a:pt x="14" y="530"/>
                  <a:pt x="16" y="625"/>
                </a:cubicBezTo>
                <a:cubicBezTo>
                  <a:pt x="18" y="720"/>
                  <a:pt x="0" y="860"/>
                  <a:pt x="19" y="915"/>
                </a:cubicBezTo>
                <a:cubicBezTo>
                  <a:pt x="38" y="970"/>
                  <a:pt x="119" y="996"/>
                  <a:pt x="133" y="957"/>
                </a:cubicBezTo>
                <a:cubicBezTo>
                  <a:pt x="147" y="918"/>
                  <a:pt x="107" y="763"/>
                  <a:pt x="103" y="681"/>
                </a:cubicBezTo>
                <a:cubicBezTo>
                  <a:pt x="99" y="599"/>
                  <a:pt x="111" y="528"/>
                  <a:pt x="109" y="465"/>
                </a:cubicBezTo>
                <a:cubicBezTo>
                  <a:pt x="107" y="402"/>
                  <a:pt x="95" y="377"/>
                  <a:pt x="91" y="303"/>
                </a:cubicBezTo>
                <a:cubicBezTo>
                  <a:pt x="87" y="229"/>
                  <a:pt x="97" y="42"/>
                  <a:pt x="85" y="21"/>
                </a:cubicBezTo>
                <a:cubicBezTo>
                  <a:pt x="73" y="0"/>
                  <a:pt x="35" y="143"/>
                  <a:pt x="22" y="175"/>
                </a:cubicBezTo>
                <a:close/>
              </a:path>
            </a:pathLst>
          </a:custGeom>
          <a:solidFill>
            <a:srgbClr val="FF3300">
              <a:alpha val="25000"/>
            </a:srgbClr>
          </a:solidFill>
          <a:ln w="190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16" name="Freeform 16"/>
          <p:cNvSpPr>
            <a:spLocks/>
          </p:cNvSpPr>
          <p:nvPr/>
        </p:nvSpPr>
        <p:spPr bwMode="auto">
          <a:xfrm>
            <a:off x="4406900" y="5232400"/>
            <a:ext cx="193675" cy="1625600"/>
          </a:xfrm>
          <a:custGeom>
            <a:avLst/>
            <a:gdLst/>
            <a:ahLst/>
            <a:cxnLst>
              <a:cxn ang="0">
                <a:pos x="62" y="196"/>
              </a:cxn>
              <a:cxn ang="0">
                <a:pos x="82" y="376"/>
              </a:cxn>
              <a:cxn ang="0">
                <a:pos x="95" y="652"/>
              </a:cxn>
              <a:cxn ang="0">
                <a:pos x="112" y="970"/>
              </a:cxn>
              <a:cxn ang="0">
                <a:pos x="35" y="976"/>
              </a:cxn>
              <a:cxn ang="0">
                <a:pos x="22" y="700"/>
              </a:cxn>
              <a:cxn ang="0">
                <a:pos x="22" y="448"/>
              </a:cxn>
              <a:cxn ang="0">
                <a:pos x="2" y="292"/>
              </a:cxn>
              <a:cxn ang="0">
                <a:pos x="13" y="16"/>
              </a:cxn>
              <a:cxn ang="0">
                <a:pos x="62" y="196"/>
              </a:cxn>
            </a:cxnLst>
            <a:rect l="0" t="0" r="r" b="b"/>
            <a:pathLst>
              <a:path w="122" h="1024">
                <a:moveTo>
                  <a:pt x="62" y="196"/>
                </a:moveTo>
                <a:cubicBezTo>
                  <a:pt x="74" y="256"/>
                  <a:pt x="77" y="300"/>
                  <a:pt x="82" y="376"/>
                </a:cubicBezTo>
                <a:cubicBezTo>
                  <a:pt x="87" y="452"/>
                  <a:pt x="90" y="553"/>
                  <a:pt x="95" y="652"/>
                </a:cubicBezTo>
                <a:cubicBezTo>
                  <a:pt x="100" y="751"/>
                  <a:pt x="122" y="916"/>
                  <a:pt x="112" y="970"/>
                </a:cubicBezTo>
                <a:cubicBezTo>
                  <a:pt x="102" y="1024"/>
                  <a:pt x="50" y="1021"/>
                  <a:pt x="35" y="976"/>
                </a:cubicBezTo>
                <a:cubicBezTo>
                  <a:pt x="20" y="931"/>
                  <a:pt x="24" y="788"/>
                  <a:pt x="22" y="700"/>
                </a:cubicBezTo>
                <a:cubicBezTo>
                  <a:pt x="20" y="612"/>
                  <a:pt x="25" y="516"/>
                  <a:pt x="22" y="448"/>
                </a:cubicBezTo>
                <a:cubicBezTo>
                  <a:pt x="19" y="380"/>
                  <a:pt x="4" y="364"/>
                  <a:pt x="2" y="292"/>
                </a:cubicBezTo>
                <a:cubicBezTo>
                  <a:pt x="0" y="220"/>
                  <a:pt x="3" y="32"/>
                  <a:pt x="13" y="16"/>
                </a:cubicBezTo>
                <a:cubicBezTo>
                  <a:pt x="23" y="0"/>
                  <a:pt x="50" y="136"/>
                  <a:pt x="62" y="196"/>
                </a:cubicBezTo>
                <a:close/>
              </a:path>
            </a:pathLst>
          </a:custGeom>
          <a:solidFill>
            <a:srgbClr val="92D050">
              <a:alpha val="52157"/>
            </a:srgbClr>
          </a:solidFill>
          <a:ln w="19050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17" name="Freeform 17"/>
          <p:cNvSpPr>
            <a:spLocks/>
          </p:cNvSpPr>
          <p:nvPr/>
        </p:nvSpPr>
        <p:spPr bwMode="auto">
          <a:xfrm>
            <a:off x="4560888" y="5661025"/>
            <a:ext cx="101600" cy="11525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46" y="133"/>
              </a:cxn>
              <a:cxn ang="0">
                <a:pos x="49" y="271"/>
              </a:cxn>
              <a:cxn ang="0">
                <a:pos x="52" y="499"/>
              </a:cxn>
              <a:cxn ang="0">
                <a:pos x="64" y="637"/>
              </a:cxn>
              <a:cxn ang="0">
                <a:pos x="52" y="726"/>
              </a:cxn>
              <a:cxn ang="0">
                <a:pos x="28" y="637"/>
              </a:cxn>
              <a:cxn ang="0">
                <a:pos x="7" y="408"/>
              </a:cxn>
              <a:cxn ang="0">
                <a:pos x="7" y="136"/>
              </a:cxn>
              <a:cxn ang="0">
                <a:pos x="7" y="0"/>
              </a:cxn>
            </a:cxnLst>
            <a:rect l="0" t="0" r="r" b="b"/>
            <a:pathLst>
              <a:path w="64" h="726">
                <a:moveTo>
                  <a:pt x="7" y="0"/>
                </a:moveTo>
                <a:cubicBezTo>
                  <a:pt x="13" y="0"/>
                  <a:pt x="39" y="88"/>
                  <a:pt x="46" y="133"/>
                </a:cubicBezTo>
                <a:cubicBezTo>
                  <a:pt x="53" y="178"/>
                  <a:pt x="48" y="210"/>
                  <a:pt x="49" y="271"/>
                </a:cubicBezTo>
                <a:cubicBezTo>
                  <a:pt x="50" y="332"/>
                  <a:pt x="49" y="438"/>
                  <a:pt x="52" y="499"/>
                </a:cubicBezTo>
                <a:cubicBezTo>
                  <a:pt x="55" y="560"/>
                  <a:pt x="64" y="599"/>
                  <a:pt x="64" y="637"/>
                </a:cubicBezTo>
                <a:cubicBezTo>
                  <a:pt x="64" y="675"/>
                  <a:pt x="58" y="726"/>
                  <a:pt x="52" y="726"/>
                </a:cubicBezTo>
                <a:cubicBezTo>
                  <a:pt x="46" y="726"/>
                  <a:pt x="35" y="690"/>
                  <a:pt x="28" y="637"/>
                </a:cubicBezTo>
                <a:cubicBezTo>
                  <a:pt x="21" y="584"/>
                  <a:pt x="10" y="491"/>
                  <a:pt x="7" y="408"/>
                </a:cubicBezTo>
                <a:cubicBezTo>
                  <a:pt x="4" y="325"/>
                  <a:pt x="7" y="204"/>
                  <a:pt x="7" y="136"/>
                </a:cubicBezTo>
                <a:cubicBezTo>
                  <a:pt x="7" y="68"/>
                  <a:pt x="0" y="0"/>
                  <a:pt x="7" y="0"/>
                </a:cubicBezTo>
                <a:close/>
              </a:path>
            </a:pathLst>
          </a:custGeom>
          <a:solidFill>
            <a:srgbClr val="00FFCC">
              <a:alpha val="25000"/>
            </a:srgbClr>
          </a:solidFill>
          <a:ln w="19050" cap="flat" cmpd="sng">
            <a:solidFill>
              <a:srgbClr val="00FFCC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23" name="Freeform 23"/>
          <p:cNvSpPr>
            <a:spLocks/>
          </p:cNvSpPr>
          <p:nvPr/>
        </p:nvSpPr>
        <p:spPr bwMode="auto">
          <a:xfrm>
            <a:off x="4583113" y="4429125"/>
            <a:ext cx="698500" cy="2528888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273" y="746"/>
              </a:cxn>
              <a:cxn ang="0">
                <a:pos x="409" y="1250"/>
              </a:cxn>
              <a:cxn ang="0">
                <a:pos x="89" y="1514"/>
              </a:cxn>
              <a:cxn ang="0">
                <a:pos x="38" y="776"/>
              </a:cxn>
              <a:cxn ang="0">
                <a:pos x="38" y="5"/>
              </a:cxn>
            </a:cxnLst>
            <a:rect l="0" t="0" r="r" b="b"/>
            <a:pathLst>
              <a:path w="440" h="1593">
                <a:moveTo>
                  <a:pt x="38" y="5"/>
                </a:moveTo>
                <a:cubicBezTo>
                  <a:pt x="77" y="0"/>
                  <a:pt x="211" y="539"/>
                  <a:pt x="273" y="746"/>
                </a:cubicBezTo>
                <a:cubicBezTo>
                  <a:pt x="335" y="953"/>
                  <a:pt x="440" y="1122"/>
                  <a:pt x="409" y="1250"/>
                </a:cubicBezTo>
                <a:cubicBezTo>
                  <a:pt x="378" y="1378"/>
                  <a:pt x="151" y="1593"/>
                  <a:pt x="89" y="1514"/>
                </a:cubicBezTo>
                <a:cubicBezTo>
                  <a:pt x="27" y="1435"/>
                  <a:pt x="47" y="1028"/>
                  <a:pt x="38" y="776"/>
                </a:cubicBezTo>
                <a:cubicBezTo>
                  <a:pt x="29" y="524"/>
                  <a:pt x="0" y="12"/>
                  <a:pt x="38" y="5"/>
                </a:cubicBezTo>
                <a:close/>
              </a:path>
            </a:pathLst>
          </a:custGeom>
          <a:noFill/>
          <a:ln w="28575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24" name="Rectangle 24"/>
          <p:cNvSpPr>
            <a:spLocks noChangeArrowheads="1"/>
          </p:cNvSpPr>
          <p:nvPr/>
        </p:nvSpPr>
        <p:spPr bwMode="auto">
          <a:xfrm>
            <a:off x="7235825" y="6021388"/>
            <a:ext cx="1657350" cy="288925"/>
          </a:xfrm>
          <a:prstGeom prst="rect">
            <a:avLst/>
          </a:prstGeom>
          <a:noFill/>
          <a:ln w="2857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30" name="Rectangle 30"/>
          <p:cNvSpPr>
            <a:spLocks noChangeArrowheads="1"/>
          </p:cNvSpPr>
          <p:nvPr/>
        </p:nvSpPr>
        <p:spPr bwMode="auto">
          <a:xfrm>
            <a:off x="539750" y="5661025"/>
            <a:ext cx="1511300" cy="504825"/>
          </a:xfrm>
          <a:prstGeom prst="rect">
            <a:avLst/>
          </a:prstGeom>
          <a:solidFill>
            <a:srgbClr val="9933FF">
              <a:alpha val="35001"/>
            </a:srgbClr>
          </a:solidFill>
          <a:ln w="28575" algn="ctr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32" name="Text Box 32"/>
          <p:cNvSpPr txBox="1">
            <a:spLocks noChangeArrowheads="1"/>
          </p:cNvSpPr>
          <p:nvPr/>
        </p:nvSpPr>
        <p:spPr bwMode="auto">
          <a:xfrm>
            <a:off x="3551238" y="5638800"/>
            <a:ext cx="936625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</a:t>
            </a:r>
            <a:endParaRPr lang="fr-CA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8833" name="Text Box 33"/>
          <p:cNvSpPr txBox="1">
            <a:spLocks noChangeArrowheads="1"/>
          </p:cNvSpPr>
          <p:nvPr/>
        </p:nvSpPr>
        <p:spPr bwMode="auto">
          <a:xfrm rot="1199756">
            <a:off x="3429000" y="5989638"/>
            <a:ext cx="936625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16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medial</a:t>
            </a:r>
          </a:p>
        </p:txBody>
      </p:sp>
      <p:sp>
        <p:nvSpPr>
          <p:cNvPr id="588834" name="Rectangle 34"/>
          <p:cNvSpPr>
            <a:spLocks noChangeArrowheads="1"/>
          </p:cNvSpPr>
          <p:nvPr/>
        </p:nvSpPr>
        <p:spPr bwMode="auto">
          <a:xfrm>
            <a:off x="636588" y="6381750"/>
            <a:ext cx="1439862" cy="288925"/>
          </a:xfrm>
          <a:prstGeom prst="rect">
            <a:avLst/>
          </a:prstGeom>
          <a:solidFill>
            <a:srgbClr val="00FFCC">
              <a:alpha val="35001"/>
            </a:srgbClr>
          </a:solidFill>
          <a:ln w="28575" algn="ctr">
            <a:solidFill>
              <a:srgbClr val="00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42" name="Line 42"/>
          <p:cNvSpPr>
            <a:spLocks noChangeShapeType="1"/>
          </p:cNvSpPr>
          <p:nvPr/>
        </p:nvSpPr>
        <p:spPr bwMode="auto">
          <a:xfrm flipH="1" flipV="1">
            <a:off x="4787900" y="6153150"/>
            <a:ext cx="2416175" cy="14288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43" name="Line 43"/>
          <p:cNvSpPr>
            <a:spLocks noChangeShapeType="1"/>
          </p:cNvSpPr>
          <p:nvPr/>
        </p:nvSpPr>
        <p:spPr bwMode="auto">
          <a:xfrm flipH="1" flipV="1">
            <a:off x="2051050" y="6511925"/>
            <a:ext cx="2592388" cy="0"/>
          </a:xfrm>
          <a:prstGeom prst="line">
            <a:avLst/>
          </a:prstGeom>
          <a:noFill/>
          <a:ln w="28575">
            <a:solidFill>
              <a:srgbClr val="00FFCC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44" name="Line 44"/>
          <p:cNvSpPr>
            <a:spLocks noChangeShapeType="1"/>
          </p:cNvSpPr>
          <p:nvPr/>
        </p:nvSpPr>
        <p:spPr bwMode="auto">
          <a:xfrm flipH="1" flipV="1">
            <a:off x="2051050" y="5818188"/>
            <a:ext cx="1368425" cy="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45" name="Line 45"/>
          <p:cNvSpPr>
            <a:spLocks noChangeShapeType="1"/>
          </p:cNvSpPr>
          <p:nvPr/>
        </p:nvSpPr>
        <p:spPr bwMode="auto">
          <a:xfrm flipH="1">
            <a:off x="3419475" y="5635625"/>
            <a:ext cx="804863" cy="169863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46" name="Line 46"/>
          <p:cNvSpPr>
            <a:spLocks noChangeShapeType="1"/>
          </p:cNvSpPr>
          <p:nvPr/>
        </p:nvSpPr>
        <p:spPr bwMode="auto">
          <a:xfrm flipH="1" flipV="1">
            <a:off x="3441700" y="5830888"/>
            <a:ext cx="863600" cy="46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47" name="Line 47"/>
          <p:cNvSpPr>
            <a:spLocks noChangeShapeType="1"/>
          </p:cNvSpPr>
          <p:nvPr/>
        </p:nvSpPr>
        <p:spPr bwMode="auto">
          <a:xfrm flipH="1" flipV="1">
            <a:off x="3419475" y="5843588"/>
            <a:ext cx="1081088" cy="477837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54" name="Text Box 54"/>
          <p:cNvSpPr txBox="1">
            <a:spLocks noChangeArrowheads="1"/>
          </p:cNvSpPr>
          <p:nvPr/>
        </p:nvSpPr>
        <p:spPr bwMode="auto">
          <a:xfrm>
            <a:off x="192088" y="138113"/>
            <a:ext cx="3168650" cy="396875"/>
          </a:xfrm>
          <a:prstGeom prst="rect">
            <a:avLst/>
          </a:prstGeom>
          <a:solidFill>
            <a:srgbClr val="00FFCC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Muscles dorsaux superficiels</a:t>
            </a:r>
          </a:p>
        </p:txBody>
      </p:sp>
      <p:sp>
        <p:nvSpPr>
          <p:cNvPr id="588856" name="Text Box 56"/>
          <p:cNvSpPr txBox="1">
            <a:spLocks noChangeArrowheads="1"/>
          </p:cNvSpPr>
          <p:nvPr/>
        </p:nvSpPr>
        <p:spPr bwMode="auto">
          <a:xfrm>
            <a:off x="188913" y="620688"/>
            <a:ext cx="2160587" cy="396875"/>
          </a:xfrm>
          <a:prstGeom prst="rect">
            <a:avLst/>
          </a:prstGeom>
          <a:solidFill>
            <a:srgbClr val="FF3300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FFFFFF"/>
                  </a:outerShdw>
                </a:effectLst>
              </a:rPr>
              <a:t>Muscles lombaires</a:t>
            </a:r>
          </a:p>
        </p:txBody>
      </p:sp>
      <p:sp>
        <p:nvSpPr>
          <p:cNvPr id="588862" name="AutoShape 62"/>
          <p:cNvSpPr>
            <a:spLocks noChangeArrowheads="1"/>
          </p:cNvSpPr>
          <p:nvPr/>
        </p:nvSpPr>
        <p:spPr bwMode="auto">
          <a:xfrm rot="-744612">
            <a:off x="3419475" y="5516563"/>
            <a:ext cx="576263" cy="217487"/>
          </a:xfrm>
          <a:prstGeom prst="roundRect">
            <a:avLst>
              <a:gd name="adj" fmla="val 16667"/>
            </a:avLst>
          </a:prstGeom>
          <a:solidFill>
            <a:schemeClr val="bg2">
              <a:alpha val="39999"/>
            </a:schemeClr>
          </a:solidFill>
          <a:ln w="2857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831" name="Text Box 31"/>
          <p:cNvSpPr txBox="1">
            <a:spLocks noChangeArrowheads="1"/>
          </p:cNvSpPr>
          <p:nvPr/>
        </p:nvSpPr>
        <p:spPr bwMode="auto">
          <a:xfrm rot="-801321">
            <a:off x="3360738" y="5404833"/>
            <a:ext cx="936625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1600" b="1" dirty="0" err="1">
                <a:solidFill>
                  <a:schemeClr val="accent4"/>
                </a:solidFill>
              </a:rPr>
              <a:t>lower</a:t>
            </a:r>
            <a:endParaRPr lang="fr-CA" sz="1600" b="1" dirty="0">
              <a:solidFill>
                <a:schemeClr val="accent4"/>
              </a:solidFill>
            </a:endParaRPr>
          </a:p>
        </p:txBody>
      </p:sp>
      <p:sp>
        <p:nvSpPr>
          <p:cNvPr id="33" name="ZoneTexte 32"/>
          <p:cNvSpPr txBox="1"/>
          <p:nvPr>
            <p:custDataLst>
              <p:tags r:id="rId1"/>
            </p:custDataLst>
          </p:nvPr>
        </p:nvSpPr>
        <p:spPr>
          <a:xfrm>
            <a:off x="6363991" y="48394"/>
            <a:ext cx="2600325" cy="1144588"/>
          </a:xfrm>
          <a:prstGeom prst="horizontalScrol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injection 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Longissimus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4625975" y="3814763"/>
            <a:ext cx="1087438" cy="2751137"/>
          </a:xfrm>
          <a:custGeom>
            <a:avLst/>
            <a:gdLst/>
            <a:ahLst/>
            <a:cxnLst>
              <a:cxn ang="0">
                <a:pos x="646" y="29"/>
              </a:cxn>
              <a:cxn ang="0">
                <a:pos x="608" y="219"/>
              </a:cxn>
              <a:cxn ang="0">
                <a:pos x="646" y="528"/>
              </a:cxn>
              <a:cxn ang="0">
                <a:pos x="646" y="755"/>
              </a:cxn>
              <a:cxn ang="0">
                <a:pos x="556" y="1072"/>
              </a:cxn>
              <a:cxn ang="0">
                <a:pos x="374" y="1390"/>
              </a:cxn>
              <a:cxn ang="0">
                <a:pos x="80" y="1695"/>
              </a:cxn>
              <a:cxn ang="0">
                <a:pos x="11" y="1617"/>
              </a:cxn>
              <a:cxn ang="0">
                <a:pos x="11" y="1254"/>
              </a:cxn>
              <a:cxn ang="0">
                <a:pos x="26" y="975"/>
              </a:cxn>
              <a:cxn ang="0">
                <a:pos x="146" y="759"/>
              </a:cxn>
              <a:cxn ang="0">
                <a:pos x="374" y="392"/>
              </a:cxn>
              <a:cxn ang="0">
                <a:pos x="646" y="29"/>
              </a:cxn>
            </a:cxnLst>
            <a:rect l="0" t="0" r="r" b="b"/>
            <a:pathLst>
              <a:path w="685" h="1733">
                <a:moveTo>
                  <a:pt x="646" y="29"/>
                </a:moveTo>
                <a:cubicBezTo>
                  <a:pt x="685" y="0"/>
                  <a:pt x="608" y="136"/>
                  <a:pt x="608" y="219"/>
                </a:cubicBezTo>
                <a:cubicBezTo>
                  <a:pt x="608" y="302"/>
                  <a:pt x="640" y="439"/>
                  <a:pt x="646" y="528"/>
                </a:cubicBezTo>
                <a:cubicBezTo>
                  <a:pt x="652" y="617"/>
                  <a:pt x="661" y="664"/>
                  <a:pt x="646" y="755"/>
                </a:cubicBezTo>
                <a:cubicBezTo>
                  <a:pt x="631" y="846"/>
                  <a:pt x="601" y="966"/>
                  <a:pt x="556" y="1072"/>
                </a:cubicBezTo>
                <a:cubicBezTo>
                  <a:pt x="511" y="1178"/>
                  <a:pt x="453" y="1286"/>
                  <a:pt x="374" y="1390"/>
                </a:cubicBezTo>
                <a:cubicBezTo>
                  <a:pt x="295" y="1494"/>
                  <a:pt x="140" y="1657"/>
                  <a:pt x="80" y="1695"/>
                </a:cubicBezTo>
                <a:cubicBezTo>
                  <a:pt x="20" y="1733"/>
                  <a:pt x="22" y="1690"/>
                  <a:pt x="11" y="1617"/>
                </a:cubicBezTo>
                <a:cubicBezTo>
                  <a:pt x="0" y="1544"/>
                  <a:pt x="8" y="1361"/>
                  <a:pt x="11" y="1254"/>
                </a:cubicBezTo>
                <a:cubicBezTo>
                  <a:pt x="14" y="1147"/>
                  <a:pt x="3" y="1058"/>
                  <a:pt x="26" y="975"/>
                </a:cubicBezTo>
                <a:cubicBezTo>
                  <a:pt x="49" y="892"/>
                  <a:pt x="88" y="856"/>
                  <a:pt x="146" y="759"/>
                </a:cubicBezTo>
                <a:cubicBezTo>
                  <a:pt x="204" y="662"/>
                  <a:pt x="291" y="513"/>
                  <a:pt x="374" y="392"/>
                </a:cubicBezTo>
                <a:cubicBezTo>
                  <a:pt x="457" y="271"/>
                  <a:pt x="608" y="59"/>
                  <a:pt x="646" y="2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 w="1905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7223125" y="4686300"/>
            <a:ext cx="1309688" cy="288925"/>
          </a:xfrm>
          <a:prstGeom prst="rect">
            <a:avLst/>
          </a:prstGeom>
          <a:solidFill>
            <a:srgbClr val="FFFF00">
              <a:alpha val="35001"/>
            </a:srgbClr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flipH="1" flipV="1">
            <a:off x="5435600" y="4816475"/>
            <a:ext cx="1768475" cy="14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>
            <a:off x="5580063" y="40052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4787900" y="4076700"/>
            <a:ext cx="2889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4102100" y="4038600"/>
            <a:ext cx="117475" cy="1403350"/>
          </a:xfrm>
          <a:custGeom>
            <a:avLst/>
            <a:gdLst/>
            <a:ahLst/>
            <a:cxnLst>
              <a:cxn ang="0">
                <a:pos x="14" y="144"/>
              </a:cxn>
              <a:cxn ang="0">
                <a:pos x="14" y="342"/>
              </a:cxn>
              <a:cxn ang="0">
                <a:pos x="26" y="630"/>
              </a:cxn>
              <a:cxn ang="0">
                <a:pos x="14" y="786"/>
              </a:cxn>
              <a:cxn ang="0">
                <a:pos x="38" y="870"/>
              </a:cxn>
              <a:cxn ang="0">
                <a:pos x="64" y="798"/>
              </a:cxn>
              <a:cxn ang="0">
                <a:pos x="74" y="354"/>
              </a:cxn>
              <a:cxn ang="0">
                <a:pos x="62" y="54"/>
              </a:cxn>
              <a:cxn ang="0">
                <a:pos x="8" y="28"/>
              </a:cxn>
              <a:cxn ang="0">
                <a:pos x="14" y="144"/>
              </a:cxn>
            </a:cxnLst>
            <a:rect l="0" t="0" r="r" b="b"/>
            <a:pathLst>
              <a:path w="74" h="884">
                <a:moveTo>
                  <a:pt x="14" y="144"/>
                </a:moveTo>
                <a:cubicBezTo>
                  <a:pt x="15" y="196"/>
                  <a:pt x="12" y="261"/>
                  <a:pt x="14" y="342"/>
                </a:cubicBezTo>
                <a:cubicBezTo>
                  <a:pt x="16" y="423"/>
                  <a:pt x="26" y="556"/>
                  <a:pt x="26" y="630"/>
                </a:cubicBezTo>
                <a:cubicBezTo>
                  <a:pt x="26" y="704"/>
                  <a:pt x="12" y="746"/>
                  <a:pt x="14" y="786"/>
                </a:cubicBezTo>
                <a:cubicBezTo>
                  <a:pt x="16" y="826"/>
                  <a:pt x="30" y="868"/>
                  <a:pt x="38" y="870"/>
                </a:cubicBezTo>
                <a:cubicBezTo>
                  <a:pt x="46" y="872"/>
                  <a:pt x="58" y="884"/>
                  <a:pt x="64" y="798"/>
                </a:cubicBezTo>
                <a:cubicBezTo>
                  <a:pt x="70" y="712"/>
                  <a:pt x="74" y="478"/>
                  <a:pt x="74" y="354"/>
                </a:cubicBezTo>
                <a:cubicBezTo>
                  <a:pt x="74" y="230"/>
                  <a:pt x="73" y="108"/>
                  <a:pt x="62" y="54"/>
                </a:cubicBezTo>
                <a:cubicBezTo>
                  <a:pt x="51" y="0"/>
                  <a:pt x="16" y="13"/>
                  <a:pt x="8" y="28"/>
                </a:cubicBezTo>
                <a:cubicBezTo>
                  <a:pt x="0" y="43"/>
                  <a:pt x="16" y="105"/>
                  <a:pt x="14" y="144"/>
                </a:cubicBezTo>
                <a:close/>
              </a:path>
            </a:pathLst>
          </a:custGeom>
          <a:solidFill>
            <a:srgbClr val="FF0000">
              <a:alpha val="24706"/>
            </a:srgbClr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7210425" y="3992563"/>
            <a:ext cx="936625" cy="288925"/>
          </a:xfrm>
          <a:prstGeom prst="rect">
            <a:avLst/>
          </a:prstGeom>
          <a:solidFill>
            <a:srgbClr val="FF0000">
              <a:alpha val="35001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7210425" y="4305300"/>
            <a:ext cx="1152525" cy="288925"/>
          </a:xfrm>
          <a:prstGeom prst="rect">
            <a:avLst/>
          </a:prstGeom>
          <a:solidFill>
            <a:srgbClr val="FF7C80">
              <a:alpha val="35001"/>
            </a:srgbClr>
          </a:solidFill>
          <a:ln w="28575" algn="ctr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H="1">
            <a:off x="4140200" y="4111625"/>
            <a:ext cx="3082925" cy="2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H="1" flipV="1">
            <a:off x="4427538" y="4437063"/>
            <a:ext cx="2738437" cy="1587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Freeform 9"/>
          <p:cNvSpPr>
            <a:spLocks/>
          </p:cNvSpPr>
          <p:nvPr/>
        </p:nvSpPr>
        <p:spPr bwMode="auto">
          <a:xfrm>
            <a:off x="4354513" y="3775075"/>
            <a:ext cx="228600" cy="1920875"/>
          </a:xfrm>
          <a:custGeom>
            <a:avLst/>
            <a:gdLst/>
            <a:ahLst/>
            <a:cxnLst>
              <a:cxn ang="0">
                <a:pos x="11" y="142"/>
              </a:cxn>
              <a:cxn ang="0">
                <a:pos x="5" y="340"/>
              </a:cxn>
              <a:cxn ang="0">
                <a:pos x="5" y="544"/>
              </a:cxn>
              <a:cxn ang="0">
                <a:pos x="35" y="868"/>
              </a:cxn>
              <a:cxn ang="0">
                <a:pos x="125" y="1174"/>
              </a:cxn>
              <a:cxn ang="0">
                <a:pos x="143" y="1084"/>
              </a:cxn>
              <a:cxn ang="0">
                <a:pos x="132" y="871"/>
              </a:cxn>
              <a:cxn ang="0">
                <a:pos x="119" y="418"/>
              </a:cxn>
              <a:cxn ang="0">
                <a:pos x="103" y="54"/>
              </a:cxn>
              <a:cxn ang="0">
                <a:pos x="47" y="94"/>
              </a:cxn>
              <a:cxn ang="0">
                <a:pos x="11" y="142"/>
              </a:cxn>
            </a:cxnLst>
            <a:rect l="0" t="0" r="r" b="b"/>
            <a:pathLst>
              <a:path w="144" h="1210">
                <a:moveTo>
                  <a:pt x="11" y="142"/>
                </a:moveTo>
                <a:cubicBezTo>
                  <a:pt x="0" y="182"/>
                  <a:pt x="6" y="273"/>
                  <a:pt x="5" y="340"/>
                </a:cubicBezTo>
                <a:cubicBezTo>
                  <a:pt x="4" y="407"/>
                  <a:pt x="0" y="456"/>
                  <a:pt x="5" y="544"/>
                </a:cubicBezTo>
                <a:cubicBezTo>
                  <a:pt x="10" y="632"/>
                  <a:pt x="15" y="763"/>
                  <a:pt x="35" y="868"/>
                </a:cubicBezTo>
                <a:cubicBezTo>
                  <a:pt x="55" y="973"/>
                  <a:pt x="107" y="1138"/>
                  <a:pt x="125" y="1174"/>
                </a:cubicBezTo>
                <a:cubicBezTo>
                  <a:pt x="143" y="1210"/>
                  <a:pt x="142" y="1134"/>
                  <a:pt x="143" y="1084"/>
                </a:cubicBezTo>
                <a:cubicBezTo>
                  <a:pt x="144" y="1034"/>
                  <a:pt x="136" y="982"/>
                  <a:pt x="132" y="871"/>
                </a:cubicBezTo>
                <a:cubicBezTo>
                  <a:pt x="128" y="760"/>
                  <a:pt x="124" y="554"/>
                  <a:pt x="119" y="418"/>
                </a:cubicBezTo>
                <a:cubicBezTo>
                  <a:pt x="114" y="282"/>
                  <a:pt x="115" y="108"/>
                  <a:pt x="103" y="54"/>
                </a:cubicBezTo>
                <a:cubicBezTo>
                  <a:pt x="91" y="0"/>
                  <a:pt x="62" y="79"/>
                  <a:pt x="47" y="94"/>
                </a:cubicBezTo>
                <a:cubicBezTo>
                  <a:pt x="32" y="109"/>
                  <a:pt x="18" y="132"/>
                  <a:pt x="11" y="142"/>
                </a:cubicBezTo>
                <a:close/>
              </a:path>
            </a:pathLst>
          </a:custGeom>
          <a:solidFill>
            <a:srgbClr val="FF7C80">
              <a:alpha val="25000"/>
            </a:srgbClr>
          </a:solidFill>
          <a:ln w="19050" cap="flat" cmpd="sng">
            <a:solidFill>
              <a:srgbClr val="FF7C8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7235825" y="6021388"/>
            <a:ext cx="1657350" cy="288925"/>
          </a:xfrm>
          <a:prstGeom prst="rect">
            <a:avLst/>
          </a:prstGeom>
          <a:noFill/>
          <a:ln w="2857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 flipH="1" flipV="1">
            <a:off x="4787900" y="6153150"/>
            <a:ext cx="2416175" cy="14288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Accolade fermante 48"/>
          <p:cNvSpPr/>
          <p:nvPr/>
        </p:nvSpPr>
        <p:spPr bwMode="auto">
          <a:xfrm>
            <a:off x="4716463" y="5435600"/>
            <a:ext cx="323850" cy="1368425"/>
          </a:xfrm>
          <a:prstGeom prst="rightBrac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888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8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8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58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8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8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8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8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8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58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8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30" grpId="0" animBg="1"/>
      <p:bldP spid="588832" grpId="0"/>
      <p:bldP spid="588833" grpId="0"/>
      <p:bldP spid="588834" grpId="0" animBg="1"/>
      <p:bldP spid="588854" grpId="0" animBg="1"/>
      <p:bldP spid="588831" grpId="0"/>
      <p:bldP spid="33" grpId="0" animBg="1"/>
      <p:bldP spid="32" grpId="0" animBg="1"/>
      <p:bldP spid="35" grpId="0" animBg="1"/>
      <p:bldP spid="36" grpId="0"/>
      <p:bldP spid="39" grpId="0" animBg="1"/>
      <p:bldP spid="40" grpId="0" animBg="1"/>
      <p:bldP spid="47" grpId="0" animBg="1"/>
      <p:bldP spid="47" grpId="1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00416" cy="59253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2380032"/>
            <a:ext cx="20050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Latissimus</a:t>
            </a:r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dorsi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652120" y="2852936"/>
            <a:ext cx="720081" cy="3475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2171171" y="4356393"/>
            <a:ext cx="1" cy="8469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619672" y="5004465"/>
            <a:ext cx="18009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Fascia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lombodorsal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5762"/>
            <a:ext cx="7900416" cy="592531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3899363" y="3636313"/>
            <a:ext cx="1" cy="8469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347864" y="4500409"/>
            <a:ext cx="18009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Fascia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lombodorsal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6142745" y="3068960"/>
            <a:ext cx="1" cy="8469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899594" y="3402265"/>
            <a:ext cx="922672" cy="6776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80376" y="4079936"/>
            <a:ext cx="12130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Medialis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899594" y="3068960"/>
            <a:ext cx="432046" cy="5847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-36512" y="3501007"/>
            <a:ext cx="1091254" cy="342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Upper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1369" y="1916832"/>
            <a:ext cx="121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547664" y="2204864"/>
            <a:ext cx="72008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561096" y="3741100"/>
            <a:ext cx="634640" cy="7895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141878" y="4530606"/>
            <a:ext cx="14859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Multifidus</a:t>
            </a:r>
            <a:endParaRPr lang="fr-CA" sz="16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spinae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1146412" y="3411904"/>
            <a:ext cx="6441743" cy="814686"/>
          </a:xfrm>
          <a:custGeom>
            <a:avLst/>
            <a:gdLst>
              <a:gd name="connsiteX0" fmla="*/ 0 w 6441743"/>
              <a:gd name="connsiteY0" fmla="*/ 409469 h 814686"/>
              <a:gd name="connsiteX1" fmla="*/ 150125 w 6441743"/>
              <a:gd name="connsiteY1" fmla="*/ 464060 h 814686"/>
              <a:gd name="connsiteX2" fmla="*/ 232012 w 6441743"/>
              <a:gd name="connsiteY2" fmla="*/ 477708 h 814686"/>
              <a:gd name="connsiteX3" fmla="*/ 327546 w 6441743"/>
              <a:gd name="connsiteY3" fmla="*/ 505003 h 814686"/>
              <a:gd name="connsiteX4" fmla="*/ 464024 w 6441743"/>
              <a:gd name="connsiteY4" fmla="*/ 545947 h 814686"/>
              <a:gd name="connsiteX5" fmla="*/ 504967 w 6441743"/>
              <a:gd name="connsiteY5" fmla="*/ 559595 h 814686"/>
              <a:gd name="connsiteX6" fmla="*/ 545910 w 6441743"/>
              <a:gd name="connsiteY6" fmla="*/ 573242 h 814686"/>
              <a:gd name="connsiteX7" fmla="*/ 600501 w 6441743"/>
              <a:gd name="connsiteY7" fmla="*/ 600538 h 814686"/>
              <a:gd name="connsiteX8" fmla="*/ 655092 w 6441743"/>
              <a:gd name="connsiteY8" fmla="*/ 614186 h 814686"/>
              <a:gd name="connsiteX9" fmla="*/ 736979 w 6441743"/>
              <a:gd name="connsiteY9" fmla="*/ 641481 h 814686"/>
              <a:gd name="connsiteX10" fmla="*/ 818866 w 6441743"/>
              <a:gd name="connsiteY10" fmla="*/ 668777 h 814686"/>
              <a:gd name="connsiteX11" fmla="*/ 982639 w 6441743"/>
              <a:gd name="connsiteY11" fmla="*/ 696072 h 814686"/>
              <a:gd name="connsiteX12" fmla="*/ 1105469 w 6441743"/>
              <a:gd name="connsiteY12" fmla="*/ 723368 h 814686"/>
              <a:gd name="connsiteX13" fmla="*/ 1433015 w 6441743"/>
              <a:gd name="connsiteY13" fmla="*/ 737015 h 814686"/>
              <a:gd name="connsiteX14" fmla="*/ 1528549 w 6441743"/>
              <a:gd name="connsiteY14" fmla="*/ 750663 h 814686"/>
              <a:gd name="connsiteX15" fmla="*/ 1583140 w 6441743"/>
              <a:gd name="connsiteY15" fmla="*/ 764311 h 814686"/>
              <a:gd name="connsiteX16" fmla="*/ 1624084 w 6441743"/>
              <a:gd name="connsiteY16" fmla="*/ 777959 h 814686"/>
              <a:gd name="connsiteX17" fmla="*/ 1801504 w 6441743"/>
              <a:gd name="connsiteY17" fmla="*/ 791606 h 814686"/>
              <a:gd name="connsiteX18" fmla="*/ 2238233 w 6441743"/>
              <a:gd name="connsiteY18" fmla="*/ 777959 h 814686"/>
              <a:gd name="connsiteX19" fmla="*/ 2292824 w 6441743"/>
              <a:gd name="connsiteY19" fmla="*/ 764311 h 814686"/>
              <a:gd name="connsiteX20" fmla="*/ 2429301 w 6441743"/>
              <a:gd name="connsiteY20" fmla="*/ 750663 h 814686"/>
              <a:gd name="connsiteX21" fmla="*/ 2961564 w 6441743"/>
              <a:gd name="connsiteY21" fmla="*/ 750663 h 814686"/>
              <a:gd name="connsiteX22" fmla="*/ 3111689 w 6441743"/>
              <a:gd name="connsiteY22" fmla="*/ 777959 h 814686"/>
              <a:gd name="connsiteX23" fmla="*/ 3330054 w 6441743"/>
              <a:gd name="connsiteY23" fmla="*/ 791606 h 814686"/>
              <a:gd name="connsiteX24" fmla="*/ 3957851 w 6441743"/>
              <a:gd name="connsiteY24" fmla="*/ 791606 h 814686"/>
              <a:gd name="connsiteX25" fmla="*/ 3998794 w 6441743"/>
              <a:gd name="connsiteY25" fmla="*/ 777959 h 814686"/>
              <a:gd name="connsiteX26" fmla="*/ 4053385 w 6441743"/>
              <a:gd name="connsiteY26" fmla="*/ 764311 h 814686"/>
              <a:gd name="connsiteX27" fmla="*/ 4162567 w 6441743"/>
              <a:gd name="connsiteY27" fmla="*/ 750663 h 814686"/>
              <a:gd name="connsiteX28" fmla="*/ 4258101 w 6441743"/>
              <a:gd name="connsiteY28" fmla="*/ 737015 h 814686"/>
              <a:gd name="connsiteX29" fmla="*/ 4353636 w 6441743"/>
              <a:gd name="connsiteY29" fmla="*/ 709720 h 814686"/>
              <a:gd name="connsiteX30" fmla="*/ 4435522 w 6441743"/>
              <a:gd name="connsiteY30" fmla="*/ 682424 h 814686"/>
              <a:gd name="connsiteX31" fmla="*/ 4476466 w 6441743"/>
              <a:gd name="connsiteY31" fmla="*/ 668777 h 814686"/>
              <a:gd name="connsiteX32" fmla="*/ 4585648 w 6441743"/>
              <a:gd name="connsiteY32" fmla="*/ 627833 h 814686"/>
              <a:gd name="connsiteX33" fmla="*/ 4612943 w 6441743"/>
              <a:gd name="connsiteY33" fmla="*/ 586890 h 814686"/>
              <a:gd name="connsiteX34" fmla="*/ 4653887 w 6441743"/>
              <a:gd name="connsiteY34" fmla="*/ 573242 h 814686"/>
              <a:gd name="connsiteX35" fmla="*/ 4735773 w 6441743"/>
              <a:gd name="connsiteY35" fmla="*/ 532299 h 814686"/>
              <a:gd name="connsiteX36" fmla="*/ 4776716 w 6441743"/>
              <a:gd name="connsiteY36" fmla="*/ 491356 h 814686"/>
              <a:gd name="connsiteX37" fmla="*/ 4817660 w 6441743"/>
              <a:gd name="connsiteY37" fmla="*/ 477708 h 814686"/>
              <a:gd name="connsiteX38" fmla="*/ 4913194 w 6441743"/>
              <a:gd name="connsiteY38" fmla="*/ 436765 h 814686"/>
              <a:gd name="connsiteX39" fmla="*/ 4967785 w 6441743"/>
              <a:gd name="connsiteY39" fmla="*/ 409469 h 814686"/>
              <a:gd name="connsiteX40" fmla="*/ 5008728 w 6441743"/>
              <a:gd name="connsiteY40" fmla="*/ 382174 h 814686"/>
              <a:gd name="connsiteX41" fmla="*/ 5049672 w 6441743"/>
              <a:gd name="connsiteY41" fmla="*/ 368526 h 814686"/>
              <a:gd name="connsiteX42" fmla="*/ 5104263 w 6441743"/>
              <a:gd name="connsiteY42" fmla="*/ 341230 h 814686"/>
              <a:gd name="connsiteX43" fmla="*/ 5186149 w 6441743"/>
              <a:gd name="connsiteY43" fmla="*/ 313935 h 814686"/>
              <a:gd name="connsiteX44" fmla="*/ 5240740 w 6441743"/>
              <a:gd name="connsiteY44" fmla="*/ 286639 h 814686"/>
              <a:gd name="connsiteX45" fmla="*/ 5308979 w 6441743"/>
              <a:gd name="connsiteY45" fmla="*/ 272992 h 814686"/>
              <a:gd name="connsiteX46" fmla="*/ 5581934 w 6441743"/>
              <a:gd name="connsiteY46" fmla="*/ 245696 h 814686"/>
              <a:gd name="connsiteX47" fmla="*/ 5677469 w 6441743"/>
              <a:gd name="connsiteY47" fmla="*/ 232048 h 814686"/>
              <a:gd name="connsiteX48" fmla="*/ 5786651 w 6441743"/>
              <a:gd name="connsiteY48" fmla="*/ 218400 h 814686"/>
              <a:gd name="connsiteX49" fmla="*/ 5936776 w 6441743"/>
              <a:gd name="connsiteY49" fmla="*/ 177457 h 814686"/>
              <a:gd name="connsiteX50" fmla="*/ 5991367 w 6441743"/>
              <a:gd name="connsiteY50" fmla="*/ 163809 h 814686"/>
              <a:gd name="connsiteX51" fmla="*/ 6032310 w 6441743"/>
              <a:gd name="connsiteY51" fmla="*/ 150162 h 814686"/>
              <a:gd name="connsiteX52" fmla="*/ 6155140 w 6441743"/>
              <a:gd name="connsiteY52" fmla="*/ 95571 h 814686"/>
              <a:gd name="connsiteX53" fmla="*/ 6196084 w 6441743"/>
              <a:gd name="connsiteY53" fmla="*/ 81923 h 814686"/>
              <a:gd name="connsiteX54" fmla="*/ 6305266 w 6441743"/>
              <a:gd name="connsiteY54" fmla="*/ 40980 h 814686"/>
              <a:gd name="connsiteX55" fmla="*/ 6387152 w 6441743"/>
              <a:gd name="connsiteY55" fmla="*/ 13684 h 814686"/>
              <a:gd name="connsiteX56" fmla="*/ 6441743 w 6441743"/>
              <a:gd name="connsiteY56" fmla="*/ 36 h 8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441743" h="814686">
                <a:moveTo>
                  <a:pt x="0" y="409469"/>
                </a:moveTo>
                <a:cubicBezTo>
                  <a:pt x="223182" y="446666"/>
                  <a:pt x="-52204" y="390486"/>
                  <a:pt x="150125" y="464060"/>
                </a:cubicBezTo>
                <a:cubicBezTo>
                  <a:pt x="176131" y="473517"/>
                  <a:pt x="204877" y="472281"/>
                  <a:pt x="232012" y="477708"/>
                </a:cubicBezTo>
                <a:cubicBezTo>
                  <a:pt x="303109" y="491928"/>
                  <a:pt x="266853" y="487662"/>
                  <a:pt x="327546" y="505003"/>
                </a:cubicBezTo>
                <a:cubicBezTo>
                  <a:pt x="471898" y="546246"/>
                  <a:pt x="269472" y="481095"/>
                  <a:pt x="464024" y="545947"/>
                </a:cubicBezTo>
                <a:lnTo>
                  <a:pt x="504967" y="559595"/>
                </a:lnTo>
                <a:cubicBezTo>
                  <a:pt x="518615" y="564144"/>
                  <a:pt x="533043" y="566808"/>
                  <a:pt x="545910" y="573242"/>
                </a:cubicBezTo>
                <a:cubicBezTo>
                  <a:pt x="564107" y="582341"/>
                  <a:pt x="581451" y="593394"/>
                  <a:pt x="600501" y="600538"/>
                </a:cubicBezTo>
                <a:cubicBezTo>
                  <a:pt x="618064" y="607124"/>
                  <a:pt x="637126" y="608796"/>
                  <a:pt x="655092" y="614186"/>
                </a:cubicBezTo>
                <a:cubicBezTo>
                  <a:pt x="682651" y="622454"/>
                  <a:pt x="709683" y="632383"/>
                  <a:pt x="736979" y="641481"/>
                </a:cubicBezTo>
                <a:lnTo>
                  <a:pt x="818866" y="668777"/>
                </a:lnTo>
                <a:cubicBezTo>
                  <a:pt x="898624" y="680170"/>
                  <a:pt x="910793" y="680106"/>
                  <a:pt x="982639" y="696072"/>
                </a:cubicBezTo>
                <a:cubicBezTo>
                  <a:pt x="1013814" y="703000"/>
                  <a:pt x="1075626" y="721310"/>
                  <a:pt x="1105469" y="723368"/>
                </a:cubicBezTo>
                <a:cubicBezTo>
                  <a:pt x="1214487" y="730886"/>
                  <a:pt x="1323833" y="732466"/>
                  <a:pt x="1433015" y="737015"/>
                </a:cubicBezTo>
                <a:cubicBezTo>
                  <a:pt x="1464860" y="741564"/>
                  <a:pt x="1496900" y="744909"/>
                  <a:pt x="1528549" y="750663"/>
                </a:cubicBezTo>
                <a:cubicBezTo>
                  <a:pt x="1547003" y="754018"/>
                  <a:pt x="1565105" y="759158"/>
                  <a:pt x="1583140" y="764311"/>
                </a:cubicBezTo>
                <a:cubicBezTo>
                  <a:pt x="1596973" y="768263"/>
                  <a:pt x="1609809" y="776175"/>
                  <a:pt x="1624084" y="777959"/>
                </a:cubicBezTo>
                <a:cubicBezTo>
                  <a:pt x="1682941" y="785316"/>
                  <a:pt x="1742364" y="787057"/>
                  <a:pt x="1801504" y="791606"/>
                </a:cubicBezTo>
                <a:cubicBezTo>
                  <a:pt x="1947080" y="787057"/>
                  <a:pt x="2092810" y="786038"/>
                  <a:pt x="2238233" y="777959"/>
                </a:cubicBezTo>
                <a:cubicBezTo>
                  <a:pt x="2256961" y="776919"/>
                  <a:pt x="2274255" y="766964"/>
                  <a:pt x="2292824" y="764311"/>
                </a:cubicBezTo>
                <a:cubicBezTo>
                  <a:pt x="2338084" y="757845"/>
                  <a:pt x="2383809" y="755212"/>
                  <a:pt x="2429301" y="750663"/>
                </a:cubicBezTo>
                <a:cubicBezTo>
                  <a:pt x="2623361" y="685976"/>
                  <a:pt x="2482203" y="727836"/>
                  <a:pt x="2961564" y="750663"/>
                </a:cubicBezTo>
                <a:cubicBezTo>
                  <a:pt x="3054732" y="755100"/>
                  <a:pt x="3026040" y="769802"/>
                  <a:pt x="3111689" y="777959"/>
                </a:cubicBezTo>
                <a:cubicBezTo>
                  <a:pt x="3184291" y="784873"/>
                  <a:pt x="3257266" y="787057"/>
                  <a:pt x="3330054" y="791606"/>
                </a:cubicBezTo>
                <a:cubicBezTo>
                  <a:pt x="3589480" y="828668"/>
                  <a:pt x="3458551" y="815382"/>
                  <a:pt x="3957851" y="791606"/>
                </a:cubicBezTo>
                <a:cubicBezTo>
                  <a:pt x="3972221" y="790922"/>
                  <a:pt x="3984962" y="781911"/>
                  <a:pt x="3998794" y="777959"/>
                </a:cubicBezTo>
                <a:cubicBezTo>
                  <a:pt x="4016829" y="772806"/>
                  <a:pt x="4034883" y="767395"/>
                  <a:pt x="4053385" y="764311"/>
                </a:cubicBezTo>
                <a:cubicBezTo>
                  <a:pt x="4089563" y="758281"/>
                  <a:pt x="4126212" y="755510"/>
                  <a:pt x="4162567" y="750663"/>
                </a:cubicBezTo>
                <a:lnTo>
                  <a:pt x="4258101" y="737015"/>
                </a:lnTo>
                <a:cubicBezTo>
                  <a:pt x="4395777" y="691126"/>
                  <a:pt x="4182167" y="761162"/>
                  <a:pt x="4353636" y="709720"/>
                </a:cubicBezTo>
                <a:cubicBezTo>
                  <a:pt x="4381194" y="701452"/>
                  <a:pt x="4408227" y="691522"/>
                  <a:pt x="4435522" y="682424"/>
                </a:cubicBezTo>
                <a:cubicBezTo>
                  <a:pt x="4449170" y="677875"/>
                  <a:pt x="4462509" y="672266"/>
                  <a:pt x="4476466" y="668777"/>
                </a:cubicBezTo>
                <a:cubicBezTo>
                  <a:pt x="4550794" y="650195"/>
                  <a:pt x="4514280" y="663518"/>
                  <a:pt x="4585648" y="627833"/>
                </a:cubicBezTo>
                <a:cubicBezTo>
                  <a:pt x="4594746" y="614185"/>
                  <a:pt x="4600135" y="597136"/>
                  <a:pt x="4612943" y="586890"/>
                </a:cubicBezTo>
                <a:cubicBezTo>
                  <a:pt x="4624177" y="577903"/>
                  <a:pt x="4641020" y="579676"/>
                  <a:pt x="4653887" y="573242"/>
                </a:cubicBezTo>
                <a:cubicBezTo>
                  <a:pt x="4759717" y="520328"/>
                  <a:pt x="4632858" y="566605"/>
                  <a:pt x="4735773" y="532299"/>
                </a:cubicBezTo>
                <a:cubicBezTo>
                  <a:pt x="4749421" y="518651"/>
                  <a:pt x="4760657" y="502062"/>
                  <a:pt x="4776716" y="491356"/>
                </a:cubicBezTo>
                <a:cubicBezTo>
                  <a:pt x="4788686" y="483376"/>
                  <a:pt x="4804793" y="484142"/>
                  <a:pt x="4817660" y="477708"/>
                </a:cubicBezTo>
                <a:cubicBezTo>
                  <a:pt x="4911909" y="430583"/>
                  <a:pt x="4799580" y="465167"/>
                  <a:pt x="4913194" y="436765"/>
                </a:cubicBezTo>
                <a:cubicBezTo>
                  <a:pt x="4931391" y="427666"/>
                  <a:pt x="4950121" y="419563"/>
                  <a:pt x="4967785" y="409469"/>
                </a:cubicBezTo>
                <a:cubicBezTo>
                  <a:pt x="4982026" y="401331"/>
                  <a:pt x="4994057" y="389509"/>
                  <a:pt x="5008728" y="382174"/>
                </a:cubicBezTo>
                <a:cubicBezTo>
                  <a:pt x="5021595" y="375740"/>
                  <a:pt x="5036449" y="374193"/>
                  <a:pt x="5049672" y="368526"/>
                </a:cubicBezTo>
                <a:cubicBezTo>
                  <a:pt x="5068372" y="360512"/>
                  <a:pt x="5085373" y="348786"/>
                  <a:pt x="5104263" y="341230"/>
                </a:cubicBezTo>
                <a:cubicBezTo>
                  <a:pt x="5130977" y="330544"/>
                  <a:pt x="5160415" y="326802"/>
                  <a:pt x="5186149" y="313935"/>
                </a:cubicBezTo>
                <a:cubicBezTo>
                  <a:pt x="5204346" y="304836"/>
                  <a:pt x="5221439" y="293073"/>
                  <a:pt x="5240740" y="286639"/>
                </a:cubicBezTo>
                <a:cubicBezTo>
                  <a:pt x="5262746" y="279304"/>
                  <a:pt x="5286156" y="277141"/>
                  <a:pt x="5308979" y="272992"/>
                </a:cubicBezTo>
                <a:cubicBezTo>
                  <a:pt x="5454568" y="246522"/>
                  <a:pt x="5361604" y="266680"/>
                  <a:pt x="5581934" y="245696"/>
                </a:cubicBezTo>
                <a:cubicBezTo>
                  <a:pt x="5613957" y="242646"/>
                  <a:pt x="5645583" y="236300"/>
                  <a:pt x="5677469" y="232048"/>
                </a:cubicBezTo>
                <a:lnTo>
                  <a:pt x="5786651" y="218400"/>
                </a:lnTo>
                <a:cubicBezTo>
                  <a:pt x="5863183" y="192891"/>
                  <a:pt x="5813638" y="208242"/>
                  <a:pt x="5936776" y="177457"/>
                </a:cubicBezTo>
                <a:cubicBezTo>
                  <a:pt x="5954973" y="172908"/>
                  <a:pt x="5973572" y="169740"/>
                  <a:pt x="5991367" y="163809"/>
                </a:cubicBezTo>
                <a:lnTo>
                  <a:pt x="6032310" y="150162"/>
                </a:lnTo>
                <a:cubicBezTo>
                  <a:pt x="6097194" y="106906"/>
                  <a:pt x="6057692" y="128053"/>
                  <a:pt x="6155140" y="95571"/>
                </a:cubicBezTo>
                <a:lnTo>
                  <a:pt x="6196084" y="81923"/>
                </a:lnTo>
                <a:cubicBezTo>
                  <a:pt x="6267337" y="34420"/>
                  <a:pt x="6205374" y="68223"/>
                  <a:pt x="6305266" y="40980"/>
                </a:cubicBezTo>
                <a:cubicBezTo>
                  <a:pt x="6333024" y="33410"/>
                  <a:pt x="6359857" y="22783"/>
                  <a:pt x="6387152" y="13684"/>
                </a:cubicBezTo>
                <a:cubicBezTo>
                  <a:pt x="6432411" y="-1403"/>
                  <a:pt x="6413709" y="36"/>
                  <a:pt x="6441743" y="36"/>
                </a:cubicBez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5591246" y="3717032"/>
            <a:ext cx="20050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Longissimus</a:t>
            </a:r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dorsi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948195" y="2350621"/>
            <a:ext cx="11603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TÊTE DU CHAT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6485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Dissection des muscles -</a:t>
            </a:r>
          </a:p>
        </p:txBody>
      </p:sp>
      <p:sp>
        <p:nvSpPr>
          <p:cNvPr id="10243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AA9B1AD9-C0E0-4906-A8D9-206800836049}" type="slidenum">
              <a:rPr lang="en-US" altLang="fr-FR" sz="1400" b="0" smtClean="0">
                <a:solidFill>
                  <a:srgbClr val="FFFF00"/>
                </a:solidFill>
                <a:latin typeface="Technical" pitchFamily="34" charset="0"/>
              </a:rPr>
              <a:pPr eaLnBrk="1" hangingPunct="1"/>
              <a:t>2</a:t>
            </a:fld>
            <a:endParaRPr lang="en-US" altLang="fr-FR" sz="1400" b="0" smtClean="0">
              <a:solidFill>
                <a:srgbClr val="FFFF00"/>
              </a:solidFill>
              <a:latin typeface="Technical" pitchFamily="34" charset="0"/>
            </a:endParaRPr>
          </a:p>
        </p:txBody>
      </p:sp>
      <p:sp>
        <p:nvSpPr>
          <p:cNvPr id="530436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Plans anatomiques</a:t>
            </a:r>
          </a:p>
        </p:txBody>
      </p:sp>
      <p:pic>
        <p:nvPicPr>
          <p:cNvPr id="530438" name="Picture 6" descr="plans%20anatomiques"/>
          <p:cNvPicPr>
            <a:picLocks noGrp="1" noChangeAspect="1" noChangeArrowheads="1"/>
          </p:cNvPicPr>
          <p:nvPr>
            <p:ph idx="1"/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412875"/>
            <a:ext cx="812958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0443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64163" y="1354138"/>
            <a:ext cx="1008062" cy="287337"/>
          </a:xfrm>
          <a:prstGeom prst="rect">
            <a:avLst/>
          </a:prstGeom>
          <a:solidFill>
            <a:srgbClr val="FF3300">
              <a:alpha val="25000"/>
            </a:srgbClr>
          </a:solidFill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44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4688" y="3167063"/>
            <a:ext cx="504825" cy="431800"/>
          </a:xfrm>
          <a:prstGeom prst="rect">
            <a:avLst/>
          </a:prstGeom>
          <a:solidFill>
            <a:srgbClr val="669900">
              <a:alpha val="25000"/>
            </a:srgbClr>
          </a:solidFill>
          <a:ln w="2857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45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7450" y="1857375"/>
            <a:ext cx="6853238" cy="4032250"/>
          </a:xfrm>
          <a:prstGeom prst="rect">
            <a:avLst/>
          </a:prstGeom>
          <a:solidFill>
            <a:schemeClr val="accent2">
              <a:alpha val="25000"/>
            </a:schemeClr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46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72225" y="1522413"/>
            <a:ext cx="936625" cy="288925"/>
          </a:xfrm>
          <a:prstGeom prst="rect">
            <a:avLst/>
          </a:prstGeom>
          <a:solidFill>
            <a:schemeClr val="accent2">
              <a:alpha val="25000"/>
            </a:schemeClr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40" name="AutoShap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839788" y="3827463"/>
            <a:ext cx="7756525" cy="871537"/>
          </a:xfrm>
          <a:prstGeom prst="parallelogram">
            <a:avLst>
              <a:gd name="adj" fmla="val 98269"/>
            </a:avLst>
          </a:prstGeom>
          <a:solidFill>
            <a:srgbClr val="669900">
              <a:alpha val="25000"/>
            </a:srgbClr>
          </a:solidFill>
          <a:ln w="2857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42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2075657" y="3320256"/>
            <a:ext cx="4824412" cy="1152525"/>
          </a:xfrm>
          <a:custGeom>
            <a:avLst/>
            <a:gdLst>
              <a:gd name="G0" fmla="+- 2942 0 0"/>
              <a:gd name="G1" fmla="+- 21600 0 2942"/>
              <a:gd name="G2" fmla="*/ 2942 1 2"/>
              <a:gd name="G3" fmla="+- 21600 0 G2"/>
              <a:gd name="G4" fmla="+/ 2942 21600 2"/>
              <a:gd name="G5" fmla="+/ G1 0 2"/>
              <a:gd name="G6" fmla="*/ 21600 21600 2942"/>
              <a:gd name="G7" fmla="*/ G6 1 2"/>
              <a:gd name="G8" fmla="+- 21600 0 G7"/>
              <a:gd name="G9" fmla="*/ 21600 1 2"/>
              <a:gd name="G10" fmla="+- 2942 0 G9"/>
              <a:gd name="G11" fmla="?: G10 G8 0"/>
              <a:gd name="G12" fmla="?: G10 G7 21600"/>
              <a:gd name="T0" fmla="*/ 20129 w 21600"/>
              <a:gd name="T1" fmla="*/ 10800 h 21600"/>
              <a:gd name="T2" fmla="*/ 10800 w 21600"/>
              <a:gd name="T3" fmla="*/ 21600 h 21600"/>
              <a:gd name="T4" fmla="*/ 1471 w 21600"/>
              <a:gd name="T5" fmla="*/ 10800 h 21600"/>
              <a:gd name="T6" fmla="*/ 10800 w 21600"/>
              <a:gd name="T7" fmla="*/ 0 h 21600"/>
              <a:gd name="T8" fmla="*/ 3271 w 21600"/>
              <a:gd name="T9" fmla="*/ 3271 h 21600"/>
              <a:gd name="T10" fmla="*/ 18329 w 21600"/>
              <a:gd name="T11" fmla="*/ 183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942" y="21600"/>
                </a:lnTo>
                <a:lnTo>
                  <a:pt x="1865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>
              <a:alpha val="25000"/>
            </a:srgbClr>
          </a:solidFill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4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992438" y="3670300"/>
            <a:ext cx="24114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22900" y="3500438"/>
            <a:ext cx="804863" cy="431800"/>
          </a:xfrm>
          <a:prstGeom prst="rect">
            <a:avLst/>
          </a:prstGeom>
          <a:solidFill>
            <a:srgbClr val="FF0000">
              <a:alpha val="2500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50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63975" y="3357563"/>
            <a:ext cx="0" cy="5762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51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22675" y="3081338"/>
            <a:ext cx="504825" cy="215900"/>
          </a:xfrm>
          <a:prstGeom prst="rect">
            <a:avLst/>
          </a:prstGeom>
          <a:solidFill>
            <a:srgbClr val="CCFF33">
              <a:alpha val="25000"/>
            </a:srgbClr>
          </a:solidFill>
          <a:ln w="2857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52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22675" y="3921125"/>
            <a:ext cx="504825" cy="215900"/>
          </a:xfrm>
          <a:prstGeom prst="rect">
            <a:avLst/>
          </a:prstGeom>
          <a:solidFill>
            <a:srgbClr val="CCFF33">
              <a:alpha val="25000"/>
            </a:srgbClr>
          </a:solidFill>
          <a:ln w="2857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53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79613" y="2755900"/>
            <a:ext cx="576262" cy="27463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54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22900" y="3500438"/>
            <a:ext cx="792163" cy="4333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48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39975" y="3500438"/>
            <a:ext cx="647700" cy="431800"/>
          </a:xfrm>
          <a:prstGeom prst="rect">
            <a:avLst/>
          </a:prstGeom>
          <a:solidFill>
            <a:srgbClr val="FF0000">
              <a:alpha val="2500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3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30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30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0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30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3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30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30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6" grpId="0"/>
      <p:bldP spid="530443" grpId="0" animBg="1"/>
      <p:bldP spid="530443" grpId="1" animBg="1"/>
      <p:bldP spid="530444" grpId="0" animBg="1"/>
      <p:bldP spid="530444" grpId="1" animBg="1"/>
      <p:bldP spid="530445" grpId="0" animBg="1"/>
      <p:bldP spid="530446" grpId="0" animBg="1"/>
      <p:bldP spid="530440" grpId="0" animBg="1"/>
      <p:bldP spid="530440" grpId="1" animBg="1"/>
      <p:bldP spid="530449" grpId="0" animBg="1"/>
      <p:bldP spid="530449" grpId="1" animBg="1"/>
      <p:bldP spid="530451" grpId="0" animBg="1"/>
      <p:bldP spid="530451" grpId="1" animBg="1"/>
      <p:bldP spid="530452" grpId="0" animBg="1"/>
      <p:bldP spid="530452" grpId="1" animBg="1"/>
      <p:bldP spid="530453" grpId="0" animBg="1"/>
      <p:bldP spid="530454" grpId="0" animBg="1"/>
      <p:bldP spid="530448" grpId="0" animBg="1"/>
      <p:bldP spid="53044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Dissection des muscles -</a:t>
            </a:r>
          </a:p>
        </p:txBody>
      </p:sp>
      <p:sp>
        <p:nvSpPr>
          <p:cNvPr id="409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89ECE153-7BD9-40AA-8CBD-ED0DA0E6281E}" type="slidenum">
              <a:rPr lang="en-US" altLang="fr-FR" sz="1400" b="0">
                <a:solidFill>
                  <a:srgbClr val="FFFF00"/>
                </a:solidFill>
                <a:latin typeface="Technical" pitchFamily="34" charset="0"/>
              </a:rPr>
              <a:pPr eaLnBrk="1" hangingPunct="1"/>
              <a:t>20</a:t>
            </a:fld>
            <a:endParaRPr lang="en-US" altLang="fr-FR" sz="1400" b="0">
              <a:solidFill>
                <a:srgbClr val="FFFF00"/>
              </a:solidFill>
              <a:latin typeface="Technical" pitchFamily="34" charset="0"/>
            </a:endParaRPr>
          </a:p>
        </p:txBody>
      </p:sp>
      <p:pic>
        <p:nvPicPr>
          <p:cNvPr id="4100" name="Picture 68" descr="Muscles-vent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827088" y="0"/>
            <a:ext cx="7740650" cy="684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6759" name="Freeform 7"/>
          <p:cNvSpPr>
            <a:spLocks/>
          </p:cNvSpPr>
          <p:nvPr/>
        </p:nvSpPr>
        <p:spPr bwMode="auto">
          <a:xfrm>
            <a:off x="4935538" y="4019550"/>
            <a:ext cx="1057275" cy="2833688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479" y="260"/>
              </a:cxn>
              <a:cxn ang="0">
                <a:pos x="571" y="460"/>
              </a:cxn>
              <a:cxn ang="0">
                <a:pos x="655" y="716"/>
              </a:cxn>
              <a:cxn ang="0">
                <a:pos x="639" y="1028"/>
              </a:cxn>
              <a:cxn ang="0">
                <a:pos x="531" y="1432"/>
              </a:cxn>
              <a:cxn ang="0">
                <a:pos x="323" y="1704"/>
              </a:cxn>
              <a:cxn ang="0">
                <a:pos x="59" y="1776"/>
              </a:cxn>
              <a:cxn ang="0">
                <a:pos x="31" y="1648"/>
              </a:cxn>
              <a:cxn ang="0">
                <a:pos x="19" y="1360"/>
              </a:cxn>
              <a:cxn ang="0">
                <a:pos x="19" y="928"/>
              </a:cxn>
              <a:cxn ang="0">
                <a:pos x="15" y="656"/>
              </a:cxn>
              <a:cxn ang="0">
                <a:pos x="107" y="492"/>
              </a:cxn>
              <a:cxn ang="0">
                <a:pos x="175" y="360"/>
              </a:cxn>
              <a:cxn ang="0">
                <a:pos x="303" y="144"/>
              </a:cxn>
              <a:cxn ang="0">
                <a:pos x="383" y="0"/>
              </a:cxn>
            </a:cxnLst>
            <a:rect l="0" t="0" r="r" b="b"/>
            <a:pathLst>
              <a:path w="666" h="1785">
                <a:moveTo>
                  <a:pt x="383" y="0"/>
                </a:moveTo>
                <a:cubicBezTo>
                  <a:pt x="412" y="19"/>
                  <a:pt x="448" y="183"/>
                  <a:pt x="479" y="260"/>
                </a:cubicBezTo>
                <a:cubicBezTo>
                  <a:pt x="510" y="337"/>
                  <a:pt x="542" y="384"/>
                  <a:pt x="571" y="460"/>
                </a:cubicBezTo>
                <a:cubicBezTo>
                  <a:pt x="600" y="536"/>
                  <a:pt x="644" y="621"/>
                  <a:pt x="655" y="716"/>
                </a:cubicBezTo>
                <a:cubicBezTo>
                  <a:pt x="666" y="811"/>
                  <a:pt x="660" y="909"/>
                  <a:pt x="639" y="1028"/>
                </a:cubicBezTo>
                <a:cubicBezTo>
                  <a:pt x="618" y="1147"/>
                  <a:pt x="584" y="1319"/>
                  <a:pt x="531" y="1432"/>
                </a:cubicBezTo>
                <a:cubicBezTo>
                  <a:pt x="478" y="1545"/>
                  <a:pt x="402" y="1647"/>
                  <a:pt x="323" y="1704"/>
                </a:cubicBezTo>
                <a:cubicBezTo>
                  <a:pt x="244" y="1761"/>
                  <a:pt x="108" y="1785"/>
                  <a:pt x="59" y="1776"/>
                </a:cubicBezTo>
                <a:cubicBezTo>
                  <a:pt x="10" y="1767"/>
                  <a:pt x="38" y="1717"/>
                  <a:pt x="31" y="1648"/>
                </a:cubicBezTo>
                <a:cubicBezTo>
                  <a:pt x="24" y="1579"/>
                  <a:pt x="21" y="1480"/>
                  <a:pt x="19" y="1360"/>
                </a:cubicBezTo>
                <a:cubicBezTo>
                  <a:pt x="17" y="1240"/>
                  <a:pt x="20" y="1045"/>
                  <a:pt x="19" y="928"/>
                </a:cubicBezTo>
                <a:cubicBezTo>
                  <a:pt x="18" y="811"/>
                  <a:pt x="0" y="728"/>
                  <a:pt x="15" y="656"/>
                </a:cubicBezTo>
                <a:cubicBezTo>
                  <a:pt x="30" y="584"/>
                  <a:pt x="80" y="541"/>
                  <a:pt x="107" y="492"/>
                </a:cubicBezTo>
                <a:cubicBezTo>
                  <a:pt x="134" y="443"/>
                  <a:pt x="142" y="418"/>
                  <a:pt x="175" y="360"/>
                </a:cubicBezTo>
                <a:cubicBezTo>
                  <a:pt x="208" y="302"/>
                  <a:pt x="268" y="204"/>
                  <a:pt x="303" y="144"/>
                </a:cubicBezTo>
                <a:cubicBezTo>
                  <a:pt x="338" y="84"/>
                  <a:pt x="333" y="34"/>
                  <a:pt x="383" y="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 w="1905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774" name="Rectangle 22"/>
          <p:cNvSpPr>
            <a:spLocks noChangeArrowheads="1"/>
          </p:cNvSpPr>
          <p:nvPr/>
        </p:nvSpPr>
        <p:spPr bwMode="auto">
          <a:xfrm>
            <a:off x="7164388" y="4724400"/>
            <a:ext cx="1223962" cy="288925"/>
          </a:xfrm>
          <a:prstGeom prst="rect">
            <a:avLst/>
          </a:prstGeom>
          <a:solidFill>
            <a:srgbClr val="FFFF00">
              <a:alpha val="35001"/>
            </a:srgbClr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778" name="Rectangle 26"/>
          <p:cNvSpPr>
            <a:spLocks noChangeArrowheads="1"/>
          </p:cNvSpPr>
          <p:nvPr/>
        </p:nvSpPr>
        <p:spPr bwMode="auto">
          <a:xfrm>
            <a:off x="827088" y="5170488"/>
            <a:ext cx="1584325" cy="287337"/>
          </a:xfrm>
          <a:prstGeom prst="rect">
            <a:avLst/>
          </a:prstGeom>
          <a:solidFill>
            <a:srgbClr val="9933FF">
              <a:alpha val="35001"/>
            </a:srgbClr>
          </a:solidFill>
          <a:ln w="28575" algn="ctr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793" name="Line 41"/>
          <p:cNvSpPr>
            <a:spLocks noChangeShapeType="1"/>
          </p:cNvSpPr>
          <p:nvPr/>
        </p:nvSpPr>
        <p:spPr bwMode="auto">
          <a:xfrm flipH="1" flipV="1">
            <a:off x="5422900" y="4867275"/>
            <a:ext cx="1768475" cy="14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07" name="Text Box 55"/>
          <p:cNvSpPr txBox="1">
            <a:spLocks noChangeArrowheads="1"/>
          </p:cNvSpPr>
          <p:nvPr/>
        </p:nvSpPr>
        <p:spPr bwMode="auto">
          <a:xfrm>
            <a:off x="188913" y="541338"/>
            <a:ext cx="2511425" cy="396875"/>
          </a:xfrm>
          <a:prstGeom prst="rect">
            <a:avLst/>
          </a:prstGeom>
          <a:solidFill>
            <a:srgbClr val="FFFF00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Muscles abdominaux</a:t>
            </a:r>
          </a:p>
        </p:txBody>
      </p:sp>
      <p:sp>
        <p:nvSpPr>
          <p:cNvPr id="586814" name="Line 62"/>
          <p:cNvSpPr>
            <a:spLocks noChangeShapeType="1"/>
          </p:cNvSpPr>
          <p:nvPr/>
        </p:nvSpPr>
        <p:spPr bwMode="auto">
          <a:xfrm flipV="1">
            <a:off x="5003800" y="5373688"/>
            <a:ext cx="431800" cy="4333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21" name="Rectangle 69"/>
          <p:cNvSpPr>
            <a:spLocks noChangeArrowheads="1"/>
          </p:cNvSpPr>
          <p:nvPr/>
        </p:nvSpPr>
        <p:spPr bwMode="auto">
          <a:xfrm>
            <a:off x="1277938" y="5661025"/>
            <a:ext cx="1152525" cy="288925"/>
          </a:xfrm>
          <a:prstGeom prst="rect">
            <a:avLst/>
          </a:prstGeom>
          <a:solidFill>
            <a:srgbClr val="FF7C80">
              <a:alpha val="35001"/>
            </a:srgbClr>
          </a:solidFill>
          <a:ln w="28575" algn="ctr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23" name="Rectangle 71"/>
          <p:cNvSpPr>
            <a:spLocks noChangeArrowheads="1"/>
          </p:cNvSpPr>
          <p:nvPr/>
        </p:nvSpPr>
        <p:spPr bwMode="auto">
          <a:xfrm>
            <a:off x="1128713" y="4378325"/>
            <a:ext cx="1293812" cy="288925"/>
          </a:xfrm>
          <a:prstGeom prst="rect">
            <a:avLst/>
          </a:prstGeom>
          <a:solidFill>
            <a:srgbClr val="669900">
              <a:alpha val="35001"/>
            </a:srgbClr>
          </a:solidFill>
          <a:ln w="2857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31" name="Freeform 79"/>
          <p:cNvSpPr>
            <a:spLocks/>
          </p:cNvSpPr>
          <p:nvPr/>
        </p:nvSpPr>
        <p:spPr bwMode="auto">
          <a:xfrm>
            <a:off x="3927475" y="4117975"/>
            <a:ext cx="881063" cy="2770188"/>
          </a:xfrm>
          <a:custGeom>
            <a:avLst/>
            <a:gdLst/>
            <a:ahLst/>
            <a:cxnLst>
              <a:cxn ang="0">
                <a:pos x="147" y="252"/>
              </a:cxn>
              <a:cxn ang="0">
                <a:pos x="22" y="281"/>
              </a:cxn>
              <a:cxn ang="0">
                <a:pos x="18" y="418"/>
              </a:cxn>
              <a:cxn ang="0">
                <a:pos x="9" y="657"/>
              </a:cxn>
              <a:cxn ang="0">
                <a:pos x="30" y="966"/>
              </a:cxn>
              <a:cxn ang="0">
                <a:pos x="154" y="1358"/>
              </a:cxn>
              <a:cxn ang="0">
                <a:pos x="354" y="1610"/>
              </a:cxn>
              <a:cxn ang="0">
                <a:pos x="514" y="1714"/>
              </a:cxn>
              <a:cxn ang="0">
                <a:pos x="554" y="1714"/>
              </a:cxn>
              <a:cxn ang="0">
                <a:pos x="518" y="1530"/>
              </a:cxn>
              <a:cxn ang="0">
                <a:pos x="486" y="1238"/>
              </a:cxn>
              <a:cxn ang="0">
                <a:pos x="474" y="838"/>
              </a:cxn>
              <a:cxn ang="0">
                <a:pos x="462" y="546"/>
              </a:cxn>
              <a:cxn ang="0">
                <a:pos x="450" y="334"/>
              </a:cxn>
              <a:cxn ang="0">
                <a:pos x="440" y="60"/>
              </a:cxn>
              <a:cxn ang="0">
                <a:pos x="324" y="8"/>
              </a:cxn>
              <a:cxn ang="0">
                <a:pos x="310" y="108"/>
              </a:cxn>
              <a:cxn ang="0">
                <a:pos x="248" y="176"/>
              </a:cxn>
              <a:cxn ang="0">
                <a:pos x="147" y="252"/>
              </a:cxn>
            </a:cxnLst>
            <a:rect l="0" t="0" r="r" b="b"/>
            <a:pathLst>
              <a:path w="555" h="1745">
                <a:moveTo>
                  <a:pt x="147" y="252"/>
                </a:moveTo>
                <a:cubicBezTo>
                  <a:pt x="103" y="303"/>
                  <a:pt x="44" y="253"/>
                  <a:pt x="22" y="281"/>
                </a:cubicBezTo>
                <a:cubicBezTo>
                  <a:pt x="0" y="309"/>
                  <a:pt x="20" y="355"/>
                  <a:pt x="18" y="418"/>
                </a:cubicBezTo>
                <a:cubicBezTo>
                  <a:pt x="16" y="481"/>
                  <a:pt x="7" y="566"/>
                  <a:pt x="9" y="657"/>
                </a:cubicBezTo>
                <a:cubicBezTo>
                  <a:pt x="11" y="748"/>
                  <a:pt x="6" y="849"/>
                  <a:pt x="30" y="966"/>
                </a:cubicBezTo>
                <a:cubicBezTo>
                  <a:pt x="54" y="1083"/>
                  <a:pt x="100" y="1251"/>
                  <a:pt x="154" y="1358"/>
                </a:cubicBezTo>
                <a:cubicBezTo>
                  <a:pt x="208" y="1465"/>
                  <a:pt x="294" y="1551"/>
                  <a:pt x="354" y="1610"/>
                </a:cubicBezTo>
                <a:cubicBezTo>
                  <a:pt x="414" y="1669"/>
                  <a:pt x="481" y="1697"/>
                  <a:pt x="514" y="1714"/>
                </a:cubicBezTo>
                <a:cubicBezTo>
                  <a:pt x="547" y="1731"/>
                  <a:pt x="553" y="1745"/>
                  <a:pt x="554" y="1714"/>
                </a:cubicBezTo>
                <a:cubicBezTo>
                  <a:pt x="555" y="1683"/>
                  <a:pt x="529" y="1609"/>
                  <a:pt x="518" y="1530"/>
                </a:cubicBezTo>
                <a:cubicBezTo>
                  <a:pt x="507" y="1451"/>
                  <a:pt x="493" y="1353"/>
                  <a:pt x="486" y="1238"/>
                </a:cubicBezTo>
                <a:cubicBezTo>
                  <a:pt x="479" y="1123"/>
                  <a:pt x="478" y="953"/>
                  <a:pt x="474" y="838"/>
                </a:cubicBezTo>
                <a:cubicBezTo>
                  <a:pt x="470" y="723"/>
                  <a:pt x="466" y="630"/>
                  <a:pt x="462" y="546"/>
                </a:cubicBezTo>
                <a:cubicBezTo>
                  <a:pt x="458" y="462"/>
                  <a:pt x="454" y="415"/>
                  <a:pt x="450" y="334"/>
                </a:cubicBezTo>
                <a:cubicBezTo>
                  <a:pt x="446" y="253"/>
                  <a:pt x="461" y="114"/>
                  <a:pt x="440" y="60"/>
                </a:cubicBezTo>
                <a:cubicBezTo>
                  <a:pt x="419" y="6"/>
                  <a:pt x="346" y="0"/>
                  <a:pt x="324" y="8"/>
                </a:cubicBezTo>
                <a:cubicBezTo>
                  <a:pt x="302" y="16"/>
                  <a:pt x="323" y="80"/>
                  <a:pt x="310" y="108"/>
                </a:cubicBezTo>
                <a:cubicBezTo>
                  <a:pt x="297" y="136"/>
                  <a:pt x="275" y="152"/>
                  <a:pt x="248" y="176"/>
                </a:cubicBezTo>
                <a:cubicBezTo>
                  <a:pt x="221" y="200"/>
                  <a:pt x="168" y="236"/>
                  <a:pt x="147" y="25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 w="1905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30" name="Freeform 78"/>
          <p:cNvSpPr>
            <a:spLocks/>
          </p:cNvSpPr>
          <p:nvPr/>
        </p:nvSpPr>
        <p:spPr bwMode="auto">
          <a:xfrm>
            <a:off x="4621213" y="3208338"/>
            <a:ext cx="369887" cy="3646487"/>
          </a:xfrm>
          <a:custGeom>
            <a:avLst/>
            <a:gdLst/>
            <a:ahLst/>
            <a:cxnLst>
              <a:cxn ang="0">
                <a:pos x="13" y="639"/>
              </a:cxn>
              <a:cxn ang="0">
                <a:pos x="17" y="287"/>
              </a:cxn>
              <a:cxn ang="0">
                <a:pos x="17" y="15"/>
              </a:cxn>
              <a:cxn ang="0">
                <a:pos x="117" y="199"/>
              </a:cxn>
              <a:cxn ang="0">
                <a:pos x="181" y="347"/>
              </a:cxn>
              <a:cxn ang="0">
                <a:pos x="189" y="607"/>
              </a:cxn>
              <a:cxn ang="0">
                <a:pos x="197" y="803"/>
              </a:cxn>
              <a:cxn ang="0">
                <a:pos x="193" y="1163"/>
              </a:cxn>
              <a:cxn ang="0">
                <a:pos x="201" y="1507"/>
              </a:cxn>
              <a:cxn ang="0">
                <a:pos x="221" y="1931"/>
              </a:cxn>
              <a:cxn ang="0">
                <a:pos x="225" y="2179"/>
              </a:cxn>
              <a:cxn ang="0">
                <a:pos x="217" y="2275"/>
              </a:cxn>
              <a:cxn ang="0">
                <a:pos x="129" y="2287"/>
              </a:cxn>
              <a:cxn ang="0">
                <a:pos x="109" y="2215"/>
              </a:cxn>
              <a:cxn ang="0">
                <a:pos x="57" y="1847"/>
              </a:cxn>
              <a:cxn ang="0">
                <a:pos x="25" y="1203"/>
              </a:cxn>
              <a:cxn ang="0">
                <a:pos x="13" y="639"/>
              </a:cxn>
            </a:cxnLst>
            <a:rect l="0" t="0" r="r" b="b"/>
            <a:pathLst>
              <a:path w="233" h="2297">
                <a:moveTo>
                  <a:pt x="13" y="639"/>
                </a:moveTo>
                <a:cubicBezTo>
                  <a:pt x="12" y="486"/>
                  <a:pt x="16" y="391"/>
                  <a:pt x="17" y="287"/>
                </a:cubicBezTo>
                <a:cubicBezTo>
                  <a:pt x="18" y="183"/>
                  <a:pt x="0" y="30"/>
                  <a:pt x="17" y="15"/>
                </a:cubicBezTo>
                <a:cubicBezTo>
                  <a:pt x="34" y="0"/>
                  <a:pt x="90" y="144"/>
                  <a:pt x="117" y="199"/>
                </a:cubicBezTo>
                <a:cubicBezTo>
                  <a:pt x="144" y="254"/>
                  <a:pt x="169" y="279"/>
                  <a:pt x="181" y="347"/>
                </a:cubicBezTo>
                <a:cubicBezTo>
                  <a:pt x="193" y="415"/>
                  <a:pt x="186" y="531"/>
                  <a:pt x="189" y="607"/>
                </a:cubicBezTo>
                <a:cubicBezTo>
                  <a:pt x="192" y="683"/>
                  <a:pt x="196" y="710"/>
                  <a:pt x="197" y="803"/>
                </a:cubicBezTo>
                <a:cubicBezTo>
                  <a:pt x="198" y="896"/>
                  <a:pt x="192" y="1046"/>
                  <a:pt x="193" y="1163"/>
                </a:cubicBezTo>
                <a:cubicBezTo>
                  <a:pt x="194" y="1280"/>
                  <a:pt x="196" y="1379"/>
                  <a:pt x="201" y="1507"/>
                </a:cubicBezTo>
                <a:cubicBezTo>
                  <a:pt x="206" y="1635"/>
                  <a:pt x="217" y="1819"/>
                  <a:pt x="221" y="1931"/>
                </a:cubicBezTo>
                <a:cubicBezTo>
                  <a:pt x="225" y="2043"/>
                  <a:pt x="226" y="2122"/>
                  <a:pt x="225" y="2179"/>
                </a:cubicBezTo>
                <a:cubicBezTo>
                  <a:pt x="224" y="2236"/>
                  <a:pt x="233" y="2257"/>
                  <a:pt x="217" y="2275"/>
                </a:cubicBezTo>
                <a:cubicBezTo>
                  <a:pt x="201" y="2293"/>
                  <a:pt x="147" y="2297"/>
                  <a:pt x="129" y="2287"/>
                </a:cubicBezTo>
                <a:cubicBezTo>
                  <a:pt x="111" y="2277"/>
                  <a:pt x="121" y="2288"/>
                  <a:pt x="109" y="2215"/>
                </a:cubicBezTo>
                <a:cubicBezTo>
                  <a:pt x="97" y="2142"/>
                  <a:pt x="71" y="2016"/>
                  <a:pt x="57" y="1847"/>
                </a:cubicBezTo>
                <a:cubicBezTo>
                  <a:pt x="43" y="1678"/>
                  <a:pt x="32" y="1404"/>
                  <a:pt x="25" y="1203"/>
                </a:cubicBezTo>
                <a:cubicBezTo>
                  <a:pt x="18" y="1002"/>
                  <a:pt x="12" y="786"/>
                  <a:pt x="13" y="639"/>
                </a:cubicBezTo>
                <a:close/>
              </a:path>
            </a:pathLst>
          </a:custGeom>
          <a:solidFill>
            <a:srgbClr val="669900">
              <a:alpha val="25000"/>
            </a:srgbClr>
          </a:solidFill>
          <a:ln w="19050" cap="flat" cmpd="sng">
            <a:solidFill>
              <a:srgbClr val="6699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29" name="Freeform 77"/>
          <p:cNvSpPr>
            <a:spLocks/>
          </p:cNvSpPr>
          <p:nvPr/>
        </p:nvSpPr>
        <p:spPr bwMode="auto">
          <a:xfrm>
            <a:off x="4303713" y="4806950"/>
            <a:ext cx="411162" cy="1403350"/>
          </a:xfrm>
          <a:custGeom>
            <a:avLst/>
            <a:gdLst/>
            <a:ahLst/>
            <a:cxnLst>
              <a:cxn ang="0">
                <a:pos x="17" y="28"/>
              </a:cxn>
              <a:cxn ang="0">
                <a:pos x="25" y="276"/>
              </a:cxn>
              <a:cxn ang="0">
                <a:pos x="37" y="556"/>
              </a:cxn>
              <a:cxn ang="0">
                <a:pos x="53" y="724"/>
              </a:cxn>
              <a:cxn ang="0">
                <a:pos x="77" y="860"/>
              </a:cxn>
              <a:cxn ang="0">
                <a:pos x="157" y="868"/>
              </a:cxn>
              <a:cxn ang="0">
                <a:pos x="245" y="848"/>
              </a:cxn>
              <a:cxn ang="0">
                <a:pos x="241" y="732"/>
              </a:cxn>
              <a:cxn ang="0">
                <a:pos x="222" y="188"/>
              </a:cxn>
              <a:cxn ang="0">
                <a:pos x="205" y="28"/>
              </a:cxn>
              <a:cxn ang="0">
                <a:pos x="107" y="20"/>
              </a:cxn>
              <a:cxn ang="0">
                <a:pos x="17" y="28"/>
              </a:cxn>
            </a:cxnLst>
            <a:rect l="0" t="0" r="r" b="b"/>
            <a:pathLst>
              <a:path w="259" h="884">
                <a:moveTo>
                  <a:pt x="17" y="28"/>
                </a:moveTo>
                <a:cubicBezTo>
                  <a:pt x="0" y="70"/>
                  <a:pt x="22" y="188"/>
                  <a:pt x="25" y="276"/>
                </a:cubicBezTo>
                <a:cubicBezTo>
                  <a:pt x="28" y="364"/>
                  <a:pt x="32" y="481"/>
                  <a:pt x="37" y="556"/>
                </a:cubicBezTo>
                <a:cubicBezTo>
                  <a:pt x="42" y="631"/>
                  <a:pt x="46" y="673"/>
                  <a:pt x="53" y="724"/>
                </a:cubicBezTo>
                <a:cubicBezTo>
                  <a:pt x="60" y="775"/>
                  <a:pt x="60" y="836"/>
                  <a:pt x="77" y="860"/>
                </a:cubicBezTo>
                <a:cubicBezTo>
                  <a:pt x="94" y="884"/>
                  <a:pt x="129" y="870"/>
                  <a:pt x="157" y="868"/>
                </a:cubicBezTo>
                <a:cubicBezTo>
                  <a:pt x="185" y="866"/>
                  <a:pt x="231" y="871"/>
                  <a:pt x="245" y="848"/>
                </a:cubicBezTo>
                <a:cubicBezTo>
                  <a:pt x="259" y="825"/>
                  <a:pt x="245" y="842"/>
                  <a:pt x="241" y="732"/>
                </a:cubicBezTo>
                <a:cubicBezTo>
                  <a:pt x="237" y="622"/>
                  <a:pt x="228" y="305"/>
                  <a:pt x="222" y="188"/>
                </a:cubicBezTo>
                <a:cubicBezTo>
                  <a:pt x="216" y="71"/>
                  <a:pt x="224" y="56"/>
                  <a:pt x="205" y="28"/>
                </a:cubicBezTo>
                <a:cubicBezTo>
                  <a:pt x="186" y="0"/>
                  <a:pt x="138" y="20"/>
                  <a:pt x="107" y="20"/>
                </a:cubicBezTo>
                <a:cubicBezTo>
                  <a:pt x="76" y="20"/>
                  <a:pt x="36" y="26"/>
                  <a:pt x="17" y="28"/>
                </a:cubicBezTo>
                <a:close/>
              </a:path>
            </a:pathLst>
          </a:custGeom>
          <a:solidFill>
            <a:srgbClr val="FF7C80">
              <a:alpha val="45000"/>
            </a:srgbClr>
          </a:solidFill>
          <a:ln w="19050" cap="flat" cmpd="sng">
            <a:solidFill>
              <a:srgbClr val="FF7C8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09" name="Freeform 57"/>
          <p:cNvSpPr>
            <a:spLocks/>
          </p:cNvSpPr>
          <p:nvPr/>
        </p:nvSpPr>
        <p:spPr bwMode="auto">
          <a:xfrm>
            <a:off x="4386263" y="5078413"/>
            <a:ext cx="241300" cy="566737"/>
          </a:xfrm>
          <a:custGeom>
            <a:avLst/>
            <a:gdLst/>
            <a:ahLst/>
            <a:cxnLst>
              <a:cxn ang="0">
                <a:pos x="117" y="21"/>
              </a:cxn>
              <a:cxn ang="0">
                <a:pos x="137" y="157"/>
              </a:cxn>
              <a:cxn ang="0">
                <a:pos x="133" y="329"/>
              </a:cxn>
              <a:cxn ang="0">
                <a:pos x="25" y="325"/>
              </a:cxn>
              <a:cxn ang="0">
                <a:pos x="17" y="165"/>
              </a:cxn>
              <a:cxn ang="0">
                <a:pos x="17" y="33"/>
              </a:cxn>
              <a:cxn ang="0">
                <a:pos x="117" y="21"/>
              </a:cxn>
            </a:cxnLst>
            <a:rect l="0" t="0" r="r" b="b"/>
            <a:pathLst>
              <a:path w="152" h="357">
                <a:moveTo>
                  <a:pt x="117" y="21"/>
                </a:moveTo>
                <a:cubicBezTo>
                  <a:pt x="137" y="42"/>
                  <a:pt x="134" y="106"/>
                  <a:pt x="137" y="157"/>
                </a:cubicBezTo>
                <a:cubicBezTo>
                  <a:pt x="140" y="208"/>
                  <a:pt x="152" y="301"/>
                  <a:pt x="133" y="329"/>
                </a:cubicBezTo>
                <a:cubicBezTo>
                  <a:pt x="114" y="357"/>
                  <a:pt x="44" y="352"/>
                  <a:pt x="25" y="325"/>
                </a:cubicBezTo>
                <a:cubicBezTo>
                  <a:pt x="6" y="298"/>
                  <a:pt x="18" y="214"/>
                  <a:pt x="17" y="165"/>
                </a:cubicBezTo>
                <a:cubicBezTo>
                  <a:pt x="16" y="116"/>
                  <a:pt x="0" y="57"/>
                  <a:pt x="17" y="33"/>
                </a:cubicBezTo>
                <a:cubicBezTo>
                  <a:pt x="34" y="9"/>
                  <a:pt x="97" y="0"/>
                  <a:pt x="117" y="21"/>
                </a:cubicBezTo>
                <a:close/>
              </a:path>
            </a:pathLst>
          </a:custGeom>
          <a:solidFill>
            <a:srgbClr val="9933FF">
              <a:alpha val="25000"/>
            </a:srgbClr>
          </a:solidFill>
          <a:ln w="19050" cap="flat" cmpd="sng">
            <a:solidFill>
              <a:srgbClr val="9933FF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00" name="Line 48"/>
          <p:cNvSpPr>
            <a:spLocks noChangeShapeType="1"/>
          </p:cNvSpPr>
          <p:nvPr/>
        </p:nvSpPr>
        <p:spPr bwMode="auto">
          <a:xfrm flipH="1" flipV="1">
            <a:off x="2411413" y="5287963"/>
            <a:ext cx="2089150" cy="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22" name="Line 70"/>
          <p:cNvSpPr>
            <a:spLocks noChangeShapeType="1"/>
          </p:cNvSpPr>
          <p:nvPr/>
        </p:nvSpPr>
        <p:spPr bwMode="auto">
          <a:xfrm flipH="1">
            <a:off x="2417763" y="5805488"/>
            <a:ext cx="20828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25" name="Line 73"/>
          <p:cNvSpPr>
            <a:spLocks noChangeShapeType="1"/>
          </p:cNvSpPr>
          <p:nvPr/>
        </p:nvSpPr>
        <p:spPr bwMode="auto">
          <a:xfrm flipH="1" flipV="1">
            <a:off x="2411413" y="4508500"/>
            <a:ext cx="2376487" cy="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 type="arrow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813" name="Line 61"/>
          <p:cNvSpPr>
            <a:spLocks noChangeShapeType="1"/>
          </p:cNvSpPr>
          <p:nvPr/>
        </p:nvSpPr>
        <p:spPr bwMode="auto">
          <a:xfrm>
            <a:off x="4932363" y="4941888"/>
            <a:ext cx="71437" cy="19161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29438" y="5929313"/>
            <a:ext cx="1660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Ligne blanche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6929438" y="5572125"/>
            <a:ext cx="1643062" cy="1000125"/>
          </a:xfrm>
          <a:prstGeom prst="roundRect">
            <a:avLst/>
          </a:prstGeom>
          <a:solidFill>
            <a:srgbClr val="00B0F0">
              <a:alpha val="46000"/>
            </a:srgb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flipH="1" flipV="1">
            <a:off x="4929188" y="5786438"/>
            <a:ext cx="2214562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4929188" y="5000625"/>
            <a:ext cx="142875" cy="1857375"/>
          </a:xfrm>
          <a:prstGeom prst="roundRect">
            <a:avLst/>
          </a:prstGeom>
          <a:solidFill>
            <a:srgbClr val="00B0F0">
              <a:alpha val="46000"/>
            </a:srgb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8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8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8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8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8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74" grpId="0" animBg="1"/>
      <p:bldP spid="586774" grpId="1" animBg="1"/>
      <p:bldP spid="586778" grpId="0" animBg="1"/>
      <p:bldP spid="586778" grpId="1" animBg="1"/>
      <p:bldP spid="586821" grpId="0" animBg="1"/>
      <p:bldP spid="586821" grpId="1" animBg="1"/>
      <p:bldP spid="586823" grpId="0" animBg="1"/>
      <p:bldP spid="586823" grpId="1" animBg="1"/>
      <p:bldP spid="586823" grpId="2" animBg="1"/>
      <p:bldP spid="35" grpId="0"/>
      <p:bldP spid="37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360"/>
            <a:ext cx="8280920" cy="6210690"/>
          </a:xfrm>
        </p:spPr>
      </p:pic>
      <p:cxnSp>
        <p:nvCxnSpPr>
          <p:cNvPr id="5" name="Connecteur droit avec flèche 4"/>
          <p:cNvCxnSpPr>
            <a:stCxn id="7" idx="2"/>
          </p:cNvCxnSpPr>
          <p:nvPr/>
        </p:nvCxnSpPr>
        <p:spPr>
          <a:xfrm flipH="1">
            <a:off x="5868145" y="1946316"/>
            <a:ext cx="498488" cy="11946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835696" y="1124744"/>
            <a:ext cx="20050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Oblique externe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64088" y="1361541"/>
            <a:ext cx="20050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Transverse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abdominis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059832" y="1709519"/>
            <a:ext cx="1728192" cy="2367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267744" y="2878197"/>
            <a:ext cx="1280674" cy="2198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2708920"/>
            <a:ext cx="20050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Oblique interne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868145" y="3789040"/>
            <a:ext cx="498488" cy="9740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114844" y="4653136"/>
            <a:ext cx="20050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Rectus</a:t>
            </a:r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abdominis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466344"/>
            <a:ext cx="790041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4" y="548680"/>
            <a:ext cx="7900416" cy="59253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41585" y="1988840"/>
            <a:ext cx="20050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Fascia </a:t>
            </a:r>
            <a:r>
              <a:rPr lang="fr-CA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lombodorsal</a:t>
            </a:r>
            <a:endParaRPr lang="fr-CA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4662232" y="2187716"/>
            <a:ext cx="479353" cy="133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5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24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9975" y="4652963"/>
            <a:ext cx="576263" cy="300037"/>
          </a:xfrm>
          <a:prstGeom prst="rect">
            <a:avLst/>
          </a:prstGeom>
          <a:solidFill>
            <a:srgbClr val="CCFF33">
              <a:alpha val="50000"/>
            </a:srgbClr>
          </a:solidFill>
          <a:ln w="28575" algn="ctr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0617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8713" y="1112838"/>
            <a:ext cx="719137" cy="300037"/>
          </a:xfrm>
          <a:prstGeom prst="rect">
            <a:avLst/>
          </a:prstGeom>
          <a:solidFill>
            <a:schemeClr val="accent1">
              <a:alpha val="55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0615" name="Picture 7" descr="plans%20anatomiques-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33147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Plans anatomiques</a:t>
            </a:r>
          </a:p>
        </p:txBody>
      </p:sp>
      <p:sp>
        <p:nvSpPr>
          <p:cNvPr id="580616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1275" y="1268413"/>
            <a:ext cx="4922838" cy="2478087"/>
          </a:xfrm>
          <a:prstGeom prst="wedgeRoundRectCallout">
            <a:avLst>
              <a:gd name="adj1" fmla="val -89889"/>
              <a:gd name="adj2" fmla="val 18097"/>
              <a:gd name="adj3" fmla="val 16667"/>
            </a:avLst>
          </a:prstGeom>
          <a:noFill/>
          <a:ln w="2857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/>
              <a:t>La </a:t>
            </a:r>
            <a:r>
              <a:rPr lang="en-US" sz="2400" dirty="0" err="1"/>
              <a:t>ligne</a:t>
            </a:r>
            <a:r>
              <a:rPr lang="en-US" sz="2400" dirty="0"/>
              <a:t> </a:t>
            </a:r>
            <a:r>
              <a:rPr lang="en-US" sz="2400" dirty="0" err="1"/>
              <a:t>médiane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ligne</a:t>
            </a:r>
            <a:r>
              <a:rPr lang="en-US" sz="2400" dirty="0"/>
              <a:t> </a:t>
            </a:r>
            <a:r>
              <a:rPr lang="en-US" sz="2400" dirty="0" err="1"/>
              <a:t>imaginaire</a:t>
            </a:r>
            <a:r>
              <a:rPr lang="en-US" sz="2400" dirty="0"/>
              <a:t> </a:t>
            </a:r>
            <a:r>
              <a:rPr lang="en-US" sz="2400" dirty="0" err="1"/>
              <a:t>traversant</a:t>
            </a:r>
            <a:r>
              <a:rPr lang="en-US" sz="2400" dirty="0"/>
              <a:t> en </a:t>
            </a:r>
            <a:r>
              <a:rPr lang="en-US" sz="2400" dirty="0" err="1"/>
              <a:t>plein</a:t>
            </a:r>
            <a:r>
              <a:rPr lang="en-US" sz="2400" dirty="0"/>
              <a:t> centre le corps de </a:t>
            </a:r>
            <a:r>
              <a:rPr lang="en-US" sz="2400" dirty="0" err="1"/>
              <a:t>l’animal</a:t>
            </a:r>
            <a:r>
              <a:rPr lang="en-US" sz="2400" dirty="0"/>
              <a:t> </a:t>
            </a:r>
            <a:r>
              <a:rPr lang="en-US" sz="2400" dirty="0" err="1"/>
              <a:t>sur</a:t>
            </a:r>
            <a:r>
              <a:rPr lang="en-US" sz="2400" dirty="0"/>
              <a:t> </a:t>
            </a:r>
            <a:r>
              <a:rPr lang="en-US" sz="2400" dirty="0" err="1"/>
              <a:t>toute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longueur</a:t>
            </a:r>
            <a:r>
              <a:rPr lang="en-US" sz="2400" dirty="0"/>
              <a:t> et le </a:t>
            </a:r>
            <a:r>
              <a:rPr lang="en-US" sz="2400" dirty="0" err="1"/>
              <a:t>séparant</a:t>
            </a:r>
            <a:r>
              <a:rPr lang="en-US" sz="2400" dirty="0"/>
              <a:t> en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partie</a:t>
            </a:r>
            <a:r>
              <a:rPr lang="en-US" sz="2400" dirty="0"/>
              <a:t> </a:t>
            </a:r>
            <a:r>
              <a:rPr lang="en-US" sz="2400" dirty="0" err="1"/>
              <a:t>droite</a:t>
            </a:r>
            <a:r>
              <a:rPr lang="en-US" sz="2400" dirty="0"/>
              <a:t> et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partie</a:t>
            </a:r>
            <a:r>
              <a:rPr lang="en-US" sz="2400" dirty="0"/>
              <a:t> gauche </a:t>
            </a:r>
            <a:r>
              <a:rPr lang="en-US" sz="2400" dirty="0" err="1"/>
              <a:t>égales</a:t>
            </a:r>
            <a:r>
              <a:rPr lang="en-US" sz="2400" dirty="0"/>
              <a:t>. </a:t>
            </a:r>
            <a:endParaRPr lang="fr-CA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0618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76375" y="1412875"/>
            <a:ext cx="96838" cy="4824413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0619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763713" y="3573463"/>
            <a:ext cx="360362" cy="23034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0620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573213" y="4822825"/>
            <a:ext cx="792162" cy="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0621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31950" y="3322638"/>
            <a:ext cx="719138" cy="300037"/>
          </a:xfrm>
          <a:prstGeom prst="rect">
            <a:avLst/>
          </a:prstGeom>
          <a:solidFill>
            <a:srgbClr val="FFFF00">
              <a:alpha val="30000"/>
            </a:srgbClr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0623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42988" y="4602163"/>
            <a:ext cx="576262" cy="401637"/>
          </a:xfrm>
          <a:prstGeom prst="rect">
            <a:avLst/>
          </a:prstGeom>
          <a:solidFill>
            <a:srgbClr val="FF99CC">
              <a:alpha val="35001"/>
            </a:srgbClr>
          </a:solidFill>
          <a:ln w="28575" algn="ctr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0627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39975" y="4648200"/>
            <a:ext cx="576263" cy="300038"/>
          </a:xfrm>
          <a:prstGeom prst="rect">
            <a:avLst/>
          </a:prstGeom>
          <a:solidFill>
            <a:srgbClr val="CCFF33">
              <a:alpha val="25000"/>
            </a:srgbClr>
          </a:solidFill>
          <a:ln w="28575" algn="ctr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0629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95738" y="4429125"/>
            <a:ext cx="46085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Proximal </a:t>
            </a: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n-US" alt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vers</a:t>
            </a: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le corps</a:t>
            </a:r>
          </a:p>
          <a:p>
            <a:pPr eaLnBrk="1" hangingPunct="1">
              <a:buFontTx/>
              <a:buChar char="•"/>
            </a:pP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Distal  en </a:t>
            </a:r>
            <a:r>
              <a:rPr lang="en-US" alt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s’éloignant</a:t>
            </a: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du corps</a:t>
            </a:r>
          </a:p>
          <a:p>
            <a:pPr eaLnBrk="1" hangingPunct="1">
              <a:buFontTx/>
              <a:buChar char="•"/>
            </a:pPr>
            <a:r>
              <a:rPr lang="en-US" alt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Médian</a:t>
            </a: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 </a:t>
            </a:r>
            <a:r>
              <a:rPr lang="en-US" alt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vers</a:t>
            </a: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le milieu du corps</a:t>
            </a:r>
          </a:p>
          <a:p>
            <a:pPr eaLnBrk="1" hangingPunct="1">
              <a:buFontTx/>
              <a:buChar char="•"/>
            </a:pPr>
            <a:r>
              <a:rPr lang="en-US" alt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Latéral</a:t>
            </a: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 </a:t>
            </a:r>
            <a:r>
              <a:rPr lang="en-US" alt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vers</a:t>
            </a: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les </a:t>
            </a:r>
            <a:r>
              <a:rPr lang="en-US" alt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côtés</a:t>
            </a:r>
            <a:r>
              <a:rPr lang="en-US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du corps</a:t>
            </a:r>
            <a:endParaRPr lang="fr-CA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580625" name="AutoShap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51275" y="4292600"/>
            <a:ext cx="4922838" cy="1871663"/>
          </a:xfrm>
          <a:prstGeom prst="wedgeRoundRectCallout">
            <a:avLst>
              <a:gd name="adj1" fmla="val -93245"/>
              <a:gd name="adj2" fmla="val -116667"/>
              <a:gd name="adj3" fmla="val 16667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80000"/>
              </a:lnSpc>
              <a:buFontTx/>
              <a:buChar char="•"/>
              <a:defRPr/>
            </a:pPr>
            <a:endParaRPr lang="fr-CA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8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80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0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8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58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8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8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80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80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0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24" grpId="0" animBg="1"/>
      <p:bldP spid="580617" grpId="0" animBg="1"/>
      <p:bldP spid="580610" grpId="0"/>
      <p:bldP spid="580616" grpId="0" animBg="1"/>
      <p:bldP spid="580616" grpId="1" animBg="1"/>
      <p:bldP spid="580621" grpId="0" animBg="1"/>
      <p:bldP spid="580621" grpId="1" animBg="1"/>
      <p:bldP spid="580623" grpId="0" animBg="1"/>
      <p:bldP spid="580627" grpId="0" animBg="1"/>
      <p:bldP spid="5806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4000" dirty="0" smtClean="0"/>
              <a:t>Points d’attache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5040312" cy="53292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Rappel : les muscles sont attachés aux os par des tendons 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Tendon d’origine = point d’attache du muscle (tendon) se trouve sur l’os </a:t>
            </a:r>
            <a:r>
              <a:rPr lang="fr-CA" sz="2400" u="sng" dirty="0" smtClean="0"/>
              <a:t>stationnaire</a:t>
            </a:r>
            <a:r>
              <a:rPr lang="fr-CA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Tendon d’insertion = point d’attache du muscle (tendon) est relié à l’os </a:t>
            </a:r>
            <a:r>
              <a:rPr lang="fr-CA" sz="2400" u="sng" dirty="0" smtClean="0"/>
              <a:t>mobile</a:t>
            </a:r>
            <a:r>
              <a:rPr lang="fr-CA" sz="2400" dirty="0" smtClean="0"/>
              <a:t>.</a:t>
            </a:r>
          </a:p>
        </p:txBody>
      </p:sp>
      <p:pic>
        <p:nvPicPr>
          <p:cNvPr id="581637" name="Picture 5" descr="Figure%2011-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210978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6942138" y="3101975"/>
            <a:ext cx="0" cy="95885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163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6120606" y="3537744"/>
            <a:ext cx="23764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i="1">
                <a:solidFill>
                  <a:srgbClr val="FFFFFF"/>
                </a:solidFill>
                <a:latin typeface="Arial" charset="0"/>
              </a:rPr>
              <a:t>Sens du mouvement</a:t>
            </a:r>
            <a:endParaRPr lang="fr-CA" sz="1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253163" y="1820863"/>
            <a:ext cx="2678112" cy="481012"/>
            <a:chOff x="6340" y="9594"/>
            <a:chExt cx="3022" cy="540"/>
          </a:xfrm>
        </p:grpSpPr>
        <p:sp>
          <p:nvSpPr>
            <p:cNvPr id="581641" name="Line 9"/>
            <p:cNvSpPr>
              <a:spLocks noChangeShapeType="1"/>
            </p:cNvSpPr>
            <p:nvPr/>
          </p:nvSpPr>
          <p:spPr bwMode="auto">
            <a:xfrm>
              <a:off x="6340" y="9803"/>
              <a:ext cx="749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1642" name="Text Box 10"/>
            <p:cNvSpPr txBox="1">
              <a:spLocks noChangeArrowheads="1"/>
            </p:cNvSpPr>
            <p:nvPr/>
          </p:nvSpPr>
          <p:spPr bwMode="auto">
            <a:xfrm>
              <a:off x="7117" y="9594"/>
              <a:ext cx="2245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600" i="1" dirty="0">
                  <a:latin typeface="Arial" charset="0"/>
                </a:rPr>
                <a:t>Point </a:t>
              </a:r>
              <a:r>
                <a:rPr lang="en-US" sz="1600" i="1" dirty="0" err="1">
                  <a:latin typeface="Arial" charset="0"/>
                </a:rPr>
                <a:t>d’origine</a:t>
              </a:r>
              <a:endParaRPr lang="fr-CA" sz="3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426200" y="2087563"/>
            <a:ext cx="2678113" cy="481012"/>
            <a:chOff x="6340" y="9594"/>
            <a:chExt cx="3022" cy="540"/>
          </a:xfrm>
        </p:grpSpPr>
        <p:sp>
          <p:nvSpPr>
            <p:cNvPr id="581644" name="Line 12"/>
            <p:cNvSpPr>
              <a:spLocks noChangeShapeType="1"/>
            </p:cNvSpPr>
            <p:nvPr/>
          </p:nvSpPr>
          <p:spPr bwMode="auto">
            <a:xfrm>
              <a:off x="6340" y="9803"/>
              <a:ext cx="749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1645" name="Text Box 13"/>
            <p:cNvSpPr txBox="1">
              <a:spLocks noChangeArrowheads="1"/>
            </p:cNvSpPr>
            <p:nvPr/>
          </p:nvSpPr>
          <p:spPr bwMode="auto">
            <a:xfrm>
              <a:off x="7117" y="9594"/>
              <a:ext cx="2245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600" i="1" dirty="0">
                  <a:latin typeface="Arial" charset="0"/>
                </a:rPr>
                <a:t>Tendon </a:t>
              </a:r>
              <a:r>
                <a:rPr lang="en-US" sz="1600" i="1" dirty="0" err="1">
                  <a:latin typeface="Arial" charset="0"/>
                </a:rPr>
                <a:t>d’origine</a:t>
              </a:r>
              <a:endParaRPr lang="fr-CA" sz="16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465888" y="5754688"/>
            <a:ext cx="2678112" cy="479425"/>
            <a:chOff x="6340" y="9594"/>
            <a:chExt cx="3022" cy="540"/>
          </a:xfrm>
        </p:grpSpPr>
        <p:sp>
          <p:nvSpPr>
            <p:cNvPr id="581647" name="Line 15"/>
            <p:cNvSpPr>
              <a:spLocks noChangeShapeType="1"/>
            </p:cNvSpPr>
            <p:nvPr/>
          </p:nvSpPr>
          <p:spPr bwMode="auto">
            <a:xfrm>
              <a:off x="6340" y="9803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1648" name="Text Box 16"/>
            <p:cNvSpPr txBox="1">
              <a:spLocks noChangeArrowheads="1"/>
            </p:cNvSpPr>
            <p:nvPr/>
          </p:nvSpPr>
          <p:spPr bwMode="auto">
            <a:xfrm>
              <a:off x="7117" y="9594"/>
              <a:ext cx="2245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600" i="1" dirty="0">
                  <a:solidFill>
                    <a:sysClr val="windowText" lastClr="000000"/>
                  </a:solidFill>
                  <a:latin typeface="Arial" charset="0"/>
                </a:rPr>
                <a:t>Point </a:t>
              </a:r>
              <a:r>
                <a:rPr lang="en-US" sz="1600" i="1" dirty="0" err="1">
                  <a:solidFill>
                    <a:sysClr val="windowText" lastClr="000000"/>
                  </a:solidFill>
                  <a:latin typeface="Arial" charset="0"/>
                </a:rPr>
                <a:t>d’insertion</a:t>
              </a:r>
              <a:endParaRPr lang="fr-CA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392863" y="5181600"/>
            <a:ext cx="2643187" cy="479425"/>
            <a:chOff x="4027" y="3264"/>
            <a:chExt cx="1665" cy="302"/>
          </a:xfrm>
        </p:grpSpPr>
        <p:sp>
          <p:nvSpPr>
            <p:cNvPr id="581650" name="Line 18"/>
            <p:cNvSpPr>
              <a:spLocks noChangeShapeType="1"/>
            </p:cNvSpPr>
            <p:nvPr/>
          </p:nvSpPr>
          <p:spPr bwMode="auto">
            <a:xfrm>
              <a:off x="4027" y="3381"/>
              <a:ext cx="41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1651" name="Text Box 19"/>
            <p:cNvSpPr txBox="1">
              <a:spLocks noChangeArrowheads="1"/>
            </p:cNvSpPr>
            <p:nvPr/>
          </p:nvSpPr>
          <p:spPr bwMode="auto">
            <a:xfrm>
              <a:off x="4422" y="3264"/>
              <a:ext cx="1270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600" i="1" dirty="0">
                  <a:latin typeface="Arial" charset="0"/>
                </a:rPr>
                <a:t>Tendon </a:t>
              </a:r>
              <a:r>
                <a:rPr lang="en-US" sz="1600" i="1" dirty="0" err="1">
                  <a:latin typeface="Arial" charset="0"/>
                </a:rPr>
                <a:t>d’insertion</a:t>
              </a:r>
              <a:endParaRPr lang="fr-CA" sz="16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/>
      <p:bldP spid="581635" grpId="0" build="p"/>
      <p:bldP spid="581635" grpId="1" build="p"/>
      <p:bldP spid="5816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3600" dirty="0" smtClean="0"/>
              <a:t>Comprendre le nom des muscles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925" y="1341438"/>
            <a:ext cx="9109075" cy="5327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fr-CA" sz="2800" dirty="0" smtClean="0"/>
              <a:t>Plusieurs critères sont utilisés pour nommer les muscles :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800" dirty="0" smtClean="0"/>
              <a:t>Direction </a:t>
            </a:r>
            <a:r>
              <a:rPr lang="fr-CA" sz="2800" dirty="0" smtClean="0">
                <a:sym typeface="Wingdings" pitchFamily="2" charset="2"/>
              </a:rPr>
              <a:t> </a:t>
            </a:r>
            <a:r>
              <a:rPr lang="fr-CA" sz="2800" i="1" dirty="0" smtClean="0">
                <a:sym typeface="Wingdings" pitchFamily="2" charset="2"/>
              </a:rPr>
              <a:t>droit ; oblique ; transverse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800" dirty="0" smtClean="0"/>
              <a:t>Taille </a:t>
            </a:r>
            <a:r>
              <a:rPr lang="fr-CA" sz="2800" dirty="0" smtClean="0">
                <a:sym typeface="Wingdings" pitchFamily="2" charset="2"/>
              </a:rPr>
              <a:t> </a:t>
            </a:r>
            <a:r>
              <a:rPr lang="fr-CA" sz="2800" i="1" dirty="0" smtClean="0">
                <a:sym typeface="Wingdings" pitchFamily="2" charset="2"/>
              </a:rPr>
              <a:t>petit ; moyen ; grand ; long ; court</a:t>
            </a:r>
            <a:endParaRPr lang="fr-CA" sz="2800" i="1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800" dirty="0" smtClean="0"/>
              <a:t>Forme </a:t>
            </a:r>
            <a:r>
              <a:rPr lang="fr-CA" sz="2800" dirty="0" smtClean="0">
                <a:sym typeface="Wingdings" pitchFamily="2" charset="2"/>
              </a:rPr>
              <a:t> </a:t>
            </a:r>
            <a:r>
              <a:rPr lang="fr-CA" sz="2800" i="1" dirty="0" smtClean="0">
                <a:sym typeface="Wingdings" pitchFamily="2" charset="2"/>
              </a:rPr>
              <a:t>deltoïde ; trapèze ; dentelé ; carré</a:t>
            </a:r>
            <a:endParaRPr lang="fr-CA" sz="2800" i="1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800" dirty="0" smtClean="0"/>
              <a:t>Action </a:t>
            </a:r>
            <a:r>
              <a:rPr lang="fr-CA" sz="2800" dirty="0" smtClean="0">
                <a:sym typeface="Wingdings" pitchFamily="2" charset="2"/>
              </a:rPr>
              <a:t> </a:t>
            </a:r>
            <a:r>
              <a:rPr lang="fr-CA" sz="2800" i="1" dirty="0" smtClean="0">
                <a:sym typeface="Wingdings" pitchFamily="2" charset="2"/>
              </a:rPr>
              <a:t>fléchisseur ; adducteur ; extenseur</a:t>
            </a:r>
            <a:endParaRPr lang="fr-CA" sz="2800" i="1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800" dirty="0" smtClean="0"/>
              <a:t>Nombre de chefs </a:t>
            </a:r>
            <a:r>
              <a:rPr lang="fr-CA" sz="2800" dirty="0" smtClean="0">
                <a:sym typeface="Wingdings" pitchFamily="2" charset="2"/>
              </a:rPr>
              <a:t> </a:t>
            </a:r>
            <a:r>
              <a:rPr lang="fr-CA" sz="2800" i="1" dirty="0" smtClean="0">
                <a:sym typeface="Wingdings" pitchFamily="2" charset="2"/>
              </a:rPr>
              <a:t>bi- ; tri- ; quadri-</a:t>
            </a:r>
            <a:endParaRPr lang="fr-CA" sz="2800" i="1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800" dirty="0" smtClean="0"/>
              <a:t>Situation </a:t>
            </a:r>
            <a:r>
              <a:rPr lang="fr-CA" sz="2800" dirty="0" smtClean="0">
                <a:sym typeface="Wingdings" pitchFamily="2" charset="2"/>
              </a:rPr>
              <a:t> </a:t>
            </a:r>
            <a:r>
              <a:rPr lang="fr-CA" sz="2800" i="1" dirty="0" smtClean="0">
                <a:sym typeface="Wingdings" pitchFamily="2" charset="2"/>
              </a:rPr>
              <a:t>porte le nom de l’os</a:t>
            </a:r>
            <a:endParaRPr lang="fr-CA" sz="2800" i="1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800" dirty="0" smtClean="0"/>
              <a:t>Point d’origine et d’insertion </a:t>
            </a:r>
            <a:r>
              <a:rPr lang="fr-CA" sz="2800" dirty="0" smtClean="0">
                <a:sym typeface="Wingdings" pitchFamily="2" charset="2"/>
              </a:rPr>
              <a:t> </a:t>
            </a:r>
            <a:r>
              <a:rPr lang="fr-CA" sz="2800" i="1" dirty="0" smtClean="0">
                <a:sym typeface="Wingdings" pitchFamily="2" charset="2"/>
              </a:rPr>
              <a:t>porte le nom de l’os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8" grpId="0"/>
      <p:bldP spid="582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CA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 de la jambe et de la fesse</a:t>
            </a:r>
            <a:endParaRPr lang="fr-CA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/>
              <a:t>Sartorius (face ventrale)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Gracilis</a:t>
            </a:r>
            <a:r>
              <a:rPr lang="fr-CA" dirty="0" smtClean="0"/>
              <a:t> (face ventrale)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Tensor</a:t>
            </a:r>
            <a:r>
              <a:rPr lang="fr-CA" dirty="0" smtClean="0"/>
              <a:t> fascia </a:t>
            </a:r>
            <a:r>
              <a:rPr lang="fr-CA" dirty="0" err="1" smtClean="0"/>
              <a:t>lata</a:t>
            </a:r>
            <a:r>
              <a:rPr lang="fr-CA" dirty="0" smtClean="0"/>
              <a:t> (face dorsale)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Biceps </a:t>
            </a:r>
            <a:r>
              <a:rPr lang="fr-CA" dirty="0" err="1" smtClean="0"/>
              <a:t>femoris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Gastrocnemius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Semitendineux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Semimembraneux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Adductor</a:t>
            </a:r>
            <a:r>
              <a:rPr lang="fr-CA" dirty="0" smtClean="0"/>
              <a:t> </a:t>
            </a:r>
            <a:r>
              <a:rPr lang="fr-CA" dirty="0" err="1" smtClean="0"/>
              <a:t>femoris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Quadriceps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CA" dirty="0" err="1" smtClean="0"/>
              <a:t>Vastus</a:t>
            </a:r>
            <a:r>
              <a:rPr lang="fr-CA" dirty="0" smtClean="0"/>
              <a:t> </a:t>
            </a:r>
            <a:r>
              <a:rPr lang="fr-CA" dirty="0" err="1" smtClean="0"/>
              <a:t>lateralis</a:t>
            </a:r>
            <a:endParaRPr lang="fr-CA" dirty="0" smtClean="0"/>
          </a:p>
          <a:p>
            <a:pPr marL="914400" lvl="1" indent="-514350">
              <a:buFont typeface="+mj-lt"/>
              <a:buAutoNum type="alphaLcParenR"/>
            </a:pPr>
            <a:r>
              <a:rPr lang="fr-CA" dirty="0" err="1" smtClean="0"/>
              <a:t>Vastus</a:t>
            </a:r>
            <a:r>
              <a:rPr lang="fr-CA" dirty="0" smtClean="0"/>
              <a:t> </a:t>
            </a:r>
            <a:r>
              <a:rPr lang="fr-CA" dirty="0" err="1" smtClean="0"/>
              <a:t>medialis</a:t>
            </a:r>
            <a:endParaRPr lang="fr-CA" dirty="0" smtClean="0"/>
          </a:p>
          <a:p>
            <a:pPr marL="914400" lvl="1" indent="-514350">
              <a:buFont typeface="+mj-lt"/>
              <a:buAutoNum type="alphaLcParenR"/>
            </a:pPr>
            <a:r>
              <a:rPr lang="fr-CA" dirty="0" err="1" smtClean="0"/>
              <a:t>Vastus</a:t>
            </a:r>
            <a:r>
              <a:rPr lang="fr-CA" dirty="0" smtClean="0"/>
              <a:t> </a:t>
            </a:r>
            <a:r>
              <a:rPr lang="fr-CA" dirty="0" err="1" smtClean="0"/>
              <a:t>intermedius</a:t>
            </a:r>
            <a:endParaRPr lang="fr-CA" dirty="0" smtClean="0"/>
          </a:p>
          <a:p>
            <a:pPr marL="914400" lvl="1" indent="-514350">
              <a:buFont typeface="+mj-lt"/>
              <a:buAutoNum type="alphaLcParenR"/>
            </a:pPr>
            <a:r>
              <a:rPr lang="fr-CA" dirty="0" err="1" smtClean="0"/>
              <a:t>Rectus</a:t>
            </a:r>
            <a:r>
              <a:rPr lang="fr-CA" dirty="0" smtClean="0"/>
              <a:t> </a:t>
            </a:r>
            <a:r>
              <a:rPr lang="fr-CA" dirty="0" err="1" smtClean="0"/>
              <a:t>femoris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Caudofemoralis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Nœud poplité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Nerf sciatique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Artère et veines fémorales</a:t>
            </a:r>
          </a:p>
        </p:txBody>
      </p:sp>
    </p:spTree>
    <p:extLst>
      <p:ext uri="{BB962C8B-B14F-4D97-AF65-F5344CB8AC3E}">
        <p14:creationId xmlns:p14="http://schemas.microsoft.com/office/powerpoint/2010/main" val="25097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Dissection des muscles -</a:t>
            </a:r>
          </a:p>
        </p:txBody>
      </p:sp>
      <p:sp>
        <p:nvSpPr>
          <p:cNvPr id="14339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BD5310A7-BCE2-4A55-AC76-EE03D7D40EDF}" type="slidenum">
              <a:rPr lang="en-US" altLang="fr-FR" sz="1400" b="0" smtClean="0">
                <a:solidFill>
                  <a:srgbClr val="FFFF00"/>
                </a:solidFill>
                <a:latin typeface="Technical" pitchFamily="34" charset="0"/>
              </a:rPr>
              <a:pPr eaLnBrk="1" hangingPunct="1"/>
              <a:t>7</a:t>
            </a:fld>
            <a:endParaRPr lang="en-US" altLang="fr-FR" sz="1400" b="0" smtClean="0">
              <a:solidFill>
                <a:srgbClr val="FFFF00"/>
              </a:solidFill>
              <a:latin typeface="Technical" pitchFamily="34" charset="0"/>
            </a:endParaRPr>
          </a:p>
        </p:txBody>
      </p:sp>
      <p:grpSp>
        <p:nvGrpSpPr>
          <p:cNvPr id="14340" name="Group 4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08175" y="1452563"/>
            <a:ext cx="6057900" cy="5405437"/>
            <a:chOff x="4200" y="594"/>
            <a:chExt cx="6484" cy="5942"/>
          </a:xfrm>
        </p:grpSpPr>
        <p:grpSp>
          <p:nvGrpSpPr>
            <p:cNvPr id="14356" name="Group 45"/>
            <p:cNvGrpSpPr>
              <a:grpSpLocks/>
            </p:cNvGrpSpPr>
            <p:nvPr/>
          </p:nvGrpSpPr>
          <p:grpSpPr bwMode="auto">
            <a:xfrm>
              <a:off x="4200" y="594"/>
              <a:ext cx="6484" cy="5942"/>
              <a:chOff x="4200" y="594"/>
              <a:chExt cx="6484" cy="5942"/>
            </a:xfrm>
          </p:grpSpPr>
          <p:pic>
            <p:nvPicPr>
              <p:cNvPr id="14360" name="Picture 46" descr="Muscles-arrière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0" r="12453" b="55148"/>
              <a:stretch>
                <a:fillRect/>
              </a:stretch>
            </p:blipFill>
            <p:spPr bwMode="auto">
              <a:xfrm>
                <a:off x="4387" y="594"/>
                <a:ext cx="6297" cy="5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2159" name="Rectangle 47"/>
              <p:cNvSpPr>
                <a:spLocks noChangeArrowheads="1"/>
              </p:cNvSpPr>
              <p:nvPr/>
            </p:nvSpPr>
            <p:spPr bwMode="auto">
              <a:xfrm>
                <a:off x="4200" y="5095"/>
                <a:ext cx="4114" cy="7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357" name="Group 48"/>
            <p:cNvGrpSpPr>
              <a:grpSpLocks/>
            </p:cNvGrpSpPr>
            <p:nvPr/>
          </p:nvGrpSpPr>
          <p:grpSpPr bwMode="auto">
            <a:xfrm>
              <a:off x="6599" y="4959"/>
              <a:ext cx="2418" cy="475"/>
              <a:chOff x="4201" y="3564"/>
              <a:chExt cx="2543" cy="540"/>
            </a:xfrm>
          </p:grpSpPr>
          <p:sp>
            <p:nvSpPr>
              <p:cNvPr id="602161" name="Line 49"/>
              <p:cNvSpPr>
                <a:spLocks noChangeShapeType="1"/>
              </p:cNvSpPr>
              <p:nvPr/>
            </p:nvSpPr>
            <p:spPr bwMode="auto">
              <a:xfrm flipH="1">
                <a:off x="5810" y="3835"/>
                <a:ext cx="9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2162" name="Text Box 50"/>
              <p:cNvSpPr txBox="1">
                <a:spLocks noChangeArrowheads="1"/>
              </p:cNvSpPr>
              <p:nvPr/>
            </p:nvSpPr>
            <p:spPr bwMode="auto">
              <a:xfrm>
                <a:off x="4201" y="3561"/>
                <a:ext cx="1794" cy="5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sz="1500" i="1">
                    <a:latin typeface="Arial Narrow" pitchFamily="34" charset="0"/>
                  </a:rPr>
                  <a:t>Gastrocnemius</a:t>
                </a:r>
                <a:endParaRPr lang="fr-CA" sz="280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602124" name="Freeform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046538" y="3403600"/>
            <a:ext cx="3457575" cy="1960563"/>
          </a:xfrm>
          <a:custGeom>
            <a:avLst/>
            <a:gdLst/>
            <a:ahLst/>
            <a:cxnLst>
              <a:cxn ang="0">
                <a:pos x="129" y="11"/>
              </a:cxn>
              <a:cxn ang="0">
                <a:pos x="845" y="203"/>
              </a:cxn>
              <a:cxn ang="0">
                <a:pos x="1411" y="438"/>
              </a:cxn>
              <a:cxn ang="0">
                <a:pos x="1637" y="630"/>
              </a:cxn>
              <a:cxn ang="0">
                <a:pos x="1958" y="909"/>
              </a:cxn>
              <a:cxn ang="0">
                <a:pos x="2160" y="1058"/>
              </a:cxn>
              <a:cxn ang="0">
                <a:pos x="2069" y="1221"/>
              </a:cxn>
              <a:cxn ang="0">
                <a:pos x="1963" y="1144"/>
              </a:cxn>
              <a:cxn ang="0">
                <a:pos x="1713" y="1014"/>
              </a:cxn>
              <a:cxn ang="0">
                <a:pos x="1421" y="923"/>
              </a:cxn>
              <a:cxn ang="0">
                <a:pos x="825" y="818"/>
              </a:cxn>
              <a:cxn ang="0">
                <a:pos x="360" y="635"/>
              </a:cxn>
              <a:cxn ang="0">
                <a:pos x="120" y="477"/>
              </a:cxn>
              <a:cxn ang="0">
                <a:pos x="95" y="224"/>
              </a:cxn>
              <a:cxn ang="0">
                <a:pos x="129" y="11"/>
              </a:cxn>
            </a:cxnLst>
            <a:rect l="0" t="0" r="r" b="b"/>
            <a:pathLst>
              <a:path w="2178" h="1235">
                <a:moveTo>
                  <a:pt x="129" y="11"/>
                </a:moveTo>
                <a:cubicBezTo>
                  <a:pt x="254" y="8"/>
                  <a:pt x="631" y="132"/>
                  <a:pt x="845" y="203"/>
                </a:cubicBezTo>
                <a:cubicBezTo>
                  <a:pt x="1059" y="274"/>
                  <a:pt x="1279" y="367"/>
                  <a:pt x="1411" y="438"/>
                </a:cubicBezTo>
                <a:cubicBezTo>
                  <a:pt x="1543" y="509"/>
                  <a:pt x="1546" y="552"/>
                  <a:pt x="1637" y="630"/>
                </a:cubicBezTo>
                <a:cubicBezTo>
                  <a:pt x="1728" y="708"/>
                  <a:pt x="1871" y="838"/>
                  <a:pt x="1958" y="909"/>
                </a:cubicBezTo>
                <a:cubicBezTo>
                  <a:pt x="2045" y="980"/>
                  <a:pt x="2142" y="1006"/>
                  <a:pt x="2160" y="1058"/>
                </a:cubicBezTo>
                <a:cubicBezTo>
                  <a:pt x="2178" y="1110"/>
                  <a:pt x="2102" y="1207"/>
                  <a:pt x="2069" y="1221"/>
                </a:cubicBezTo>
                <a:cubicBezTo>
                  <a:pt x="2036" y="1235"/>
                  <a:pt x="2022" y="1178"/>
                  <a:pt x="1963" y="1144"/>
                </a:cubicBezTo>
                <a:cubicBezTo>
                  <a:pt x="1904" y="1110"/>
                  <a:pt x="1803" y="1051"/>
                  <a:pt x="1713" y="1014"/>
                </a:cubicBezTo>
                <a:cubicBezTo>
                  <a:pt x="1623" y="977"/>
                  <a:pt x="1569" y="956"/>
                  <a:pt x="1421" y="923"/>
                </a:cubicBezTo>
                <a:cubicBezTo>
                  <a:pt x="1273" y="890"/>
                  <a:pt x="1002" y="866"/>
                  <a:pt x="825" y="818"/>
                </a:cubicBezTo>
                <a:cubicBezTo>
                  <a:pt x="648" y="770"/>
                  <a:pt x="478" y="692"/>
                  <a:pt x="360" y="635"/>
                </a:cubicBezTo>
                <a:cubicBezTo>
                  <a:pt x="242" y="578"/>
                  <a:pt x="164" y="545"/>
                  <a:pt x="120" y="477"/>
                </a:cubicBezTo>
                <a:cubicBezTo>
                  <a:pt x="76" y="409"/>
                  <a:pt x="93" y="302"/>
                  <a:pt x="95" y="224"/>
                </a:cubicBezTo>
                <a:cubicBezTo>
                  <a:pt x="97" y="146"/>
                  <a:pt x="0" y="0"/>
                  <a:pt x="129" y="11"/>
                </a:cubicBezTo>
                <a:close/>
              </a:path>
            </a:pathLst>
          </a:custGeom>
          <a:solidFill>
            <a:srgbClr val="00FFCC">
              <a:alpha val="25000"/>
            </a:srgbClr>
          </a:solidFill>
          <a:ln w="19050" cap="flat" cmpd="sng">
            <a:solidFill>
              <a:srgbClr val="00FFCC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25" name="Freeform 1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19763" y="5143500"/>
            <a:ext cx="1157287" cy="1500188"/>
          </a:xfrm>
          <a:custGeom>
            <a:avLst/>
            <a:gdLst/>
            <a:ahLst/>
            <a:cxnLst>
              <a:cxn ang="0">
                <a:pos x="299" y="653"/>
              </a:cxn>
              <a:cxn ang="0">
                <a:pos x="415" y="499"/>
              </a:cxn>
              <a:cxn ang="0">
                <a:pos x="583" y="245"/>
              </a:cxn>
              <a:cxn ang="0">
                <a:pos x="707" y="91"/>
              </a:cxn>
              <a:cxn ang="0">
                <a:pos x="448" y="10"/>
              </a:cxn>
              <a:cxn ang="0">
                <a:pos x="323" y="149"/>
              </a:cxn>
              <a:cxn ang="0">
                <a:pos x="251" y="370"/>
              </a:cxn>
              <a:cxn ang="0">
                <a:pos x="184" y="552"/>
              </a:cxn>
              <a:cxn ang="0">
                <a:pos x="93" y="758"/>
              </a:cxn>
              <a:cxn ang="0">
                <a:pos x="2" y="917"/>
              </a:cxn>
              <a:cxn ang="0">
                <a:pos x="103" y="926"/>
              </a:cxn>
              <a:cxn ang="0">
                <a:pos x="151" y="845"/>
              </a:cxn>
              <a:cxn ang="0">
                <a:pos x="299" y="653"/>
              </a:cxn>
            </a:cxnLst>
            <a:rect l="0" t="0" r="r" b="b"/>
            <a:pathLst>
              <a:path w="729" h="945">
                <a:moveTo>
                  <a:pt x="299" y="653"/>
                </a:moveTo>
                <a:cubicBezTo>
                  <a:pt x="343" y="595"/>
                  <a:pt x="368" y="567"/>
                  <a:pt x="415" y="499"/>
                </a:cubicBezTo>
                <a:cubicBezTo>
                  <a:pt x="462" y="431"/>
                  <a:pt x="534" y="313"/>
                  <a:pt x="583" y="245"/>
                </a:cubicBezTo>
                <a:cubicBezTo>
                  <a:pt x="632" y="177"/>
                  <a:pt x="729" y="130"/>
                  <a:pt x="707" y="91"/>
                </a:cubicBezTo>
                <a:cubicBezTo>
                  <a:pt x="685" y="52"/>
                  <a:pt x="512" y="0"/>
                  <a:pt x="448" y="10"/>
                </a:cubicBezTo>
                <a:cubicBezTo>
                  <a:pt x="384" y="20"/>
                  <a:pt x="356" y="89"/>
                  <a:pt x="323" y="149"/>
                </a:cubicBezTo>
                <a:cubicBezTo>
                  <a:pt x="290" y="209"/>
                  <a:pt x="274" y="303"/>
                  <a:pt x="251" y="370"/>
                </a:cubicBezTo>
                <a:cubicBezTo>
                  <a:pt x="228" y="437"/>
                  <a:pt x="210" y="487"/>
                  <a:pt x="184" y="552"/>
                </a:cubicBezTo>
                <a:cubicBezTo>
                  <a:pt x="158" y="617"/>
                  <a:pt x="123" y="697"/>
                  <a:pt x="93" y="758"/>
                </a:cubicBezTo>
                <a:cubicBezTo>
                  <a:pt x="63" y="819"/>
                  <a:pt x="0" y="889"/>
                  <a:pt x="2" y="917"/>
                </a:cubicBezTo>
                <a:cubicBezTo>
                  <a:pt x="4" y="945"/>
                  <a:pt x="78" y="938"/>
                  <a:pt x="103" y="926"/>
                </a:cubicBezTo>
                <a:cubicBezTo>
                  <a:pt x="128" y="914"/>
                  <a:pt x="118" y="890"/>
                  <a:pt x="151" y="845"/>
                </a:cubicBezTo>
                <a:cubicBezTo>
                  <a:pt x="184" y="800"/>
                  <a:pt x="255" y="711"/>
                  <a:pt x="299" y="65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190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27" name="Freeform 1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078413" y="2216150"/>
            <a:ext cx="2713037" cy="2879725"/>
          </a:xfrm>
          <a:custGeom>
            <a:avLst/>
            <a:gdLst/>
            <a:ahLst/>
            <a:cxnLst>
              <a:cxn ang="0">
                <a:pos x="627" y="303"/>
              </a:cxn>
              <a:cxn ang="0">
                <a:pos x="929" y="495"/>
              </a:cxn>
              <a:cxn ang="0">
                <a:pos x="1231" y="716"/>
              </a:cxn>
              <a:cxn ang="0">
                <a:pos x="1548" y="1047"/>
              </a:cxn>
              <a:cxn ang="0">
                <a:pos x="1697" y="1436"/>
              </a:cxn>
              <a:cxn ang="0">
                <a:pos x="1620" y="1772"/>
              </a:cxn>
              <a:cxn ang="0">
                <a:pos x="1399" y="1686"/>
              </a:cxn>
              <a:cxn ang="0">
                <a:pos x="1102" y="1455"/>
              </a:cxn>
              <a:cxn ang="0">
                <a:pos x="862" y="1206"/>
              </a:cxn>
              <a:cxn ang="0">
                <a:pos x="492" y="822"/>
              </a:cxn>
              <a:cxn ang="0">
                <a:pos x="243" y="625"/>
              </a:cxn>
              <a:cxn ang="0">
                <a:pos x="51" y="442"/>
              </a:cxn>
              <a:cxn ang="0">
                <a:pos x="8" y="304"/>
              </a:cxn>
              <a:cxn ang="0">
                <a:pos x="99" y="150"/>
              </a:cxn>
              <a:cxn ang="0">
                <a:pos x="214" y="1"/>
              </a:cxn>
              <a:cxn ang="0">
                <a:pos x="415" y="159"/>
              </a:cxn>
              <a:cxn ang="0">
                <a:pos x="627" y="303"/>
              </a:cxn>
            </a:cxnLst>
            <a:rect l="0" t="0" r="r" b="b"/>
            <a:pathLst>
              <a:path w="1709" h="1814">
                <a:moveTo>
                  <a:pt x="627" y="303"/>
                </a:moveTo>
                <a:cubicBezTo>
                  <a:pt x="714" y="358"/>
                  <a:pt x="828" y="426"/>
                  <a:pt x="929" y="495"/>
                </a:cubicBezTo>
                <a:cubicBezTo>
                  <a:pt x="1030" y="564"/>
                  <a:pt x="1128" y="624"/>
                  <a:pt x="1231" y="716"/>
                </a:cubicBezTo>
                <a:cubicBezTo>
                  <a:pt x="1334" y="808"/>
                  <a:pt x="1470" y="927"/>
                  <a:pt x="1548" y="1047"/>
                </a:cubicBezTo>
                <a:cubicBezTo>
                  <a:pt x="1626" y="1167"/>
                  <a:pt x="1685" y="1315"/>
                  <a:pt x="1697" y="1436"/>
                </a:cubicBezTo>
                <a:cubicBezTo>
                  <a:pt x="1709" y="1557"/>
                  <a:pt x="1670" y="1730"/>
                  <a:pt x="1620" y="1772"/>
                </a:cubicBezTo>
                <a:cubicBezTo>
                  <a:pt x="1570" y="1814"/>
                  <a:pt x="1485" y="1739"/>
                  <a:pt x="1399" y="1686"/>
                </a:cubicBezTo>
                <a:cubicBezTo>
                  <a:pt x="1313" y="1633"/>
                  <a:pt x="1191" y="1535"/>
                  <a:pt x="1102" y="1455"/>
                </a:cubicBezTo>
                <a:cubicBezTo>
                  <a:pt x="1013" y="1375"/>
                  <a:pt x="964" y="1312"/>
                  <a:pt x="862" y="1206"/>
                </a:cubicBezTo>
                <a:cubicBezTo>
                  <a:pt x="760" y="1100"/>
                  <a:pt x="595" y="919"/>
                  <a:pt x="492" y="822"/>
                </a:cubicBezTo>
                <a:cubicBezTo>
                  <a:pt x="389" y="725"/>
                  <a:pt x="316" y="688"/>
                  <a:pt x="243" y="625"/>
                </a:cubicBezTo>
                <a:cubicBezTo>
                  <a:pt x="170" y="562"/>
                  <a:pt x="90" y="496"/>
                  <a:pt x="51" y="442"/>
                </a:cubicBezTo>
                <a:cubicBezTo>
                  <a:pt x="12" y="388"/>
                  <a:pt x="0" y="353"/>
                  <a:pt x="8" y="304"/>
                </a:cubicBezTo>
                <a:cubicBezTo>
                  <a:pt x="16" y="255"/>
                  <a:pt x="65" y="200"/>
                  <a:pt x="99" y="150"/>
                </a:cubicBezTo>
                <a:cubicBezTo>
                  <a:pt x="133" y="100"/>
                  <a:pt x="161" y="0"/>
                  <a:pt x="214" y="1"/>
                </a:cubicBezTo>
                <a:cubicBezTo>
                  <a:pt x="267" y="2"/>
                  <a:pt x="346" y="109"/>
                  <a:pt x="415" y="159"/>
                </a:cubicBezTo>
                <a:cubicBezTo>
                  <a:pt x="484" y="209"/>
                  <a:pt x="583" y="273"/>
                  <a:pt x="627" y="30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 w="1905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30" name="Rectangle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43463" y="5045075"/>
            <a:ext cx="736600" cy="287338"/>
          </a:xfrm>
          <a:prstGeom prst="rect">
            <a:avLst/>
          </a:prstGeom>
          <a:solidFill>
            <a:srgbClr val="00FFCC">
              <a:alpha val="35001"/>
            </a:srgbClr>
          </a:solidFill>
          <a:ln w="28575" algn="ctr">
            <a:solidFill>
              <a:srgbClr val="00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31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64013" y="5468938"/>
            <a:ext cx="1295400" cy="288925"/>
          </a:xfrm>
          <a:prstGeom prst="rect">
            <a:avLst/>
          </a:prstGeom>
          <a:solidFill>
            <a:srgbClr val="FF0000">
              <a:alpha val="35001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33" name="Rectangle 2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24625" y="2565400"/>
            <a:ext cx="936625" cy="288925"/>
          </a:xfrm>
          <a:prstGeom prst="rect">
            <a:avLst/>
          </a:prstGeom>
          <a:solidFill>
            <a:srgbClr val="FFFF00">
              <a:alpha val="35001"/>
            </a:srgbClr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36" name="Line 2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5164138" y="4365625"/>
            <a:ext cx="0" cy="719138"/>
          </a:xfrm>
          <a:prstGeom prst="line">
            <a:avLst/>
          </a:prstGeom>
          <a:noFill/>
          <a:ln w="28575">
            <a:solidFill>
              <a:srgbClr val="00FFCC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39" name="Line 2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354763" y="2868613"/>
            <a:ext cx="458787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41" name="Text Box 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2088" y="138113"/>
            <a:ext cx="5747544" cy="461665"/>
          </a:xfrm>
          <a:prstGeom prst="rect">
            <a:avLst/>
          </a:prstGeom>
          <a:solidFill>
            <a:srgbClr val="00FFCC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400" b="1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 superficiels de la cuisse</a:t>
            </a:r>
          </a:p>
        </p:txBody>
      </p:sp>
      <p:sp>
        <p:nvSpPr>
          <p:cNvPr id="602146" name="Line 3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219700" y="2420938"/>
            <a:ext cx="360363" cy="5762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48" name="Line 3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88150" y="4597400"/>
            <a:ext cx="73025" cy="4333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49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35600" y="2708275"/>
            <a:ext cx="431800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51" name="Line 3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6300788" y="4581525"/>
            <a:ext cx="501650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55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16200000" flipH="1">
            <a:off x="5939632" y="5133181"/>
            <a:ext cx="0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>
            <p:custDataLst>
              <p:tags r:id="rId18"/>
            </p:custDataLst>
          </p:nvPr>
        </p:nvSpPr>
        <p:spPr>
          <a:xfrm>
            <a:off x="357188" y="4929188"/>
            <a:ext cx="2600325" cy="1144587"/>
          </a:xfrm>
          <a:prstGeom prst="horizontalScroll">
            <a:avLst/>
          </a:prstGeom>
          <a:solidFill>
            <a:srgbClr val="FF99CC">
              <a:alpha val="45882"/>
            </a:srgbClr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injection 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Gastrocnemius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0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0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0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0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0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30" grpId="0" animBg="1"/>
      <p:bldP spid="602131" grpId="0" animBg="1"/>
      <p:bldP spid="602133" grpId="0" animBg="1"/>
      <p:bldP spid="60214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466344"/>
            <a:ext cx="7900416" cy="592531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4788024" y="1412776"/>
            <a:ext cx="792088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84068" y="1043444"/>
            <a:ext cx="14041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Sartorius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195736" y="3068960"/>
            <a:ext cx="728464" cy="10717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71600" y="4142543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Gastrocnemius</a:t>
            </a:r>
            <a:endParaRPr lang="fr-CA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585264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- Dissection des muscles -</a:t>
            </a: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585264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5C3666F9-7D08-4070-BE70-EFD3411F5583}" type="slidenum">
              <a:rPr lang="en-US" altLang="fr-FR" sz="1400" b="0" smtClean="0">
                <a:solidFill>
                  <a:srgbClr val="FFFF00"/>
                </a:solidFill>
                <a:latin typeface="Technical" pitchFamily="34" charset="0"/>
              </a:rPr>
              <a:pPr eaLnBrk="1" hangingPunct="1"/>
              <a:t>9</a:t>
            </a:fld>
            <a:endParaRPr lang="en-US" altLang="fr-FR" sz="1400" b="0" smtClean="0">
              <a:solidFill>
                <a:srgbClr val="FFFF00"/>
              </a:solidFill>
              <a:latin typeface="Technical" pitchFamily="34" charset="0"/>
            </a:endParaRPr>
          </a:p>
        </p:txBody>
      </p:sp>
      <p:grpSp>
        <p:nvGrpSpPr>
          <p:cNvPr id="16388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71550" y="764704"/>
            <a:ext cx="7708900" cy="5589587"/>
            <a:chOff x="1321" y="1784"/>
            <a:chExt cx="10098" cy="7270"/>
          </a:xfrm>
        </p:grpSpPr>
        <p:pic>
          <p:nvPicPr>
            <p:cNvPr id="16422" name="Picture 41" descr="Muscles-arrière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69" b="5104"/>
            <a:stretch>
              <a:fillRect/>
            </a:stretch>
          </p:blipFill>
          <p:spPr bwMode="auto">
            <a:xfrm>
              <a:off x="1321" y="1784"/>
              <a:ext cx="9528" cy="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9322" name="Line 42"/>
            <p:cNvSpPr>
              <a:spLocks noChangeShapeType="1"/>
            </p:cNvSpPr>
            <p:nvPr/>
          </p:nvSpPr>
          <p:spPr bwMode="auto">
            <a:xfrm flipH="1" flipV="1">
              <a:off x="6896" y="2416"/>
              <a:ext cx="2672" cy="3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9323" name="Text Box 43"/>
            <p:cNvSpPr txBox="1">
              <a:spLocks noChangeArrowheads="1"/>
            </p:cNvSpPr>
            <p:nvPr/>
          </p:nvSpPr>
          <p:spPr bwMode="auto">
            <a:xfrm>
              <a:off x="9362" y="2796"/>
              <a:ext cx="2057" cy="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300" i="1">
                  <a:latin typeface="Arial Narrow" pitchFamily="34" charset="0"/>
                </a:rPr>
                <a:t>Sartorius sectionné</a:t>
              </a:r>
              <a:endParaRPr lang="fr-CA" sz="24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09324" name="Line 44"/>
            <p:cNvSpPr>
              <a:spLocks noChangeShapeType="1"/>
            </p:cNvSpPr>
            <p:nvPr/>
          </p:nvSpPr>
          <p:spPr bwMode="auto">
            <a:xfrm flipH="1">
              <a:off x="9812" y="3207"/>
              <a:ext cx="243" cy="2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9325" name="Line 45"/>
            <p:cNvSpPr>
              <a:spLocks noChangeShapeType="1"/>
            </p:cNvSpPr>
            <p:nvPr/>
          </p:nvSpPr>
          <p:spPr bwMode="auto">
            <a:xfrm flipH="1">
              <a:off x="4688" y="6789"/>
              <a:ext cx="4637" cy="1185"/>
            </a:xfrm>
            <a:prstGeom prst="line">
              <a:avLst/>
            </a:prstGeom>
            <a:noFill/>
            <a:ln w="28575">
              <a:solidFill>
                <a:srgbClr val="00FFCC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9326" name="Text Box 46"/>
            <p:cNvSpPr txBox="1">
              <a:spLocks noChangeArrowheads="1"/>
            </p:cNvSpPr>
            <p:nvPr/>
          </p:nvSpPr>
          <p:spPr bwMode="auto">
            <a:xfrm>
              <a:off x="2816" y="7733"/>
              <a:ext cx="2109" cy="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500" i="1">
                  <a:latin typeface="Arial Narrow" pitchFamily="34" charset="0"/>
                </a:rPr>
                <a:t>Gracilis sectionné</a:t>
              </a:r>
              <a:endParaRPr lang="fr-CA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09327" name="Text Box 47"/>
            <p:cNvSpPr txBox="1">
              <a:spLocks noChangeArrowheads="1"/>
            </p:cNvSpPr>
            <p:nvPr/>
          </p:nvSpPr>
          <p:spPr bwMode="auto">
            <a:xfrm>
              <a:off x="3752" y="7254"/>
              <a:ext cx="1869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300" i="1">
                  <a:latin typeface="Arial Narrow" pitchFamily="34" charset="0"/>
                </a:rPr>
                <a:t>Semitendinosus</a:t>
              </a:r>
              <a:endParaRPr lang="fr-CA" sz="24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09328" name="Freeform 48"/>
            <p:cNvSpPr>
              <a:spLocks/>
            </p:cNvSpPr>
            <p:nvPr/>
          </p:nvSpPr>
          <p:spPr bwMode="auto">
            <a:xfrm>
              <a:off x="2286" y="5457"/>
              <a:ext cx="799" cy="2306"/>
            </a:xfrm>
            <a:custGeom>
              <a:avLst/>
              <a:gdLst/>
              <a:ahLst/>
              <a:cxnLst>
                <a:cxn ang="0">
                  <a:pos x="615" y="0"/>
                </a:cxn>
                <a:cxn ang="0">
                  <a:pos x="13" y="876"/>
                </a:cxn>
                <a:cxn ang="0">
                  <a:pos x="538" y="1971"/>
                </a:cxn>
              </a:cxnLst>
              <a:rect l="0" t="0" r="r" b="b"/>
              <a:pathLst>
                <a:path w="615" h="1971">
                  <a:moveTo>
                    <a:pt x="615" y="0"/>
                  </a:moveTo>
                  <a:cubicBezTo>
                    <a:pt x="515" y="146"/>
                    <a:pt x="26" y="548"/>
                    <a:pt x="13" y="876"/>
                  </a:cubicBezTo>
                  <a:cubicBezTo>
                    <a:pt x="0" y="1204"/>
                    <a:pt x="429" y="1743"/>
                    <a:pt x="538" y="1971"/>
                  </a:cubicBezTo>
                </a:path>
              </a:pathLst>
            </a:custGeom>
            <a:noFill/>
            <a:ln w="28575" cap="flat" cmpd="sng">
              <a:solidFill>
                <a:srgbClr val="00FF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9329" name="Line 49"/>
            <p:cNvSpPr>
              <a:spLocks noChangeShapeType="1"/>
            </p:cNvSpPr>
            <p:nvPr/>
          </p:nvSpPr>
          <p:spPr bwMode="auto">
            <a:xfrm flipH="1">
              <a:off x="5386" y="6324"/>
              <a:ext cx="1140" cy="10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9292" name="Freeform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29063" y="3876204"/>
            <a:ext cx="2112962" cy="569912"/>
          </a:xfrm>
          <a:custGeom>
            <a:avLst/>
            <a:gdLst/>
            <a:ahLst/>
            <a:cxnLst>
              <a:cxn ang="0">
                <a:pos x="506" y="121"/>
              </a:cxn>
              <a:cxn ang="0">
                <a:pos x="770" y="193"/>
              </a:cxn>
              <a:cxn ang="0">
                <a:pos x="1034" y="222"/>
              </a:cxn>
              <a:cxn ang="0">
                <a:pos x="1325" y="297"/>
              </a:cxn>
              <a:cxn ang="0">
                <a:pos x="1000" y="356"/>
              </a:cxn>
              <a:cxn ang="0">
                <a:pos x="655" y="313"/>
              </a:cxn>
              <a:cxn ang="0">
                <a:pos x="410" y="212"/>
              </a:cxn>
              <a:cxn ang="0">
                <a:pos x="16" y="15"/>
              </a:cxn>
              <a:cxn ang="0">
                <a:pos x="506" y="121"/>
              </a:cxn>
            </a:cxnLst>
            <a:rect l="0" t="0" r="r" b="b"/>
            <a:pathLst>
              <a:path w="1331" h="359">
                <a:moveTo>
                  <a:pt x="506" y="121"/>
                </a:moveTo>
                <a:cubicBezTo>
                  <a:pt x="632" y="151"/>
                  <a:pt x="682" y="176"/>
                  <a:pt x="770" y="193"/>
                </a:cubicBezTo>
                <a:cubicBezTo>
                  <a:pt x="858" y="210"/>
                  <a:pt x="942" y="205"/>
                  <a:pt x="1034" y="222"/>
                </a:cubicBezTo>
                <a:cubicBezTo>
                  <a:pt x="1126" y="239"/>
                  <a:pt x="1331" y="275"/>
                  <a:pt x="1325" y="297"/>
                </a:cubicBezTo>
                <a:cubicBezTo>
                  <a:pt x="1319" y="319"/>
                  <a:pt x="1112" y="353"/>
                  <a:pt x="1000" y="356"/>
                </a:cubicBezTo>
                <a:cubicBezTo>
                  <a:pt x="888" y="359"/>
                  <a:pt x="753" y="337"/>
                  <a:pt x="655" y="313"/>
                </a:cubicBezTo>
                <a:cubicBezTo>
                  <a:pt x="557" y="289"/>
                  <a:pt x="517" y="262"/>
                  <a:pt x="410" y="212"/>
                </a:cubicBezTo>
                <a:cubicBezTo>
                  <a:pt x="303" y="162"/>
                  <a:pt x="0" y="30"/>
                  <a:pt x="16" y="15"/>
                </a:cubicBezTo>
                <a:cubicBezTo>
                  <a:pt x="32" y="0"/>
                  <a:pt x="387" y="99"/>
                  <a:pt x="506" y="121"/>
                </a:cubicBezTo>
                <a:close/>
              </a:path>
            </a:pathLst>
          </a:custGeom>
          <a:solidFill>
            <a:srgbClr val="669900">
              <a:alpha val="25000"/>
            </a:srgbClr>
          </a:solidFill>
          <a:ln w="19050" cap="flat" cmpd="sng">
            <a:solidFill>
              <a:srgbClr val="6699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293" name="Freeform 1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898900" y="2256954"/>
            <a:ext cx="1795463" cy="700087"/>
          </a:xfrm>
          <a:custGeom>
            <a:avLst/>
            <a:gdLst/>
            <a:ahLst/>
            <a:cxnLst>
              <a:cxn ang="0">
                <a:pos x="856" y="330"/>
              </a:cxn>
              <a:cxn ang="0">
                <a:pos x="986" y="373"/>
              </a:cxn>
              <a:cxn ang="0">
                <a:pos x="1130" y="435"/>
              </a:cxn>
              <a:cxn ang="0">
                <a:pos x="990" y="335"/>
              </a:cxn>
              <a:cxn ang="0">
                <a:pos x="803" y="253"/>
              </a:cxn>
              <a:cxn ang="0">
                <a:pos x="496" y="143"/>
              </a:cxn>
              <a:cxn ang="0">
                <a:pos x="232" y="47"/>
              </a:cxn>
              <a:cxn ang="0">
                <a:pos x="33" y="17"/>
              </a:cxn>
              <a:cxn ang="0">
                <a:pos x="35" y="152"/>
              </a:cxn>
              <a:cxn ang="0">
                <a:pos x="54" y="320"/>
              </a:cxn>
              <a:cxn ang="0">
                <a:pos x="136" y="349"/>
              </a:cxn>
              <a:cxn ang="0">
                <a:pos x="323" y="301"/>
              </a:cxn>
              <a:cxn ang="0">
                <a:pos x="592" y="282"/>
              </a:cxn>
              <a:cxn ang="0">
                <a:pos x="856" y="330"/>
              </a:cxn>
            </a:cxnLst>
            <a:rect l="0" t="0" r="r" b="b"/>
            <a:pathLst>
              <a:path w="1131" h="441">
                <a:moveTo>
                  <a:pt x="856" y="330"/>
                </a:moveTo>
                <a:cubicBezTo>
                  <a:pt x="922" y="345"/>
                  <a:pt x="940" y="355"/>
                  <a:pt x="986" y="373"/>
                </a:cubicBezTo>
                <a:cubicBezTo>
                  <a:pt x="1032" y="391"/>
                  <a:pt x="1129" y="441"/>
                  <a:pt x="1130" y="435"/>
                </a:cubicBezTo>
                <a:cubicBezTo>
                  <a:pt x="1131" y="429"/>
                  <a:pt x="1045" y="365"/>
                  <a:pt x="990" y="335"/>
                </a:cubicBezTo>
                <a:cubicBezTo>
                  <a:pt x="935" y="305"/>
                  <a:pt x="885" y="285"/>
                  <a:pt x="803" y="253"/>
                </a:cubicBezTo>
                <a:cubicBezTo>
                  <a:pt x="721" y="221"/>
                  <a:pt x="591" y="177"/>
                  <a:pt x="496" y="143"/>
                </a:cubicBezTo>
                <a:cubicBezTo>
                  <a:pt x="401" y="109"/>
                  <a:pt x="309" y="68"/>
                  <a:pt x="232" y="47"/>
                </a:cubicBezTo>
                <a:cubicBezTo>
                  <a:pt x="155" y="26"/>
                  <a:pt x="66" y="0"/>
                  <a:pt x="33" y="17"/>
                </a:cubicBezTo>
                <a:cubicBezTo>
                  <a:pt x="0" y="34"/>
                  <a:pt x="32" y="102"/>
                  <a:pt x="35" y="152"/>
                </a:cubicBezTo>
                <a:cubicBezTo>
                  <a:pt x="38" y="202"/>
                  <a:pt x="37" y="287"/>
                  <a:pt x="54" y="320"/>
                </a:cubicBezTo>
                <a:cubicBezTo>
                  <a:pt x="71" y="353"/>
                  <a:pt x="91" y="352"/>
                  <a:pt x="136" y="349"/>
                </a:cubicBezTo>
                <a:cubicBezTo>
                  <a:pt x="181" y="346"/>
                  <a:pt x="247" y="312"/>
                  <a:pt x="323" y="301"/>
                </a:cubicBezTo>
                <a:cubicBezTo>
                  <a:pt x="399" y="290"/>
                  <a:pt x="503" y="277"/>
                  <a:pt x="592" y="282"/>
                </a:cubicBezTo>
                <a:cubicBezTo>
                  <a:pt x="681" y="287"/>
                  <a:pt x="788" y="324"/>
                  <a:pt x="856" y="33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294" name="Freeform 1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40200" y="2725266"/>
            <a:ext cx="2327275" cy="1055688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262" y="6"/>
              </a:cxn>
              <a:cxn ang="0">
                <a:pos x="483" y="11"/>
              </a:cxn>
              <a:cxn ang="0">
                <a:pos x="757" y="59"/>
              </a:cxn>
              <a:cxn ang="0">
                <a:pos x="1126" y="212"/>
              </a:cxn>
              <a:cxn ang="0">
                <a:pos x="1352" y="409"/>
              </a:cxn>
              <a:cxn ang="0">
                <a:pos x="1462" y="548"/>
              </a:cxn>
              <a:cxn ang="0">
                <a:pos x="1376" y="664"/>
              </a:cxn>
              <a:cxn ang="0">
                <a:pos x="1165" y="553"/>
              </a:cxn>
              <a:cxn ang="0">
                <a:pos x="834" y="424"/>
              </a:cxn>
              <a:cxn ang="0">
                <a:pos x="651" y="390"/>
              </a:cxn>
              <a:cxn ang="0">
                <a:pos x="493" y="299"/>
              </a:cxn>
              <a:cxn ang="0">
                <a:pos x="248" y="203"/>
              </a:cxn>
              <a:cxn ang="0">
                <a:pos x="37" y="107"/>
              </a:cxn>
              <a:cxn ang="0">
                <a:pos x="25" y="46"/>
              </a:cxn>
            </a:cxnLst>
            <a:rect l="0" t="0" r="r" b="b"/>
            <a:pathLst>
              <a:path w="1466" h="665">
                <a:moveTo>
                  <a:pt x="25" y="46"/>
                </a:moveTo>
                <a:cubicBezTo>
                  <a:pt x="51" y="29"/>
                  <a:pt x="186" y="12"/>
                  <a:pt x="262" y="6"/>
                </a:cubicBezTo>
                <a:cubicBezTo>
                  <a:pt x="338" y="0"/>
                  <a:pt x="400" y="2"/>
                  <a:pt x="483" y="11"/>
                </a:cubicBezTo>
                <a:cubicBezTo>
                  <a:pt x="566" y="20"/>
                  <a:pt x="650" y="26"/>
                  <a:pt x="757" y="59"/>
                </a:cubicBezTo>
                <a:cubicBezTo>
                  <a:pt x="864" y="92"/>
                  <a:pt x="1027" y="154"/>
                  <a:pt x="1126" y="212"/>
                </a:cubicBezTo>
                <a:cubicBezTo>
                  <a:pt x="1225" y="270"/>
                  <a:pt x="1296" y="353"/>
                  <a:pt x="1352" y="409"/>
                </a:cubicBezTo>
                <a:cubicBezTo>
                  <a:pt x="1408" y="465"/>
                  <a:pt x="1458" y="506"/>
                  <a:pt x="1462" y="548"/>
                </a:cubicBezTo>
                <a:cubicBezTo>
                  <a:pt x="1466" y="590"/>
                  <a:pt x="1425" y="663"/>
                  <a:pt x="1376" y="664"/>
                </a:cubicBezTo>
                <a:cubicBezTo>
                  <a:pt x="1327" y="665"/>
                  <a:pt x="1255" y="593"/>
                  <a:pt x="1165" y="553"/>
                </a:cubicBezTo>
                <a:cubicBezTo>
                  <a:pt x="1075" y="513"/>
                  <a:pt x="920" y="451"/>
                  <a:pt x="834" y="424"/>
                </a:cubicBezTo>
                <a:cubicBezTo>
                  <a:pt x="748" y="397"/>
                  <a:pt x="708" y="411"/>
                  <a:pt x="651" y="390"/>
                </a:cubicBezTo>
                <a:cubicBezTo>
                  <a:pt x="594" y="369"/>
                  <a:pt x="560" y="330"/>
                  <a:pt x="493" y="299"/>
                </a:cubicBezTo>
                <a:cubicBezTo>
                  <a:pt x="426" y="268"/>
                  <a:pt x="324" y="235"/>
                  <a:pt x="248" y="203"/>
                </a:cubicBezTo>
                <a:cubicBezTo>
                  <a:pt x="172" y="171"/>
                  <a:pt x="74" y="133"/>
                  <a:pt x="37" y="107"/>
                </a:cubicBezTo>
                <a:cubicBezTo>
                  <a:pt x="0" y="81"/>
                  <a:pt x="27" y="59"/>
                  <a:pt x="25" y="46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 w="190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295" name="Freeform 1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087813" y="971079"/>
            <a:ext cx="1992312" cy="965200"/>
          </a:xfrm>
          <a:custGeom>
            <a:avLst/>
            <a:gdLst/>
            <a:ahLst/>
            <a:cxnLst>
              <a:cxn ang="0">
                <a:pos x="862" y="36"/>
              </a:cxn>
              <a:cxn ang="0">
                <a:pos x="1126" y="65"/>
              </a:cxn>
              <a:cxn ang="0">
                <a:pos x="1231" y="425"/>
              </a:cxn>
              <a:cxn ang="0">
                <a:pos x="982" y="501"/>
              </a:cxn>
              <a:cxn ang="0">
                <a:pos x="737" y="521"/>
              </a:cxn>
              <a:cxn ang="0">
                <a:pos x="555" y="564"/>
              </a:cxn>
              <a:cxn ang="0">
                <a:pos x="319" y="607"/>
              </a:cxn>
              <a:cxn ang="0">
                <a:pos x="41" y="559"/>
              </a:cxn>
              <a:cxn ang="0">
                <a:pos x="70" y="327"/>
              </a:cxn>
              <a:cxn ang="0">
                <a:pos x="267" y="213"/>
              </a:cxn>
              <a:cxn ang="0">
                <a:pos x="574" y="93"/>
              </a:cxn>
              <a:cxn ang="0">
                <a:pos x="862" y="36"/>
              </a:cxn>
            </a:cxnLst>
            <a:rect l="0" t="0" r="r" b="b"/>
            <a:pathLst>
              <a:path w="1255" h="608">
                <a:moveTo>
                  <a:pt x="862" y="36"/>
                </a:moveTo>
                <a:cubicBezTo>
                  <a:pt x="954" y="31"/>
                  <a:pt x="1065" y="0"/>
                  <a:pt x="1126" y="65"/>
                </a:cubicBezTo>
                <a:cubicBezTo>
                  <a:pt x="1187" y="130"/>
                  <a:pt x="1255" y="352"/>
                  <a:pt x="1231" y="425"/>
                </a:cubicBezTo>
                <a:cubicBezTo>
                  <a:pt x="1207" y="498"/>
                  <a:pt x="1064" y="485"/>
                  <a:pt x="982" y="501"/>
                </a:cubicBezTo>
                <a:cubicBezTo>
                  <a:pt x="900" y="517"/>
                  <a:pt x="808" y="511"/>
                  <a:pt x="737" y="521"/>
                </a:cubicBezTo>
                <a:cubicBezTo>
                  <a:pt x="666" y="531"/>
                  <a:pt x="625" y="550"/>
                  <a:pt x="555" y="564"/>
                </a:cubicBezTo>
                <a:cubicBezTo>
                  <a:pt x="485" y="578"/>
                  <a:pt x="405" y="608"/>
                  <a:pt x="319" y="607"/>
                </a:cubicBezTo>
                <a:cubicBezTo>
                  <a:pt x="233" y="606"/>
                  <a:pt x="82" y="606"/>
                  <a:pt x="41" y="559"/>
                </a:cubicBezTo>
                <a:cubicBezTo>
                  <a:pt x="0" y="512"/>
                  <a:pt x="32" y="385"/>
                  <a:pt x="70" y="327"/>
                </a:cubicBezTo>
                <a:cubicBezTo>
                  <a:pt x="108" y="269"/>
                  <a:pt x="183" y="252"/>
                  <a:pt x="267" y="213"/>
                </a:cubicBezTo>
                <a:cubicBezTo>
                  <a:pt x="351" y="174"/>
                  <a:pt x="475" y="122"/>
                  <a:pt x="574" y="93"/>
                </a:cubicBezTo>
                <a:cubicBezTo>
                  <a:pt x="673" y="64"/>
                  <a:pt x="777" y="43"/>
                  <a:pt x="862" y="3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 w="1905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296" name="Freeform 1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130550" y="3350741"/>
            <a:ext cx="3246438" cy="889000"/>
          </a:xfrm>
          <a:custGeom>
            <a:avLst/>
            <a:gdLst/>
            <a:ahLst/>
            <a:cxnLst>
              <a:cxn ang="0">
                <a:pos x="1988" y="274"/>
              </a:cxn>
              <a:cxn ang="0">
                <a:pos x="1724" y="126"/>
              </a:cxn>
              <a:cxn ang="0">
                <a:pos x="1446" y="44"/>
              </a:cxn>
              <a:cxn ang="0">
                <a:pos x="1220" y="6"/>
              </a:cxn>
              <a:cxn ang="0">
                <a:pos x="922" y="10"/>
              </a:cxn>
              <a:cxn ang="0">
                <a:pos x="615" y="54"/>
              </a:cxn>
              <a:cxn ang="0">
                <a:pos x="361" y="87"/>
              </a:cxn>
              <a:cxn ang="0">
                <a:pos x="20" y="73"/>
              </a:cxn>
              <a:cxn ang="0">
                <a:pos x="241" y="217"/>
              </a:cxn>
              <a:cxn ang="0">
                <a:pos x="514" y="346"/>
              </a:cxn>
              <a:cxn ang="0">
                <a:pos x="778" y="394"/>
              </a:cxn>
              <a:cxn ang="0">
                <a:pos x="1292" y="519"/>
              </a:cxn>
              <a:cxn ang="0">
                <a:pos x="1657" y="538"/>
              </a:cxn>
              <a:cxn ang="0">
                <a:pos x="1926" y="385"/>
              </a:cxn>
              <a:cxn ang="0">
                <a:pos x="1988" y="274"/>
              </a:cxn>
            </a:cxnLst>
            <a:rect l="0" t="0" r="r" b="b"/>
            <a:pathLst>
              <a:path w="2045" h="560">
                <a:moveTo>
                  <a:pt x="1988" y="274"/>
                </a:moveTo>
                <a:cubicBezTo>
                  <a:pt x="1954" y="231"/>
                  <a:pt x="1814" y="164"/>
                  <a:pt x="1724" y="126"/>
                </a:cubicBezTo>
                <a:cubicBezTo>
                  <a:pt x="1634" y="88"/>
                  <a:pt x="1530" y="64"/>
                  <a:pt x="1446" y="44"/>
                </a:cubicBezTo>
                <a:cubicBezTo>
                  <a:pt x="1362" y="24"/>
                  <a:pt x="1307" y="12"/>
                  <a:pt x="1220" y="6"/>
                </a:cubicBezTo>
                <a:cubicBezTo>
                  <a:pt x="1133" y="0"/>
                  <a:pt x="1023" y="2"/>
                  <a:pt x="922" y="10"/>
                </a:cubicBezTo>
                <a:cubicBezTo>
                  <a:pt x="821" y="18"/>
                  <a:pt x="708" y="41"/>
                  <a:pt x="615" y="54"/>
                </a:cubicBezTo>
                <a:cubicBezTo>
                  <a:pt x="522" y="67"/>
                  <a:pt x="460" y="84"/>
                  <a:pt x="361" y="87"/>
                </a:cubicBezTo>
                <a:cubicBezTo>
                  <a:pt x="262" y="90"/>
                  <a:pt x="40" y="51"/>
                  <a:pt x="20" y="73"/>
                </a:cubicBezTo>
                <a:cubicBezTo>
                  <a:pt x="0" y="95"/>
                  <a:pt x="159" y="172"/>
                  <a:pt x="241" y="217"/>
                </a:cubicBezTo>
                <a:cubicBezTo>
                  <a:pt x="323" y="262"/>
                  <a:pt x="425" y="317"/>
                  <a:pt x="514" y="346"/>
                </a:cubicBezTo>
                <a:cubicBezTo>
                  <a:pt x="603" y="375"/>
                  <a:pt x="648" y="365"/>
                  <a:pt x="778" y="394"/>
                </a:cubicBezTo>
                <a:cubicBezTo>
                  <a:pt x="908" y="423"/>
                  <a:pt x="1146" y="495"/>
                  <a:pt x="1292" y="519"/>
                </a:cubicBezTo>
                <a:cubicBezTo>
                  <a:pt x="1438" y="543"/>
                  <a:pt x="1551" y="560"/>
                  <a:pt x="1657" y="538"/>
                </a:cubicBezTo>
                <a:cubicBezTo>
                  <a:pt x="1763" y="516"/>
                  <a:pt x="1871" y="429"/>
                  <a:pt x="1926" y="385"/>
                </a:cubicBezTo>
                <a:cubicBezTo>
                  <a:pt x="1981" y="341"/>
                  <a:pt x="2045" y="298"/>
                  <a:pt x="1988" y="274"/>
                </a:cubicBezTo>
                <a:close/>
              </a:path>
            </a:pathLst>
          </a:custGeom>
          <a:solidFill>
            <a:srgbClr val="9933FF">
              <a:alpha val="25000"/>
            </a:srgbClr>
          </a:solidFill>
          <a:ln w="19050" cap="flat" cmpd="sng">
            <a:solidFill>
              <a:srgbClr val="9933FF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299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1863" y="2325216"/>
            <a:ext cx="1296987" cy="288925"/>
          </a:xfrm>
          <a:prstGeom prst="rect">
            <a:avLst/>
          </a:prstGeom>
          <a:solidFill>
            <a:schemeClr val="accent2">
              <a:alpha val="35001"/>
            </a:schemeClr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00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40575" y="1556866"/>
            <a:ext cx="1368425" cy="288925"/>
          </a:xfrm>
          <a:prstGeom prst="rect">
            <a:avLst/>
          </a:prstGeom>
          <a:solidFill>
            <a:srgbClr val="FFFF00">
              <a:alpha val="35001"/>
            </a:srgbClr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01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39975" y="4701704"/>
            <a:ext cx="1584325" cy="287337"/>
          </a:xfrm>
          <a:prstGeom prst="rect">
            <a:avLst/>
          </a:prstGeom>
          <a:solidFill>
            <a:srgbClr val="9933FF">
              <a:alpha val="35001"/>
            </a:srgbClr>
          </a:solidFill>
          <a:ln w="28575" algn="ctr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02" name="Line 2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4019550" y="4220691"/>
            <a:ext cx="936625" cy="936625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0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5219700" y="1253654"/>
            <a:ext cx="2043113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07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496" y="44624"/>
            <a:ext cx="5041241" cy="400110"/>
          </a:xfrm>
          <a:prstGeom prst="rect">
            <a:avLst/>
          </a:prstGeom>
          <a:solidFill>
            <a:srgbClr val="00FFCC">
              <a:alpha val="25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000" b="1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 profonds de la cuisse</a:t>
            </a:r>
          </a:p>
        </p:txBody>
      </p:sp>
      <p:grpSp>
        <p:nvGrpSpPr>
          <p:cNvPr id="3" name="Group 52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859213" y="3646016"/>
            <a:ext cx="1000125" cy="1079500"/>
            <a:chOff x="2431" y="2614"/>
            <a:chExt cx="630" cy="680"/>
          </a:xfrm>
        </p:grpSpPr>
        <p:sp>
          <p:nvSpPr>
            <p:cNvPr id="609306" name="Line 26"/>
            <p:cNvSpPr>
              <a:spLocks noChangeShapeType="1"/>
            </p:cNvSpPr>
            <p:nvPr/>
          </p:nvSpPr>
          <p:spPr bwMode="auto">
            <a:xfrm flipH="1">
              <a:off x="2699" y="2614"/>
              <a:ext cx="45" cy="362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 type="arrow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9330" name="Line 50"/>
            <p:cNvSpPr>
              <a:spLocks noChangeShapeType="1"/>
            </p:cNvSpPr>
            <p:nvPr/>
          </p:nvSpPr>
          <p:spPr bwMode="auto">
            <a:xfrm flipH="1">
              <a:off x="2699" y="2840"/>
              <a:ext cx="362" cy="136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 type="arrow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9331" name="Line 51"/>
            <p:cNvSpPr>
              <a:spLocks noChangeShapeType="1"/>
            </p:cNvSpPr>
            <p:nvPr/>
          </p:nvSpPr>
          <p:spPr bwMode="auto">
            <a:xfrm flipH="1">
              <a:off x="2431" y="2976"/>
              <a:ext cx="272" cy="318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9333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7459663" y="1844204"/>
            <a:ext cx="171450" cy="18018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34" name="Freeform 54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215063" y="3252316"/>
            <a:ext cx="1824037" cy="919163"/>
          </a:xfrm>
          <a:custGeom>
            <a:avLst/>
            <a:gdLst/>
            <a:ahLst/>
            <a:cxnLst>
              <a:cxn ang="0">
                <a:pos x="914" y="0"/>
              </a:cxn>
              <a:cxn ang="0">
                <a:pos x="1053" y="173"/>
              </a:cxn>
              <a:cxn ang="0">
                <a:pos x="1139" y="418"/>
              </a:cxn>
              <a:cxn ang="0">
                <a:pos x="990" y="476"/>
              </a:cxn>
              <a:cxn ang="0">
                <a:pos x="746" y="509"/>
              </a:cxn>
              <a:cxn ang="0">
                <a:pos x="472" y="548"/>
              </a:cxn>
              <a:cxn ang="0">
                <a:pos x="203" y="576"/>
              </a:cxn>
              <a:cxn ang="0">
                <a:pos x="16" y="528"/>
              </a:cxn>
              <a:cxn ang="0">
                <a:pos x="107" y="394"/>
              </a:cxn>
              <a:cxn ang="0">
                <a:pos x="194" y="255"/>
              </a:cxn>
              <a:cxn ang="0">
                <a:pos x="242" y="72"/>
              </a:cxn>
              <a:cxn ang="0">
                <a:pos x="290" y="87"/>
              </a:cxn>
              <a:cxn ang="0">
                <a:pos x="304" y="168"/>
              </a:cxn>
              <a:cxn ang="0">
                <a:pos x="415" y="173"/>
              </a:cxn>
              <a:cxn ang="0">
                <a:pos x="592" y="116"/>
              </a:cxn>
              <a:cxn ang="0">
                <a:pos x="914" y="0"/>
              </a:cxn>
            </a:cxnLst>
            <a:rect l="0" t="0" r="r" b="b"/>
            <a:pathLst>
              <a:path w="1149" h="579">
                <a:moveTo>
                  <a:pt x="914" y="0"/>
                </a:moveTo>
                <a:cubicBezTo>
                  <a:pt x="991" y="9"/>
                  <a:pt x="1015" y="103"/>
                  <a:pt x="1053" y="173"/>
                </a:cubicBezTo>
                <a:cubicBezTo>
                  <a:pt x="1091" y="243"/>
                  <a:pt x="1149" y="368"/>
                  <a:pt x="1139" y="418"/>
                </a:cubicBezTo>
                <a:cubicBezTo>
                  <a:pt x="1129" y="468"/>
                  <a:pt x="1055" y="461"/>
                  <a:pt x="990" y="476"/>
                </a:cubicBezTo>
                <a:cubicBezTo>
                  <a:pt x="925" y="491"/>
                  <a:pt x="832" y="497"/>
                  <a:pt x="746" y="509"/>
                </a:cubicBezTo>
                <a:cubicBezTo>
                  <a:pt x="660" y="521"/>
                  <a:pt x="562" y="537"/>
                  <a:pt x="472" y="548"/>
                </a:cubicBezTo>
                <a:cubicBezTo>
                  <a:pt x="382" y="559"/>
                  <a:pt x="279" y="579"/>
                  <a:pt x="203" y="576"/>
                </a:cubicBezTo>
                <a:cubicBezTo>
                  <a:pt x="127" y="573"/>
                  <a:pt x="32" y="558"/>
                  <a:pt x="16" y="528"/>
                </a:cubicBezTo>
                <a:cubicBezTo>
                  <a:pt x="0" y="498"/>
                  <a:pt x="77" y="440"/>
                  <a:pt x="107" y="394"/>
                </a:cubicBezTo>
                <a:cubicBezTo>
                  <a:pt x="137" y="348"/>
                  <a:pt x="171" y="309"/>
                  <a:pt x="194" y="255"/>
                </a:cubicBezTo>
                <a:cubicBezTo>
                  <a:pt x="217" y="201"/>
                  <a:pt x="226" y="100"/>
                  <a:pt x="242" y="72"/>
                </a:cubicBezTo>
                <a:cubicBezTo>
                  <a:pt x="258" y="44"/>
                  <a:pt x="280" y="71"/>
                  <a:pt x="290" y="87"/>
                </a:cubicBezTo>
                <a:cubicBezTo>
                  <a:pt x="300" y="103"/>
                  <a:pt x="283" y="154"/>
                  <a:pt x="304" y="168"/>
                </a:cubicBezTo>
                <a:cubicBezTo>
                  <a:pt x="325" y="182"/>
                  <a:pt x="367" y="182"/>
                  <a:pt x="415" y="173"/>
                </a:cubicBezTo>
                <a:cubicBezTo>
                  <a:pt x="463" y="164"/>
                  <a:pt x="509" y="145"/>
                  <a:pt x="592" y="116"/>
                </a:cubicBezTo>
                <a:cubicBezTo>
                  <a:pt x="675" y="87"/>
                  <a:pt x="847" y="24"/>
                  <a:pt x="914" y="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 w="1905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297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67025" y="4965229"/>
            <a:ext cx="1152525" cy="287337"/>
          </a:xfrm>
          <a:prstGeom prst="rect">
            <a:avLst/>
          </a:prstGeom>
          <a:solidFill>
            <a:srgbClr val="669900">
              <a:alpha val="35001"/>
            </a:srgbClr>
          </a:solidFill>
          <a:ln w="2857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35" name="Freeform 55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1992313" y="2847504"/>
            <a:ext cx="1208087" cy="1187450"/>
          </a:xfrm>
          <a:custGeom>
            <a:avLst/>
            <a:gdLst/>
            <a:ahLst/>
            <a:cxnLst>
              <a:cxn ang="0">
                <a:pos x="247" y="87"/>
              </a:cxn>
              <a:cxn ang="0">
                <a:pos x="540" y="59"/>
              </a:cxn>
              <a:cxn ang="0">
                <a:pos x="723" y="44"/>
              </a:cxn>
              <a:cxn ang="0">
                <a:pos x="713" y="1"/>
              </a:cxn>
              <a:cxn ang="0">
                <a:pos x="756" y="35"/>
              </a:cxn>
              <a:cxn ang="0">
                <a:pos x="742" y="174"/>
              </a:cxn>
              <a:cxn ang="0">
                <a:pos x="727" y="414"/>
              </a:cxn>
              <a:cxn ang="0">
                <a:pos x="579" y="505"/>
              </a:cxn>
              <a:cxn ang="0">
                <a:pos x="468" y="615"/>
              </a:cxn>
              <a:cxn ang="0">
                <a:pos x="396" y="711"/>
              </a:cxn>
              <a:cxn ang="0">
                <a:pos x="257" y="711"/>
              </a:cxn>
              <a:cxn ang="0">
                <a:pos x="60" y="486"/>
              </a:cxn>
              <a:cxn ang="0">
                <a:pos x="31" y="150"/>
              </a:cxn>
              <a:cxn ang="0">
                <a:pos x="247" y="87"/>
              </a:cxn>
            </a:cxnLst>
            <a:rect l="0" t="0" r="r" b="b"/>
            <a:pathLst>
              <a:path w="761" h="748">
                <a:moveTo>
                  <a:pt x="247" y="87"/>
                </a:moveTo>
                <a:cubicBezTo>
                  <a:pt x="332" y="72"/>
                  <a:pt x="461" y="66"/>
                  <a:pt x="540" y="59"/>
                </a:cubicBezTo>
                <a:cubicBezTo>
                  <a:pt x="619" y="52"/>
                  <a:pt x="694" y="54"/>
                  <a:pt x="723" y="44"/>
                </a:cubicBezTo>
                <a:cubicBezTo>
                  <a:pt x="752" y="34"/>
                  <a:pt x="708" y="2"/>
                  <a:pt x="713" y="1"/>
                </a:cubicBezTo>
                <a:cubicBezTo>
                  <a:pt x="718" y="0"/>
                  <a:pt x="751" y="6"/>
                  <a:pt x="756" y="35"/>
                </a:cubicBezTo>
                <a:cubicBezTo>
                  <a:pt x="761" y="64"/>
                  <a:pt x="747" y="111"/>
                  <a:pt x="742" y="174"/>
                </a:cubicBezTo>
                <a:cubicBezTo>
                  <a:pt x="737" y="237"/>
                  <a:pt x="754" y="359"/>
                  <a:pt x="727" y="414"/>
                </a:cubicBezTo>
                <a:cubicBezTo>
                  <a:pt x="700" y="469"/>
                  <a:pt x="622" y="471"/>
                  <a:pt x="579" y="505"/>
                </a:cubicBezTo>
                <a:cubicBezTo>
                  <a:pt x="536" y="539"/>
                  <a:pt x="498" y="581"/>
                  <a:pt x="468" y="615"/>
                </a:cubicBezTo>
                <a:cubicBezTo>
                  <a:pt x="438" y="649"/>
                  <a:pt x="431" y="695"/>
                  <a:pt x="396" y="711"/>
                </a:cubicBezTo>
                <a:cubicBezTo>
                  <a:pt x="361" y="727"/>
                  <a:pt x="313" y="748"/>
                  <a:pt x="257" y="711"/>
                </a:cubicBezTo>
                <a:cubicBezTo>
                  <a:pt x="201" y="674"/>
                  <a:pt x="98" y="579"/>
                  <a:pt x="60" y="486"/>
                </a:cubicBezTo>
                <a:cubicBezTo>
                  <a:pt x="22" y="393"/>
                  <a:pt x="0" y="216"/>
                  <a:pt x="31" y="150"/>
                </a:cubicBezTo>
                <a:cubicBezTo>
                  <a:pt x="62" y="84"/>
                  <a:pt x="202" y="100"/>
                  <a:pt x="247" y="87"/>
                </a:cubicBezTo>
                <a:close/>
              </a:path>
            </a:pathLst>
          </a:custGeom>
          <a:solidFill>
            <a:srgbClr val="00FFCC">
              <a:alpha val="25000"/>
            </a:srgbClr>
          </a:solidFill>
          <a:ln w="19050" cap="flat" cmpd="sng">
            <a:solidFill>
              <a:srgbClr val="00FFCC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36" name="Rectangle 5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5373216"/>
            <a:ext cx="1511300" cy="287338"/>
          </a:xfrm>
          <a:prstGeom prst="rect">
            <a:avLst/>
          </a:prstGeom>
          <a:solidFill>
            <a:srgbClr val="00FFCC">
              <a:alpha val="35001"/>
            </a:srgbClr>
          </a:solidFill>
          <a:ln w="28575" algn="ctr">
            <a:solidFill>
              <a:srgbClr val="00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37" name="Freeform 57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5986463" y="4058766"/>
            <a:ext cx="1527175" cy="881063"/>
          </a:xfrm>
          <a:custGeom>
            <a:avLst/>
            <a:gdLst/>
            <a:ahLst/>
            <a:cxnLst>
              <a:cxn ang="0">
                <a:pos x="309" y="78"/>
              </a:cxn>
              <a:cxn ang="0">
                <a:pos x="592" y="97"/>
              </a:cxn>
              <a:cxn ang="0">
                <a:pos x="789" y="88"/>
              </a:cxn>
              <a:cxn ang="0">
                <a:pos x="947" y="102"/>
              </a:cxn>
              <a:cxn ang="0">
                <a:pos x="880" y="332"/>
              </a:cxn>
              <a:cxn ang="0">
                <a:pos x="760" y="505"/>
              </a:cxn>
              <a:cxn ang="0">
                <a:pos x="664" y="553"/>
              </a:cxn>
              <a:cxn ang="0">
                <a:pos x="525" y="491"/>
              </a:cxn>
              <a:cxn ang="0">
                <a:pos x="395" y="380"/>
              </a:cxn>
              <a:cxn ang="0">
                <a:pos x="261" y="304"/>
              </a:cxn>
              <a:cxn ang="0">
                <a:pos x="26" y="227"/>
              </a:cxn>
              <a:cxn ang="0">
                <a:pos x="103" y="25"/>
              </a:cxn>
              <a:cxn ang="0">
                <a:pos x="309" y="78"/>
              </a:cxn>
            </a:cxnLst>
            <a:rect l="0" t="0" r="r" b="b"/>
            <a:pathLst>
              <a:path w="962" h="555">
                <a:moveTo>
                  <a:pt x="309" y="78"/>
                </a:moveTo>
                <a:cubicBezTo>
                  <a:pt x="390" y="90"/>
                  <a:pt x="512" y="95"/>
                  <a:pt x="592" y="97"/>
                </a:cubicBezTo>
                <a:cubicBezTo>
                  <a:pt x="672" y="99"/>
                  <a:pt x="730" y="87"/>
                  <a:pt x="789" y="88"/>
                </a:cubicBezTo>
                <a:cubicBezTo>
                  <a:pt x="848" y="89"/>
                  <a:pt x="932" y="61"/>
                  <a:pt x="947" y="102"/>
                </a:cubicBezTo>
                <a:cubicBezTo>
                  <a:pt x="962" y="143"/>
                  <a:pt x="911" y="265"/>
                  <a:pt x="880" y="332"/>
                </a:cubicBezTo>
                <a:cubicBezTo>
                  <a:pt x="849" y="399"/>
                  <a:pt x="796" y="468"/>
                  <a:pt x="760" y="505"/>
                </a:cubicBezTo>
                <a:cubicBezTo>
                  <a:pt x="724" y="542"/>
                  <a:pt x="703" y="555"/>
                  <a:pt x="664" y="553"/>
                </a:cubicBezTo>
                <a:cubicBezTo>
                  <a:pt x="625" y="551"/>
                  <a:pt x="570" y="520"/>
                  <a:pt x="525" y="491"/>
                </a:cubicBezTo>
                <a:cubicBezTo>
                  <a:pt x="480" y="462"/>
                  <a:pt x="439" y="411"/>
                  <a:pt x="395" y="380"/>
                </a:cubicBezTo>
                <a:cubicBezTo>
                  <a:pt x="351" y="349"/>
                  <a:pt x="322" y="329"/>
                  <a:pt x="261" y="304"/>
                </a:cubicBezTo>
                <a:cubicBezTo>
                  <a:pt x="200" y="279"/>
                  <a:pt x="52" y="274"/>
                  <a:pt x="26" y="227"/>
                </a:cubicBezTo>
                <a:cubicBezTo>
                  <a:pt x="0" y="180"/>
                  <a:pt x="56" y="50"/>
                  <a:pt x="103" y="25"/>
                </a:cubicBezTo>
                <a:cubicBezTo>
                  <a:pt x="150" y="0"/>
                  <a:pt x="226" y="85"/>
                  <a:pt x="309" y="78"/>
                </a:cubicBezTo>
                <a:close/>
              </a:path>
            </a:pathLst>
          </a:custGeom>
          <a:solidFill>
            <a:srgbClr val="00FFCC">
              <a:alpha val="25000"/>
            </a:srgbClr>
          </a:solidFill>
          <a:ln w="19050" cap="flat" cmpd="sng">
            <a:solidFill>
              <a:srgbClr val="00FFCC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40" name="Freeform 60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3941763" y="1868016"/>
            <a:ext cx="2644775" cy="1739900"/>
          </a:xfrm>
          <a:custGeom>
            <a:avLst/>
            <a:gdLst/>
            <a:ahLst/>
            <a:cxnLst>
              <a:cxn ang="0">
                <a:pos x="863" y="272"/>
              </a:cxn>
              <a:cxn ang="0">
                <a:pos x="1170" y="464"/>
              </a:cxn>
              <a:cxn ang="0">
                <a:pos x="1458" y="695"/>
              </a:cxn>
              <a:cxn ang="0">
                <a:pos x="1626" y="882"/>
              </a:cxn>
              <a:cxn ang="0">
                <a:pos x="1664" y="992"/>
              </a:cxn>
              <a:cxn ang="0">
                <a:pos x="1616" y="1088"/>
              </a:cxn>
              <a:cxn ang="0">
                <a:pos x="1501" y="944"/>
              </a:cxn>
              <a:cxn ang="0">
                <a:pos x="1280" y="762"/>
              </a:cxn>
              <a:cxn ang="0">
                <a:pos x="872" y="522"/>
              </a:cxn>
              <a:cxn ang="0">
                <a:pos x="560" y="407"/>
              </a:cxn>
              <a:cxn ang="0">
                <a:pos x="306" y="316"/>
              </a:cxn>
              <a:cxn ang="0">
                <a:pos x="30" y="227"/>
              </a:cxn>
              <a:cxn ang="0">
                <a:pos x="123" y="32"/>
              </a:cxn>
              <a:cxn ang="0">
                <a:pos x="267" y="32"/>
              </a:cxn>
              <a:cxn ang="0">
                <a:pos x="522" y="95"/>
              </a:cxn>
              <a:cxn ang="0">
                <a:pos x="863" y="272"/>
              </a:cxn>
            </a:cxnLst>
            <a:rect l="0" t="0" r="r" b="b"/>
            <a:pathLst>
              <a:path w="1666" h="1096">
                <a:moveTo>
                  <a:pt x="863" y="272"/>
                </a:moveTo>
                <a:cubicBezTo>
                  <a:pt x="971" y="333"/>
                  <a:pt x="1071" y="394"/>
                  <a:pt x="1170" y="464"/>
                </a:cubicBezTo>
                <a:cubicBezTo>
                  <a:pt x="1269" y="534"/>
                  <a:pt x="1382" y="625"/>
                  <a:pt x="1458" y="695"/>
                </a:cubicBezTo>
                <a:cubicBezTo>
                  <a:pt x="1534" y="765"/>
                  <a:pt x="1592" y="832"/>
                  <a:pt x="1626" y="882"/>
                </a:cubicBezTo>
                <a:cubicBezTo>
                  <a:pt x="1660" y="932"/>
                  <a:pt x="1666" y="958"/>
                  <a:pt x="1664" y="992"/>
                </a:cubicBezTo>
                <a:cubicBezTo>
                  <a:pt x="1662" y="1026"/>
                  <a:pt x="1643" y="1096"/>
                  <a:pt x="1616" y="1088"/>
                </a:cubicBezTo>
                <a:cubicBezTo>
                  <a:pt x="1589" y="1080"/>
                  <a:pt x="1557" y="998"/>
                  <a:pt x="1501" y="944"/>
                </a:cubicBezTo>
                <a:cubicBezTo>
                  <a:pt x="1445" y="890"/>
                  <a:pt x="1385" y="832"/>
                  <a:pt x="1280" y="762"/>
                </a:cubicBezTo>
                <a:cubicBezTo>
                  <a:pt x="1175" y="692"/>
                  <a:pt x="992" y="581"/>
                  <a:pt x="872" y="522"/>
                </a:cubicBezTo>
                <a:cubicBezTo>
                  <a:pt x="752" y="463"/>
                  <a:pt x="654" y="441"/>
                  <a:pt x="560" y="407"/>
                </a:cubicBezTo>
                <a:cubicBezTo>
                  <a:pt x="466" y="373"/>
                  <a:pt x="394" y="346"/>
                  <a:pt x="306" y="316"/>
                </a:cubicBezTo>
                <a:cubicBezTo>
                  <a:pt x="218" y="286"/>
                  <a:pt x="60" y="274"/>
                  <a:pt x="30" y="227"/>
                </a:cubicBezTo>
                <a:cubicBezTo>
                  <a:pt x="0" y="180"/>
                  <a:pt x="83" y="64"/>
                  <a:pt x="123" y="32"/>
                </a:cubicBezTo>
                <a:cubicBezTo>
                  <a:pt x="163" y="0"/>
                  <a:pt x="201" y="22"/>
                  <a:pt x="267" y="32"/>
                </a:cubicBezTo>
                <a:cubicBezTo>
                  <a:pt x="333" y="42"/>
                  <a:pt x="423" y="55"/>
                  <a:pt x="522" y="95"/>
                </a:cubicBezTo>
                <a:cubicBezTo>
                  <a:pt x="621" y="135"/>
                  <a:pt x="775" y="211"/>
                  <a:pt x="863" y="272"/>
                </a:cubicBezTo>
                <a:close/>
              </a:path>
            </a:pathLst>
          </a:custGeom>
          <a:solidFill>
            <a:srgbClr val="00FFCC">
              <a:alpha val="25000"/>
            </a:srgbClr>
          </a:solidFill>
          <a:ln w="19050" cap="flat" cmpd="sng">
            <a:solidFill>
              <a:srgbClr val="00FFCC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1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56100" y="2152179"/>
            <a:ext cx="165735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04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940300" y="2469679"/>
            <a:ext cx="1039813" cy="392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41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2709391"/>
            <a:ext cx="1512888" cy="365125"/>
          </a:xfrm>
          <a:prstGeom prst="rect">
            <a:avLst/>
          </a:prstGeom>
          <a:solidFill>
            <a:srgbClr val="00FFCC">
              <a:alpha val="35001"/>
            </a:srgbClr>
          </a:solidFill>
          <a:ln w="28575" algn="ctr">
            <a:solidFill>
              <a:srgbClr val="00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CA" sz="1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Vastus lateralis</a:t>
            </a:r>
          </a:p>
        </p:txBody>
      </p:sp>
      <p:sp>
        <p:nvSpPr>
          <p:cNvPr id="609342" name="Line 6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5867400" y="2893541"/>
            <a:ext cx="649288" cy="0"/>
          </a:xfrm>
          <a:prstGeom prst="line">
            <a:avLst/>
          </a:prstGeom>
          <a:noFill/>
          <a:ln w="28575">
            <a:solidFill>
              <a:srgbClr val="00FFCC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298" name="Rectangle 1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11863" y="2045816"/>
            <a:ext cx="1223962" cy="287338"/>
          </a:xfrm>
          <a:prstGeom prst="rect">
            <a:avLst/>
          </a:prstGeom>
          <a:solidFill>
            <a:srgbClr val="FF0000">
              <a:alpha val="35001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46" name="Rectangle 6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195513" y="4463579"/>
            <a:ext cx="1439862" cy="287337"/>
          </a:xfrm>
          <a:prstGeom prst="rect">
            <a:avLst/>
          </a:prstGeom>
          <a:solidFill>
            <a:schemeClr val="tx2">
              <a:lumMod val="50000"/>
              <a:alpha val="35001"/>
            </a:schemeClr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47" name="Freeform 67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3136900" y="2763366"/>
            <a:ext cx="1984375" cy="746125"/>
          </a:xfrm>
          <a:custGeom>
            <a:avLst/>
            <a:gdLst/>
            <a:ahLst/>
            <a:cxnLst>
              <a:cxn ang="0">
                <a:pos x="1250" y="347"/>
              </a:cxn>
              <a:cxn ang="0">
                <a:pos x="822" y="184"/>
              </a:cxn>
              <a:cxn ang="0">
                <a:pos x="400" y="78"/>
              </a:cxn>
              <a:cxn ang="0">
                <a:pos x="59" y="54"/>
              </a:cxn>
              <a:cxn ang="0">
                <a:pos x="45" y="404"/>
              </a:cxn>
              <a:cxn ang="0">
                <a:pos x="270" y="452"/>
              </a:cxn>
              <a:cxn ang="0">
                <a:pos x="539" y="433"/>
              </a:cxn>
              <a:cxn ang="0">
                <a:pos x="822" y="390"/>
              </a:cxn>
              <a:cxn ang="0">
                <a:pos x="1250" y="347"/>
              </a:cxn>
            </a:cxnLst>
            <a:rect l="0" t="0" r="r" b="b"/>
            <a:pathLst>
              <a:path w="1250" h="470">
                <a:moveTo>
                  <a:pt x="1250" y="347"/>
                </a:moveTo>
                <a:cubicBezTo>
                  <a:pt x="1250" y="313"/>
                  <a:pt x="964" y="229"/>
                  <a:pt x="822" y="184"/>
                </a:cubicBezTo>
                <a:cubicBezTo>
                  <a:pt x="680" y="139"/>
                  <a:pt x="527" y="100"/>
                  <a:pt x="400" y="78"/>
                </a:cubicBezTo>
                <a:cubicBezTo>
                  <a:pt x="273" y="56"/>
                  <a:pt x="118" y="0"/>
                  <a:pt x="59" y="54"/>
                </a:cubicBezTo>
                <a:cubicBezTo>
                  <a:pt x="0" y="108"/>
                  <a:pt x="10" y="338"/>
                  <a:pt x="45" y="404"/>
                </a:cubicBezTo>
                <a:cubicBezTo>
                  <a:pt x="80" y="470"/>
                  <a:pt x="188" y="447"/>
                  <a:pt x="270" y="452"/>
                </a:cubicBezTo>
                <a:cubicBezTo>
                  <a:pt x="352" y="457"/>
                  <a:pt x="447" y="443"/>
                  <a:pt x="539" y="433"/>
                </a:cubicBezTo>
                <a:cubicBezTo>
                  <a:pt x="631" y="423"/>
                  <a:pt x="704" y="404"/>
                  <a:pt x="822" y="390"/>
                </a:cubicBezTo>
                <a:cubicBezTo>
                  <a:pt x="940" y="376"/>
                  <a:pt x="1250" y="381"/>
                  <a:pt x="1250" y="347"/>
                </a:cubicBezTo>
                <a:close/>
              </a:path>
            </a:pathLst>
          </a:custGeom>
          <a:solidFill>
            <a:schemeClr val="tx2">
              <a:lumMod val="50000"/>
              <a:alpha val="25000"/>
            </a:schemeClr>
          </a:solidFill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48" name="Line 68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548063" y="3212629"/>
            <a:ext cx="576262" cy="12969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60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0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60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0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0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60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60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99" grpId="0" animBg="1"/>
      <p:bldP spid="609300" grpId="0" animBg="1"/>
      <p:bldP spid="609301" grpId="0" animBg="1"/>
      <p:bldP spid="609307" grpId="0" animBg="1"/>
      <p:bldP spid="609297" grpId="0" animBg="1"/>
      <p:bldP spid="609336" grpId="0" animBg="1"/>
      <p:bldP spid="609341" grpId="0" animBg="1"/>
      <p:bldP spid="609298" grpId="0" animBg="1"/>
      <p:bldP spid="6093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467</Words>
  <Application>Microsoft Office PowerPoint</Application>
  <PresentationFormat>Affichage à l'écran (4:3)</PresentationFormat>
  <Paragraphs>155</Paragraphs>
  <Slides>23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Laboratoire 2- Dissection des muscles du chats</vt:lpstr>
      <vt:lpstr>Plans anatomiques</vt:lpstr>
      <vt:lpstr>Plans anatomiques</vt:lpstr>
      <vt:lpstr>Points d’attache</vt:lpstr>
      <vt:lpstr>Comprendre le nom des muscles</vt:lpstr>
      <vt:lpstr>Muscle de la jambe et de la fesse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Muscle du dos et de l’abdomen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xpdep</dc:creator>
  <cp:lastModifiedBy>xpdep</cp:lastModifiedBy>
  <cp:revision>23</cp:revision>
  <dcterms:created xsi:type="dcterms:W3CDTF">2014-09-04T23:45:08Z</dcterms:created>
  <dcterms:modified xsi:type="dcterms:W3CDTF">2014-09-08T12:46:58Z</dcterms:modified>
</cp:coreProperties>
</file>