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7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8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9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0.xml" ContentType="application/vnd.openxmlformats-officedocument.presentationml.notesSlide+xml"/>
  <Override PartName="/ppt/tags/tag87.xml" ContentType="application/vnd.openxmlformats-officedocument.presentationml.tags+xml"/>
  <Override PartName="/ppt/notesSlides/notesSlide11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4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7.xml" ContentType="application/vnd.openxmlformats-officedocument.presentationml.notesSlide+xml"/>
  <Override PartName="/ppt/tags/tag12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03" r:id="rId1"/>
  </p:sldMasterIdLst>
  <p:notesMasterIdLst>
    <p:notesMasterId r:id="rId36"/>
  </p:notesMasterIdLst>
  <p:handoutMasterIdLst>
    <p:handoutMasterId r:id="rId37"/>
  </p:handoutMasterIdLst>
  <p:sldIdLst>
    <p:sldId id="678" r:id="rId2"/>
    <p:sldId id="525" r:id="rId3"/>
    <p:sldId id="719" r:id="rId4"/>
    <p:sldId id="683" r:id="rId5"/>
    <p:sldId id="715" r:id="rId6"/>
    <p:sldId id="720" r:id="rId7"/>
    <p:sldId id="716" r:id="rId8"/>
    <p:sldId id="717" r:id="rId9"/>
    <p:sldId id="721" r:id="rId10"/>
    <p:sldId id="718" r:id="rId11"/>
    <p:sldId id="688" r:id="rId12"/>
    <p:sldId id="689" r:id="rId13"/>
    <p:sldId id="691" r:id="rId14"/>
    <p:sldId id="692" r:id="rId15"/>
    <p:sldId id="722" r:id="rId16"/>
    <p:sldId id="694" r:id="rId17"/>
    <p:sldId id="695" r:id="rId18"/>
    <p:sldId id="696" r:id="rId19"/>
    <p:sldId id="697" r:id="rId20"/>
    <p:sldId id="701" r:id="rId21"/>
    <p:sldId id="723" r:id="rId22"/>
    <p:sldId id="724" r:id="rId23"/>
    <p:sldId id="702" r:id="rId24"/>
    <p:sldId id="703" r:id="rId25"/>
    <p:sldId id="704" r:id="rId26"/>
    <p:sldId id="705" r:id="rId27"/>
    <p:sldId id="706" r:id="rId28"/>
    <p:sldId id="707" r:id="rId29"/>
    <p:sldId id="708" r:id="rId30"/>
    <p:sldId id="709" r:id="rId31"/>
    <p:sldId id="710" r:id="rId32"/>
    <p:sldId id="711" r:id="rId33"/>
    <p:sldId id="712" r:id="rId34"/>
    <p:sldId id="713" r:id="rId35"/>
  </p:sldIdLst>
  <p:sldSz cx="9144000" cy="6858000" type="screen4x3"/>
  <p:notesSz cx="7077075" cy="90043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42"/>
    <a:srgbClr val="FF6600"/>
    <a:srgbClr val="FFFFFF"/>
    <a:srgbClr val="009900"/>
    <a:srgbClr val="C00000"/>
    <a:srgbClr val="005BD3"/>
    <a:srgbClr val="000000"/>
    <a:srgbClr val="FFCC66"/>
    <a:srgbClr val="66CCFF"/>
    <a:srgbClr val="2C7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872" autoAdjust="0"/>
    <p:restoredTop sz="92196" autoAdjust="0"/>
  </p:normalViewPr>
  <p:slideViewPr>
    <p:cSldViewPr>
      <p:cViewPr>
        <p:scale>
          <a:sx n="75" d="100"/>
          <a:sy n="75" d="100"/>
        </p:scale>
        <p:origin x="-2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506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478" y="-90"/>
      </p:cViewPr>
      <p:guideLst>
        <p:guide orient="horz" pos="2836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438" y="0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51863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438" y="8551863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E2A469C-88B6-4F14-BB0E-63715491A5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847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438" y="0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276725"/>
            <a:ext cx="5661025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51863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8551863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24AD6F6-6E2C-41A5-95E2-1C37DF16A5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342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À partir d’aliments bruts le SD fabrique les</a:t>
            </a:r>
            <a:r>
              <a:rPr lang="fr-CA" baseline="0" dirty="0" smtClean="0"/>
              <a:t> matières premières qui joueront le rôle de matériaux structuraux et de sources d’énergie de notre organisme. </a:t>
            </a:r>
          </a:p>
          <a:p>
            <a:r>
              <a:rPr lang="fr-CA" baseline="0" dirty="0" smtClean="0"/>
              <a:t>Il reçoit la nourriture, la dégrade en nutriments, assure l’absorption de ces nutriments dans le sang et élimine les résidus non digestibles ou  non absorbés.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AD6F6-6E2C-41A5-95E2-1C37DF16A5CB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91A692-41E4-4BE7-9D1C-9E93C7C4F25E}" type="slidenum">
              <a:rPr lang="fr-FR" smtClean="0">
                <a:latin typeface="Arial" pitchFamily="34" charset="0"/>
              </a:rPr>
              <a:pPr>
                <a:defRPr/>
              </a:pPr>
              <a:t>23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CA" smtClean="0"/>
              <a:t>Remarquez bien la position de chaque type de tissu osseux dans l’os.</a:t>
            </a:r>
          </a:p>
          <a:p>
            <a:pPr eaLnBrk="1" hangingPunct="1"/>
            <a:r>
              <a:rPr lang="fr-CA" smtClean="0"/>
              <a:t>N.B. On voit bien l’organisation en ostéones du tissu compact.</a:t>
            </a:r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FE73DE-6EAB-40EC-96BD-0B50FBBB6829}" type="slidenum">
              <a:rPr lang="fr-FR" smtClean="0"/>
              <a:pPr>
                <a:defRPr/>
              </a:pPr>
              <a:t>24</a:t>
            </a:fld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57C23-7FE0-48B6-A744-7FB7065221A8}" type="slidenum">
              <a:rPr lang="fr-FR" smtClean="0">
                <a:latin typeface="Arial" pitchFamily="34" charset="0"/>
              </a:rPr>
              <a:pPr>
                <a:defRPr/>
              </a:pPr>
              <a:t>26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CA" smtClean="0"/>
              <a:t>Les ostéones sont très malléables : elles se modifient selon les contraintes qui lui sont quotidiennement imposées (exemple : exercice).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C34864-FBFE-425B-A49C-3385B5C1792B}" type="slidenum">
              <a:rPr lang="fr-FR" smtClean="0">
                <a:latin typeface="Arial" pitchFamily="34" charset="0"/>
              </a:rPr>
              <a:pPr>
                <a:defRPr/>
              </a:pPr>
              <a:t>27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EF41D-4A91-46B6-B14C-AD7A0B84F820}" type="slidenum">
              <a:rPr lang="fr-FR" smtClean="0">
                <a:latin typeface="Arial" pitchFamily="34" charset="0"/>
              </a:rPr>
              <a:pPr>
                <a:defRPr/>
              </a:pPr>
              <a:t>28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CA" smtClean="0"/>
              <a:t>Os courts = carpes et tarses</a:t>
            </a:r>
          </a:p>
          <a:p>
            <a:pPr eaLnBrk="1" hangingPunct="1"/>
            <a:r>
              <a:rPr lang="fr-CA" smtClean="0"/>
              <a:t>Os plats = Crâne, sternum, côtes, omoplates, hanche</a:t>
            </a:r>
          </a:p>
          <a:p>
            <a:pPr eaLnBrk="1" hangingPunct="1"/>
            <a:r>
              <a:rPr lang="fr-CA" smtClean="0"/>
              <a:t>Os irréguliers = calcaneus, vertèbres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4A88D1-4872-4529-918D-03C54202B728}" type="slidenum">
              <a:rPr lang="fr-FR" smtClean="0">
                <a:latin typeface="Arial" pitchFamily="34" charset="0"/>
              </a:rPr>
              <a:pPr>
                <a:defRPr/>
              </a:pPr>
              <a:t>29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F3CA71-1046-496A-B938-7CC13DC0C79D}" type="slidenum">
              <a:rPr lang="fr-FR" smtClean="0">
                <a:latin typeface="Arial" pitchFamily="34" charset="0"/>
              </a:rPr>
              <a:pPr>
                <a:defRPr/>
              </a:pPr>
              <a:t>30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40B003-FEA6-4BB7-91CD-6E7AC3ACE3C4}" type="slidenum">
              <a:rPr lang="fr-FR" smtClean="0">
                <a:latin typeface="Arial" pitchFamily="34" charset="0"/>
              </a:rPr>
              <a:pPr>
                <a:defRPr/>
              </a:pPr>
              <a:t>31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2DA21-78B0-4AE5-85E3-197BFF3C08C9}" type="slidenum">
              <a:rPr lang="fr-FR" smtClean="0">
                <a:latin typeface="Arial" pitchFamily="34" charset="0"/>
              </a:rPr>
              <a:pPr>
                <a:defRPr/>
              </a:pPr>
              <a:t>32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923503-E118-4A2E-BEBA-268ABA94BFEA}" type="slidenum">
              <a:rPr lang="fr-FR" smtClean="0">
                <a:latin typeface="Arial" pitchFamily="34" charset="0"/>
              </a:rPr>
              <a:pPr>
                <a:defRPr/>
              </a:pPr>
              <a:t>34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F52E29-24B1-4C15-88F9-AC514735470B}" type="slidenum">
              <a:rPr lang="fr-FR" smtClean="0">
                <a:latin typeface="Arial" pitchFamily="34" charset="0"/>
              </a:rPr>
              <a:pPr>
                <a:defRPr/>
              </a:pPr>
              <a:t>4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CA" dirty="0" err="1" smtClean="0"/>
              <a:t>Marieb</a:t>
            </a:r>
            <a:r>
              <a:rPr lang="fr-CA" dirty="0" smtClean="0"/>
              <a:t> p. 287 Muscle agissant sur la posture restent continuellement contractés dès qu’une personne est éveillée; ainsi, c’est la contraction continue des muscles du cou qui maintient la tête droite.</a:t>
            </a:r>
          </a:p>
          <a:p>
            <a:pPr eaLnBrk="1" hangingPunct="1"/>
            <a:r>
              <a:rPr lang="en-CA" dirty="0" err="1" smtClean="0"/>
              <a:t>Stockage</a:t>
            </a:r>
            <a:r>
              <a:rPr lang="en-CA" dirty="0" smtClean="0"/>
              <a:t>: muscle </a:t>
            </a:r>
            <a:r>
              <a:rPr lang="en-CA" dirty="0" err="1" smtClean="0"/>
              <a:t>sphicter</a:t>
            </a:r>
            <a:r>
              <a:rPr lang="en-CA" dirty="0" smtClean="0"/>
              <a:t> </a:t>
            </a:r>
            <a:r>
              <a:rPr lang="en-CA" dirty="0" err="1" smtClean="0"/>
              <a:t>estomac</a:t>
            </a:r>
            <a:r>
              <a:rPr lang="en-CA" dirty="0" smtClean="0"/>
              <a:t> </a:t>
            </a:r>
            <a:r>
              <a:rPr lang="en-CA" dirty="0" err="1" smtClean="0"/>
              <a:t>vessie</a:t>
            </a:r>
            <a:r>
              <a:rPr lang="en-CA" dirty="0" smtClean="0"/>
              <a:t>. </a:t>
            </a:r>
            <a:r>
              <a:rPr lang="en-CA" dirty="0" err="1" smtClean="0"/>
              <a:t>Déplacement</a:t>
            </a:r>
            <a:r>
              <a:rPr lang="en-CA" dirty="0" smtClean="0"/>
              <a:t> du sang et </a:t>
            </a:r>
            <a:r>
              <a:rPr lang="en-CA" dirty="0" err="1" smtClean="0"/>
              <a:t>nourriture</a:t>
            </a:r>
            <a:endParaRPr lang="en-CA" dirty="0" smtClean="0"/>
          </a:p>
          <a:p>
            <a:pPr eaLnBrk="1" hangingPunct="1"/>
            <a:r>
              <a:rPr lang="en-CA" dirty="0" smtClean="0"/>
              <a:t>Contraction </a:t>
            </a:r>
            <a:r>
              <a:rPr lang="en-CA" dirty="0" err="1" smtClean="0"/>
              <a:t>musculaire</a:t>
            </a:r>
            <a:r>
              <a:rPr lang="en-CA" dirty="0" smtClean="0"/>
              <a:t> = </a:t>
            </a:r>
            <a:r>
              <a:rPr lang="en-CA" dirty="0" err="1" smtClean="0"/>
              <a:t>chaleur</a:t>
            </a:r>
            <a:r>
              <a:rPr lang="en-CA" dirty="0" smtClean="0"/>
              <a:t>…. Frisson contraction </a:t>
            </a:r>
            <a:r>
              <a:rPr lang="en-CA" dirty="0" err="1" smtClean="0"/>
              <a:t>involontaire</a:t>
            </a:r>
            <a:r>
              <a:rPr lang="en-CA" dirty="0" smtClean="0"/>
              <a:t> </a:t>
            </a:r>
            <a:r>
              <a:rPr lang="en-CA" dirty="0" err="1" smtClean="0"/>
              <a:t>aug</a:t>
            </a:r>
            <a:r>
              <a:rPr lang="en-CA" dirty="0" smtClean="0"/>
              <a:t> </a:t>
            </a:r>
            <a:r>
              <a:rPr lang="en-CA" dirty="0" err="1" smtClean="0"/>
              <a:t>chaleur</a:t>
            </a:r>
            <a:endParaRPr lang="en-CA" dirty="0" smtClean="0"/>
          </a:p>
          <a:p>
            <a:pPr eaLnBrk="1" hangingPunct="1"/>
            <a:endParaRPr lang="en-CA" dirty="0" smtClean="0"/>
          </a:p>
          <a:p>
            <a:pPr eaLnBrk="1" hangingPunct="1"/>
            <a:r>
              <a:rPr lang="en-CA" dirty="0" smtClean="0"/>
              <a:t>p.317</a:t>
            </a:r>
            <a:endParaRPr lang="fr-CA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Muscle</a:t>
            </a:r>
            <a:r>
              <a:rPr lang="fr-CA" baseline="0" dirty="0" smtClean="0"/>
              <a:t> squelettique attaché par un tendon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AD6F6-6E2C-41A5-95E2-1C37DF16A5C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721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FFE61B-45A5-4437-B75A-FB2EF65F90F9}" type="slidenum">
              <a:rPr lang="fr-FR" smtClean="0">
                <a:latin typeface="Arial" pitchFamily="34" charset="0"/>
              </a:rPr>
              <a:pPr>
                <a:defRPr/>
              </a:pPr>
              <a:t>11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B7EB9-D1FF-4EC2-A373-C744A1954B55}" type="slidenum">
              <a:rPr lang="fr-FR" smtClean="0">
                <a:latin typeface="Arial" pitchFamily="34" charset="0"/>
              </a:rPr>
              <a:pPr>
                <a:defRPr/>
              </a:pPr>
              <a:t>12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CA" smtClean="0"/>
              <a:t>Les myocytes squelettiques sont multinucléés, car plusieurs cellules musculaires fusionnées en une seule.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9EA544-1781-4098-9C1F-285D0932C4A9}" type="slidenum">
              <a:rPr lang="fr-FR" smtClean="0">
                <a:latin typeface="Arial" pitchFamily="34" charset="0"/>
              </a:rPr>
              <a:pPr>
                <a:defRPr/>
              </a:pPr>
              <a:t>13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FC5356-56C8-401A-8AE4-7ACD48EDA751}" type="slidenum">
              <a:rPr lang="fr-FR" smtClean="0">
                <a:latin typeface="Arial" pitchFamily="34" charset="0"/>
              </a:rPr>
              <a:pPr>
                <a:defRPr/>
              </a:pPr>
              <a:t>17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FC2894-4B4C-402A-BD57-4582B31441A6}" type="slidenum">
              <a:rPr lang="fr-FR" smtClean="0">
                <a:latin typeface="Arial" pitchFamily="34" charset="0"/>
              </a:rPr>
              <a:pPr>
                <a:defRPr/>
              </a:pPr>
              <a:t>18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CA" smtClean="0"/>
              <a:t>Ostéogéniques </a:t>
            </a:r>
            <a:r>
              <a:rPr lang="fr-CA" smtClean="0">
                <a:sym typeface="Wingdings" pitchFamily="2" charset="2"/>
              </a:rPr>
              <a:t> dans le périoste et l’endoste.</a:t>
            </a:r>
          </a:p>
          <a:p>
            <a:r>
              <a:rPr lang="fr-CA" smtClean="0">
                <a:sym typeface="Wingdings" pitchFamily="2" charset="2"/>
              </a:rPr>
              <a:t>Ostéoblastes  dans le périoste, plus à l’intérieur que ¢ ostéogéniques.</a:t>
            </a:r>
          </a:p>
          <a:p>
            <a:r>
              <a:rPr lang="fr-CA" smtClean="0">
                <a:sym typeface="Wingdings" pitchFamily="2" charset="2"/>
              </a:rPr>
              <a:t>Ostéocytes  dans leur lacune.</a:t>
            </a:r>
            <a:endParaRPr lang="fr-CA" smtClean="0"/>
          </a:p>
        </p:txBody>
      </p:sp>
      <p:sp>
        <p:nvSpPr>
          <p:cNvPr id="5120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AEAB06-344E-4594-AE93-42FAA662B26C}" type="slidenum">
              <a:rPr lang="fr-FR" smtClean="0"/>
              <a:pPr>
                <a:defRPr/>
              </a:pPr>
              <a:t>19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E674690-8DBA-44AA-86B6-05E53FA48FB3}" type="datetime1">
              <a:rPr lang="fr-CA" smtClean="0"/>
              <a:pPr>
                <a:defRPr/>
              </a:pPr>
              <a:t>2014-08-15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CA" smtClean="0"/>
              <a:t>Révision – Notions de biologie cellulaire</a:t>
            </a:r>
            <a:endParaRPr lang="fr-CA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99704EA-25C2-4B19-A095-4D6587B947E1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6D490F-0F37-498C-9769-FA2461F8E941}" type="datetime1">
              <a:rPr lang="fr-CA" smtClean="0"/>
              <a:pPr>
                <a:defRPr/>
              </a:pPr>
              <a:t>2014-08-15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Révision – Notions de biologie cellulaire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CA78-D131-4E58-8318-853CCE9CC861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44E7CDC-64C9-4077-A71D-7166F3CD4964}" type="datetime1">
              <a:rPr lang="fr-CA" smtClean="0"/>
              <a:pPr>
                <a:defRPr/>
              </a:pPr>
              <a:t>2014-08-15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Révision – Notions de biologie cellulaire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E4CF002A-6A6C-4B17-BD6C-677B65752FFC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92502-23D7-4B58-A805-5216EA32216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- Squelette et Muscles -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~ </a:t>
            </a:r>
            <a:r>
              <a:rPr lang="en-US" dirty="0" err="1" smtClean="0"/>
              <a:t>squelette</a:t>
            </a:r>
            <a:r>
              <a:rPr lang="en-US" dirty="0" smtClean="0"/>
              <a:t> et muscle ~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749424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3D504B-8A8D-44B6-A72E-1FD5A06746C8}" type="datetime1">
              <a:rPr lang="fr-CA" smtClean="0"/>
              <a:pPr>
                <a:defRPr/>
              </a:pPr>
              <a:t>2014-08-15</a:t>
            </a:fld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FE612C9-B8D9-44E9-90EE-777284EE6D6B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~ </a:t>
            </a:r>
            <a:r>
              <a:rPr lang="en-US" dirty="0" err="1" smtClean="0"/>
              <a:t>squelette</a:t>
            </a:r>
            <a:r>
              <a:rPr lang="en-US" dirty="0" smtClean="0"/>
              <a:t> et muscle ~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fld id="{90D0998C-1192-4A1A-B915-50BCF9C93E62}" type="datetime1">
              <a:rPr lang="fr-CA" smtClean="0"/>
              <a:pPr>
                <a:defRPr/>
              </a:pPr>
              <a:t>2014-08-15</a:t>
            </a:fld>
            <a:endParaRPr lang="en-U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ED91551-ABBD-45EE-830B-2A351DD6116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Révision – Notions de biologie cellulaire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fld id="{8B3B020A-E216-4770-B3B7-CEBEEB7E5816}" type="datetime1">
              <a:rPr lang="fr-CA" smtClean="0"/>
              <a:pPr>
                <a:defRPr/>
              </a:pPr>
              <a:t>2014-08-15</a:t>
            </a:fld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A01CAAC8-239A-45A0-8613-0B85A3FD97B7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Révision – Notions de biologie cellulaire</a:t>
            </a:r>
            <a:endParaRPr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0E6E48-C5DF-45F5-8707-13251D599DD9}" type="datetime1">
              <a:rPr lang="fr-CA" smtClean="0"/>
              <a:pPr>
                <a:defRPr/>
              </a:pPr>
              <a:t>2014-08-15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E7FDFA-A6D7-46F0-9A03-25FF2A19B302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~ </a:t>
            </a:r>
            <a:r>
              <a:rPr lang="en-US" dirty="0" err="1" smtClean="0"/>
              <a:t>squelette</a:t>
            </a:r>
            <a:r>
              <a:rPr lang="en-US" dirty="0" smtClean="0"/>
              <a:t> et muscle ~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CDC37A-C828-4260-8974-4C2AEA65E169}" type="datetime1">
              <a:rPr lang="fr-CA" smtClean="0"/>
              <a:pPr>
                <a:defRPr/>
              </a:pPr>
              <a:t>2014-08-15</a:t>
            </a:fld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E1C783A-DAA8-42FC-9F97-5135C4AAB0A1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~ </a:t>
            </a:r>
            <a:r>
              <a:rPr lang="en-US" dirty="0" err="1" smtClean="0"/>
              <a:t>squelette</a:t>
            </a:r>
            <a:r>
              <a:rPr lang="en-US" dirty="0" smtClean="0"/>
              <a:t> et muscle ~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B16F05-65B2-4BB7-8A33-CBDB7358630C}" type="datetime1">
              <a:rPr lang="fr-CA" smtClean="0"/>
              <a:pPr>
                <a:defRPr/>
              </a:pPr>
              <a:t>2014-08-15</a:t>
            </a:fld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D6666C0-9E7F-40DB-BB41-B37A2C749305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~ </a:t>
            </a:r>
            <a:r>
              <a:rPr lang="en-US" dirty="0" err="1" smtClean="0"/>
              <a:t>squelette</a:t>
            </a:r>
            <a:r>
              <a:rPr lang="en-US" dirty="0" smtClean="0"/>
              <a:t> et muscle ~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fld id="{8F7BEE14-B453-4357-BE1A-17C8E98C35B5}" type="datetime1">
              <a:rPr lang="fr-CA" smtClean="0"/>
              <a:pPr>
                <a:defRPr/>
              </a:pPr>
              <a:t>2014-08-15</a:t>
            </a:fld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66A7A9FC-C2DC-4D4C-811B-3388C8B05E11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r>
              <a:rPr lang="en-US" smtClean="0"/>
              <a:t>Révision – Notions de biologie cellulaire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kumimoji="0" lang="fr-CA" sz="1400" smtClean="0">
                <a:solidFill>
                  <a:schemeClr val="tx2"/>
                </a:solidFill>
              </a:rPr>
              <a:t>Révision – Notions de biologie cellulaire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2400" y="6309320"/>
            <a:ext cx="749424" cy="288032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4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empus Sans ITC" pitchFamily="82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3.xml"/><Relationship Id="rId7" Type="http://schemas.openxmlformats.org/officeDocument/2006/relationships/image" Target="../media/image4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image" Target="../media/image20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image" Target="../media/image19.jpeg"/><Relationship Id="rId2" Type="http://schemas.openxmlformats.org/officeDocument/2006/relationships/tags" Target="../tags/tag35.xml"/><Relationship Id="rId16" Type="http://schemas.openxmlformats.org/officeDocument/2006/relationships/slideLayout" Target="../slideLayouts/slideLayout12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22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image" Target="../media/image24.jpe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../media/image23.jpeg"/><Relationship Id="rId5" Type="http://schemas.openxmlformats.org/officeDocument/2006/relationships/tags" Target="../tags/tag59.xml"/><Relationship Id="rId10" Type="http://schemas.openxmlformats.org/officeDocument/2006/relationships/notesSlide" Target="../notesSlides/notesSlide9.xml"/><Relationship Id="rId4" Type="http://schemas.openxmlformats.org/officeDocument/2006/relationships/tags" Target="../tags/tag58.xml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65.xml"/><Relationship Id="rId7" Type="http://schemas.openxmlformats.org/officeDocument/2006/relationships/hyperlink" Target="http://www.google.ca/url?sa=i&amp;rct=j&amp;q=&amp;esrc=s&amp;frm=1&amp;source=images&amp;cd=&amp;cad=rja&amp;docid=_nZY1fQQpAD3sM&amp;tbnid=wjAAbZivQIsbeM:&amp;ved=0CAUQjRw&amp;url=http://es.pacman.wikia.com/wiki/Pac-Man&amp;ei=BKlFUrr4GqzC4AOF_4DwDQ&amp;bvm=bv.53217764,d.dmg&amp;psig=AFQjCNEVz0IFHUC2xGqVWGe7A1LccAlCag&amp;ust=1380383333233539" TargetMode="Externa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24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6.jpeg"/><Relationship Id="rId4" Type="http://schemas.openxmlformats.org/officeDocument/2006/relationships/tags" Target="../tags/tag66.xml"/><Relationship Id="rId9" Type="http://schemas.openxmlformats.org/officeDocument/2006/relationships/hyperlink" Target="http://www.google.ca/url?sa=i&amp;rct=j&amp;q=&amp;esrc=s&amp;frm=1&amp;source=images&amp;cd=&amp;cad=rja&amp;docid=Q9pfxUGdn_XDdM&amp;tbnid=JxkRvkCbR1MwbM:&amp;ved=0CAUQjRw&amp;url=http://www.droidforums.net/forum/android-news/242867-rom-pacman-has-been-ported-droid-razr-hd.html&amp;ei=ZqlFUqasJYWt4APsgoDIAw&amp;bvm=bv.53217764,d.dmg&amp;psig=AFQjCNG2jH_sPauIuPL-MYhohY9wOdlTlg&amp;ust=138038344070483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a/url?sa=i&amp;rct=j&amp;q=&amp;esrc=s&amp;frm=1&amp;source=images&amp;cd=&amp;cad=rja&amp;docid=P-WgBQcayiJT2M&amp;tbnid=lwGMT-H3ZKKfGM:&amp;ved=0CAUQjRw&amp;url=http://associationpourlasanteetlenvironnement.skynetblogs.be/archive/2006/04/27/conference-les-tissus-vi-le-tissu-osseux.html&amp;ei=S6VFUr2KKcW-4APKnoHwDQ&amp;bvm=bv.53217764,d.dmg&amp;psig=AFQjCNGmF61gT8RI6zEhm4pEupSme13zGg&amp;ust=1380382341738215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3" Type="http://schemas.openxmlformats.org/officeDocument/2006/relationships/tags" Target="../tags/tag69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image" Target="../media/image22.jpeg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3" Type="http://schemas.openxmlformats.org/officeDocument/2006/relationships/tags" Target="../tags/tag90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tags" Target="../tags/tag107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image" Target="../media/image29.jpeg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../media/image29.jpeg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notesSlide" Target="../notesSlides/notesSlide15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14.xm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122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9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5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image" Target="../media/image13.jpeg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0"/>
            <a:ext cx="5328592" cy="980728"/>
          </a:xfrm>
        </p:spPr>
        <p:txBody>
          <a:bodyPr/>
          <a:lstStyle/>
          <a:p>
            <a:r>
              <a:rPr lang="fr-CA" sz="4800" dirty="0" smtClean="0">
                <a:solidFill>
                  <a:schemeClr val="tx1"/>
                </a:solidFill>
              </a:rPr>
              <a:t>LABORATOIRE 1</a:t>
            </a:r>
            <a:endParaRPr lang="fr-CA" sz="4800" dirty="0">
              <a:solidFill>
                <a:schemeClr val="tx1"/>
              </a:solidFill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b="1" dirty="0" smtClean="0">
                <a:latin typeface="Copperplate Gothic Bold" pitchFamily="34" charset="0"/>
              </a:rPr>
              <a:t>Module I- Tissus musculaires et tissus osseux</a:t>
            </a:r>
            <a:endParaRPr lang="fr-CA" b="1" dirty="0">
              <a:latin typeface="Copperplate Gothic Bold" pitchFamily="34" charset="0"/>
            </a:endParaRPr>
          </a:p>
        </p:txBody>
      </p:sp>
      <p:pic>
        <p:nvPicPr>
          <p:cNvPr id="11" name="Picture 5" descr="tissu osseu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55" t="5672"/>
          <a:stretch>
            <a:fillRect/>
          </a:stretch>
        </p:blipFill>
        <p:spPr bwMode="auto">
          <a:xfrm>
            <a:off x="179512" y="908720"/>
            <a:ext cx="3419798" cy="284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ca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24328" y="2852936"/>
            <a:ext cx="1276350" cy="1323975"/>
          </a:xfrm>
          <a:prstGeom prst="rect">
            <a:avLst/>
          </a:prstGeom>
        </p:spPr>
      </p:pic>
      <p:pic>
        <p:nvPicPr>
          <p:cNvPr id="13" name="Image 12" descr="skelet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97216" y="0"/>
            <a:ext cx="4146784" cy="242088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283968" y="5220489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err="1" smtClean="0">
                <a:latin typeface="Tempus Sans ITC" pitchFamily="82" charset="0"/>
              </a:rPr>
              <a:t>Marieb</a:t>
            </a:r>
            <a:r>
              <a:rPr lang="fr-CA" sz="3200" dirty="0" smtClean="0">
                <a:latin typeface="Tempus Sans ITC" pitchFamily="82" charset="0"/>
              </a:rPr>
              <a:t>, chapitres 6, 7 et 9</a:t>
            </a:r>
            <a:endParaRPr lang="fr-CA" sz="3200" dirty="0">
              <a:latin typeface="Tempus Sans ITC" pitchFamily="82" charset="0"/>
            </a:endParaRPr>
          </a:p>
        </p:txBody>
      </p:sp>
      <p:pic>
        <p:nvPicPr>
          <p:cNvPr id="17" name="Image 16" descr="feline-anatomy-muscl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454" y="3777449"/>
            <a:ext cx="3764458" cy="2243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0825" y="188913"/>
            <a:ext cx="871378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mpus Sans ITC" pitchFamily="82" charset="0"/>
                <a:ea typeface="+mj-ea"/>
                <a:cs typeface="+mj-cs"/>
              </a:rPr>
              <a:t>Histologie du muscle squelettique</a:t>
            </a:r>
            <a:endParaRPr kumimoji="0" lang="fr-CA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empus Sans ITC" pitchFamily="82" charset="0"/>
              <a:ea typeface="+mj-ea"/>
              <a:cs typeface="+mj-cs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79041" y="5805264"/>
            <a:ext cx="1944687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A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Noyau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1403648" y="6093296"/>
            <a:ext cx="863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fr-CA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083697" y="5847655"/>
            <a:ext cx="1944687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A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Stries</a:t>
            </a: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H="1" flipV="1">
            <a:off x="5867400" y="5516563"/>
            <a:ext cx="258763" cy="385762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fr-CA"/>
          </a:p>
        </p:txBody>
      </p:sp>
      <p:sp>
        <p:nvSpPr>
          <p:cNvPr id="10" name="AutoShape 13"/>
          <p:cNvSpPr>
            <a:spLocks/>
          </p:cNvSpPr>
          <p:nvPr/>
        </p:nvSpPr>
        <p:spPr bwMode="auto">
          <a:xfrm rot="3574292">
            <a:off x="3917950" y="-92075"/>
            <a:ext cx="431800" cy="5314950"/>
          </a:xfrm>
          <a:prstGeom prst="leftBrace">
            <a:avLst>
              <a:gd name="adj1" fmla="val 102574"/>
              <a:gd name="adj2" fmla="val 50000"/>
            </a:avLst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051943" y="1268760"/>
            <a:ext cx="2232025" cy="125572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CA" sz="28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Myocyte</a:t>
            </a:r>
            <a:r>
              <a:rPr lang="fr-CA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 = Fibre musculaire</a:t>
            </a:r>
          </a:p>
        </p:txBody>
      </p:sp>
      <p:sp>
        <p:nvSpPr>
          <p:cNvPr id="12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749424" cy="288032"/>
          </a:xfrm>
        </p:spPr>
        <p:txBody>
          <a:bodyPr/>
          <a:lstStyle/>
          <a:p>
            <a:pPr>
              <a:defRPr/>
            </a:pPr>
            <a:fld id="{E8C358CB-F8F6-4F73-BD77-BFE7CF8DC643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- Squelette et Muscles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23850" y="188913"/>
            <a:ext cx="84963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z="4400"/>
              <a:t>Tissu musculaire cardiaque</a:t>
            </a:r>
          </a:p>
        </p:txBody>
      </p:sp>
      <p:sp>
        <p:nvSpPr>
          <p:cNvPr id="24579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- Squelette et Muscles -</a:t>
            </a:r>
          </a:p>
        </p:txBody>
      </p:sp>
      <p:sp>
        <p:nvSpPr>
          <p:cNvPr id="14341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5873217-027E-4DFF-979B-0633EDFE0FB5}" type="slidenum">
              <a:rPr lang="en-US">
                <a:latin typeface="Technical"/>
              </a:rPr>
              <a:pPr>
                <a:defRPr/>
              </a:pPr>
              <a:t>11</a:t>
            </a:fld>
            <a:endParaRPr lang="en-US">
              <a:latin typeface="Technical"/>
            </a:endParaRPr>
          </a:p>
        </p:txBody>
      </p:sp>
      <p:sp>
        <p:nvSpPr>
          <p:cNvPr id="618500" name="Rectangle 4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250825" y="1125538"/>
            <a:ext cx="8497888" cy="1871662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lnSpc>
                <a:spcPct val="11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fr-CA" sz="2700" dirty="0"/>
              <a:t>Les </a:t>
            </a:r>
            <a:r>
              <a:rPr lang="fr-CA" sz="2700" dirty="0" err="1">
                <a:solidFill>
                  <a:schemeClr val="folHlink"/>
                </a:solidFill>
              </a:rPr>
              <a:t>myocytes</a:t>
            </a:r>
            <a:r>
              <a:rPr lang="fr-CA" sz="2700" dirty="0">
                <a:solidFill>
                  <a:schemeClr val="folHlink"/>
                </a:solidFill>
              </a:rPr>
              <a:t> cardiaques</a:t>
            </a:r>
            <a:r>
              <a:rPr lang="fr-CA" sz="2700" dirty="0"/>
              <a:t> sont reliés entre eux par des disques </a:t>
            </a:r>
            <a:r>
              <a:rPr lang="fr-CA" sz="2700" dirty="0" smtClean="0"/>
              <a:t>intercalaires</a:t>
            </a:r>
            <a:endParaRPr lang="fr-CA" sz="2700" dirty="0"/>
          </a:p>
          <a:p>
            <a:pPr marL="320040" indent="-320040" eaLnBrk="1" fontAlgn="auto" hangingPunct="1">
              <a:lnSpc>
                <a:spcPct val="11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fr-CA" sz="2700" dirty="0"/>
              <a:t>Émettent des </a:t>
            </a:r>
            <a:r>
              <a:rPr lang="fr-CA" sz="2700" dirty="0" smtClean="0">
                <a:solidFill>
                  <a:srgbClr val="FF3300"/>
                </a:solidFill>
              </a:rPr>
              <a:t>ramifications (« Y »)</a:t>
            </a:r>
            <a:endParaRPr lang="fr-CA" sz="2700" dirty="0"/>
          </a:p>
          <a:p>
            <a:pPr marL="320040" indent="-320040" eaLnBrk="1" fontAlgn="auto" hangingPunct="1">
              <a:lnSpc>
                <a:spcPct val="11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fr-CA" sz="2700" dirty="0"/>
              <a:t>1 </a:t>
            </a:r>
            <a:r>
              <a:rPr lang="fr-CA" sz="2700" dirty="0" smtClean="0"/>
              <a:t>seul </a:t>
            </a:r>
            <a:r>
              <a:rPr lang="fr-CA" sz="2700" dirty="0" smtClean="0">
                <a:solidFill>
                  <a:srgbClr val="FF0066"/>
                </a:solidFill>
              </a:rPr>
              <a:t>noyau</a:t>
            </a:r>
            <a:r>
              <a:rPr lang="fr-CA" sz="2700" dirty="0" smtClean="0"/>
              <a:t>, centra</a:t>
            </a:r>
            <a:r>
              <a:rPr lang="fr-CA" sz="2800" dirty="0" smtClean="0"/>
              <a:t>l</a:t>
            </a:r>
            <a:endParaRPr lang="fr-CA" sz="2800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fr-CA" sz="2800" dirty="0"/>
          </a:p>
        </p:txBody>
      </p:sp>
      <p:pic>
        <p:nvPicPr>
          <p:cNvPr id="24582" name="Picture 8" descr="Figure 20-9"/>
          <p:cNvPicPr>
            <a:picLocks noChangeAspect="1" noChangeArrowheads="1"/>
          </p:cNvPicPr>
          <p:nvPr/>
        </p:nvPicPr>
        <p:blipFill>
          <a:blip r:embed="rId6" cstate="print"/>
          <a:srcRect l="7414" t="15025" r="7353" b="57166"/>
          <a:stretch>
            <a:fillRect/>
          </a:stretch>
        </p:blipFill>
        <p:spPr bwMode="auto">
          <a:xfrm>
            <a:off x="107950" y="3028950"/>
            <a:ext cx="8964613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505" name="Rectangle 9"/>
          <p:cNvSpPr>
            <a:spLocks noChangeArrowheads="1"/>
          </p:cNvSpPr>
          <p:nvPr/>
        </p:nvSpPr>
        <p:spPr bwMode="auto">
          <a:xfrm>
            <a:off x="7931150" y="3475038"/>
            <a:ext cx="863600" cy="433387"/>
          </a:xfrm>
          <a:prstGeom prst="rect">
            <a:avLst/>
          </a:prstGeom>
          <a:solidFill>
            <a:srgbClr val="FF0000">
              <a:alpha val="25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18506" name="Rectangle 10"/>
          <p:cNvSpPr>
            <a:spLocks noChangeArrowheads="1"/>
          </p:cNvSpPr>
          <p:nvPr/>
        </p:nvSpPr>
        <p:spPr bwMode="auto">
          <a:xfrm>
            <a:off x="4945063" y="5708650"/>
            <a:ext cx="1295400" cy="287338"/>
          </a:xfrm>
          <a:prstGeom prst="rect">
            <a:avLst/>
          </a:prstGeom>
          <a:solidFill>
            <a:srgbClr val="3333FF">
              <a:alpha val="25000"/>
            </a:srgbClr>
          </a:solidFill>
          <a:ln w="2857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4585" name="ZoneTexte 8"/>
          <p:cNvSpPr txBox="1">
            <a:spLocks noChangeArrowheads="1"/>
          </p:cNvSpPr>
          <p:nvPr/>
        </p:nvSpPr>
        <p:spPr bwMode="auto">
          <a:xfrm>
            <a:off x="142875" y="6143625"/>
            <a:ext cx="16450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Figure 18.11</a:t>
            </a:r>
          </a:p>
        </p:txBody>
      </p:sp>
      <p:sp>
        <p:nvSpPr>
          <p:cNvPr id="10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749424" cy="288032"/>
          </a:xfrm>
        </p:spPr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2028" y="6021288"/>
            <a:ext cx="1295400" cy="287338"/>
          </a:xfrm>
          <a:prstGeom prst="rect">
            <a:avLst/>
          </a:prstGeom>
          <a:solidFill>
            <a:srgbClr val="92D050">
              <a:alpha val="25000"/>
            </a:srgbClr>
          </a:solidFill>
          <a:ln w="2857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8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8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8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99" grpId="0"/>
      <p:bldP spid="618500" grpId="0" build="p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z="4400" dirty="0">
                <a:solidFill>
                  <a:srgbClr val="FFFF00"/>
                </a:solidFill>
              </a:rPr>
              <a:t>Histologie du muscle </a:t>
            </a:r>
            <a:r>
              <a:rPr lang="fr-CA" sz="4400" dirty="0" smtClean="0">
                <a:solidFill>
                  <a:srgbClr val="FFFF00"/>
                </a:solidFill>
              </a:rPr>
              <a:t>cardiaque</a:t>
            </a:r>
            <a:endParaRPr lang="fr-CA" sz="4400" dirty="0">
              <a:solidFill>
                <a:srgbClr val="FFFF00"/>
              </a:solidFill>
            </a:endParaRPr>
          </a:p>
        </p:txBody>
      </p:sp>
      <p:sp>
        <p:nvSpPr>
          <p:cNvPr id="535561" name="Text Box 9"/>
          <p:cNvSpPr txBox="1">
            <a:spLocks noChangeArrowheads="1"/>
          </p:cNvSpPr>
          <p:nvPr/>
        </p:nvSpPr>
        <p:spPr bwMode="auto">
          <a:xfrm>
            <a:off x="1331640" y="5229200"/>
            <a:ext cx="1944687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A" sz="2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Noyau</a:t>
            </a:r>
          </a:p>
        </p:txBody>
      </p:sp>
      <p:sp>
        <p:nvSpPr>
          <p:cNvPr id="535562" name="Line 10"/>
          <p:cNvSpPr>
            <a:spLocks noChangeShapeType="1"/>
          </p:cNvSpPr>
          <p:nvPr/>
        </p:nvSpPr>
        <p:spPr bwMode="auto">
          <a:xfrm>
            <a:off x="2411760" y="5517232"/>
            <a:ext cx="863600" cy="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35563" name="Text Box 11"/>
          <p:cNvSpPr txBox="1">
            <a:spLocks noChangeArrowheads="1"/>
          </p:cNvSpPr>
          <p:nvPr/>
        </p:nvSpPr>
        <p:spPr bwMode="auto">
          <a:xfrm>
            <a:off x="6515745" y="5939988"/>
            <a:ext cx="1944687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Stries</a:t>
            </a:r>
          </a:p>
        </p:txBody>
      </p:sp>
      <p:sp>
        <p:nvSpPr>
          <p:cNvPr id="535564" name="Line 12"/>
          <p:cNvSpPr>
            <a:spLocks noChangeShapeType="1"/>
          </p:cNvSpPr>
          <p:nvPr/>
        </p:nvSpPr>
        <p:spPr bwMode="auto">
          <a:xfrm flipH="1" flipV="1">
            <a:off x="6516216" y="5517232"/>
            <a:ext cx="258763" cy="3857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" name="AutoShape 10"/>
          <p:cNvSpPr>
            <a:spLocks/>
          </p:cNvSpPr>
          <p:nvPr/>
        </p:nvSpPr>
        <p:spPr bwMode="auto">
          <a:xfrm rot="-38564583" flipH="1" flipV="1">
            <a:off x="4336857" y="138273"/>
            <a:ext cx="431800" cy="5473700"/>
          </a:xfrm>
          <a:prstGeom prst="leftBrace">
            <a:avLst>
              <a:gd name="adj1" fmla="val 105637"/>
              <a:gd name="adj2" fmla="val 50000"/>
            </a:avLst>
          </a:prstGeom>
          <a:noFill/>
          <a:ln w="38100">
            <a:solidFill>
              <a:schemeClr val="accent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CA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779912" y="3103918"/>
            <a:ext cx="1944688" cy="7571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CA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Myocyte</a:t>
            </a:r>
            <a:r>
              <a:rPr lang="fr-CA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 cardiaque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059832" y="1196752"/>
            <a:ext cx="1944687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CA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Disques intercalaires</a:t>
            </a: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2987675" y="1484784"/>
            <a:ext cx="3889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fr-CA"/>
          </a:p>
        </p:txBody>
      </p:sp>
      <p:sp>
        <p:nvSpPr>
          <p:cNvPr id="15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749424" cy="288032"/>
          </a:xfrm>
        </p:spPr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23850" y="188913"/>
            <a:ext cx="84963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/>
              <a:t>Tissu musculaire lisse</a:t>
            </a:r>
          </a:p>
        </p:txBody>
      </p:sp>
      <p:sp>
        <p:nvSpPr>
          <p:cNvPr id="62054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179388" y="1484313"/>
            <a:ext cx="4608512" cy="4608512"/>
          </a:xfrm>
        </p:spPr>
        <p:txBody>
          <a:bodyPr/>
          <a:lstStyle/>
          <a:p>
            <a:pPr eaLnBrk="1" hangingPunct="1"/>
            <a:r>
              <a:rPr lang="fr-CA" sz="2800" dirty="0" smtClean="0"/>
              <a:t>Les myocytes lisses sont </a:t>
            </a:r>
            <a:r>
              <a:rPr lang="fr-CA" sz="2400" b="1" dirty="0" smtClean="0">
                <a:solidFill>
                  <a:schemeClr val="accent1"/>
                </a:solidFill>
              </a:rPr>
              <a:t>fusiformes</a:t>
            </a:r>
            <a:r>
              <a:rPr lang="fr-CA" sz="2800" dirty="0" smtClean="0"/>
              <a:t> et </a:t>
            </a:r>
            <a:r>
              <a:rPr lang="fr-CA" sz="2400" b="1" dirty="0" smtClean="0">
                <a:solidFill>
                  <a:schemeClr val="accent1"/>
                </a:solidFill>
              </a:rPr>
              <a:t>ne possèdent PAS de stries, </a:t>
            </a:r>
            <a:r>
              <a:rPr lang="fr-CA" sz="2600" dirty="0" smtClean="0"/>
              <a:t>d’où leur apparence </a:t>
            </a:r>
            <a:r>
              <a:rPr lang="fr-CA" sz="2600" b="1" dirty="0" smtClean="0">
                <a:solidFill>
                  <a:schemeClr val="accent1"/>
                </a:solidFill>
              </a:rPr>
              <a:t>lisse</a:t>
            </a:r>
          </a:p>
          <a:p>
            <a:pPr eaLnBrk="1" hangingPunct="1"/>
            <a:endParaRPr lang="fr-CA" sz="2800" dirty="0" smtClean="0"/>
          </a:p>
          <a:p>
            <a:pPr eaLnBrk="1" hangingPunct="1"/>
            <a:r>
              <a:rPr lang="fr-CA" sz="2800" dirty="0" smtClean="0"/>
              <a:t>Leur </a:t>
            </a:r>
            <a:r>
              <a:rPr lang="fr-CA" sz="2800" dirty="0" smtClean="0">
                <a:solidFill>
                  <a:schemeClr val="accent1"/>
                </a:solidFill>
              </a:rPr>
              <a:t>noyau</a:t>
            </a:r>
            <a:r>
              <a:rPr lang="fr-CA" sz="2800" dirty="0" smtClean="0"/>
              <a:t> est </a:t>
            </a:r>
          </a:p>
          <a:p>
            <a:pPr eaLnBrk="1" hangingPunct="1">
              <a:buFont typeface="Wingdings" pitchFamily="2" charset="2"/>
              <a:buNone/>
            </a:pPr>
            <a:r>
              <a:rPr lang="fr-CA" sz="2800" dirty="0" smtClean="0"/>
              <a:t>	central</a:t>
            </a:r>
          </a:p>
        </p:txBody>
      </p:sp>
      <p:pic>
        <p:nvPicPr>
          <p:cNvPr id="27654" name="Picture 7" descr="muscle-smooth-contract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889250"/>
            <a:ext cx="4500562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- Squelette et Muscles -</a:t>
            </a:r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749424" cy="288032"/>
          </a:xfrm>
        </p:spPr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0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20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0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6" grpId="0"/>
      <p:bldP spid="6205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51520" y="228600"/>
            <a:ext cx="8927778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 smtClean="0"/>
              <a:t>Tissu musculaire lisse – 2 axes</a:t>
            </a:r>
            <a:endParaRPr lang="fr-CA" dirty="0"/>
          </a:p>
        </p:txBody>
      </p:sp>
      <p:pic>
        <p:nvPicPr>
          <p:cNvPr id="9" name="Espace réservé du contenu 8" descr="Figure 9.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633" r="5415" b="7452"/>
          <a:stretch>
            <a:fillRect/>
          </a:stretch>
        </p:blipFill>
        <p:spPr>
          <a:xfrm>
            <a:off x="250825" y="1557338"/>
            <a:ext cx="8585200" cy="4535487"/>
          </a:xfrm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50825" y="5661025"/>
            <a:ext cx="1655763" cy="3385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CA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</a:t>
            </a:r>
            <a:r>
              <a:rPr lang="fr-CA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9.24</a:t>
            </a:r>
          </a:p>
        </p:txBody>
      </p:sp>
      <p:sp>
        <p:nvSpPr>
          <p:cNvPr id="11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749424" cy="288032"/>
          </a:xfrm>
        </p:spPr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Image 4" descr="smoothmuscle2-2-plans-de-vue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-1" y="0"/>
            <a:ext cx="9174974" cy="685800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0825" y="188912"/>
            <a:ext cx="8713788" cy="1295871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CA" smtClean="0">
                <a:solidFill>
                  <a:srgbClr val="FFFF00"/>
                </a:solidFill>
              </a:rPr>
              <a:t>Tissu musculaire lisse : </a:t>
            </a:r>
            <a:br>
              <a:rPr lang="fr-CA" smtClean="0">
                <a:solidFill>
                  <a:srgbClr val="FFFF00"/>
                </a:solidFill>
              </a:rPr>
            </a:br>
            <a:r>
              <a:rPr lang="fr-CA" smtClean="0">
                <a:solidFill>
                  <a:srgbClr val="FFFF00"/>
                </a:solidFill>
              </a:rPr>
              <a:t>2 axes de fibres</a:t>
            </a:r>
            <a:endParaRPr lang="fr-CA" dirty="0">
              <a:solidFill>
                <a:srgbClr val="FFFF00"/>
              </a:solidFill>
            </a:endParaRPr>
          </a:p>
        </p:txBody>
      </p:sp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4644008" y="6218148"/>
            <a:ext cx="4427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3200" dirty="0" smtClean="0"/>
              <a:t>Couche circulaire</a:t>
            </a:r>
            <a:endParaRPr lang="fr-CA" sz="3200" dirty="0"/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0" y="6218148"/>
            <a:ext cx="47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Couche longitudinale</a:t>
            </a:r>
            <a:endParaRPr lang="fr-CA" sz="3200" dirty="0"/>
          </a:p>
        </p:txBody>
      </p:sp>
      <p:sp>
        <p:nvSpPr>
          <p:cNvPr id="9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356100" y="5229225"/>
            <a:ext cx="144463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10" name="Oval 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35896" y="4508500"/>
            <a:ext cx="2484438" cy="2349500"/>
          </a:xfrm>
          <a:prstGeom prst="ellipse">
            <a:avLst/>
          </a:prstGeom>
          <a:solidFill>
            <a:srgbClr val="FFFFFF">
              <a:alpha val="70195"/>
            </a:srgbClr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spcBef>
                <a:spcPct val="0"/>
              </a:spcBef>
            </a:pPr>
            <a:endParaRPr lang="fr-CA" sz="1800" b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Picture 21" descr="Digest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/>
          <a:srcRect/>
          <a:stretch>
            <a:fillRect/>
          </a:stretch>
        </p:blipFill>
        <p:spPr>
          <a:xfrm>
            <a:off x="4188346" y="4581525"/>
            <a:ext cx="1282700" cy="2205038"/>
          </a:xfrm>
          <a:prstGeom prst="rect">
            <a:avLst/>
          </a:prstGeom>
          <a:noFill/>
        </p:spPr>
      </p:pic>
      <p:sp>
        <p:nvSpPr>
          <p:cNvPr id="12" name="Text Box 2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004271" y="3645024"/>
            <a:ext cx="1368425" cy="5191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C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Noyau</a:t>
            </a:r>
          </a:p>
        </p:txBody>
      </p:sp>
      <p:sp>
        <p:nvSpPr>
          <p:cNvPr id="13" name="Line 2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299671" y="3932361"/>
            <a:ext cx="936625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CA"/>
          </a:p>
        </p:txBody>
      </p:sp>
      <p:sp>
        <p:nvSpPr>
          <p:cNvPr id="14" name="Text Box 2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80583" y="2338834"/>
            <a:ext cx="1800225" cy="946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CA" sz="2800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Myocyte</a:t>
            </a:r>
            <a:r>
              <a:rPr lang="fr-CA" sz="28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lisse</a:t>
            </a:r>
          </a:p>
        </p:txBody>
      </p:sp>
      <p:sp>
        <p:nvSpPr>
          <p:cNvPr id="15" name="Line 2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307783" y="2626172"/>
            <a:ext cx="936625" cy="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CA"/>
          </a:p>
        </p:txBody>
      </p:sp>
      <p:sp>
        <p:nvSpPr>
          <p:cNvPr id="16" name="Text Box 2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207616" y="3244040"/>
            <a:ext cx="1368425" cy="5191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C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Noyau</a:t>
            </a:r>
          </a:p>
        </p:txBody>
      </p:sp>
      <p:sp>
        <p:nvSpPr>
          <p:cNvPr id="17" name="Line 2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2267744" y="3528304"/>
            <a:ext cx="936625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CA"/>
          </a:p>
        </p:txBody>
      </p:sp>
      <p:sp>
        <p:nvSpPr>
          <p:cNvPr id="18" name="Text Box 2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11735" y="1772816"/>
            <a:ext cx="1800225" cy="946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CA" sz="2800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Myocyte</a:t>
            </a:r>
            <a:r>
              <a:rPr lang="fr-CA" sz="28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lisse</a:t>
            </a:r>
          </a:p>
        </p:txBody>
      </p:sp>
      <p:sp>
        <p:nvSpPr>
          <p:cNvPr id="19" name="Line 2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1547639" y="2060848"/>
            <a:ext cx="936625" cy="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CA"/>
          </a:p>
        </p:txBody>
      </p:sp>
      <p:sp>
        <p:nvSpPr>
          <p:cNvPr id="20" name="Espace réservé du numéro de diapositive 5"/>
          <p:cNvSpPr txBox="1">
            <a:spLocks/>
          </p:cNvSpPr>
          <p:nvPr/>
        </p:nvSpPr>
        <p:spPr>
          <a:xfrm>
            <a:off x="7956376" y="6093296"/>
            <a:ext cx="749424" cy="288032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fr-FR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b="1" kern="1200">
                <a:solidFill>
                  <a:schemeClr val="tx2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8C358CB-F8F6-4F73-BD77-BFE7CF8DC643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8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6624736" cy="11521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/>
                </a:solidFill>
                <a:effectLst/>
              </a:rPr>
              <a:t>Le système osseux</a:t>
            </a:r>
            <a:endParaRPr lang="fr-CA" dirty="0">
              <a:solidFill>
                <a:schemeClr val="tx1"/>
              </a:solidFill>
              <a:effectLst/>
            </a:endParaRPr>
          </a:p>
        </p:txBody>
      </p:sp>
      <p:sp>
        <p:nvSpPr>
          <p:cNvPr id="30723" name="Sous-titre 2"/>
          <p:cNvSpPr>
            <a:spLocks noGrp="1"/>
          </p:cNvSpPr>
          <p:nvPr>
            <p:ph type="subTitle" idx="1"/>
          </p:nvPr>
        </p:nvSpPr>
        <p:spPr>
          <a:solidFill>
            <a:srgbClr val="A6A6A6">
              <a:alpha val="43137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fr-CA" b="1" dirty="0" smtClean="0">
                <a:latin typeface="Copperplate Gothic Bold" pitchFamily="34" charset="0"/>
              </a:rPr>
              <a:t>Module I- Tissus musculaires et tissus osseux</a:t>
            </a:r>
          </a:p>
        </p:txBody>
      </p:sp>
      <p:sp>
        <p:nvSpPr>
          <p:cNvPr id="5" name="Espace réservé du numéro de diapositive 2"/>
          <p:cNvSpPr txBox="1">
            <a:spLocks/>
          </p:cNvSpPr>
          <p:nvPr/>
        </p:nvSpPr>
        <p:spPr>
          <a:xfrm>
            <a:off x="7956376" y="6309320"/>
            <a:ext cx="749424" cy="288032"/>
          </a:xfrm>
          <a:prstGeom prst="rect">
            <a:avLst/>
          </a:prstGeom>
        </p:spPr>
        <p:txBody>
          <a:bodyPr vert="horz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358CB-F8F6-4F73-BD77-BFE7CF8DC643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Verdana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6" name="Image 5" descr="k5471676.jpg"/>
          <p:cNvPicPr>
            <a:picLocks noChangeAspect="1"/>
          </p:cNvPicPr>
          <p:nvPr/>
        </p:nvPicPr>
        <p:blipFill>
          <a:blip r:embed="rId2" cstate="print"/>
          <a:srcRect l="30556"/>
          <a:stretch>
            <a:fillRect/>
          </a:stretch>
        </p:blipFill>
        <p:spPr>
          <a:xfrm>
            <a:off x="7164288" y="188640"/>
            <a:ext cx="1800200" cy="2592288"/>
          </a:xfrm>
          <a:prstGeom prst="rect">
            <a:avLst/>
          </a:prstGeom>
        </p:spPr>
      </p:pic>
      <p:pic>
        <p:nvPicPr>
          <p:cNvPr id="7" name="Image 6" descr="skelet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140968"/>
            <a:ext cx="4546600" cy="26543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788024" y="3212976"/>
            <a:ext cx="446449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fr-CA" sz="2800" cap="small" dirty="0" smtClean="0">
                <a:latin typeface="Verdana" pitchFamily="34" charset="0"/>
              </a:rPr>
              <a:t>Tissus osseux complet</a:t>
            </a:r>
          </a:p>
          <a:p>
            <a:pPr marL="273050" indent="-273050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fr-CA" sz="2800" cap="small" dirty="0" smtClean="0">
                <a:latin typeface="Verdana" pitchFamily="34" charset="0"/>
              </a:rPr>
              <a:t>Tissus osseux spongieux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98110" y="5013176"/>
            <a:ext cx="2545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fr-CA" sz="2400" b="1" dirty="0" smtClean="0">
              <a:latin typeface="Tempus Sans ITC" pitchFamily="82" charset="0"/>
            </a:endParaRPr>
          </a:p>
          <a:p>
            <a:pPr eaLnBrk="1" hangingPunct="1"/>
            <a:r>
              <a:rPr lang="fr-CA" sz="2400" b="1" dirty="0" err="1" smtClean="0">
                <a:latin typeface="Tempus Sans ITC" pitchFamily="82" charset="0"/>
              </a:rPr>
              <a:t>Marieb</a:t>
            </a:r>
            <a:r>
              <a:rPr lang="fr-CA" sz="2400" b="1" dirty="0" smtClean="0">
                <a:latin typeface="Tempus Sans ITC" pitchFamily="82" charset="0"/>
              </a:rPr>
              <a:t>, p.199-225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07950" y="188913"/>
            <a:ext cx="8893175" cy="15113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dirty="0" smtClean="0"/>
              <a:t>Les 6 fonctions du système osseux</a:t>
            </a:r>
            <a:endParaRPr lang="fr-CA" dirty="0"/>
          </a:p>
        </p:txBody>
      </p:sp>
      <p:sp>
        <p:nvSpPr>
          <p:cNvPr id="560131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179388" y="1628775"/>
            <a:ext cx="8831262" cy="5184775"/>
          </a:xfrm>
        </p:spPr>
        <p:txBody>
          <a:bodyPr>
            <a:normAutofit/>
          </a:bodyPr>
          <a:lstStyle/>
          <a:p>
            <a:pPr marL="457200" lvl="1" indent="-274320" eaLnBrk="1" fontAlgn="auto" hangingPunct="1">
              <a:lnSpc>
                <a:spcPct val="110000"/>
              </a:lnSpc>
              <a:spcAft>
                <a:spcPts val="0"/>
              </a:spcAft>
              <a:buSzPct val="90000"/>
              <a:buFont typeface="+mj-lt"/>
              <a:buAutoNum type="arabicPeriod"/>
              <a:defRPr/>
            </a:pPr>
            <a:r>
              <a:rPr lang="fr-CA" sz="2800" dirty="0" smtClean="0">
                <a:solidFill>
                  <a:schemeClr val="accent1"/>
                </a:solidFill>
              </a:rPr>
              <a:t>Soutien</a:t>
            </a:r>
            <a:endParaRPr lang="fr-CA" sz="2800" dirty="0">
              <a:solidFill>
                <a:schemeClr val="accent1"/>
              </a:solidFill>
            </a:endParaRPr>
          </a:p>
          <a:p>
            <a:pPr marL="895350" lvl="2" indent="-171450" eaLnBrk="1" fontAlgn="auto" hangingPunct="1">
              <a:lnSpc>
                <a:spcPct val="11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fr-CA" sz="2600" dirty="0"/>
              <a:t>Support pour les tissus mous</a:t>
            </a:r>
          </a:p>
          <a:p>
            <a:pPr marL="895350" lvl="2" indent="-171450" eaLnBrk="1" fontAlgn="auto" hangingPunct="1">
              <a:lnSpc>
                <a:spcPct val="11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fr-CA" sz="2600" dirty="0"/>
              <a:t>Point d’attache à plusieurs muscles</a:t>
            </a:r>
          </a:p>
          <a:p>
            <a:pPr marL="457200" lvl="1" indent="-274320" eaLnBrk="1" fontAlgn="auto" hangingPunct="1">
              <a:lnSpc>
                <a:spcPct val="110000"/>
              </a:lnSpc>
              <a:spcAft>
                <a:spcPts val="0"/>
              </a:spcAft>
              <a:buSzPct val="90000"/>
              <a:buFont typeface="+mj-lt"/>
              <a:buAutoNum type="arabicPeriod"/>
              <a:defRPr/>
            </a:pPr>
            <a:r>
              <a:rPr lang="fr-CA" sz="2800" dirty="0">
                <a:solidFill>
                  <a:schemeClr val="accent1"/>
                </a:solidFill>
              </a:rPr>
              <a:t>Protection</a:t>
            </a:r>
          </a:p>
          <a:p>
            <a:pPr marL="990600" lvl="2" indent="-266700" eaLnBrk="1" fontAlgn="auto" hangingPunct="1">
              <a:lnSpc>
                <a:spcPct val="11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fr-CA" sz="2600" dirty="0"/>
              <a:t>Protègent les organes vitaux (encéphale, moelle épinière, cœur, </a:t>
            </a:r>
            <a:r>
              <a:rPr lang="fr-CA" sz="2600" dirty="0" smtClean="0"/>
              <a:t>poumons)</a:t>
            </a:r>
            <a:endParaRPr lang="fr-CA" sz="2600" dirty="0"/>
          </a:p>
          <a:p>
            <a:pPr marL="457200" lvl="1" indent="-274320" eaLnBrk="1" fontAlgn="auto" hangingPunct="1">
              <a:lnSpc>
                <a:spcPct val="110000"/>
              </a:lnSpc>
              <a:spcAft>
                <a:spcPts val="0"/>
              </a:spcAft>
              <a:buSzPct val="90000"/>
              <a:buFont typeface="+mj-lt"/>
              <a:buAutoNum type="arabicPeriod"/>
              <a:defRPr/>
            </a:pPr>
            <a:r>
              <a:rPr lang="fr-CA" sz="2800" dirty="0">
                <a:solidFill>
                  <a:schemeClr val="accent1"/>
                </a:solidFill>
              </a:rPr>
              <a:t>Mouvement</a:t>
            </a:r>
          </a:p>
          <a:p>
            <a:pPr marL="990600" lvl="2" indent="-266700" eaLnBrk="1" fontAlgn="auto" hangingPunct="1">
              <a:lnSpc>
                <a:spcPct val="11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fr-CA" sz="2600" dirty="0"/>
              <a:t>Grâce aux articulations, les os servent de levier lors de la contraction musculaire.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- Squelette et Muscles -</a:t>
            </a:r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749424" cy="288032"/>
          </a:xfrm>
        </p:spPr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0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0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0" grpId="0"/>
      <p:bldP spid="5601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5" name="Rectangle 3"/>
          <p:cNvSpPr>
            <a:spLocks noGrp="1" noChangeArrowheads="1"/>
          </p:cNvSpPr>
          <p:nvPr>
            <p:ph sz="quarter" idx="1"/>
            <p:custDataLst>
              <p:tags r:id="rId1"/>
            </p:custDataLst>
          </p:nvPr>
        </p:nvSpPr>
        <p:spPr>
          <a:xfrm>
            <a:off x="312738" y="1844675"/>
            <a:ext cx="5988050" cy="4537075"/>
          </a:xfrm>
        </p:spPr>
        <p:txBody>
          <a:bodyPr>
            <a:normAutofit lnSpcReduction="10000"/>
          </a:bodyPr>
          <a:lstStyle/>
          <a:p>
            <a:pPr marL="355600" lvl="1" indent="-260350" eaLnBrk="1" fontAlgn="auto" hangingPunct="1">
              <a:lnSpc>
                <a:spcPct val="110000"/>
              </a:lnSpc>
              <a:spcAft>
                <a:spcPts val="0"/>
              </a:spcAft>
              <a:buSzPct val="90000"/>
              <a:buFont typeface="+mj-lt"/>
              <a:buAutoNum type="arabicPeriod" startAt="4"/>
              <a:defRPr/>
            </a:pPr>
            <a:r>
              <a:rPr lang="fr-CA" sz="2800" dirty="0" smtClean="0">
                <a:solidFill>
                  <a:schemeClr val="accent1"/>
                </a:solidFill>
              </a:rPr>
              <a:t>Homéostasie </a:t>
            </a:r>
            <a:r>
              <a:rPr lang="fr-CA" sz="2800" dirty="0">
                <a:solidFill>
                  <a:schemeClr val="accent1"/>
                </a:solidFill>
              </a:rPr>
              <a:t>des minéraux</a:t>
            </a:r>
          </a:p>
          <a:p>
            <a:pPr marL="895350" lvl="2" indent="-266700" eaLnBrk="1" fontAlgn="auto" hangingPunct="1">
              <a:lnSpc>
                <a:spcPct val="11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fr-CA" sz="2400" dirty="0"/>
              <a:t>Réservoir de calcium et de phosphore</a:t>
            </a:r>
          </a:p>
          <a:p>
            <a:pPr marL="361950" lvl="1" indent="-266700" eaLnBrk="1" fontAlgn="auto" hangingPunct="1">
              <a:lnSpc>
                <a:spcPct val="110000"/>
              </a:lnSpc>
              <a:spcAft>
                <a:spcPts val="0"/>
              </a:spcAft>
              <a:buSzPct val="90000"/>
              <a:buFont typeface="+mj-lt"/>
              <a:buAutoNum type="arabicPeriod" startAt="4"/>
              <a:defRPr/>
            </a:pPr>
            <a:r>
              <a:rPr lang="fr-CA" sz="2800" dirty="0" smtClean="0">
                <a:solidFill>
                  <a:schemeClr val="accent1"/>
                </a:solidFill>
              </a:rPr>
              <a:t>Hématopoïèse </a:t>
            </a:r>
            <a:endParaRPr lang="fr-CA" sz="2800" dirty="0">
              <a:solidFill>
                <a:schemeClr val="accent1"/>
              </a:solidFill>
            </a:endParaRPr>
          </a:p>
          <a:p>
            <a:pPr marL="895350" lvl="2" indent="-171450">
              <a:lnSpc>
                <a:spcPct val="110000"/>
              </a:lnSpc>
              <a:defRPr/>
            </a:pPr>
            <a:r>
              <a:rPr lang="fr-CA" sz="2400" dirty="0">
                <a:solidFill>
                  <a:srgbClr val="FF0000"/>
                </a:solidFill>
              </a:rPr>
              <a:t>Moelle osseuse </a:t>
            </a:r>
            <a:r>
              <a:rPr lang="fr-CA" sz="2400" dirty="0" smtClean="0">
                <a:solidFill>
                  <a:srgbClr val="FF0000"/>
                </a:solidFill>
              </a:rPr>
              <a:t>rouge </a:t>
            </a:r>
            <a:r>
              <a:rPr lang="fr-CA" sz="2000" b="1" dirty="0" smtClean="0">
                <a:solidFill>
                  <a:srgbClr val="FF0000"/>
                </a:solidFill>
              </a:rPr>
              <a:t>(a/n </a:t>
            </a:r>
            <a:r>
              <a:rPr lang="fr-CA" sz="2000" b="1" dirty="0">
                <a:solidFill>
                  <a:srgbClr val="FF0000"/>
                </a:solidFill>
              </a:rPr>
              <a:t>épiphyse)</a:t>
            </a:r>
          </a:p>
          <a:p>
            <a:pPr marL="1428750" lvl="3" indent="-26670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fr-CA" dirty="0"/>
              <a:t>Érythrocytes, leucocytes, </a:t>
            </a:r>
            <a:r>
              <a:rPr lang="fr-CA" dirty="0" smtClean="0"/>
              <a:t>thrombocytes</a:t>
            </a:r>
          </a:p>
          <a:p>
            <a:pPr marL="361950" lvl="1" indent="-266700" eaLnBrk="1" fontAlgn="auto" hangingPunct="1">
              <a:lnSpc>
                <a:spcPct val="110000"/>
              </a:lnSpc>
              <a:spcAft>
                <a:spcPts val="0"/>
              </a:spcAft>
              <a:buSzPct val="90000"/>
              <a:buFont typeface="+mj-lt"/>
              <a:buAutoNum type="arabicPeriod" startAt="4"/>
              <a:defRPr/>
            </a:pPr>
            <a:r>
              <a:rPr lang="fr-CA" sz="2800" dirty="0" smtClean="0">
                <a:solidFill>
                  <a:schemeClr val="accent1"/>
                </a:solidFill>
              </a:rPr>
              <a:t>Stockage des triglycérides</a:t>
            </a:r>
            <a:endParaRPr lang="fr-CA" sz="2800" dirty="0">
              <a:solidFill>
                <a:schemeClr val="accent1"/>
              </a:solidFill>
            </a:endParaRPr>
          </a:p>
          <a:p>
            <a:pPr marL="1169670" lvl="3" indent="-342900">
              <a:lnSpc>
                <a:spcPct val="110000"/>
              </a:lnSpc>
              <a:buClr>
                <a:srgbClr val="FFC000"/>
              </a:buClr>
              <a:buSzPct val="90000"/>
              <a:defRPr/>
            </a:pPr>
            <a:r>
              <a:rPr lang="fr-CA" b="1" dirty="0">
                <a:solidFill>
                  <a:srgbClr val="FFC000"/>
                </a:solidFill>
              </a:rPr>
              <a:t>Moelle osseuse jaune (a/n diaphyse</a:t>
            </a:r>
            <a:r>
              <a:rPr lang="fr-CA" b="1" dirty="0" smtClean="0">
                <a:solidFill>
                  <a:srgbClr val="FFC000"/>
                </a:solidFill>
              </a:rPr>
              <a:t>)</a:t>
            </a:r>
            <a:endParaRPr lang="fr-CA" b="1" dirty="0">
              <a:solidFill>
                <a:srgbClr val="FFC000"/>
              </a:solidFill>
            </a:endParaRPr>
          </a:p>
        </p:txBody>
      </p:sp>
      <p:pic>
        <p:nvPicPr>
          <p:cNvPr id="6" name="Picture 4" descr="Figure 6-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644" t="16646" r="50000" b="9232"/>
          <a:stretch>
            <a:fillRect/>
          </a:stretch>
        </p:blipFill>
        <p:spPr bwMode="auto">
          <a:xfrm>
            <a:off x="5629275" y="0"/>
            <a:ext cx="3514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93025" y="765175"/>
            <a:ext cx="1200150" cy="287338"/>
          </a:xfrm>
          <a:prstGeom prst="rect">
            <a:avLst/>
          </a:prstGeom>
          <a:solidFill>
            <a:srgbClr val="FF0000">
              <a:alpha val="25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-36512" y="58738"/>
            <a:ext cx="64087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CA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  <a:ea typeface="+mj-ea"/>
                <a:cs typeface="+mj-cs"/>
              </a:rPr>
              <a:t>Les 6 fonctions du système osseux</a:t>
            </a:r>
          </a:p>
        </p:txBody>
      </p:sp>
      <p:sp>
        <p:nvSpPr>
          <p:cNvPr id="10" name="Espace réservé du numéro de diapositive 2"/>
          <p:cNvSpPr txBox="1">
            <a:spLocks/>
          </p:cNvSpPr>
          <p:nvPr/>
        </p:nvSpPr>
        <p:spPr>
          <a:xfrm>
            <a:off x="7956376" y="6309320"/>
            <a:ext cx="749424" cy="288032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358CB-F8F6-4F73-BD77-BFE7CF8DC643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>
            <p:custDataLst>
              <p:tags r:id="rId4"/>
            </p:custDataLst>
          </p:nvPr>
        </p:nvSpPr>
        <p:spPr>
          <a:xfrm>
            <a:off x="3779912" y="6412686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err="1" smtClean="0">
                <a:latin typeface="Tempus Sans ITC" panose="04020404030D070202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Marieb</a:t>
            </a:r>
            <a:r>
              <a:rPr lang="fr-CA" b="1" dirty="0" smtClean="0">
                <a:latin typeface="Tempus Sans ITC" panose="04020404030D070202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, p.203</a:t>
            </a:r>
            <a:endParaRPr lang="fr-CA" b="1" dirty="0">
              <a:latin typeface="Tempus Sans ITC" panose="04020404030D07020202" pitchFamily="8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1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1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1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5" grpId="0" uiExpand="1" build="p"/>
      <p:bldP spid="7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 smtClean="0"/>
              <a:t>Histologie du tissu osseux</a:t>
            </a:r>
          </a:p>
        </p:txBody>
      </p:sp>
      <p:pic>
        <p:nvPicPr>
          <p:cNvPr id="6" name="Picture 4" descr="Figure 6-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98" t="86723" r="11754"/>
          <a:stretch>
            <a:fillRect/>
          </a:stretch>
        </p:blipFill>
        <p:spPr bwMode="auto">
          <a:xfrm>
            <a:off x="250825" y="1774825"/>
            <a:ext cx="216058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Figure 6-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897" t="20520" r="65179" b="23064"/>
          <a:stretch>
            <a:fillRect/>
          </a:stretch>
        </p:blipFill>
        <p:spPr bwMode="auto">
          <a:xfrm>
            <a:off x="3635375" y="1989138"/>
            <a:ext cx="1938338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2736851" y="2349500"/>
            <a:ext cx="360362" cy="719137"/>
          </a:xfrm>
          <a:prstGeom prst="downArrow">
            <a:avLst>
              <a:gd name="adj1" fmla="val 50000"/>
              <a:gd name="adj2" fmla="val 49890"/>
            </a:avLst>
          </a:prstGeom>
          <a:solidFill>
            <a:srgbClr val="FF0000">
              <a:alpha val="25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6227763" y="2349500"/>
            <a:ext cx="360362" cy="719138"/>
          </a:xfrm>
          <a:prstGeom prst="downArrow">
            <a:avLst>
              <a:gd name="adj1" fmla="val 50000"/>
              <a:gd name="adj2" fmla="val 49890"/>
            </a:avLst>
          </a:prstGeom>
          <a:solidFill>
            <a:srgbClr val="FF0000">
              <a:alpha val="25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 descr="Figure 6-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832" r="35297"/>
          <a:stretch>
            <a:fillRect/>
          </a:stretch>
        </p:blipFill>
        <p:spPr bwMode="auto">
          <a:xfrm>
            <a:off x="7261225" y="1557338"/>
            <a:ext cx="18827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3933825"/>
            <a:ext cx="31321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5600" indent="-355600">
              <a:spcBef>
                <a:spcPct val="20000"/>
              </a:spcBef>
              <a:buClr>
                <a:srgbClr val="FF6600"/>
              </a:buClr>
              <a:buSzPct val="75000"/>
              <a:buFont typeface="Wingdings" pitchFamily="2" charset="2"/>
              <a:buChar char="q"/>
              <a:defRPr/>
            </a:pPr>
            <a:r>
              <a:rPr lang="fr-CA" sz="24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¢ ostéogéniques :</a:t>
            </a:r>
          </a:p>
          <a:p>
            <a:pPr marL="896938" lvl="1" indent="-361950">
              <a:spcBef>
                <a:spcPct val="20000"/>
              </a:spcBef>
              <a:buClr>
                <a:srgbClr val="99FF33"/>
              </a:buClr>
              <a:buSzPct val="90000"/>
              <a:buFont typeface="Wingdings" pitchFamily="2" charset="2"/>
              <a:buChar char="Ä"/>
              <a:defRPr/>
            </a:pPr>
            <a:r>
              <a:rPr lang="fr-CA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¢ souches</a:t>
            </a:r>
          </a:p>
        </p:txBody>
      </p:sp>
      <p:sp>
        <p:nvSpPr>
          <p:cNvPr id="12" name="Rectangle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43250" y="3933825"/>
            <a:ext cx="35163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5600" indent="-355600">
              <a:spcBef>
                <a:spcPct val="20000"/>
              </a:spcBef>
              <a:buClr>
                <a:srgbClr val="FF6600"/>
              </a:buClr>
              <a:buSzPct val="75000"/>
              <a:buFont typeface="Wingdings" pitchFamily="2" charset="2"/>
              <a:buChar char="q"/>
              <a:defRPr/>
            </a:pPr>
            <a:r>
              <a:rPr lang="fr-CA" sz="24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Ostéoblastes :</a:t>
            </a:r>
          </a:p>
          <a:p>
            <a:pPr marL="896938" lvl="1" indent="-361950">
              <a:spcBef>
                <a:spcPct val="20000"/>
              </a:spcBef>
              <a:buClr>
                <a:srgbClr val="99FF33"/>
              </a:buClr>
              <a:buSzPct val="90000"/>
              <a:buFont typeface="Wingdings" pitchFamily="2" charset="2"/>
              <a:buChar char="Ä"/>
              <a:defRPr/>
            </a:pPr>
            <a:r>
              <a:rPr lang="fr-CA" b="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Produisent la </a:t>
            </a:r>
            <a:r>
              <a:rPr lang="fr-CA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matrice osseuse </a:t>
            </a:r>
            <a:r>
              <a:rPr lang="fr-CA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(fibres collagènes)</a:t>
            </a:r>
          </a:p>
          <a:p>
            <a:pPr marL="896938" lvl="1" indent="-361950">
              <a:spcBef>
                <a:spcPct val="20000"/>
              </a:spcBef>
              <a:buClr>
                <a:srgbClr val="99FF33"/>
              </a:buClr>
              <a:buSzPct val="90000"/>
              <a:buFont typeface="Wingdings" pitchFamily="2" charset="2"/>
              <a:buChar char="Ä"/>
              <a:defRPr/>
            </a:pPr>
            <a:r>
              <a:rPr lang="fr-CA" b="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Calcification de l’os</a:t>
            </a:r>
          </a:p>
        </p:txBody>
      </p:sp>
      <p:sp>
        <p:nvSpPr>
          <p:cNvPr id="14" name="Rectangle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72225" y="3933825"/>
            <a:ext cx="27368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5600" indent="-355600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75000"/>
              <a:buFont typeface="Wingdings" pitchFamily="2" charset="2"/>
              <a:buChar char="q"/>
              <a:defRPr/>
            </a:pPr>
            <a:r>
              <a:rPr lang="fr-CA" sz="24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Ostéocytes :</a:t>
            </a:r>
          </a:p>
          <a:p>
            <a:pPr marL="896938" lvl="1" indent="-361950">
              <a:lnSpc>
                <a:spcPct val="90000"/>
              </a:lnSpc>
              <a:spcBef>
                <a:spcPct val="20000"/>
              </a:spcBef>
              <a:buClr>
                <a:srgbClr val="99FF33"/>
              </a:buClr>
              <a:buSzPct val="90000"/>
              <a:buFont typeface="Wingdings" pitchFamily="2" charset="2"/>
              <a:buChar char="Ä"/>
              <a:defRPr/>
            </a:pPr>
            <a:r>
              <a:rPr lang="fr-CA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¢ osseuses matures</a:t>
            </a:r>
          </a:p>
          <a:p>
            <a:pPr marL="896938" lvl="1" indent="-361950">
              <a:lnSpc>
                <a:spcPct val="90000"/>
              </a:lnSpc>
              <a:spcBef>
                <a:spcPct val="20000"/>
              </a:spcBef>
              <a:buClr>
                <a:srgbClr val="99FF33"/>
              </a:buClr>
              <a:buSzPct val="90000"/>
              <a:buFont typeface="Wingdings" pitchFamily="2" charset="2"/>
              <a:buChar char="Ä"/>
              <a:defRPr/>
            </a:pPr>
            <a:r>
              <a:rPr lang="fr-CA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Maintien des échanges</a:t>
            </a:r>
          </a:p>
        </p:txBody>
      </p:sp>
      <p:sp>
        <p:nvSpPr>
          <p:cNvPr id="17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749424" cy="288032"/>
          </a:xfrm>
        </p:spPr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8" grpId="0" animBg="1"/>
      <p:bldP spid="9" grpId="0" animBg="1"/>
      <p:bldP spid="11" grpId="0" build="p"/>
      <p:bldP spid="11" grpId="1" build="p"/>
      <p:bldP spid="12" grpId="0" build="p"/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2648" y="350168"/>
            <a:ext cx="8153400" cy="990600"/>
          </a:xfrm>
        </p:spPr>
        <p:txBody>
          <a:bodyPr/>
          <a:lstStyle/>
          <a:p>
            <a:r>
              <a:rPr lang="fr-CA" sz="5400" b="1" dirty="0" smtClean="0"/>
              <a:t>Plan de match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2123728" y="2101552"/>
            <a:ext cx="6497216" cy="3703712"/>
          </a:xfrm>
        </p:spPr>
        <p:txBody>
          <a:bodyPr>
            <a:normAutofit fontScale="85000" lnSpcReduction="10000"/>
          </a:bodyPr>
          <a:lstStyle/>
          <a:p>
            <a:r>
              <a:rPr lang="fr-CA" sz="3200" dirty="0" smtClean="0">
                <a:solidFill>
                  <a:schemeClr val="tx2"/>
                </a:solidFill>
              </a:rPr>
              <a:t>Fonctions du système musculaire</a:t>
            </a:r>
          </a:p>
          <a:p>
            <a:r>
              <a:rPr lang="fr-CA" sz="3200" dirty="0" smtClean="0">
                <a:solidFill>
                  <a:schemeClr val="tx2"/>
                </a:solidFill>
              </a:rPr>
              <a:t>Structure des muscles</a:t>
            </a:r>
          </a:p>
          <a:p>
            <a:pPr lvl="1"/>
            <a:r>
              <a:rPr lang="fr-CA" sz="2400" dirty="0" smtClean="0">
                <a:solidFill>
                  <a:schemeClr val="tx2"/>
                </a:solidFill>
              </a:rPr>
              <a:t>Muscle strié squelettique</a:t>
            </a:r>
          </a:p>
          <a:p>
            <a:pPr lvl="1"/>
            <a:r>
              <a:rPr lang="fr-CA" sz="2400" dirty="0" smtClean="0">
                <a:solidFill>
                  <a:schemeClr val="tx2"/>
                </a:solidFill>
              </a:rPr>
              <a:t>Muscle cardiaque</a:t>
            </a:r>
          </a:p>
          <a:p>
            <a:pPr lvl="1"/>
            <a:r>
              <a:rPr lang="fr-CA" sz="2400" dirty="0" smtClean="0">
                <a:solidFill>
                  <a:schemeClr val="tx2"/>
                </a:solidFill>
              </a:rPr>
              <a:t>Muscle lisse</a:t>
            </a:r>
            <a:endParaRPr lang="fr-CA" sz="2800" dirty="0" smtClean="0">
              <a:solidFill>
                <a:schemeClr val="tx2"/>
              </a:solidFill>
            </a:endParaRPr>
          </a:p>
          <a:p>
            <a:r>
              <a:rPr lang="fr-CA" sz="3200" dirty="0" smtClean="0">
                <a:solidFill>
                  <a:schemeClr val="tx2"/>
                </a:solidFill>
              </a:rPr>
              <a:t>Fonctions du système osseux</a:t>
            </a:r>
          </a:p>
          <a:p>
            <a:r>
              <a:rPr lang="fr-CA" sz="3200" dirty="0" smtClean="0">
                <a:solidFill>
                  <a:schemeClr val="tx2"/>
                </a:solidFill>
              </a:rPr>
              <a:t>Structure des os</a:t>
            </a:r>
          </a:p>
          <a:p>
            <a:pPr lvl="1"/>
            <a:r>
              <a:rPr lang="fr-CA" sz="2800" dirty="0" smtClean="0">
                <a:solidFill>
                  <a:schemeClr val="tx2"/>
                </a:solidFill>
              </a:rPr>
              <a:t>Os compact</a:t>
            </a:r>
          </a:p>
          <a:p>
            <a:pPr lvl="1"/>
            <a:r>
              <a:rPr lang="fr-CA" sz="2800" dirty="0" smtClean="0">
                <a:solidFill>
                  <a:schemeClr val="tx2"/>
                </a:solidFill>
              </a:rPr>
              <a:t>Os spongieux </a:t>
            </a:r>
          </a:p>
        </p:txBody>
      </p:sp>
      <p:sp>
        <p:nvSpPr>
          <p:cNvPr id="9" name="Espace réservé du texte 1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323528" y="1988840"/>
            <a:ext cx="1600200" cy="812304"/>
          </a:xfrm>
          <a:prstGeom prst="rect">
            <a:avLst/>
          </a:prstGeom>
          <a:solidFill>
            <a:schemeClr val="accent2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vert="horz" lIns="137160" tIns="182880" rIns="137160" bIns="91440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/>
              <a:buNone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b="1" dirty="0" smtClean="0">
                <a:latin typeface="Tempus Sans ITC" pitchFamily="82" charset="0"/>
              </a:rPr>
              <a:t>Semaine 1</a:t>
            </a:r>
            <a:endParaRPr lang="fr-CA" sz="2400" b="1" dirty="0">
              <a:latin typeface="Tempus Sans ITC" pitchFamily="82" charset="0"/>
            </a:endParaRPr>
          </a:p>
        </p:txBody>
      </p:sp>
      <p:pic>
        <p:nvPicPr>
          <p:cNvPr id="10" name="Image 9" descr="il-es-beau-ce-bonhomme-sourire-noemm20100112123816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7078588" y="0"/>
            <a:ext cx="2065412" cy="2065412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 smtClean="0"/>
              <a:t>Formation de l’os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628775"/>
            <a:ext cx="8831262" cy="4752975"/>
          </a:xfrm>
        </p:spPr>
        <p:txBody>
          <a:bodyPr/>
          <a:lstStyle/>
          <a:p>
            <a:pPr eaLnBrk="1" hangingPunct="1"/>
            <a:r>
              <a:rPr lang="fr-CA" dirty="0" smtClean="0"/>
              <a:t>Déclenchée par </a:t>
            </a:r>
            <a:r>
              <a:rPr lang="fr-CA" b="1" dirty="0" smtClean="0"/>
              <a:t>ostéo</a:t>
            </a:r>
            <a:r>
              <a:rPr lang="fr-CA" b="1" u="sng" dirty="0" smtClean="0"/>
              <a:t>blastes</a:t>
            </a:r>
            <a:endParaRPr lang="fr-CA" dirty="0" smtClean="0"/>
          </a:p>
          <a:p>
            <a:pPr eaLnBrk="1" hangingPunct="1"/>
            <a:endParaRPr lang="fr-CA" sz="2400" dirty="0" smtClean="0"/>
          </a:p>
          <a:p>
            <a:pPr eaLnBrk="1" hangingPunct="1"/>
            <a:r>
              <a:rPr lang="fr-CA" dirty="0" smtClean="0"/>
              <a:t>Synthétise des </a:t>
            </a:r>
            <a:r>
              <a:rPr lang="fr-CA" dirty="0" smtClean="0">
                <a:solidFill>
                  <a:srgbClr val="FF3300"/>
                </a:solidFill>
              </a:rPr>
              <a:t>fibres de collagène</a:t>
            </a:r>
            <a:r>
              <a:rPr lang="fr-CA" dirty="0" smtClean="0"/>
              <a:t> sur lesquelles le calcium se dépose et se cristallise.</a:t>
            </a:r>
          </a:p>
          <a:p>
            <a:pPr eaLnBrk="1" hangingPunct="1"/>
            <a:endParaRPr lang="fr-CA" sz="2400" dirty="0" smtClean="0"/>
          </a:p>
          <a:p>
            <a:pPr eaLnBrk="1" hangingPunct="1"/>
            <a:r>
              <a:rPr lang="fr-CA" dirty="0" smtClean="0"/>
              <a:t>Fibres sont intercalées d’espaces dans lesquels circulent les </a:t>
            </a:r>
            <a:r>
              <a:rPr lang="fr-CA" dirty="0" smtClean="0">
                <a:solidFill>
                  <a:srgbClr val="FF0000"/>
                </a:solidFill>
              </a:rPr>
              <a:t>vaisseaux sanguins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- Squelette et Muscles -</a:t>
            </a:r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749424" cy="288032"/>
          </a:xfrm>
        </p:spPr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5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5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555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555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5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555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555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0" grpId="0"/>
      <p:bldP spid="5550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Rectangle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940425" y="6308427"/>
            <a:ext cx="1655763" cy="360363"/>
          </a:xfrm>
          <a:prstGeom prst="rect">
            <a:avLst/>
          </a:prstGeom>
          <a:solidFill>
            <a:srgbClr val="00B0F0">
              <a:alpha val="74902"/>
            </a:srgbClr>
          </a:solidFill>
          <a:ln w="28575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50825" y="188913"/>
            <a:ext cx="8713788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CA" smtClean="0"/>
              <a:t>Histologie du tissu osseux</a:t>
            </a:r>
            <a:endParaRPr lang="fr-CA" dirty="0" smtClean="0"/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79512" y="1412776"/>
            <a:ext cx="8353052" cy="4968875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CA" sz="3200" smtClean="0"/>
              <a:t>Ostéo</a:t>
            </a:r>
            <a:r>
              <a:rPr lang="fr-CA" sz="3200" b="1" u="sng" smtClean="0">
                <a:solidFill>
                  <a:srgbClr val="FF0000"/>
                </a:solidFill>
              </a:rPr>
              <a:t>c</a:t>
            </a:r>
            <a:r>
              <a:rPr lang="fr-CA" sz="3200" smtClean="0"/>
              <a:t>lastes :</a:t>
            </a:r>
          </a:p>
          <a:p>
            <a:pPr marL="896938" lvl="1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fr-CA" sz="2800" b="1" smtClean="0">
                <a:solidFill>
                  <a:srgbClr val="0070C0"/>
                </a:solidFill>
              </a:rPr>
              <a:t>Bordure ondulée </a:t>
            </a:r>
            <a:r>
              <a:rPr lang="fr-CA" sz="2800" smtClean="0"/>
              <a:t>qui </a:t>
            </a:r>
            <a:r>
              <a:rPr lang="fr-CA" sz="2800" b="1" smtClean="0">
                <a:solidFill>
                  <a:srgbClr val="FF0066"/>
                </a:solidFill>
              </a:rPr>
              <a:t>digère (= résorption) </a:t>
            </a:r>
            <a:r>
              <a:rPr lang="fr-CA" sz="2800" smtClean="0"/>
              <a:t>les minéraux de l’os grâce à des </a:t>
            </a:r>
            <a:r>
              <a:rPr lang="fr-CA" sz="2800" b="1" smtClean="0">
                <a:solidFill>
                  <a:srgbClr val="00CC00"/>
                </a:solidFill>
              </a:rPr>
              <a:t>enzymes</a:t>
            </a:r>
            <a:r>
              <a:rPr lang="fr-CA" sz="2800" smtClean="0"/>
              <a:t>.</a:t>
            </a:r>
          </a:p>
          <a:p>
            <a:pPr marL="896938" lvl="1" fontAlgn="auto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defRPr/>
            </a:pPr>
            <a:r>
              <a:rPr lang="fr-CA" sz="2800" smtClean="0"/>
              <a:t>Permet la croissance, le remodelage et la </a:t>
            </a:r>
            <a:r>
              <a:rPr lang="fr-CA" sz="2800" b="1" smtClean="0">
                <a:solidFill>
                  <a:srgbClr val="7030A0"/>
                </a:solidFill>
              </a:rPr>
              <a:t>réparation</a:t>
            </a:r>
            <a:r>
              <a:rPr lang="fr-CA" sz="2800" smtClean="0"/>
              <a:t> de l’os</a:t>
            </a:r>
            <a:r>
              <a:rPr lang="fr-CA" sz="3200" smtClean="0"/>
              <a:t>.</a:t>
            </a:r>
            <a:endParaRPr lang="fr-CA" sz="3200" dirty="0" smtClean="0"/>
          </a:p>
        </p:txBody>
      </p:sp>
      <p:pic>
        <p:nvPicPr>
          <p:cNvPr id="10" name="Picture 5" descr="Figure 6-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007" t="27164"/>
          <a:stretch>
            <a:fillRect/>
          </a:stretch>
        </p:blipFill>
        <p:spPr bwMode="auto">
          <a:xfrm>
            <a:off x="5476875" y="4005535"/>
            <a:ext cx="31988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2" descr="data:image/jpeg;base64,/9j/4AAQSkZJRgABAQAAAQABAAD/2wCEAAkGBxQTEhISEw8SFBUUFxwYGBgYEhgXFhcZFhcXFhgUFRgZHCggGBolHxYVITEhKCkrLi4uHR8zODMsNygtLisBCgoKDg0OGxAQGiwkICQsLCwsLCwsLDQsLywsLCwsLCwsLCwsLCwsLCwsLCwsLCwsLCwsLCwsLCwsLCwsLCwsLP/AABEIAOEA4QMBEQACEQEDEQH/xAAcAAEAAgMBAQEAAAAAAAAAAAAABgcEBQgBAwL/xABEEAABBAEABwQHBgQEBAcAAAABAAIDEQQFBgchMUFREmFxgRMiMkJikaEUI1JyscEIM0OCRKLR8FNjc5IVJDRFsrPh/8QAGwEBAAMBAQEBAAAAAAAAAAAAAAQFBgMCAQf/xAA3EQEAAQMBBQQJBAEEAwAAAAAAAQIDBBEFEiExUSJBYZEGEzJxgaGx0eEUQsHwIxWCovEzUnL/2gAMAwEAAhEDEQA/ALxQEBAQEBAQEBB8snJZG0ue9rGjiXEAfVBCtNbWtGY9j7T6Zw5RNLx4dobh80EK0nt+H9DBJ75HgfRtoI3mbctIO9hkEY/IXfW0Gtk2waUP+IaPCMIPw3a7pQf4kHxYEGdi7atJN9p0Tx3sr90G+0dt8lH87DY7va6j9UEw0PtqwJaEnbhPxCx80E60Xp7HyADDkRvvo4X8kGyQEBAQEBAQEBAQEBAQEBAQEGq1g1jxsKP0mTOyJvIE+s7ua0b3HwQU1rXt2kcXMwYAxvD0su9x72sG4eZPggqnTOsGTlu7WRkySno53qjwaNw8gg+ejNDZGQahx5ZOVtYSB4u4DzXC9k2bMa3a4p98/wAc3qmiqrlCV6P2U50lF4ihHxyWfkwOVVd9IcKjlM1e6Pvo704lyfBv8XY1/wATOHg2G/qXD9FBr9KaP2Wp+NX4/l1jBnvq+TZR7H8bnkTHyaFHn0ou91uPOXv9DT1l+nbIcXlPN/lKR6UXe+3HnJ+ip6yw8jY5H7mY8dxjH62u9HpTT++15Vfj+XicGe6r5NJnbIcptmOaKToLLT9dynWvSLDr9rWn3x9tXOrEuRy4ovpXU/Mx7MmM+h7zR2m/MK1sZdi//wCKuJ908fLm4VW6qfahqsXMlhdccj43DoSPmFIeFh6rbZczHps9TsHX2q8UF0apbRcPOADJQyT8DjR8kEvQEBAQEBAQEBAQEBAQePcACSQAN5J4DvKCndoG2mOLtQaP7MsnAznfE3/pj3z38PFBReldKTZMjpp5nyyO4ucbPgOg7huQSbVrZxl5VPc37PEfekB7RHVsfE+dBU2ZtzGx+zTO9V0jl8Z/7SbeLXXxnhCz9BbN8LHoui9O8e9L6w8mez8wSsvlbdy7/CKt2OlP35p1GLbp8UvjYGgBoAA4ACgPAKnmZmdZSNHq+AgICAgIC+xw4jR6a1RxMoH0uO2/xNHZd8wrbF23l2OG9vR0q4/Pn80evGt1d2nuVrrHsmljt+LJ6Vv4Hbn+XIrTYe38a/2bnYnx5ef30QrmJXTxjir2WKWCSnB8UjTztpCvUVZ2oW2GbHLYsu5YuHa95qC/dC6YhyoxLDIHtPQ7x3EckGegICAgICAgICAgxNK6SixonzzyNjjYLc5x3Du7yeAA3koObNpe1GbSDnQwF0OIN3Zuny/FKRy+Dh1vkEP1e1fnzJPRwR3+Jx3MaOrncvDiomXm2cWjfuT8O+fc6W7VVydKV16o7P8AHw6e4Cab8bhuaf8Alt5ePHvWJ2htm/ldmOzT0jv98/2FnaxqaOPOUwtU6SWj4WgWgWgWgWgWgWgWgWgWj60+sOrePmM7M0YJ5PG57fAqzwNrZGJOlM60/wDrPL4dP7wcLuPRc58+qldctQ58Il4uWHk8De3ueOXitxg7Rs5lOtuePfE84/Hiq7tmq3PFh6n64ZGj5Q+J57N+szkRz3Kc5OnNSdcoNIxB8bgHgesy948O5BJUBAQEBAQEBBiaU0jFjxSTzSBkcY7TnHkP3J4AcSUHLO0nX6XSk3OPGjP3UV+XpJK3F5Hk0GhzJDH1I1Lkzn9o3HA0+s+t5+Fl8T38lVbT2rbw6dI41Tyj7pFjHm5PgvfRGiosaNsUMYY1vTiT1ceZ71gsjIuZFc13J1lbUUU0RpDNtcXstAtAtAtAtAtB459byQAkRryGCdN44PZ+0RX07YXf9Je013J8nj1lPVmxyhwtrgR1BtcZpmmdJeo4v1a+PpaBaBaD8yMDgWuAIO4giwfFe7Vyu1XFdE6THe81UxVGkqi2g7OvRh2TiNJZxfEOLermdR3Lc7K2xTlf47nCv5T7vHw8vCqyMabfap5fRBdXNPzYczZoXkEHeL3EdCrxFdTah64xaRgD2kCQD128weo7kEoQEBAQEBB45wAJJoDiUHMm2DaAc+Y48L//ACsLvVr+q8bjKe7iGjpv50A0OomqTs6XfbYWH13dfgb3/oqram0qcO3w9qeUfykY9ibk+C/MHEZCxscbA1jRQA4LAXblV2qa651mVxTTFMaQ+9rw+loFoFoFoFoFoMTS2kmY8Mk8hpjBZ6no0d5NBd8bHryLsWrccZ/uvweK64opmqVBa0655Oa89p5ZF7sTSQ0D4vxnvPyC32DsuxiU9mNaus8/h0VF3IruTx5dEbVk4JHqxrfPiPBEjnMve0mxSrs3ZtnJp4xpPV3tX6qJX3oXSjMmFkzDucPkeiwGTj1WLk26u5b0VxXTrDOtcHstAtAtAtfYmYnWOZoqTadqMG9rMxmerxlYBw6yNHTqFudj7W/VU+rue3H/ACjr7+vnHfpU5OP6ud6nl9EM1N1mlwMhk0bjV+sORHNXqI6x1b03HmQMniIIcN4vgeYQbRAQEBAQVFt5129BF/4fC6pJm3KR7sZ9zxdz+H8yCi9X9Dvy52Qxje47z+FvNxUbLyqMa1Nyru+rpbtzcq3YdE6E0VHiwshibTWjzJ5k95X5zk5FeRcm5Xzld27cUU7sM+1wey0C0C0C0C0C0C0FdbasstxoYxwfISf7Ru/UrV+jNmP8l2efCI+s/wAK7Pq9mlTS1auEBBcGxbMJimjJ3NII/wB+ax/pJaiLlNcd6zwatYmFlWsynloFoFoFoPHAEEEWDxC9266rdUV0TpMcpfJpiY0lRW0rVL7HN6WJv3Ep3fA7iWeHML9D2bn05lnf/dHCqPH7T3eXcpL9mbVWnd3NvsZ11OJkCCR33Mprfwaev++9WDi6Xa6wCN4KD1AQEGu1g0uzExpsmQ+rE0uq6s8GtHeSQPNBx7p7S0mVkS5Ept8ri4+fADoANwHRBcmzHVv7LjiV7fvZhZ6tbyasJtrO/UXtymezT9VxiWdynWecppapUotAtAtAtAtAtAtAtBB9rmi3TYYkaLMDu2R8JFOPlxWn9Gr8RXXZnv0mPhz/AL4IGfRrEVdFHrXKwQEF17INFGLFdK4UZjY/KOB81ifSDIi5fiiP2/VbYVE00az3p7aoEwtAtAtAtAtBCtoWsmE2CTGmd6R7x7DKLmHk4ng0jceq0WwsbKpvRdpjSjlOvfHghZlduad2eaj4r7Q7N9qxVcb5V3rZqp1rsyyMl+BD9qhfG8CgHinFo4Eg7x5oJWgICCj/AOIrWSvQ4DHf82Wvkxp8rNd4QVps70H9qy2Bwtkfru8uA+aq9r5f6fHnTnPCEjFtb9fuX6N25fn/ADXb20C0C0C0C0C0C0C0C0Hj2gggiwRRB4EHkvdq5XariuidJjk+VUxVGkqn1s2YvDnSYdFp3+jJot/KeY7ltMLbti7TEXp3avlPunu+PnKpu4VdM60cY+aGHVPN7XZ+xT3/ANNxHzqgrSc3GiNZuU6f/UfdH9Vc103Z8pTDVLZjI5zZMwBjBvEQILnfnI3Ad134Kjz9v0RTNGPxnr3R7kyzhTrrX5LaiYGgNaAABQA4ALI1TNU6ys4jR+rXwLQLQLQavTusMGIztTyhvRvF7vytG8qVi4V7Jq3bdOvj3ebncu0241qlU2tO0mfItkFwRdx+8cO93u+XzWtwdhWbHau9qr5eXf8AHyVl7Mqr4U8IfLUvZtm6RIeGGKE8ZpAaPexvGTxG7vV6hr91M2bYWj6cyP0s3OaSnO/sHBnHlv6koJkgICD8yPDQXE0ALJ6AbyUHHWu2mTl52RkH33ns9zRuaPIABBaOynRPocT0pHrTHteXJYjbuT63I3I5UrjCt7tGvVNrVGmFoFoFoFoFoFoFoFoFoFoFoFoFoFoFoFoPhm5scTDJLI1jRxLjQXS3aruVbtEaz4PlVUUxrKs9aNqRNx4ba5elcN/ixp/U/JabC9H9NKsif9sfzP281dezu635ohoTV/N0pMfRMkmcT68jiew387zuHHhx6Baa3bot07tEaR4K6qqap1leeo+xrFxezLlEZUw30R9yw9zD7Z73fIL2+LOa0AUBQCD1AQEBBE9qelfs2jMp4NOcz0be8v3EfLtIOUNH45lljjG8vcB8zvXO7X6uiaukPVNO9VEOksGARxsjA3NaB8gvzW7XNdc1T3y0VNOkRD72ub6WgWgWgWgWgWgWgWgWgWgWgWgWgWg8c8AWTQC+xGvIQbWfaTDBceOBPIN1/wBNp8fe8vmr3C2Fdu6VXezHz/HxQb2bTRwp4z8lZ5GZmaSnDfvJ5HH1Y2AkD8rRuAF8fmVq8bEs49O7bp0+vmrLl2u5OtUrX1I2HezLpF/f6BjvpJIP0b81Jc10aPwIoI2xQxMjY3cGtaGgeQQZKAgICAgIKh/iOz+ziY0P/EkLj/YN3/yKCotnGH6TOisbmW75Kr2xd3MWrx4JOJTvXYXvawa9LQLQLQLQLQLQLQLQLQLQLQLQLQLQRzWXXTHxAWud6STlGzef7jwb5qxw9l38njEaU9Z/jqjXsmi3z4z0VPrFrhk5p7BcWRk0ImXRvgHc3n6dy12Hsuxi8YjWrrP8dFVeya7nPl0S3UfYzk5XZlyy7FhO/skffPHc0+x4u39ysUdfOrOq2LgR+jxoGs/E7i9/e953n9ByQblAQEBAQEBAQc//AMSOTeTix8hEXeZcf2pBHNj0F5Er+jFnvSGvSzTT4rDZ8duZW5ayK3LQLQLQLQLQLQLQLQLQLQLQLQa7TWnYMVnbmlDeg4ud3NaN5UnGxLuRVu26dfo5XLtFuNapVZrNtGmntkFwRnnf3jh3kez5fNarC2Has9q72p+X5+Pkq72bVXwp4R83x1M2c5ukXB7WGOEnfPICGnr2BxkPhu6kK8iNEFf+pWzbD0cA9jPSz85pAC4fkHBg38t/UlBMkBAQEBAQEBAQEHN/8Q770iwdIR9d6D4bHG75z4fssz6RTwohZ7Ojms61l1oWgWgWgWgWgWgWgWgWgWgWgj2velpcbEfLCWh/aDbIug41YHXxVrsjCt5N6YucojXTqi5l6q1RrT3qXgjmzJw0yduSQ12pH0BZ4kngBfD5Bba3bot07tEaQpKqpqnWZX9qJsbxccMmynNy5dxA/oNPc3+p4u3dwXt5WmxoAAAAA4AcAg9QEBAQEBAQEBAQEHN38QzK0iw9Ym/RBj7Hnb5x4fssz6QxwolabO71m2sytS0C0C0C0C0C0C0C0C0C0C0GHpfRseTE6GVttd30QRvBBUzCza8S5v0cdeExPRxv2Kb1O7Kp9ZdQJse5IbmjG/cPvG+IHHxC2GHtKzlcKZ0q6Tz+HVS38Wu1xnjHVl6k7UMrBIY9xliG4tcd48FYIy/tUdecXPaDFIA/mxxpwPd1QSdAQEBAQEBAQEBAQc/fxI49ZWLJW50RHmHII1sknqeRvVv+/wBFQbfo1tU1eKx2dPbmFr2smuS0C0C0C0C0C0C0C0C0C0C0C0C0jhxh8RjWXUqDKtwHopfxtG4n4hzV9hbbuW9Kb3ajr3/n6+Kvv4FNXGjhPy/CsdJ6Gy9HyB3rNo+rIw+qem/l4Faezft3qd63Osf3n0VNy3VbnSqNFlai7aXM7MOcO03gJBxHiuzwu3RWlYclgkhla9p6Hh4jkgzUBAQEBAQEBAQU9/EfgdrFxpgP5chafBw3fVBUWz3L9HmR9Hbvmqza1vfxp8EvCq3bsLttYhfloFoFoFoFoFoFoFoFoFoFoFoFoFoPxNE17S1zQ5p4giwV1s37lmretzpLxXbprjSqNYV/rLs5a65MQ9k8fRk+qfynl4LT4W26LnZvdmevd+Poqb+z6qeNvjHTv/KJaH07m6Mm9Rz4nNO9juB8uivonXjCuXnqNtex8rsx5FQy9T7J/wBEFmRvDgCCCDwINgoP0gICAgICAgiG1fRP2nReSwC3Nb6Rvizf/qg5U0dkejlY8e64Fc71G/RNPV6oq3aol0Bg5AkjY8e80Ffn12jcrmme5p6Kt6mJfe1zei0C0C0C0C0C0C0C0C0C0C0C0C0C0C0Gv0xoeHJZ2Jow7oeDm94PEKfh7RvY3Cmdaek8vh0R7+Lbvc+fVWOseoU0FyQkyxjfu/mN8QOPiFq8PaNnJ4UzpV0n+Oqlv4lyzxnjHX+8mXqTtPysEhj3GWIbi1x3jwU9GX/qjrzi57QYpAH82ONOB7uqCToCAgICAg/E8Qe1zXCw4EHwIooOONcNDnEzMjHIrsPNbvdJtteRQWPs30p6XG9GT60e7yWO2xj+rvb0cpX2Bc3renRLbVQnFoFoFoFoFoFoFoFoFoFoFoFoFoFoFoFoFr7GscYNEb1j1NgyrcB6KX8bRx/MOf6q8w9tXLelN7tR17/z9fFXX9n018bfCfl+Fa6S0PlaPkD/AFm0fVkYfVPTfyPcVprN+3ep3rc6x/efRT3LVdud2uNFk6i7aXM7MOcO03gJBxHiurwu7RWloclgkhla9p6Hh4jkgzUBAQEBBRX8RWrdOhz2N3H7uTx9wn9EFaajaX+z5DbPqv3FVu08b11mdOcJeHe9Xc8JXO117wsXMaNE9tAtAtAtAtAtAtAtAtAtAtAtAtAtAtAtAtAtB+Jo2uBa5oc08QRYPkutm9cs1b1udJeLlum5G7VGsIHrHs8a65MUhh4+jJ9U/lPLwWlw9tUXOze7M9e78fRUZGzqqeNvjHTv/KK6I05maMm9Rz4nA72O4H9leROvGFZyXZqftnx5+xHkj0Mh3dr3CUFoY2SyRoex7XNPAg2EH1QEBBq9Z9CszMWbGeN0jSAeh5O+aDj3S+jpMWeSCQFr4nFp8juI/VJ4i09Q9OieEMcfXZu8QsftTE9Tc3o5S0GDf9ZRpPOEotVScWgWgWgWgWgWgWgWgWgWgWgWgWgWgWgWgWgWgWg0+tMGO6B7slgc1o3Hg4HkGnkVa7KyMiLsWrc6xPOJ5RHfPgg5tq1Nua6+cd/f7lIuqzV1e7rXLzWwZ91Pse1fkxMBhmc4yS+uQ4k9gH2W925BOkBAQEFNbe9SfSsGkIWW+MVMAOLeT/JBSWgtKOx5WyNPA7+8KPlY9N+3NEu1i7NqvehdWi9ItnjbIw2CPkeixN+xVZrmippbVyLlO9DLtcXQtAtAtAtAtAtAtAtAtAtAtAtAtAtAtAtAtALk0fFTa+6yfaJPRRn7qM/9x5u8On/6tjszB/TW9avann4R0+/4Z7NyfXV6U+zHLx8fs3WxfUo5uUJ5G/cQEE3we8bw3y4nyVmhOmwK3IPUBAQEH4liDmlrgC1wog8CDuIKDl/a1qG7R85kjaTjSklh/AebD+yDRao6yOxX043G7iOneq7aGDGRTrHOEzEyps1aTyW5i5LZGh7HWCshXbqoq3ao4tDTVFUaw+trw9FoFoFoFoFoFoFoFoFoFoFoFoFoFoFoFoK+191s9rGgd3SPH1Y39/l1Wk2Vs7d0v3Y4/tj+ft5qbPzNf8VHxn+Pui2qWrc2kMlmPCN5NvdyY3m4/wC96v1S611a0FFhY8ePC2msHHm483HqSUG0QEBAQEBBgab0RFlQvgmYHMeKI6dCOhCDlfaFqPNo2ctcC6Fx+7krcR+E9HBBj6qa0PxndlxLozxHTwVbnbPpyI1j2k3Fy5tTpPJa2j89kzA+NwIP08Vk7tmu1Vu1Q0Fu5TXGtLJtc3stAtAtAtAtAtAtAtAtAtAtAtAtB4XVvJTQV7rjrrYdBjO3cHSDn1aw9Pi+XVaLZ2ytNLl6PdH3+3mpszP17Fr4z9kQ0FoabMnZjwRl8jz5Ac3OPJo6rQKh1Rs91Ki0ZjiNtPldvlkre53QdGjkEEqQEBAQEBAQEGv07oaHLhdBPGHscPMHq08ig5m2i7N59HPL2gy4xPqyAez8L+h70EY0JpyXGcCx27m3kVFycS3fp0qh3sZFdqdaVn6A1riyAB2gx/Np/ZZjK2dcsTrzhfY+ZRdjpLf2q9MLQLQLQLQLQLQLQLQLQLQLQYOldLRY7e3LIGjkPePcBzXexjXL9W7RGrldvUWo1rlWWs2uEmTbGXHF+G/Wd+c/tw8Vp8LZlvH7VXGrr0933UOVnV3uzHCP7zYuqWquRpCYQ48d/jefYjHVx/QcSrNBdPah6j4+jIexGO1K6vSSkes89B+Fo5D97QSlAQEBAQEBAQEBB8snHbI1zHtDmuFFpFgjvCCk9oOxb2p9H+JgJ/8ArP7IKWycaSCQsex8b2neCCCF8mImNJfYmY5JDoTXaaGmyfeN7+Kq8nZVq7xp4Sn2NoV0cKuMJzorWvHmqnhrujtyor+zr1ru1hbWs21c79G7a8HeCD4KDMTHNLji9QEBAQEBAQYGkdMwQC5ZWt7rtx8AN5Xezi3b06UU6uN2/btx2pQvTW0Im247K+N3Hyb/AK/JXWNsWI43p+EfdV39qTPC3HxlCcvKfK4vke57jzJvy7h3K8t26bdO7RGkKquuqudap1lZOoOx/Iyy2XKDsaDjRFTSD4Wn2B3n5c17eXQegdBwYcTYMeJsbG8hxJ/E48XHvKDYoCAgICAgICAgICAgII/rTqdiZ7ezkQgu5PG548Hf6oKV1r2IZMPafiPGQzj2T6sg8ve8kFY5+jpYHFksT43A8HNINoPvg6dni9iZw7ibCjXcSzc9ql3t5N2j2Zb/AA9oM7dz2Mf9Cq+5sa1PszMJlG1Lke1GrbQbRYz7ULh4EKJVsSv9tUJNO1aO+lls1/xuYeP7VxnY1/wdI2nZ8X6Ov2L8f/an+j5Hg+/6nZ8WNNtEhHsxSO+QXSnYl2edUPFW1bccolrcraK8/wAuBo73G/opNGxKI9qpHr2rV+2loc/WvKl3GYtHRnq/Xj9VPtbOx7fKnX3olzNvV86vJpx2nu95znGuZJJ3AdSVNiIiNIRZnXmn2q2yHSGXTpI/ssR96UU8j4Yvavx7I719fF2am7MMHA7LxH6aYf1ZQCQfgbwZ48e9BNkBAQEBAQEBAQEBAQEBAQEBBhaT0TBkN7M8Eco+JoNeB4jyQQLTWxXR81mL0mO74Xdpo/tdv+qCFaT2Bzj+RmRPHxtcw/QEfVBHMzY5pRh3Y7Hjq2Vn6E2g1smzLSjf8BKfAA/oUH4bs10of/b5vMAfqUGbjbJNLPP/AKLsjq6aID5du/og3+jtg2c7+dkY0Q7i+R3y7IH+ZBMdDbB8OOjkZE05HEComHyFu/zILB0Dqrh4YrGxIojVdoNt5He91uPmUG5QEBAQEBAQEBAQEBAQEBAQEBAQEBAQEBAQEBAQEBAQEBAQEBAQEBB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2" name="AutoShape 4" descr="data:image/jpeg;base64,/9j/4AAQSkZJRgABAQAAAQABAAD/2wCEAAkGBxQTEhISEw8SFBUUFxwYGBgYEhgXFhcZFhcXFhgUFRgZHCggGBolHxYVITEhKCkrLi4uHR8zODMsNygtLisBCgoKDg0OGxAQGiwkICQsLCwsLCwsLDQsLywsLCwsLCwsLCwsLCwsLCwsLCwsLCwsLCwsLCwsLCwsLCwsLCwsLP/AABEIAOEA4QMBEQACEQEDEQH/xAAcAAEAAgMBAQEAAAAAAAAAAAAABgcEBQgBAwL/xABEEAABBAEABwQHBgQEBAcAAAABAAIDEQQFBgchMUFREmFxgRMiMkJikaEUI1JyscEIM0OCRKLR8FNjc5IVJDRFsrPh/8QAGwEBAAMBAQEBAAAAAAAAAAAAAAQFBgMCAQf/xAA3EQEAAQMBBQQJBAEEAwAAAAAAAQIDBBEFEiExUSJBYZEGEzJxgaGx0eEUQsHwIxWCovEzUnL/2gAMAwEAAhEDEQA/ALxQEBAQEBAQEBB8snJZG0ue9rGjiXEAfVBCtNbWtGY9j7T6Zw5RNLx4dobh80EK0nt+H9DBJ75HgfRtoI3mbctIO9hkEY/IXfW0Gtk2waUP+IaPCMIPw3a7pQf4kHxYEGdi7atJN9p0Tx3sr90G+0dt8lH87DY7va6j9UEw0PtqwJaEnbhPxCx80E60Xp7HyADDkRvvo4X8kGyQEBAQEBAQEBAQEBAQEBAQEGq1g1jxsKP0mTOyJvIE+s7ua0b3HwQU1rXt2kcXMwYAxvD0su9x72sG4eZPggqnTOsGTlu7WRkySno53qjwaNw8gg+ejNDZGQahx5ZOVtYSB4u4DzXC9k2bMa3a4p98/wAc3qmiqrlCV6P2U50lF4ihHxyWfkwOVVd9IcKjlM1e6Pvo704lyfBv8XY1/wATOHg2G/qXD9FBr9KaP2Wp+NX4/l1jBnvq+TZR7H8bnkTHyaFHn0ou91uPOXv9DT1l+nbIcXlPN/lKR6UXe+3HnJ+ip6yw8jY5H7mY8dxjH62u9HpTT++15Vfj+XicGe6r5NJnbIcptmOaKToLLT9dynWvSLDr9rWn3x9tXOrEuRy4ovpXU/Mx7MmM+h7zR2m/MK1sZdi//wCKuJ908fLm4VW6qfahqsXMlhdccj43DoSPmFIeFh6rbZczHps9TsHX2q8UF0apbRcPOADJQyT8DjR8kEvQEBAQEBAQEBAQEBAQePcACSQAN5J4DvKCndoG2mOLtQaP7MsnAznfE3/pj3z38PFBReldKTZMjpp5nyyO4ucbPgOg7huQSbVrZxl5VPc37PEfekB7RHVsfE+dBU2ZtzGx+zTO9V0jl8Z/7SbeLXXxnhCz9BbN8LHoui9O8e9L6w8mez8wSsvlbdy7/CKt2OlP35p1GLbp8UvjYGgBoAA4ACgPAKnmZmdZSNHq+AgICAgIC+xw4jR6a1RxMoH0uO2/xNHZd8wrbF23l2OG9vR0q4/Pn80evGt1d2nuVrrHsmljt+LJ6Vv4Hbn+XIrTYe38a/2bnYnx5ef30QrmJXTxjir2WKWCSnB8UjTztpCvUVZ2oW2GbHLYsu5YuHa95qC/dC6YhyoxLDIHtPQ7x3EckGegICAgICAgICAgxNK6SixonzzyNjjYLc5x3Du7yeAA3koObNpe1GbSDnQwF0OIN3Zuny/FKRy+Dh1vkEP1e1fnzJPRwR3+Jx3MaOrncvDiomXm2cWjfuT8O+fc6W7VVydKV16o7P8AHw6e4Cab8bhuaf8Alt5ePHvWJ2htm/ldmOzT0jv98/2FnaxqaOPOUwtU6SWj4WgWgWgWgWgWgWgWgWgWj60+sOrePmM7M0YJ5PG57fAqzwNrZGJOlM60/wDrPL4dP7wcLuPRc58+qldctQ58Il4uWHk8De3ueOXitxg7Rs5lOtuePfE84/Hiq7tmq3PFh6n64ZGj5Q+J57N+szkRz3Kc5OnNSdcoNIxB8bgHgesy948O5BJUBAQEBAQEBBiaU0jFjxSTzSBkcY7TnHkP3J4AcSUHLO0nX6XSk3OPGjP3UV+XpJK3F5Hk0GhzJDH1I1Lkzn9o3HA0+s+t5+Fl8T38lVbT2rbw6dI41Tyj7pFjHm5PgvfRGiosaNsUMYY1vTiT1ceZ71gsjIuZFc13J1lbUUU0RpDNtcXstAtAtAtAtAtB459byQAkRryGCdN44PZ+0RX07YXf9Je013J8nj1lPVmxyhwtrgR1BtcZpmmdJeo4v1a+PpaBaBaD8yMDgWuAIO4giwfFe7Vyu1XFdE6THe81UxVGkqi2g7OvRh2TiNJZxfEOLermdR3Lc7K2xTlf47nCv5T7vHw8vCqyMabfap5fRBdXNPzYczZoXkEHeL3EdCrxFdTah64xaRgD2kCQD128weo7kEoQEBAQEBB45wAJJoDiUHMm2DaAc+Y48L//ACsLvVr+q8bjKe7iGjpv50A0OomqTs6XfbYWH13dfgb3/oqram0qcO3w9qeUfykY9ibk+C/MHEZCxscbA1jRQA4LAXblV2qa651mVxTTFMaQ+9rw+loFoFoFoFoFoMTS2kmY8Mk8hpjBZ6no0d5NBd8bHryLsWrccZ/uvweK64opmqVBa0655Oa89p5ZF7sTSQ0D4vxnvPyC32DsuxiU9mNaus8/h0VF3IruTx5dEbVk4JHqxrfPiPBEjnMve0mxSrs3ZtnJp4xpPV3tX6qJX3oXSjMmFkzDucPkeiwGTj1WLk26u5b0VxXTrDOtcHstAtAtAtfYmYnWOZoqTadqMG9rMxmerxlYBw6yNHTqFudj7W/VU+rue3H/ACjr7+vnHfpU5OP6ud6nl9EM1N1mlwMhk0bjV+sORHNXqI6x1b03HmQMniIIcN4vgeYQbRAQEBAQVFt5129BF/4fC6pJm3KR7sZ9zxdz+H8yCi9X9Dvy52Qxje47z+FvNxUbLyqMa1Nyru+rpbtzcq3YdE6E0VHiwshibTWjzJ5k95X5zk5FeRcm5Xzld27cUU7sM+1wey0C0C0C0C0C0C0FdbasstxoYxwfISf7Ru/UrV+jNmP8l2efCI+s/wAK7Pq9mlTS1auEBBcGxbMJimjJ3NII/wB+ax/pJaiLlNcd6zwatYmFlWsynloFoFoFoPHAEEEWDxC9266rdUV0TpMcpfJpiY0lRW0rVL7HN6WJv3Ep3fA7iWeHML9D2bn05lnf/dHCqPH7T3eXcpL9mbVWnd3NvsZ11OJkCCR33Mprfwaev++9WDi6Xa6wCN4KD1AQEGu1g0uzExpsmQ+rE0uq6s8GtHeSQPNBx7p7S0mVkS5Ept8ri4+fADoANwHRBcmzHVv7LjiV7fvZhZ6tbyasJtrO/UXtymezT9VxiWdynWecppapUotAtAtAtAtAtAtAtBB9rmi3TYYkaLMDu2R8JFOPlxWn9Gr8RXXZnv0mPhz/AL4IGfRrEVdFHrXKwQEF17INFGLFdK4UZjY/KOB81ifSDIi5fiiP2/VbYVE00az3p7aoEwtAtAtAtAtBCtoWsmE2CTGmd6R7x7DKLmHk4ng0jceq0WwsbKpvRdpjSjlOvfHghZlduad2eaj4r7Q7N9qxVcb5V3rZqp1rsyyMl+BD9qhfG8CgHinFo4Eg7x5oJWgICCj/AOIrWSvQ4DHf82Wvkxp8rNd4QVps70H9qy2Bwtkfru8uA+aq9r5f6fHnTnPCEjFtb9fuX6N25fn/ADXb20C0C0C0C0C0C0C0C0Hj2gggiwRRB4EHkvdq5XariuidJjk+VUxVGkqn1s2YvDnSYdFp3+jJot/KeY7ltMLbti7TEXp3avlPunu+PnKpu4VdM60cY+aGHVPN7XZ+xT3/ANNxHzqgrSc3GiNZuU6f/UfdH9Vc103Z8pTDVLZjI5zZMwBjBvEQILnfnI3Ad134Kjz9v0RTNGPxnr3R7kyzhTrrX5LaiYGgNaAABQA4ALI1TNU6ys4jR+rXwLQLQLQavTusMGIztTyhvRvF7vytG8qVi4V7Jq3bdOvj3ebncu0241qlU2tO0mfItkFwRdx+8cO93u+XzWtwdhWbHau9qr5eXf8AHyVl7Mqr4U8IfLUvZtm6RIeGGKE8ZpAaPexvGTxG7vV6hr91M2bYWj6cyP0s3OaSnO/sHBnHlv6koJkgICD8yPDQXE0ALJ6AbyUHHWu2mTl52RkH33ns9zRuaPIABBaOynRPocT0pHrTHteXJYjbuT63I3I5UrjCt7tGvVNrVGmFoFoFoFoFoFoFoFoFoFoFoFoFoFoFoFoPhm5scTDJLI1jRxLjQXS3aruVbtEaz4PlVUUxrKs9aNqRNx4ba5elcN/ixp/U/JabC9H9NKsif9sfzP281dezu635ohoTV/N0pMfRMkmcT68jiew387zuHHhx6Baa3bot07tEaR4K6qqap1leeo+xrFxezLlEZUw30R9yw9zD7Z73fIL2+LOa0AUBQCD1AQEBBE9qelfs2jMp4NOcz0be8v3EfLtIOUNH45lljjG8vcB8zvXO7X6uiaukPVNO9VEOksGARxsjA3NaB8gvzW7XNdc1T3y0VNOkRD72ub6WgWgWgWgWgWgWgWgWgWgWgWgWgWg8c8AWTQC+xGvIQbWfaTDBceOBPIN1/wBNp8fe8vmr3C2Fdu6VXezHz/HxQb2bTRwp4z8lZ5GZmaSnDfvJ5HH1Y2AkD8rRuAF8fmVq8bEs49O7bp0+vmrLl2u5OtUrX1I2HezLpF/f6BjvpJIP0b81Jc10aPwIoI2xQxMjY3cGtaGgeQQZKAgICAgIKh/iOz+ziY0P/EkLj/YN3/yKCotnGH6TOisbmW75Kr2xd3MWrx4JOJTvXYXvawa9LQLQLQLQLQLQLQLQLQLQLQLQLQLQRzWXXTHxAWud6STlGzef7jwb5qxw9l38njEaU9Z/jqjXsmi3z4z0VPrFrhk5p7BcWRk0ImXRvgHc3n6dy12Hsuxi8YjWrrP8dFVeya7nPl0S3UfYzk5XZlyy7FhO/skffPHc0+x4u39ysUdfOrOq2LgR+jxoGs/E7i9/e953n9ByQblAQEBAQEBAQc//AMSOTeTix8hEXeZcf2pBHNj0F5Er+jFnvSGvSzTT4rDZ8duZW5ayK3LQLQLQLQLQLQLQLQLQLQLQLQa7TWnYMVnbmlDeg4ud3NaN5UnGxLuRVu26dfo5XLtFuNapVZrNtGmntkFwRnnf3jh3kez5fNarC2Has9q72p+X5+Pkq72bVXwp4R83x1M2c5ukXB7WGOEnfPICGnr2BxkPhu6kK8iNEFf+pWzbD0cA9jPSz85pAC4fkHBg38t/UlBMkBAQEBAQEBAQEHN/8Q770iwdIR9d6D4bHG75z4fssz6RTwohZ7Ojms61l1oWgWgWgWgWgWgWgWgWgWgWgj2velpcbEfLCWh/aDbIug41YHXxVrsjCt5N6YucojXTqi5l6q1RrT3qXgjmzJw0yduSQ12pH0BZ4kngBfD5Bba3bot07tEaQpKqpqnWZX9qJsbxccMmynNy5dxA/oNPc3+p4u3dwXt5WmxoAAAAA4AcAg9QEBAQEBAQEBAQEHN38QzK0iw9Ym/RBj7Hnb5x4fssz6QxwolabO71m2sytS0C0C0C0C0C0C0C0C0C0C0GHpfRseTE6GVttd30QRvBBUzCza8S5v0cdeExPRxv2Kb1O7Kp9ZdQJse5IbmjG/cPvG+IHHxC2GHtKzlcKZ0q6Tz+HVS38Wu1xnjHVl6k7UMrBIY9xliG4tcd48FYIy/tUdecXPaDFIA/mxxpwPd1QSdAQEBAQEBAQEBAQc/fxI49ZWLJW50RHmHII1sknqeRvVv+/wBFQbfo1tU1eKx2dPbmFr2smuS0C0C0C0C0C0C0C0C0C0C0C0C0jhxh8RjWXUqDKtwHopfxtG4n4hzV9hbbuW9Kb3ajr3/n6+Kvv4FNXGjhPy/CsdJ6Gy9HyB3rNo+rIw+qem/l4Faezft3qd63Osf3n0VNy3VbnSqNFlai7aXM7MOcO03gJBxHiuzwu3RWlYclgkhla9p6Hh4jkgzUBAQEBAQEBAQU9/EfgdrFxpgP5chafBw3fVBUWz3L9HmR9Hbvmqza1vfxp8EvCq3bsLttYhfloFoFoFoFoFoFoFoFoFoFoFoFoFoPxNE17S1zQ5p4giwV1s37lmretzpLxXbprjSqNYV/rLs5a65MQ9k8fRk+qfynl4LT4W26LnZvdmevd+Poqb+z6qeNvjHTv/KJaH07m6Mm9Rz4nNO9juB8uivonXjCuXnqNtex8rsx5FQy9T7J/wBEFmRvDgCCCDwINgoP0gICAgICAgiG1fRP2nReSwC3Nb6Rvizf/qg5U0dkejlY8e64Fc71G/RNPV6oq3aol0Bg5AkjY8e80Ffn12jcrmme5p6Kt6mJfe1zei0C0C0C0C0C0C0C0C0C0C0C0C0C0C0Gv0xoeHJZ2Jow7oeDm94PEKfh7RvY3Cmdaek8vh0R7+Lbvc+fVWOseoU0FyQkyxjfu/mN8QOPiFq8PaNnJ4UzpV0n+Oqlv4lyzxnjHX+8mXqTtPysEhj3GWIbi1x3jwU9GX/qjrzi57QYpAH82ONOB7uqCToCAgICAg/E8Qe1zXCw4EHwIooOONcNDnEzMjHIrsPNbvdJtteRQWPs30p6XG9GT60e7yWO2xj+rvb0cpX2Bc3renRLbVQnFoFoFoFoFoFoFoFoFoFoFoFoFoFoFoFoFr7GscYNEb1j1NgyrcB6KX8bRx/MOf6q8w9tXLelN7tR17/z9fFXX9n018bfCfl+Fa6S0PlaPkD/AFm0fVkYfVPTfyPcVprN+3ep3rc6x/efRT3LVdud2uNFk6i7aXM7MOcO03gJBxHiurwu7RWloclgkhla9p6Hh4jkgzUBAQEBBRX8RWrdOhz2N3H7uTx9wn9EFaajaX+z5DbPqv3FVu08b11mdOcJeHe9Xc8JXO117wsXMaNE9tAtAtAtAtAtAtAtAtAtAtAtAtAtAtAtAtAtB+Jo2uBa5oc08QRYPkutm9cs1b1udJeLlum5G7VGsIHrHs8a65MUhh4+jJ9U/lPLwWlw9tUXOze7M9e78fRUZGzqqeNvjHTv/KK6I05maMm9Rz4nA72O4H9leROvGFZyXZqftnx5+xHkj0Mh3dr3CUFoY2SyRoex7XNPAg2EH1QEBBq9Z9CszMWbGeN0jSAeh5O+aDj3S+jpMWeSCQFr4nFp8juI/VJ4i09Q9OieEMcfXZu8QsftTE9Tc3o5S0GDf9ZRpPOEotVScWgWgWgWgWgWgWgWgWgWgWgWgWgWgWgWgWgWgWg0+tMGO6B7slgc1o3Hg4HkGnkVa7KyMiLsWrc6xPOJ5RHfPgg5tq1Nua6+cd/f7lIuqzV1e7rXLzWwZ91Pse1fkxMBhmc4yS+uQ4k9gH2W925BOkBAQEFNbe9SfSsGkIWW+MVMAOLeT/JBSWgtKOx5WyNPA7+8KPlY9N+3NEu1i7NqvehdWi9ItnjbIw2CPkeixN+xVZrmippbVyLlO9DLtcXQtAtAtAtAtAtAtAtAtAtAtAtAtAtAtAtAtALk0fFTa+6yfaJPRRn7qM/9x5u8On/6tjszB/TW9avann4R0+/4Z7NyfXV6U+zHLx8fs3WxfUo5uUJ5G/cQEE3we8bw3y4nyVmhOmwK3IPUBAQEH4liDmlrgC1wog8CDuIKDl/a1qG7R85kjaTjSklh/AebD+yDRao6yOxX043G7iOneq7aGDGRTrHOEzEyps1aTyW5i5LZGh7HWCshXbqoq3ao4tDTVFUaw+trw9FoFoFoFoFoFoFoFoFoFoFoFoFoFoFoFoK+191s9rGgd3SPH1Y39/l1Wk2Vs7d0v3Y4/tj+ft5qbPzNf8VHxn+Pui2qWrc2kMlmPCN5NvdyY3m4/wC96v1S611a0FFhY8ePC2msHHm483HqSUG0QEBAQEBBgab0RFlQvgmYHMeKI6dCOhCDlfaFqPNo2ctcC6Fx+7krcR+E9HBBj6qa0PxndlxLozxHTwVbnbPpyI1j2k3Fy5tTpPJa2j89kzA+NwIP08Vk7tmu1Vu1Q0Fu5TXGtLJtc3stAtAtAtAtAtAtAtAtAtAtAtAtB4XVvJTQV7rjrrYdBjO3cHSDn1aw9Pi+XVaLZ2ytNLl6PdH3+3mpszP17Fr4z9kQ0FoabMnZjwRl8jz5Ac3OPJo6rQKh1Rs91Ki0ZjiNtPldvlkre53QdGjkEEqQEBAQEBAQEGv07oaHLhdBPGHscPMHq08ig5m2i7N59HPL2gy4xPqyAez8L+h70EY0JpyXGcCx27m3kVFycS3fp0qh3sZFdqdaVn6A1riyAB2gx/Np/ZZjK2dcsTrzhfY+ZRdjpLf2q9MLQLQLQLQLQLQLQLQLQLQLQYOldLRY7e3LIGjkPePcBzXexjXL9W7RGrldvUWo1rlWWs2uEmTbGXHF+G/Wd+c/tw8Vp8LZlvH7VXGrr0933UOVnV3uzHCP7zYuqWquRpCYQ48d/jefYjHVx/QcSrNBdPah6j4+jIexGO1K6vSSkes89B+Fo5D97QSlAQEBAQEBAQEBB8snHbI1zHtDmuFFpFgjvCCk9oOxb2p9H+JgJ/8ArP7IKWycaSCQsex8b2neCCCF8mImNJfYmY5JDoTXaaGmyfeN7+Kq8nZVq7xp4Sn2NoV0cKuMJzorWvHmqnhrujtyor+zr1ru1hbWs21c79G7a8HeCD4KDMTHNLji9QEBAQEBAQYGkdMwQC5ZWt7rtx8AN5Xezi3b06UU6uN2/btx2pQvTW0Im247K+N3Hyb/AK/JXWNsWI43p+EfdV39qTPC3HxlCcvKfK4vke57jzJvy7h3K8t26bdO7RGkKquuqudap1lZOoOx/Iyy2XKDsaDjRFTSD4Wn2B3n5c17eXQegdBwYcTYMeJsbG8hxJ/E48XHvKDYoCAgICAgICAgICAgII/rTqdiZ7ezkQgu5PG548Hf6oKV1r2IZMPafiPGQzj2T6sg8ve8kFY5+jpYHFksT43A8HNINoPvg6dni9iZw7ibCjXcSzc9ql3t5N2j2Zb/AA9oM7dz2Mf9Cq+5sa1PszMJlG1Lke1GrbQbRYz7ULh4EKJVsSv9tUJNO1aO+lls1/xuYeP7VxnY1/wdI2nZ8X6Ov2L8f/an+j5Hg+/6nZ8WNNtEhHsxSO+QXSnYl2edUPFW1bccolrcraK8/wAuBo73G/opNGxKI9qpHr2rV+2loc/WvKl3GYtHRnq/Xj9VPtbOx7fKnX3olzNvV86vJpx2nu95znGuZJJ3AdSVNiIiNIRZnXmn2q2yHSGXTpI/ssR96UU8j4Yvavx7I719fF2am7MMHA7LxH6aYf1ZQCQfgbwZ48e9BNkBAQEBAQEBAQEBAQEBAQEBBhaT0TBkN7M8Eco+JoNeB4jyQQLTWxXR81mL0mO74Xdpo/tdv+qCFaT2Bzj+RmRPHxtcw/QEfVBHMzY5pRh3Y7Hjq2Vn6E2g1smzLSjf8BKfAA/oUH4bs10of/b5vMAfqUGbjbJNLPP/AKLsjq6aID5du/og3+jtg2c7+dkY0Q7i+R3y7IH+ZBMdDbB8OOjkZE05HEComHyFu/zILB0Dqrh4YrGxIojVdoNt5He91uPmUG5QEBAQEBAQEBAQEBAQEBAQEBAQEBAQEBAQEBAQEBAQEBAQEBAQEBB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3" name="Picture 6" descr="http://images4.wikia.nocookie.net/pacman/es/images/2/26/Pacman_HD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581128"/>
            <a:ext cx="1871117" cy="1871117"/>
          </a:xfrm>
          <a:prstGeom prst="rect">
            <a:avLst/>
          </a:prstGeom>
          <a:noFill/>
        </p:spPr>
      </p:pic>
      <p:pic>
        <p:nvPicPr>
          <p:cNvPr id="14" name="Picture 12" descr="http://www.droidforums.net/forum/attachments/android-news/62329d1366733269-rom-pacman-has-been-ported-droid-razr-hd-6081_pacman-cutters-black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50608"/>
              </a:clrFrom>
              <a:clrTo>
                <a:srgbClr val="050608">
                  <a:alpha val="0"/>
                </a:srgbClr>
              </a:clrTo>
            </a:clrChange>
          </a:blip>
          <a:srcRect l="31038" t="32702" r="13537" b="36520"/>
          <a:stretch>
            <a:fillRect/>
          </a:stretch>
        </p:blipFill>
        <p:spPr bwMode="auto">
          <a:xfrm>
            <a:off x="1835696" y="5157192"/>
            <a:ext cx="3600400" cy="1152128"/>
          </a:xfrm>
          <a:prstGeom prst="rect">
            <a:avLst/>
          </a:prstGeom>
          <a:noFill/>
        </p:spPr>
      </p:pic>
      <p:sp>
        <p:nvSpPr>
          <p:cNvPr id="15" name="Espace réservé du numéro de diapositive 2"/>
          <p:cNvSpPr txBox="1">
            <a:spLocks/>
          </p:cNvSpPr>
          <p:nvPr/>
        </p:nvSpPr>
        <p:spPr>
          <a:xfrm>
            <a:off x="7956376" y="6309320"/>
            <a:ext cx="749424" cy="288032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fr-FR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b="1" kern="1200">
                <a:solidFill>
                  <a:schemeClr val="tx2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8C358CB-F8F6-4F73-BD77-BFE7CF8DC643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5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0.48437 1.85185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build="p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C783A-DAA8-42FC-9F97-5135C4AAB0A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250825" y="188913"/>
            <a:ext cx="8713788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CA" smtClean="0"/>
              <a:t>Résumé</a:t>
            </a:r>
            <a:endParaRPr lang="fr-CA" dirty="0"/>
          </a:p>
        </p:txBody>
      </p:sp>
      <p:sp>
        <p:nvSpPr>
          <p:cNvPr id="5" name="Espace réservé du numéro de diapositive 4"/>
          <p:cNvSpPr txBox="1">
            <a:spLocks/>
          </p:cNvSpPr>
          <p:nvPr/>
        </p:nvSpPr>
        <p:spPr>
          <a:xfrm>
            <a:off x="8027988" y="6524625"/>
            <a:ext cx="1066800" cy="2286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fr-FR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b="1" kern="1200">
                <a:solidFill>
                  <a:schemeClr val="tx2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223F617-B9E5-4E7C-82F5-4FAD53F805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2" descr="http://static.skynetblogs.be/media/130852/dyn007_original_450_268_pjpeg_2533802_77fdc50dc73093825061167a8024136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460142"/>
            <a:ext cx="8867730" cy="5281226"/>
          </a:xfrm>
          <a:prstGeom prst="rect">
            <a:avLst/>
          </a:prstGeom>
          <a:noFill/>
        </p:spPr>
      </p:pic>
      <p:sp>
        <p:nvSpPr>
          <p:cNvPr id="7" name="Espace réservé du numéro de diapositive 2"/>
          <p:cNvSpPr txBox="1">
            <a:spLocks/>
          </p:cNvSpPr>
          <p:nvPr/>
        </p:nvSpPr>
        <p:spPr>
          <a:xfrm>
            <a:off x="7956376" y="6309320"/>
            <a:ext cx="749424" cy="288032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fr-FR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b="1" kern="1200">
                <a:solidFill>
                  <a:schemeClr val="tx2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8C358CB-F8F6-4F73-BD77-BFE7CF8DC643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1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50825" y="188913"/>
            <a:ext cx="5400675" cy="936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/>
              <a:t>Anatomie de l’os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323850" y="1125538"/>
            <a:ext cx="5267325" cy="4967758"/>
          </a:xfrm>
        </p:spPr>
        <p:txBody>
          <a:bodyPr/>
          <a:lstStyle/>
          <a:p>
            <a:pPr eaLnBrk="1" hangingPunct="1"/>
            <a:r>
              <a:rPr lang="fr-CA" dirty="0" smtClean="0">
                <a:solidFill>
                  <a:srgbClr val="FF6600"/>
                </a:solidFill>
              </a:rPr>
              <a:t>Épiphyses </a:t>
            </a:r>
            <a:r>
              <a:rPr lang="fr-CA" sz="2400" dirty="0" smtClean="0">
                <a:solidFill>
                  <a:srgbClr val="FF6600"/>
                </a:solidFill>
              </a:rPr>
              <a:t>(proximale et distale)</a:t>
            </a:r>
          </a:p>
          <a:p>
            <a:pPr lvl="1" eaLnBrk="1" hangingPunct="1"/>
            <a:r>
              <a:rPr lang="fr-CA" sz="2400" dirty="0" smtClean="0"/>
              <a:t>Recouvert de cartilage articulaire</a:t>
            </a:r>
          </a:p>
          <a:p>
            <a:pPr eaLnBrk="1" hangingPunct="1"/>
            <a:r>
              <a:rPr lang="fr-CA" dirty="0" smtClean="0">
                <a:solidFill>
                  <a:schemeClr val="folHlink"/>
                </a:solidFill>
              </a:rPr>
              <a:t>Métaphyse</a:t>
            </a:r>
          </a:p>
          <a:p>
            <a:pPr eaLnBrk="1" hangingPunct="1"/>
            <a:r>
              <a:rPr lang="fr-CA" dirty="0" smtClean="0">
                <a:solidFill>
                  <a:srgbClr val="0033CC"/>
                </a:solidFill>
              </a:rPr>
              <a:t>Diaphyse </a:t>
            </a:r>
          </a:p>
          <a:p>
            <a:pPr eaLnBrk="1" hangingPunct="1"/>
            <a:r>
              <a:rPr lang="fr-CA" dirty="0" smtClean="0">
                <a:solidFill>
                  <a:srgbClr val="6600CC"/>
                </a:solidFill>
              </a:rPr>
              <a:t>Périoste</a:t>
            </a:r>
          </a:p>
          <a:p>
            <a:pPr eaLnBrk="1" hangingPunct="1"/>
            <a:r>
              <a:rPr lang="fr-CA" dirty="0" err="1" smtClean="0">
                <a:solidFill>
                  <a:srgbClr val="FFCC00"/>
                </a:solidFill>
              </a:rPr>
              <a:t>Endoste</a:t>
            </a:r>
            <a:endParaRPr lang="fr-CA" dirty="0" smtClean="0">
              <a:solidFill>
                <a:srgbClr val="FFCC00"/>
              </a:solidFill>
            </a:endParaRPr>
          </a:p>
          <a:p>
            <a:pPr eaLnBrk="1" hangingPunct="1"/>
            <a:r>
              <a:rPr lang="fr-CA" dirty="0" smtClean="0">
                <a:solidFill>
                  <a:srgbClr val="009999"/>
                </a:solidFill>
              </a:rPr>
              <a:t>Cavité médullaire</a:t>
            </a:r>
            <a:r>
              <a:rPr lang="fr-CA" dirty="0" smtClean="0"/>
              <a:t> </a:t>
            </a:r>
          </a:p>
        </p:txBody>
      </p:sp>
      <p:pic>
        <p:nvPicPr>
          <p:cNvPr id="562180" name="Picture 4" descr="Figure 6-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/>
          <a:srcRect l="20644" t="16646" r="50000" b="9232"/>
          <a:stretch>
            <a:fillRect/>
          </a:stretch>
        </p:blipFill>
        <p:spPr bwMode="auto">
          <a:xfrm>
            <a:off x="5629275" y="0"/>
            <a:ext cx="3514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2181" name="AutoShap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346825" y="69850"/>
            <a:ext cx="119063" cy="838200"/>
          </a:xfrm>
          <a:prstGeom prst="leftBracket">
            <a:avLst>
              <a:gd name="adj" fmla="val 0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2182" name="AutoShap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359525" y="935038"/>
            <a:ext cx="93663" cy="346075"/>
          </a:xfrm>
          <a:prstGeom prst="leftBracket">
            <a:avLst>
              <a:gd name="adj" fmla="val 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2183" name="AutoShap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361113" y="1282700"/>
            <a:ext cx="71437" cy="4078288"/>
          </a:xfrm>
          <a:prstGeom prst="leftBracket">
            <a:avLst>
              <a:gd name="adj" fmla="val 0"/>
            </a:avLst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2184" name="AutoShape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372225" y="5373688"/>
            <a:ext cx="93663" cy="576262"/>
          </a:xfrm>
          <a:prstGeom prst="leftBracket">
            <a:avLst>
              <a:gd name="adj" fmla="val 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2185" name="AutoShape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359525" y="5949950"/>
            <a:ext cx="119063" cy="838200"/>
          </a:xfrm>
          <a:prstGeom prst="leftBracket">
            <a:avLst>
              <a:gd name="adj" fmla="val 0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2186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38800" y="6224588"/>
            <a:ext cx="576263" cy="287337"/>
          </a:xfrm>
          <a:prstGeom prst="rect">
            <a:avLst/>
          </a:prstGeom>
          <a:solidFill>
            <a:srgbClr val="FF6600">
              <a:alpha val="3400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2187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18163" y="285750"/>
            <a:ext cx="649287" cy="360363"/>
          </a:xfrm>
          <a:prstGeom prst="rect">
            <a:avLst/>
          </a:prstGeom>
          <a:solidFill>
            <a:srgbClr val="FF6600">
              <a:alpha val="3400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2188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38800" y="3200400"/>
            <a:ext cx="576263" cy="287338"/>
          </a:xfrm>
          <a:prstGeom prst="rect">
            <a:avLst/>
          </a:prstGeom>
          <a:solidFill>
            <a:srgbClr val="0033CC">
              <a:alpha val="34000"/>
            </a:srgbClr>
          </a:solidFill>
          <a:ln w="2857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2189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38800" y="5457825"/>
            <a:ext cx="649288" cy="287338"/>
          </a:xfrm>
          <a:prstGeom prst="rect">
            <a:avLst/>
          </a:prstGeom>
          <a:solidFill>
            <a:schemeClr val="folHlink">
              <a:alpha val="34000"/>
            </a:schemeClr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2190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626100" y="955675"/>
            <a:ext cx="649288" cy="287338"/>
          </a:xfrm>
          <a:prstGeom prst="rect">
            <a:avLst/>
          </a:prstGeom>
          <a:solidFill>
            <a:schemeClr val="folHlink">
              <a:alpha val="34000"/>
            </a:schemeClr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2191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693025" y="450850"/>
            <a:ext cx="1296988" cy="287338"/>
          </a:xfrm>
          <a:prstGeom prst="rect">
            <a:avLst/>
          </a:prstGeom>
          <a:solidFill>
            <a:srgbClr val="990099">
              <a:alpha val="25000"/>
            </a:srgbClr>
          </a:solidFill>
          <a:ln w="2857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2192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667625" y="2446338"/>
            <a:ext cx="1296988" cy="241300"/>
          </a:xfrm>
          <a:prstGeom prst="rect">
            <a:avLst/>
          </a:prstGeom>
          <a:solidFill>
            <a:srgbClr val="FF0066">
              <a:alpha val="25000"/>
            </a:srgbClr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2193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67625" y="2205038"/>
            <a:ext cx="576263" cy="215900"/>
          </a:xfrm>
          <a:prstGeom prst="rect">
            <a:avLst/>
          </a:prstGeom>
          <a:solidFill>
            <a:srgbClr val="FFFF00">
              <a:alpha val="25000"/>
            </a:srgbClr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2194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67625" y="2708275"/>
            <a:ext cx="576263" cy="215900"/>
          </a:xfrm>
          <a:prstGeom prst="rect">
            <a:avLst/>
          </a:prstGeom>
          <a:solidFill>
            <a:srgbClr val="6600CC">
              <a:alpha val="25000"/>
            </a:srgbClr>
          </a:soli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2195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80325" y="2898775"/>
            <a:ext cx="995363" cy="242888"/>
          </a:xfrm>
          <a:prstGeom prst="rect">
            <a:avLst/>
          </a:prstGeom>
          <a:solidFill>
            <a:schemeClr val="hlink">
              <a:alpha val="25000"/>
            </a:schemeClr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2196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93025" y="765175"/>
            <a:ext cx="1200150" cy="287338"/>
          </a:xfrm>
          <a:prstGeom prst="rect">
            <a:avLst/>
          </a:prstGeom>
          <a:solidFill>
            <a:srgbClr val="FF0000">
              <a:alpha val="25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2197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969250" y="4077072"/>
            <a:ext cx="11747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  <a:cs typeface="+mn-cs"/>
              </a:rPr>
              <a:t>Figure 6.1</a:t>
            </a:r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9560" y="6248206"/>
            <a:ext cx="542108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- Squelette et Muscles -</a:t>
            </a:r>
          </a:p>
        </p:txBody>
      </p:sp>
      <p:sp>
        <p:nvSpPr>
          <p:cNvPr id="26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749424" cy="288032"/>
          </a:xfrm>
        </p:spPr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6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56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6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6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6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62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62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562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62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62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6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6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562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562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562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562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62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6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562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562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62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562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62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6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6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6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6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6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6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56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2" dur="indefinite"/>
                                        <p:tgtEl>
                                          <p:spTgt spid="56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4" dur="indefinite"/>
                                        <p:tgtEl>
                                          <p:spTgt spid="562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5" dur="indefinite"/>
                                        <p:tgtEl>
                                          <p:spTgt spid="562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562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8" dur="indefinite"/>
                                        <p:tgtEl>
                                          <p:spTgt spid="562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562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562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562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78" grpId="0"/>
      <p:bldP spid="562179" grpId="0" build="p"/>
      <p:bldP spid="562179" grpId="1" build="p"/>
      <p:bldP spid="562181" grpId="0" animBg="1"/>
      <p:bldP spid="562181" grpId="1" animBg="1"/>
      <p:bldP spid="562182" grpId="0" animBg="1"/>
      <p:bldP spid="562182" grpId="1" animBg="1"/>
      <p:bldP spid="562183" grpId="0" animBg="1"/>
      <p:bldP spid="562183" grpId="1" animBg="1"/>
      <p:bldP spid="562184" grpId="0" animBg="1"/>
      <p:bldP spid="562184" grpId="1" animBg="1"/>
      <p:bldP spid="562185" grpId="0" animBg="1"/>
      <p:bldP spid="562185" grpId="1" animBg="1"/>
      <p:bldP spid="562186" grpId="0" animBg="1"/>
      <p:bldP spid="562186" grpId="1" animBg="1"/>
      <p:bldP spid="562187" grpId="0" animBg="1"/>
      <p:bldP spid="562187" grpId="1" animBg="1"/>
      <p:bldP spid="562188" grpId="0" animBg="1"/>
      <p:bldP spid="562188" grpId="1" animBg="1"/>
      <p:bldP spid="562189" grpId="0" animBg="1"/>
      <p:bldP spid="562189" grpId="1" animBg="1"/>
      <p:bldP spid="562190" grpId="0" animBg="1"/>
      <p:bldP spid="562190" grpId="1" animBg="1"/>
      <p:bldP spid="562191" grpId="0" animBg="1"/>
      <p:bldP spid="562192" grpId="0" animBg="1"/>
      <p:bldP spid="562193" grpId="0" animBg="1"/>
      <p:bldP spid="562193" grpId="1" animBg="1"/>
      <p:bldP spid="562194" grpId="0" animBg="1"/>
      <p:bldP spid="562194" grpId="1" animBg="1"/>
      <p:bldP spid="562195" grpId="0" animBg="1"/>
      <p:bldP spid="562195" grpId="1" animBg="1"/>
      <p:bldP spid="56219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964612" cy="1008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z="4600" dirty="0" smtClean="0"/>
              <a:t>Tissu osseux </a:t>
            </a:r>
            <a:r>
              <a:rPr lang="fr-CA" sz="4600" dirty="0" smtClean="0">
                <a:solidFill>
                  <a:srgbClr val="00B0F0"/>
                </a:solidFill>
              </a:rPr>
              <a:t>compact</a:t>
            </a:r>
            <a:r>
              <a:rPr lang="fr-CA" sz="4600" dirty="0" smtClean="0"/>
              <a:t> vs </a:t>
            </a:r>
            <a:r>
              <a:rPr lang="fr-CA" sz="4600" dirty="0" smtClean="0">
                <a:solidFill>
                  <a:srgbClr val="FF3300"/>
                </a:solidFill>
              </a:rPr>
              <a:t>spongieux</a:t>
            </a:r>
          </a:p>
        </p:txBody>
      </p:sp>
      <p:pic>
        <p:nvPicPr>
          <p:cNvPr id="6" name="Espace réservé du contenu 5" descr="Figure 6.3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rcRect l="8241" t="14490" r="11195" b="8704"/>
          <a:stretch>
            <a:fillRect/>
          </a:stretch>
        </p:blipFill>
        <p:spPr>
          <a:xfrm>
            <a:off x="971550" y="1125538"/>
            <a:ext cx="7561263" cy="5376862"/>
          </a:xfrm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565775" y="4221163"/>
            <a:ext cx="720725" cy="287337"/>
          </a:xfrm>
          <a:prstGeom prst="rect">
            <a:avLst/>
          </a:prstGeom>
          <a:solidFill>
            <a:srgbClr val="3333FF">
              <a:alpha val="25000"/>
            </a:srgbClr>
          </a:solidFill>
          <a:ln w="2857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7119938" y="1670050"/>
            <a:ext cx="720725" cy="217488"/>
          </a:xfrm>
          <a:prstGeom prst="rect">
            <a:avLst/>
          </a:prstGeom>
          <a:solidFill>
            <a:srgbClr val="3333FF">
              <a:alpha val="25000"/>
            </a:srgbClr>
          </a:solidFill>
          <a:ln w="2857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276600" y="3068638"/>
            <a:ext cx="755650" cy="252412"/>
          </a:xfrm>
          <a:prstGeom prst="rect">
            <a:avLst/>
          </a:prstGeom>
          <a:solidFill>
            <a:srgbClr val="3333FF">
              <a:alpha val="25000"/>
            </a:srgbClr>
          </a:solidFill>
          <a:ln w="2857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203575" y="1155700"/>
            <a:ext cx="936625" cy="288925"/>
          </a:xfrm>
          <a:prstGeom prst="rect">
            <a:avLst/>
          </a:prstGeom>
          <a:solidFill>
            <a:srgbClr val="FF0000">
              <a:alpha val="25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118350" y="1439863"/>
            <a:ext cx="792163" cy="215900"/>
          </a:xfrm>
          <a:prstGeom prst="rect">
            <a:avLst/>
          </a:prstGeom>
          <a:solidFill>
            <a:srgbClr val="FF0000">
              <a:alpha val="25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5553075" y="3789363"/>
            <a:ext cx="863600" cy="360362"/>
          </a:xfrm>
          <a:prstGeom prst="rect">
            <a:avLst/>
          </a:prstGeom>
          <a:solidFill>
            <a:srgbClr val="FF9933">
              <a:alpha val="25000"/>
            </a:srgbClr>
          </a:solidFill>
          <a:ln w="2857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491288"/>
            <a:ext cx="1147763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Figure 6.3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- Squelette et Muscles -</a:t>
            </a:r>
          </a:p>
        </p:txBody>
      </p:sp>
      <p:sp>
        <p:nvSpPr>
          <p:cNvPr id="18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749424" cy="288032"/>
          </a:xfrm>
        </p:spPr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2" grpId="0" animBg="1"/>
      <p:bldP spid="14" grpId="0" animBg="1"/>
      <p:bldP spid="15" grpId="0" animBg="1"/>
      <p:bldP spid="17" grpId="0" animBg="1"/>
      <p:bldP spid="19" grpId="0" animBg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 smtClean="0"/>
              <a:t>Os compact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dirty="0" smtClean="0"/>
              <a:t>Où :</a:t>
            </a:r>
          </a:p>
          <a:p>
            <a:pPr lvl="1" eaLnBrk="1" hangingPunct="1">
              <a:lnSpc>
                <a:spcPct val="90000"/>
              </a:lnSpc>
            </a:pPr>
            <a:r>
              <a:rPr lang="fr-CA" b="1" dirty="0" smtClean="0">
                <a:solidFill>
                  <a:schemeClr val="accent1"/>
                </a:solidFill>
              </a:rPr>
              <a:t>Diaphyse </a:t>
            </a:r>
          </a:p>
          <a:p>
            <a:pPr lvl="1" eaLnBrk="1" hangingPunct="1">
              <a:lnSpc>
                <a:spcPct val="90000"/>
              </a:lnSpc>
            </a:pPr>
            <a:r>
              <a:rPr lang="fr-CA" dirty="0" smtClean="0"/>
              <a:t>Enveloppe </a:t>
            </a:r>
            <a:r>
              <a:rPr lang="fr-CA" b="1" dirty="0" smtClean="0">
                <a:solidFill>
                  <a:schemeClr val="accent1"/>
                </a:solidFill>
              </a:rPr>
              <a:t>externe</a:t>
            </a:r>
            <a:r>
              <a:rPr lang="fr-CA" dirty="0" smtClean="0"/>
              <a:t> des os</a:t>
            </a:r>
          </a:p>
          <a:p>
            <a:pPr lvl="1" eaLnBrk="1" hangingPunct="1">
              <a:lnSpc>
                <a:spcPct val="90000"/>
              </a:lnSpc>
            </a:pPr>
            <a:r>
              <a:rPr lang="fr-CA" dirty="0" smtClean="0"/>
              <a:t>Représente </a:t>
            </a:r>
            <a:r>
              <a:rPr lang="fr-CA" b="1" dirty="0" smtClean="0">
                <a:solidFill>
                  <a:schemeClr val="accent1"/>
                </a:solidFill>
              </a:rPr>
              <a:t>80%</a:t>
            </a:r>
            <a:r>
              <a:rPr lang="fr-CA" dirty="0" smtClean="0"/>
              <a:t> du squelette </a:t>
            </a:r>
          </a:p>
          <a:p>
            <a:pPr eaLnBrk="1" hangingPunct="1">
              <a:lnSpc>
                <a:spcPct val="90000"/>
              </a:lnSpc>
            </a:pPr>
            <a:endParaRPr lang="fr-CA" dirty="0" smtClean="0"/>
          </a:p>
          <a:p>
            <a:pPr eaLnBrk="1" hangingPunct="1">
              <a:lnSpc>
                <a:spcPct val="90000"/>
              </a:lnSpc>
            </a:pPr>
            <a:r>
              <a:rPr lang="fr-CA" dirty="0" smtClean="0"/>
              <a:t>Rôles :</a:t>
            </a:r>
          </a:p>
          <a:p>
            <a:pPr lvl="1" eaLnBrk="1" hangingPunct="1">
              <a:lnSpc>
                <a:spcPct val="90000"/>
              </a:lnSpc>
            </a:pPr>
            <a:r>
              <a:rPr lang="fr-CA" dirty="0" smtClean="0"/>
              <a:t>Protection </a:t>
            </a:r>
          </a:p>
          <a:p>
            <a:pPr lvl="1" eaLnBrk="1" hangingPunct="1">
              <a:lnSpc>
                <a:spcPct val="90000"/>
              </a:lnSpc>
            </a:pPr>
            <a:r>
              <a:rPr lang="fr-CA" dirty="0" smtClean="0"/>
              <a:t>Soutien</a:t>
            </a:r>
          </a:p>
          <a:p>
            <a:pPr lvl="1" eaLnBrk="1" hangingPunct="1">
              <a:lnSpc>
                <a:spcPct val="90000"/>
              </a:lnSpc>
            </a:pPr>
            <a:r>
              <a:rPr lang="fr-CA" dirty="0" smtClean="0"/>
              <a:t>Résistance au poids et tensions du mouvement.</a:t>
            </a:r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749424" cy="288032"/>
          </a:xfrm>
        </p:spPr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4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4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1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51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5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5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51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51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51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51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0" grpId="0"/>
      <p:bldP spid="514051" grpId="0" build="p"/>
      <p:bldP spid="514051" grpI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CA" dirty="0" smtClean="0">
                <a:solidFill>
                  <a:schemeClr val="accent5"/>
                </a:solidFill>
              </a:rPr>
              <a:t>Tissu osseux compact</a:t>
            </a:r>
          </a:p>
        </p:txBody>
      </p:sp>
      <p:sp>
        <p:nvSpPr>
          <p:cNvPr id="41987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- Squelette et Muscles -</a:t>
            </a:r>
          </a:p>
        </p:txBody>
      </p:sp>
      <p:sp>
        <p:nvSpPr>
          <p:cNvPr id="2355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D42DDA-2D3E-4086-BD15-3E04C5665127}" type="slidenum">
              <a:rPr lang="en-US">
                <a:latin typeface="Technical"/>
              </a:rPr>
              <a:pPr>
                <a:defRPr/>
              </a:pPr>
              <a:t>26</a:t>
            </a:fld>
            <a:endParaRPr lang="en-US">
              <a:latin typeface="Technical"/>
            </a:endParaRPr>
          </a:p>
        </p:txBody>
      </p:sp>
      <p:pic>
        <p:nvPicPr>
          <p:cNvPr id="565250" name="Picture 2" descr="Figure 6-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/>
          <a:srcRect l="5536" t="19934" r="6454" b="39978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52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30325" y="5948363"/>
            <a:ext cx="935038" cy="431800"/>
          </a:xfrm>
          <a:prstGeom prst="rect">
            <a:avLst/>
          </a:prstGeom>
          <a:solidFill>
            <a:srgbClr val="FF0000">
              <a:alpha val="25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525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27500" y="6381750"/>
            <a:ext cx="935038" cy="431800"/>
          </a:xfrm>
          <a:prstGeom prst="rect">
            <a:avLst/>
          </a:prstGeom>
          <a:solidFill>
            <a:srgbClr val="3333FF">
              <a:alpha val="25000"/>
            </a:srgbClr>
          </a:solidFill>
          <a:ln w="2857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5254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96188" y="5589588"/>
            <a:ext cx="1547812" cy="215900"/>
          </a:xfrm>
          <a:prstGeom prst="rect">
            <a:avLst/>
          </a:prstGeom>
          <a:solidFill>
            <a:srgbClr val="3333FF">
              <a:alpha val="25000"/>
            </a:srgbClr>
          </a:solidFill>
          <a:ln w="2857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5255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96188" y="4929188"/>
            <a:ext cx="647700" cy="215900"/>
          </a:xfrm>
          <a:prstGeom prst="rect">
            <a:avLst/>
          </a:prstGeom>
          <a:solidFill>
            <a:srgbClr val="3333FF">
              <a:alpha val="25000"/>
            </a:srgbClr>
          </a:solidFill>
          <a:ln w="2857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5256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72413" y="2611438"/>
            <a:ext cx="719137" cy="287337"/>
          </a:xfrm>
          <a:prstGeom prst="rect">
            <a:avLst/>
          </a:prstGeom>
          <a:solidFill>
            <a:srgbClr val="3333FF">
              <a:alpha val="25000"/>
            </a:srgbClr>
          </a:solidFill>
          <a:ln w="2857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525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16688" y="2708275"/>
            <a:ext cx="503237" cy="215900"/>
          </a:xfrm>
          <a:prstGeom prst="rect">
            <a:avLst/>
          </a:prstGeom>
          <a:solidFill>
            <a:srgbClr val="3333FF">
              <a:alpha val="25000"/>
            </a:srgbClr>
          </a:solidFill>
          <a:ln w="2857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525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372225" y="2924175"/>
            <a:ext cx="720725" cy="217488"/>
          </a:xfrm>
          <a:prstGeom prst="rect">
            <a:avLst/>
          </a:prstGeom>
          <a:solidFill>
            <a:srgbClr val="3333FF">
              <a:alpha val="25000"/>
            </a:srgbClr>
          </a:solidFill>
          <a:ln w="2857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5259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80063" y="1844675"/>
            <a:ext cx="1368425" cy="288925"/>
          </a:xfrm>
          <a:prstGeom prst="rect">
            <a:avLst/>
          </a:prstGeom>
          <a:solidFill>
            <a:srgbClr val="3333FF">
              <a:alpha val="25000"/>
            </a:srgbClr>
          </a:solidFill>
          <a:ln w="2857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5260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0688" y="4005263"/>
            <a:ext cx="792162" cy="360362"/>
          </a:xfrm>
          <a:prstGeom prst="rect">
            <a:avLst/>
          </a:prstGeom>
          <a:solidFill>
            <a:srgbClr val="FF0000">
              <a:alpha val="25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5261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5788" y="3284538"/>
            <a:ext cx="1081087" cy="288925"/>
          </a:xfrm>
          <a:prstGeom prst="rect">
            <a:avLst/>
          </a:prstGeom>
          <a:solidFill>
            <a:srgbClr val="FF0000">
              <a:alpha val="25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5262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64163" y="3933825"/>
            <a:ext cx="720725" cy="217488"/>
          </a:xfrm>
          <a:prstGeom prst="rect">
            <a:avLst/>
          </a:prstGeom>
          <a:solidFill>
            <a:srgbClr val="3333FF">
              <a:alpha val="25000"/>
            </a:srgbClr>
          </a:solidFill>
          <a:ln w="2857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5263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268538" y="5949950"/>
            <a:ext cx="4751387" cy="7191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5264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7019925" y="6453188"/>
            <a:ext cx="0" cy="2159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5265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2268538" y="5805488"/>
            <a:ext cx="0" cy="1444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5266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476375" y="5734050"/>
            <a:ext cx="0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5267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476375" y="5805488"/>
            <a:ext cx="719138" cy="144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5268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2195513" y="5876925"/>
            <a:ext cx="0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5269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3213" y="6400800"/>
            <a:ext cx="1184275" cy="3698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  <a:cs typeface="+mn-cs"/>
              </a:rPr>
              <a:t>Figure 6.6</a:t>
            </a:r>
          </a:p>
        </p:txBody>
      </p:sp>
      <p:sp>
        <p:nvSpPr>
          <p:cNvPr id="24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749424" cy="288032"/>
          </a:xfrm>
        </p:spPr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6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6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6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6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1" grpId="0"/>
      <p:bldP spid="565252" grpId="0" animBg="1"/>
      <p:bldP spid="565253" grpId="0" animBg="1"/>
      <p:bldP spid="565254" grpId="0" animBg="1"/>
      <p:bldP spid="565255" grpId="0" animBg="1"/>
      <p:bldP spid="565256" grpId="0" animBg="1"/>
      <p:bldP spid="565257" grpId="0" animBg="1"/>
      <p:bldP spid="565258" grpId="0" animBg="1"/>
      <p:bldP spid="565259" grpId="0" animBg="1"/>
      <p:bldP spid="565260" grpId="0" animBg="1"/>
      <p:bldP spid="565261" grpId="0" animBg="1"/>
      <p:bldP spid="56526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CA" dirty="0">
                <a:solidFill>
                  <a:srgbClr val="FFFF00"/>
                </a:solidFill>
              </a:rPr>
              <a:t>Tissu osseux compact</a:t>
            </a:r>
          </a:p>
        </p:txBody>
      </p:sp>
      <p:sp>
        <p:nvSpPr>
          <p:cNvPr id="528389" name="Line 5"/>
          <p:cNvSpPr>
            <a:spLocks noChangeShapeType="1"/>
          </p:cNvSpPr>
          <p:nvPr/>
        </p:nvSpPr>
        <p:spPr bwMode="auto">
          <a:xfrm flipV="1">
            <a:off x="4787900" y="5103813"/>
            <a:ext cx="1114425" cy="63023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28390" name="Text Box 6"/>
          <p:cNvSpPr txBox="1">
            <a:spLocks noChangeArrowheads="1"/>
          </p:cNvSpPr>
          <p:nvPr/>
        </p:nvSpPr>
        <p:spPr bwMode="auto">
          <a:xfrm>
            <a:off x="101600" y="3068638"/>
            <a:ext cx="1944688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Canalicules</a:t>
            </a:r>
          </a:p>
        </p:txBody>
      </p:sp>
      <p:sp>
        <p:nvSpPr>
          <p:cNvPr id="528391" name="Line 7"/>
          <p:cNvSpPr>
            <a:spLocks noChangeShapeType="1"/>
          </p:cNvSpPr>
          <p:nvPr/>
        </p:nvSpPr>
        <p:spPr bwMode="auto">
          <a:xfrm>
            <a:off x="1187450" y="3500438"/>
            <a:ext cx="584200" cy="479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28392" name="AutoShape 8"/>
          <p:cNvSpPr>
            <a:spLocks/>
          </p:cNvSpPr>
          <p:nvPr/>
        </p:nvSpPr>
        <p:spPr bwMode="auto">
          <a:xfrm rot="29290" flipH="1">
            <a:off x="6732588" y="3644900"/>
            <a:ext cx="431800" cy="2520950"/>
          </a:xfrm>
          <a:prstGeom prst="leftBrace">
            <a:avLst>
              <a:gd name="adj1" fmla="val 48652"/>
              <a:gd name="adj2" fmla="val 50000"/>
            </a:avLst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28393" name="Text Box 9"/>
          <p:cNvSpPr txBox="1">
            <a:spLocks noChangeArrowheads="1"/>
          </p:cNvSpPr>
          <p:nvPr/>
        </p:nvSpPr>
        <p:spPr bwMode="auto">
          <a:xfrm>
            <a:off x="7164388" y="4632325"/>
            <a:ext cx="1584325" cy="4339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fr-CA" sz="2400" b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Ostéone</a:t>
            </a:r>
          </a:p>
        </p:txBody>
      </p:sp>
      <p:sp>
        <p:nvSpPr>
          <p:cNvPr id="528394" name="Text Box 10"/>
          <p:cNvSpPr txBox="1">
            <a:spLocks noChangeArrowheads="1"/>
          </p:cNvSpPr>
          <p:nvPr/>
        </p:nvSpPr>
        <p:spPr bwMode="auto">
          <a:xfrm>
            <a:off x="1714500" y="2286000"/>
            <a:ext cx="230505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C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Lamelles concentriques</a:t>
            </a:r>
          </a:p>
        </p:txBody>
      </p:sp>
      <p:sp>
        <p:nvSpPr>
          <p:cNvPr id="528395" name="Line 11"/>
          <p:cNvSpPr>
            <a:spLocks noChangeShapeType="1"/>
          </p:cNvSpPr>
          <p:nvPr/>
        </p:nvSpPr>
        <p:spPr bwMode="auto">
          <a:xfrm rot="16200000" flipH="1" flipV="1">
            <a:off x="2663031" y="3409157"/>
            <a:ext cx="388937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CA">
              <a:ln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28396" name="Oval 12"/>
          <p:cNvSpPr>
            <a:spLocks noChangeArrowheads="1"/>
          </p:cNvSpPr>
          <p:nvPr/>
        </p:nvSpPr>
        <p:spPr bwMode="auto">
          <a:xfrm>
            <a:off x="1547813" y="3213100"/>
            <a:ext cx="2736850" cy="2232025"/>
          </a:xfrm>
          <a:prstGeom prst="ellipse">
            <a:avLst/>
          </a:prstGeom>
          <a:noFill/>
          <a:ln w="28575" cap="rnd" algn="ctr">
            <a:solidFill>
              <a:srgbClr val="002060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28397" name="Oval 13"/>
          <p:cNvSpPr>
            <a:spLocks noChangeArrowheads="1"/>
          </p:cNvSpPr>
          <p:nvPr/>
        </p:nvSpPr>
        <p:spPr bwMode="auto">
          <a:xfrm>
            <a:off x="2162175" y="3563938"/>
            <a:ext cx="1512888" cy="1223962"/>
          </a:xfrm>
          <a:prstGeom prst="ellipse">
            <a:avLst/>
          </a:prstGeom>
          <a:noFill/>
          <a:ln w="28575" cap="rnd" algn="ctr">
            <a:solidFill>
              <a:srgbClr val="002060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28398" name="Line 14"/>
          <p:cNvSpPr>
            <a:spLocks noChangeShapeType="1"/>
          </p:cNvSpPr>
          <p:nvPr/>
        </p:nvSpPr>
        <p:spPr bwMode="auto">
          <a:xfrm flipH="1" flipV="1">
            <a:off x="1692275" y="3933825"/>
            <a:ext cx="431800" cy="1444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28399" name="Line 15"/>
          <p:cNvSpPr>
            <a:spLocks noChangeShapeType="1"/>
          </p:cNvSpPr>
          <p:nvPr/>
        </p:nvSpPr>
        <p:spPr bwMode="auto">
          <a:xfrm flipH="1">
            <a:off x="2268538" y="4724400"/>
            <a:ext cx="288925" cy="5032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28400" name="Line 16"/>
          <p:cNvSpPr>
            <a:spLocks noChangeShapeType="1"/>
          </p:cNvSpPr>
          <p:nvPr/>
        </p:nvSpPr>
        <p:spPr bwMode="auto">
          <a:xfrm flipH="1">
            <a:off x="1979613" y="4652963"/>
            <a:ext cx="360362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28401" name="Line 17"/>
          <p:cNvSpPr>
            <a:spLocks noChangeShapeType="1"/>
          </p:cNvSpPr>
          <p:nvPr/>
        </p:nvSpPr>
        <p:spPr bwMode="auto">
          <a:xfrm flipH="1">
            <a:off x="1692275" y="4508500"/>
            <a:ext cx="431800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28402" name="Line 18"/>
          <p:cNvSpPr>
            <a:spLocks noChangeShapeType="1"/>
          </p:cNvSpPr>
          <p:nvPr/>
        </p:nvSpPr>
        <p:spPr bwMode="auto">
          <a:xfrm flipH="1" flipV="1">
            <a:off x="1619250" y="4292600"/>
            <a:ext cx="5048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28403" name="Line 19"/>
          <p:cNvSpPr>
            <a:spLocks noChangeShapeType="1"/>
          </p:cNvSpPr>
          <p:nvPr/>
        </p:nvSpPr>
        <p:spPr bwMode="auto">
          <a:xfrm flipH="1" flipV="1">
            <a:off x="1895475" y="3598863"/>
            <a:ext cx="360363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28388" name="Text Box 4"/>
          <p:cNvSpPr txBox="1">
            <a:spLocks noChangeArrowheads="1"/>
          </p:cNvSpPr>
          <p:nvPr/>
        </p:nvSpPr>
        <p:spPr bwMode="auto">
          <a:xfrm>
            <a:off x="2643188" y="5429250"/>
            <a:ext cx="2232025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A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Canal central de l’</a:t>
            </a:r>
            <a:r>
              <a:rPr lang="fr-CA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ostéone</a:t>
            </a:r>
            <a:endParaRPr lang="fr-CA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528404" name="Line 20"/>
          <p:cNvSpPr>
            <a:spLocks noChangeShapeType="1"/>
          </p:cNvSpPr>
          <p:nvPr/>
        </p:nvSpPr>
        <p:spPr bwMode="auto">
          <a:xfrm>
            <a:off x="1187450" y="3500438"/>
            <a:ext cx="431800" cy="7667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28405" name="Text Box 21"/>
          <p:cNvSpPr txBox="1">
            <a:spLocks noChangeArrowheads="1"/>
          </p:cNvSpPr>
          <p:nvPr/>
        </p:nvSpPr>
        <p:spPr bwMode="auto">
          <a:xfrm>
            <a:off x="4859338" y="1773238"/>
            <a:ext cx="1944687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C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Lacune contenant ostéocyte</a:t>
            </a:r>
          </a:p>
        </p:txBody>
      </p:sp>
      <p:sp>
        <p:nvSpPr>
          <p:cNvPr id="528406" name="Line 22"/>
          <p:cNvSpPr>
            <a:spLocks noChangeShapeType="1"/>
          </p:cNvSpPr>
          <p:nvPr/>
        </p:nvSpPr>
        <p:spPr bwMode="auto">
          <a:xfrm>
            <a:off x="5873750" y="3068638"/>
            <a:ext cx="354013" cy="1081087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28407" name="Line 23"/>
          <p:cNvSpPr>
            <a:spLocks noChangeShapeType="1"/>
          </p:cNvSpPr>
          <p:nvPr/>
        </p:nvSpPr>
        <p:spPr bwMode="auto">
          <a:xfrm flipH="1">
            <a:off x="5651500" y="3068638"/>
            <a:ext cx="222250" cy="6477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-19050" y="5214938"/>
            <a:ext cx="230505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CA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Lamelles </a:t>
            </a:r>
            <a:r>
              <a:rPr lang="fr-CA" sz="2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interstielles</a:t>
            </a:r>
            <a:endParaRPr lang="fr-CA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27" name="Accolade ouvrante 26"/>
          <p:cNvSpPr/>
          <p:nvPr/>
        </p:nvSpPr>
        <p:spPr bwMode="auto">
          <a:xfrm>
            <a:off x="2000250" y="5286375"/>
            <a:ext cx="142875" cy="571500"/>
          </a:xfrm>
          <a:prstGeom prst="leftBrac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8" name="Accolade ouvrante 27"/>
          <p:cNvSpPr/>
          <p:nvPr/>
        </p:nvSpPr>
        <p:spPr bwMode="auto">
          <a:xfrm>
            <a:off x="1928813" y="5357813"/>
            <a:ext cx="214312" cy="533400"/>
          </a:xfrm>
          <a:prstGeom prst="leftBrace">
            <a:avLst>
              <a:gd name="adj1" fmla="val 8333"/>
              <a:gd name="adj2" fmla="val 47574"/>
            </a:avLst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11560" y="6309320"/>
            <a:ext cx="5421083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- Squelette et Muscles -</a:t>
            </a:r>
          </a:p>
        </p:txBody>
      </p:sp>
      <p:sp>
        <p:nvSpPr>
          <p:cNvPr id="31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749424" cy="288032"/>
          </a:xfrm>
        </p:spPr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CA" smtClean="0">
                <a:solidFill>
                  <a:srgbClr val="D60000"/>
                </a:solidFill>
              </a:rPr>
              <a:t>Tissu osseux spongieux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fr-CA" dirty="0" smtClean="0"/>
              <a:t>Où :</a:t>
            </a:r>
          </a:p>
          <a:p>
            <a:pPr lvl="1" eaLnBrk="1" hangingPunct="1"/>
            <a:r>
              <a:rPr lang="fr-CA" b="1" dirty="0" smtClean="0">
                <a:solidFill>
                  <a:schemeClr val="accent1"/>
                </a:solidFill>
              </a:rPr>
              <a:t>Épiphyse </a:t>
            </a:r>
            <a:r>
              <a:rPr lang="fr-CA" dirty="0" smtClean="0"/>
              <a:t>des os longs</a:t>
            </a:r>
          </a:p>
          <a:p>
            <a:pPr lvl="1" eaLnBrk="1" hangingPunct="1"/>
            <a:r>
              <a:rPr lang="fr-CA" dirty="0" smtClean="0"/>
              <a:t>Os courts, plats et irréguliers</a:t>
            </a:r>
          </a:p>
          <a:p>
            <a:pPr eaLnBrk="1" hangingPunct="1"/>
            <a:r>
              <a:rPr lang="fr-CA" dirty="0" smtClean="0"/>
              <a:t>Rôles :</a:t>
            </a:r>
          </a:p>
          <a:p>
            <a:pPr lvl="1" eaLnBrk="1" hangingPunct="1"/>
            <a:r>
              <a:rPr lang="fr-CA" dirty="0" smtClean="0"/>
              <a:t>Espaces entre </a:t>
            </a:r>
            <a:r>
              <a:rPr lang="fr-CA" dirty="0" err="1" smtClean="0"/>
              <a:t>trabécules</a:t>
            </a:r>
            <a:r>
              <a:rPr lang="fr-CA" dirty="0" smtClean="0"/>
              <a:t> sont remplies de </a:t>
            </a:r>
            <a:r>
              <a:rPr lang="fr-CA" b="1" dirty="0" smtClean="0">
                <a:solidFill>
                  <a:schemeClr val="accent1"/>
                </a:solidFill>
              </a:rPr>
              <a:t>moelle osseuse rouge </a:t>
            </a:r>
            <a:r>
              <a:rPr lang="fr-CA" dirty="0" smtClean="0">
                <a:sym typeface="Wingdings" pitchFamily="2" charset="2"/>
              </a:rPr>
              <a:t> </a:t>
            </a:r>
            <a:r>
              <a:rPr lang="fr-CA" sz="2800" b="1" cap="small" dirty="0" smtClean="0">
                <a:solidFill>
                  <a:srgbClr val="FF0000"/>
                </a:solidFill>
                <a:sym typeface="Wingdings" pitchFamily="2" charset="2"/>
              </a:rPr>
              <a:t>hématopoïèse</a:t>
            </a:r>
            <a:r>
              <a:rPr lang="fr-CA" dirty="0" smtClean="0">
                <a:sym typeface="Wingdings" pitchFamily="2" charset="2"/>
              </a:rPr>
              <a:t>.</a:t>
            </a:r>
            <a:r>
              <a:rPr lang="fr-CA" dirty="0" smtClean="0"/>
              <a:t> </a:t>
            </a:r>
          </a:p>
          <a:p>
            <a:pPr lvl="1" eaLnBrk="1" hangingPunct="1"/>
            <a:r>
              <a:rPr lang="fr-CA" dirty="0" smtClean="0"/>
              <a:t>Léger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- Squelette et Muscles -</a:t>
            </a:r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749424" cy="288032"/>
          </a:xfrm>
        </p:spPr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9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6" grpId="0"/>
      <p:bldP spid="569347" grpId="0" build="p"/>
      <p:bldP spid="569347" grpI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CA" smtClean="0">
                <a:solidFill>
                  <a:srgbClr val="D60000"/>
                </a:solidFill>
              </a:rPr>
              <a:t>Tissu osseux spongieux</a:t>
            </a:r>
          </a:p>
        </p:txBody>
      </p:sp>
      <p:pic>
        <p:nvPicPr>
          <p:cNvPr id="568323" name="Picture 3" descr="Figure 6-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 l="11092" t="62169" r="18504" b="15909"/>
          <a:stretch>
            <a:fillRect/>
          </a:stretch>
        </p:blipFill>
        <p:spPr bwMode="auto">
          <a:xfrm>
            <a:off x="0" y="1773238"/>
            <a:ext cx="9144000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832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4640263"/>
            <a:ext cx="971550" cy="431800"/>
          </a:xfrm>
          <a:prstGeom prst="rect">
            <a:avLst/>
          </a:prstGeom>
          <a:solidFill>
            <a:srgbClr val="FF0000">
              <a:alpha val="25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832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94200" y="3611563"/>
            <a:ext cx="863600" cy="287337"/>
          </a:xfrm>
          <a:prstGeom prst="rect">
            <a:avLst/>
          </a:prstGeom>
          <a:solidFill>
            <a:srgbClr val="FF0000">
              <a:alpha val="25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832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27538" y="4221163"/>
            <a:ext cx="936625" cy="287337"/>
          </a:xfrm>
          <a:prstGeom prst="rect">
            <a:avLst/>
          </a:prstGeom>
          <a:solidFill>
            <a:srgbClr val="FF0000">
              <a:alpha val="25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832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19600" y="4759325"/>
            <a:ext cx="1089025" cy="287338"/>
          </a:xfrm>
          <a:prstGeom prst="rect">
            <a:avLst/>
          </a:prstGeom>
          <a:solidFill>
            <a:srgbClr val="FF0000">
              <a:alpha val="25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8328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67400" y="1941513"/>
            <a:ext cx="649288" cy="287337"/>
          </a:xfrm>
          <a:prstGeom prst="rect">
            <a:avLst/>
          </a:prstGeom>
          <a:solidFill>
            <a:srgbClr val="FF0000">
              <a:alpha val="25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8329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18350" y="2039938"/>
            <a:ext cx="935038" cy="431800"/>
          </a:xfrm>
          <a:prstGeom prst="rect">
            <a:avLst/>
          </a:prstGeom>
          <a:solidFill>
            <a:srgbClr val="FF0000">
              <a:alpha val="25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8330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159750" y="3416300"/>
            <a:ext cx="971550" cy="287338"/>
          </a:xfrm>
          <a:prstGeom prst="rect">
            <a:avLst/>
          </a:prstGeom>
          <a:solidFill>
            <a:srgbClr val="FF0000">
              <a:alpha val="25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833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3213" y="6400800"/>
            <a:ext cx="2536825" cy="3698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  <a:cs typeface="+mn-cs"/>
              </a:rPr>
              <a:t>Tortora Figure 6.3.b et c</a:t>
            </a: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- Squelette et Muscles -</a:t>
            </a:r>
          </a:p>
        </p:txBody>
      </p:sp>
      <p:sp>
        <p:nvSpPr>
          <p:cNvPr id="16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749424" cy="288032"/>
          </a:xfrm>
        </p:spPr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2" grpId="0"/>
      <p:bldP spid="568324" grpId="0" animBg="1"/>
      <p:bldP spid="568325" grpId="0" animBg="1"/>
      <p:bldP spid="568326" grpId="0" animBg="1"/>
      <p:bldP spid="568327" grpId="0" animBg="1"/>
      <p:bldP spid="568328" grpId="0" animBg="1"/>
      <p:bldP spid="568329" grpId="0" animBg="1"/>
      <p:bldP spid="5683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499992" y="-27384"/>
            <a:ext cx="4644008" cy="32403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b="1" dirty="0" smtClean="0">
                <a:latin typeface="Copperplate Gothic Bold" pitchFamily="34" charset="0"/>
              </a:rPr>
              <a:t>Module I- Tissus musculaires et tissus osseux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7504" y="260648"/>
            <a:ext cx="6624736" cy="151216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5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ea typeface="+mj-ea"/>
                <a:cs typeface="+mj-cs"/>
              </a:rPr>
              <a:t>Le système musculaire</a:t>
            </a:r>
            <a:endParaRPr kumimoji="0" lang="fr-CA" sz="5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empus Sans ITC" pitchFamily="82" charset="0"/>
              <a:ea typeface="+mj-ea"/>
              <a:cs typeface="+mj-cs"/>
            </a:endParaRPr>
          </a:p>
        </p:txBody>
      </p:sp>
      <p:pic>
        <p:nvPicPr>
          <p:cNvPr id="8" name="Image 7" descr="feline-anatomy-musc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764458" cy="2243839"/>
          </a:xfrm>
          <a:prstGeom prst="rect">
            <a:avLst/>
          </a:prstGeom>
        </p:spPr>
      </p:pic>
      <p:pic>
        <p:nvPicPr>
          <p:cNvPr id="9" name="Picture 6" descr="JN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47"/>
          <a:stretch>
            <a:fillRect/>
          </a:stretch>
        </p:blipFill>
        <p:spPr bwMode="auto">
          <a:xfrm>
            <a:off x="4499992" y="-27384"/>
            <a:ext cx="4644008" cy="32129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427984" y="3828224"/>
            <a:ext cx="3888432" cy="156966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lvl="1" algn="ctr"/>
            <a:r>
              <a:rPr lang="fr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Strié squelettique</a:t>
            </a:r>
          </a:p>
          <a:p>
            <a:pPr marL="0" lvl="1" algn="ctr"/>
            <a:r>
              <a:rPr lang="fr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Cardiaque</a:t>
            </a:r>
          </a:p>
          <a:p>
            <a:pPr marL="0" lvl="1" algn="ctr"/>
            <a:r>
              <a:rPr lang="fr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Lisse</a:t>
            </a:r>
            <a:endParaRPr lang="fr-C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FF">
              <a:alpha val="38039"/>
            </a:srgb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fr-CA" dirty="0">
                <a:solidFill>
                  <a:schemeClr val="tx1"/>
                </a:solidFill>
              </a:rPr>
              <a:t>Tissu osseux spongieux</a:t>
            </a:r>
          </a:p>
        </p:txBody>
      </p:sp>
      <p:sp>
        <p:nvSpPr>
          <p:cNvPr id="529413" name="AutoShape 5"/>
          <p:cNvSpPr>
            <a:spLocks/>
          </p:cNvSpPr>
          <p:nvPr/>
        </p:nvSpPr>
        <p:spPr bwMode="auto">
          <a:xfrm rot="29290" flipH="1">
            <a:off x="7023100" y="3932238"/>
            <a:ext cx="431800" cy="1150937"/>
          </a:xfrm>
          <a:prstGeom prst="leftBrace">
            <a:avLst>
              <a:gd name="adj1" fmla="val 22212"/>
              <a:gd name="adj2" fmla="val 50000"/>
            </a:avLst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29414" name="Text Box 6"/>
          <p:cNvSpPr txBox="1">
            <a:spLocks noChangeArrowheads="1"/>
          </p:cNvSpPr>
          <p:nvPr/>
        </p:nvSpPr>
        <p:spPr bwMode="auto">
          <a:xfrm>
            <a:off x="7380312" y="4217254"/>
            <a:ext cx="1620243" cy="867930"/>
          </a:xfrm>
          <a:prstGeom prst="rect">
            <a:avLst/>
          </a:prstGeom>
          <a:solidFill>
            <a:srgbClr val="FFFFFF">
              <a:alpha val="41961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fr-CA" sz="28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Trabécule</a:t>
            </a:r>
            <a:r>
              <a:rPr lang="fr-CA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 osseuse</a:t>
            </a:r>
          </a:p>
        </p:txBody>
      </p:sp>
      <p:sp>
        <p:nvSpPr>
          <p:cNvPr id="529415" name="Text Box 7"/>
          <p:cNvSpPr txBox="1">
            <a:spLocks noChangeArrowheads="1"/>
          </p:cNvSpPr>
          <p:nvPr/>
        </p:nvSpPr>
        <p:spPr bwMode="auto">
          <a:xfrm>
            <a:off x="2916238" y="2349500"/>
            <a:ext cx="2447925" cy="954107"/>
          </a:xfrm>
          <a:prstGeom prst="rect">
            <a:avLst/>
          </a:prstGeom>
          <a:solidFill>
            <a:srgbClr val="FFFFFF">
              <a:alpha val="46001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C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Moelle osseuse rouge</a:t>
            </a:r>
          </a:p>
        </p:txBody>
      </p:sp>
      <p:sp>
        <p:nvSpPr>
          <p:cNvPr id="529416" name="Line 8"/>
          <p:cNvSpPr>
            <a:spLocks noChangeShapeType="1"/>
          </p:cNvSpPr>
          <p:nvPr/>
        </p:nvSpPr>
        <p:spPr bwMode="auto">
          <a:xfrm flipV="1">
            <a:off x="2843213" y="4652963"/>
            <a:ext cx="539750" cy="3603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29418" name="Line 10"/>
          <p:cNvSpPr>
            <a:spLocks noChangeShapeType="1"/>
          </p:cNvSpPr>
          <p:nvPr/>
        </p:nvSpPr>
        <p:spPr bwMode="auto">
          <a:xfrm flipH="1" flipV="1">
            <a:off x="6226175" y="5743575"/>
            <a:ext cx="53975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29419" name="Text Box 11"/>
          <p:cNvSpPr txBox="1">
            <a:spLocks noChangeArrowheads="1"/>
          </p:cNvSpPr>
          <p:nvPr/>
        </p:nvSpPr>
        <p:spPr bwMode="auto">
          <a:xfrm flipH="1">
            <a:off x="6516688" y="6092825"/>
            <a:ext cx="1943100" cy="523220"/>
          </a:xfrm>
          <a:prstGeom prst="rect">
            <a:avLst/>
          </a:prstGeom>
          <a:solidFill>
            <a:srgbClr val="FFFFFF">
              <a:alpha val="34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A" sz="2800" b="1" dirty="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Ostéoblaste</a:t>
            </a:r>
          </a:p>
        </p:txBody>
      </p:sp>
      <p:sp>
        <p:nvSpPr>
          <p:cNvPr id="529420" name="Line 12"/>
          <p:cNvSpPr>
            <a:spLocks noChangeShapeType="1"/>
          </p:cNvSpPr>
          <p:nvPr/>
        </p:nvSpPr>
        <p:spPr bwMode="auto">
          <a:xfrm flipV="1">
            <a:off x="3924300" y="5589588"/>
            <a:ext cx="10080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29421" name="Text Box 13"/>
          <p:cNvSpPr txBox="1">
            <a:spLocks noChangeArrowheads="1"/>
          </p:cNvSpPr>
          <p:nvPr/>
        </p:nvSpPr>
        <p:spPr bwMode="auto">
          <a:xfrm>
            <a:off x="2051050" y="5718175"/>
            <a:ext cx="19431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A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Ostéoclaste</a:t>
            </a: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- Squelette et Muscles -</a:t>
            </a:r>
          </a:p>
        </p:txBody>
      </p:sp>
      <p:sp>
        <p:nvSpPr>
          <p:cNvPr id="16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749424" cy="288032"/>
          </a:xfrm>
        </p:spPr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187624" y="4941168"/>
            <a:ext cx="1943100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A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itchFamily="82" charset="0"/>
              </a:rPr>
              <a:t>Ostéocyte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z="4400" dirty="0"/>
              <a:t>Pathologies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2339975" y="1196752"/>
            <a:ext cx="6300788" cy="5256212"/>
          </a:xfrm>
        </p:spPr>
        <p:txBody>
          <a:bodyPr>
            <a:normAutofit/>
          </a:bodyPr>
          <a:lstStyle/>
          <a:p>
            <a:pPr eaLnBrk="1" hangingPunct="1"/>
            <a:r>
              <a:rPr lang="fr-CA" sz="2400" dirty="0" smtClean="0"/>
              <a:t>Dysplasie hanche</a:t>
            </a:r>
          </a:p>
          <a:p>
            <a:pPr lvl="1" eaLnBrk="1" hangingPunct="1"/>
            <a:r>
              <a:rPr lang="fr-CA" sz="2000" b="1" dirty="0" smtClean="0">
                <a:solidFill>
                  <a:schemeClr val="accent1"/>
                </a:solidFill>
              </a:rPr>
              <a:t>Malformation</a:t>
            </a:r>
            <a:r>
              <a:rPr lang="fr-CA" sz="2000" dirty="0" smtClean="0"/>
              <a:t> du volume, de la forme ou du fonctionnement des articulations des hanches </a:t>
            </a:r>
          </a:p>
          <a:p>
            <a:pPr lvl="2"/>
            <a:r>
              <a:rPr lang="fr-CA" sz="1800" b="1" dirty="0" err="1">
                <a:solidFill>
                  <a:srgbClr val="00CC00"/>
                </a:solidFill>
              </a:rPr>
              <a:t>Acetabulum</a:t>
            </a:r>
            <a:r>
              <a:rPr lang="fr-CA" sz="1800" b="1" dirty="0">
                <a:solidFill>
                  <a:srgbClr val="00CC00"/>
                </a:solidFill>
              </a:rPr>
              <a:t> vs grand </a:t>
            </a:r>
            <a:r>
              <a:rPr lang="fr-CA" sz="1800" b="1" dirty="0" smtClean="0">
                <a:solidFill>
                  <a:srgbClr val="00CC00"/>
                </a:solidFill>
              </a:rPr>
              <a:t>trochanter</a:t>
            </a:r>
            <a:endParaRPr lang="fr-CA" sz="2000" dirty="0" smtClean="0"/>
          </a:p>
          <a:p>
            <a:pPr lvl="1" eaLnBrk="1" hangingPunct="1"/>
            <a:r>
              <a:rPr lang="fr-CA" sz="2000" dirty="0" smtClean="0"/>
              <a:t>Chien de grande race</a:t>
            </a:r>
          </a:p>
          <a:p>
            <a:pPr lvl="1" eaLnBrk="1" hangingPunct="1"/>
            <a:r>
              <a:rPr lang="fr-CA" sz="2000" dirty="0" smtClean="0"/>
              <a:t>Peut causer </a:t>
            </a:r>
            <a:r>
              <a:rPr lang="fr-CA" sz="2000" u="sng" dirty="0" smtClean="0">
                <a:solidFill>
                  <a:schemeClr val="accent1"/>
                </a:solidFill>
              </a:rPr>
              <a:t>l’arthrose</a:t>
            </a:r>
          </a:p>
          <a:p>
            <a:pPr lvl="1" eaLnBrk="1" hangingPunct="1">
              <a:buFont typeface="Wingdings" pitchFamily="2" charset="2"/>
              <a:buNone/>
            </a:pPr>
            <a:endParaRPr lang="fr-CA" sz="2000" dirty="0" smtClean="0"/>
          </a:p>
          <a:p>
            <a:pPr eaLnBrk="1" hangingPunct="1"/>
            <a:r>
              <a:rPr lang="fr-CA" sz="2400" dirty="0" smtClean="0"/>
              <a:t>Rupture des ligaments croisés</a:t>
            </a:r>
          </a:p>
          <a:p>
            <a:pPr lvl="1" eaLnBrk="1" hangingPunct="1"/>
            <a:r>
              <a:rPr lang="fr-CA" sz="2000" dirty="0" smtClean="0"/>
              <a:t>Relie le fémur au tibia</a:t>
            </a:r>
          </a:p>
          <a:p>
            <a:pPr lvl="1" eaLnBrk="1" hangingPunct="1"/>
            <a:r>
              <a:rPr lang="fr-CA" sz="2000" dirty="0" smtClean="0"/>
              <a:t>Signe = mouvement du « tiroir »</a:t>
            </a:r>
          </a:p>
          <a:p>
            <a:pPr lvl="1" eaLnBrk="1" hangingPunct="1"/>
            <a:r>
              <a:rPr lang="fr-CA" sz="2000" dirty="0" smtClean="0"/>
              <a:t>Peut causer </a:t>
            </a:r>
            <a:r>
              <a:rPr lang="fr-CA" sz="2000" u="sng" dirty="0" smtClean="0">
                <a:solidFill>
                  <a:schemeClr val="accent1"/>
                </a:solidFill>
              </a:rPr>
              <a:t>l’arthrose</a:t>
            </a:r>
          </a:p>
          <a:p>
            <a:pPr lvl="1" eaLnBrk="1" hangingPunct="1">
              <a:buFont typeface="Wingdings" pitchFamily="2" charset="2"/>
              <a:buNone/>
            </a:pPr>
            <a:endParaRPr lang="fr-CA" sz="2000" dirty="0" smtClean="0"/>
          </a:p>
          <a:p>
            <a:pPr lvl="1" eaLnBrk="1" hangingPunct="1">
              <a:buFont typeface="Wingdings" pitchFamily="2" charset="2"/>
              <a:buNone/>
            </a:pPr>
            <a:endParaRPr lang="fr-CA" sz="2000" dirty="0" smtClean="0"/>
          </a:p>
        </p:txBody>
      </p:sp>
      <p:pic>
        <p:nvPicPr>
          <p:cNvPr id="47110" name="Picture 4" descr="hanche displasi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8689" y="1268760"/>
            <a:ext cx="1727870" cy="237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5" descr="lig croisé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7237" y="3789040"/>
            <a:ext cx="1669322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46" name="Oval 6"/>
          <p:cNvSpPr>
            <a:spLocks noChangeArrowheads="1"/>
          </p:cNvSpPr>
          <p:nvPr/>
        </p:nvSpPr>
        <p:spPr bwMode="auto">
          <a:xfrm>
            <a:off x="971550" y="4292600"/>
            <a:ext cx="863600" cy="936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749424" cy="288032"/>
          </a:xfrm>
        </p:spPr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0" name="ZoneTexte 9"/>
          <p:cNvSpPr txBox="1"/>
          <p:nvPr>
            <p:custDataLst>
              <p:tags r:id="rId5"/>
            </p:custDataLst>
          </p:nvPr>
        </p:nvSpPr>
        <p:spPr>
          <a:xfrm>
            <a:off x="755576" y="6162486"/>
            <a:ext cx="8101916" cy="578882"/>
          </a:xfrm>
          <a:prstGeom prst="round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fr-C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Arthrose = dégénérescence des articulations. </a:t>
            </a:r>
            <a:endParaRPr lang="fr-CA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space réservé du numéro de diapositive 2"/>
          <p:cNvSpPr txBox="1">
            <a:spLocks/>
          </p:cNvSpPr>
          <p:nvPr/>
        </p:nvSpPr>
        <p:spPr>
          <a:xfrm>
            <a:off x="8108776" y="6453336"/>
            <a:ext cx="749424" cy="288032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fr-FR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b="1" kern="1200">
                <a:solidFill>
                  <a:schemeClr val="tx2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8C358CB-F8F6-4F73-BD77-BFE7CF8DC643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2775" y="116632"/>
            <a:ext cx="81534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z="4400" dirty="0"/>
              <a:t>Pathologies</a:t>
            </a:r>
          </a:p>
        </p:txBody>
      </p:sp>
      <p:pic>
        <p:nvPicPr>
          <p:cNvPr id="48133" name="Picture 3" descr="chien plat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944563"/>
            <a:ext cx="684212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- Squelette et Muscles -</a:t>
            </a:r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749424" cy="288032"/>
          </a:xfrm>
        </p:spPr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206"/>
            <a:ext cx="5421083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- Squelette et Muscles -</a:t>
            </a:r>
          </a:p>
        </p:txBody>
      </p:sp>
      <p:sp>
        <p:nvSpPr>
          <p:cNvPr id="622596" name="Rectangle 4"/>
          <p:cNvSpPr>
            <a:spLocks noChangeArrowheads="1"/>
          </p:cNvSpPr>
          <p:nvPr/>
        </p:nvSpPr>
        <p:spPr bwMode="auto">
          <a:xfrm>
            <a:off x="215900" y="71438"/>
            <a:ext cx="8713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CA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Système osseux</a:t>
            </a:r>
          </a:p>
        </p:txBody>
      </p:sp>
      <p:pic>
        <p:nvPicPr>
          <p:cNvPr id="622597" name="Picture 5" descr="cat-skeleton-axial-appe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288" y="1557338"/>
            <a:ext cx="86217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2598" name="Text Box 6"/>
          <p:cNvSpPr txBox="1">
            <a:spLocks noChangeArrowheads="1"/>
          </p:cNvSpPr>
          <p:nvPr/>
        </p:nvSpPr>
        <p:spPr bwMode="auto">
          <a:xfrm>
            <a:off x="3275013" y="1368425"/>
            <a:ext cx="2447925" cy="547688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CA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Squelette axial</a:t>
            </a:r>
          </a:p>
        </p:txBody>
      </p:sp>
      <p:sp>
        <p:nvSpPr>
          <p:cNvPr id="622599" name="Text Box 7"/>
          <p:cNvSpPr txBox="1">
            <a:spLocks noChangeArrowheads="1"/>
          </p:cNvSpPr>
          <p:nvPr/>
        </p:nvSpPr>
        <p:spPr bwMode="auto">
          <a:xfrm>
            <a:off x="539750" y="1303338"/>
            <a:ext cx="1147763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CA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Crâne</a:t>
            </a:r>
          </a:p>
        </p:txBody>
      </p:sp>
      <p:sp>
        <p:nvSpPr>
          <p:cNvPr id="622600" name="Text Box 8"/>
          <p:cNvSpPr txBox="1">
            <a:spLocks noChangeArrowheads="1"/>
          </p:cNvSpPr>
          <p:nvPr/>
        </p:nvSpPr>
        <p:spPr bwMode="auto">
          <a:xfrm>
            <a:off x="2195513" y="3733800"/>
            <a:ext cx="2232025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CA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Cage thoracique</a:t>
            </a:r>
          </a:p>
        </p:txBody>
      </p:sp>
      <p:sp>
        <p:nvSpPr>
          <p:cNvPr id="622601" name="Text Box 9"/>
          <p:cNvSpPr txBox="1">
            <a:spLocks noChangeArrowheads="1"/>
          </p:cNvSpPr>
          <p:nvPr/>
        </p:nvSpPr>
        <p:spPr bwMode="auto">
          <a:xfrm>
            <a:off x="6731000" y="2492375"/>
            <a:ext cx="2054225" cy="701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CA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Colonne vertébrale</a:t>
            </a:r>
          </a:p>
        </p:txBody>
      </p:sp>
      <p:sp>
        <p:nvSpPr>
          <p:cNvPr id="622602" name="Text Box 10"/>
          <p:cNvSpPr txBox="1">
            <a:spLocks noChangeArrowheads="1"/>
          </p:cNvSpPr>
          <p:nvPr/>
        </p:nvSpPr>
        <p:spPr bwMode="auto">
          <a:xfrm>
            <a:off x="3059113" y="5011738"/>
            <a:ext cx="2447925" cy="646331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CA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Squelette appendiculaire</a:t>
            </a:r>
          </a:p>
        </p:txBody>
      </p:sp>
      <p:sp>
        <p:nvSpPr>
          <p:cNvPr id="622603" name="Text Box 11"/>
          <p:cNvSpPr txBox="1">
            <a:spLocks noChangeArrowheads="1"/>
          </p:cNvSpPr>
          <p:nvPr/>
        </p:nvSpPr>
        <p:spPr bwMode="auto">
          <a:xfrm>
            <a:off x="539750" y="2851150"/>
            <a:ext cx="1657350" cy="701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CA" sz="2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Ceinture scapulaire</a:t>
            </a:r>
          </a:p>
        </p:txBody>
      </p:sp>
      <p:sp>
        <p:nvSpPr>
          <p:cNvPr id="622604" name="Text Box 12"/>
          <p:cNvSpPr txBox="1">
            <a:spLocks noChangeArrowheads="1"/>
          </p:cNvSpPr>
          <p:nvPr/>
        </p:nvSpPr>
        <p:spPr bwMode="auto">
          <a:xfrm>
            <a:off x="682625" y="4292600"/>
            <a:ext cx="1657350" cy="701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CA" sz="2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Membres antérieurs</a:t>
            </a:r>
          </a:p>
        </p:txBody>
      </p:sp>
      <p:sp>
        <p:nvSpPr>
          <p:cNvPr id="622605" name="Text Box 13"/>
          <p:cNvSpPr txBox="1">
            <a:spLocks noChangeArrowheads="1"/>
          </p:cNvSpPr>
          <p:nvPr/>
        </p:nvSpPr>
        <p:spPr bwMode="auto">
          <a:xfrm>
            <a:off x="4498975" y="2725738"/>
            <a:ext cx="1657350" cy="701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CA" sz="2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Ceinture pelvienne</a:t>
            </a:r>
          </a:p>
        </p:txBody>
      </p:sp>
      <p:sp>
        <p:nvSpPr>
          <p:cNvPr id="622606" name="Text Box 14"/>
          <p:cNvSpPr txBox="1">
            <a:spLocks noChangeArrowheads="1"/>
          </p:cNvSpPr>
          <p:nvPr/>
        </p:nvSpPr>
        <p:spPr bwMode="auto">
          <a:xfrm>
            <a:off x="5795963" y="3859213"/>
            <a:ext cx="1657350" cy="701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CA" sz="2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Membres postérieurs</a:t>
            </a:r>
          </a:p>
        </p:txBody>
      </p:sp>
      <p:sp>
        <p:nvSpPr>
          <p:cNvPr id="15" name="Espace réservé du pied de page 4"/>
          <p:cNvSpPr txBox="1">
            <a:spLocks/>
          </p:cNvSpPr>
          <p:nvPr/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- Squelette et Muscles -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7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749424" cy="288032"/>
          </a:xfrm>
        </p:spPr>
        <p:txBody>
          <a:bodyPr/>
          <a:lstStyle/>
          <a:p>
            <a:pPr>
              <a:defRPr/>
            </a:pPr>
            <a:fld id="{E8C358CB-F8F6-4F73-BD77-BFE7CF8DC643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25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2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6225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62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6226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62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6225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62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6226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6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2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2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2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2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6" grpId="0"/>
      <p:bldP spid="622597" grpId="0" build="p"/>
      <p:bldP spid="622598" grpId="0" animBg="1"/>
      <p:bldP spid="622598" grpId="1" animBg="1"/>
      <p:bldP spid="622599" grpId="0"/>
      <p:bldP spid="622599" grpId="1"/>
      <p:bldP spid="622600" grpId="0"/>
      <p:bldP spid="622600" grpId="1"/>
      <p:bldP spid="622601" grpId="0"/>
      <p:bldP spid="622601" grpId="1"/>
      <p:bldP spid="622602" grpId="0" animBg="1"/>
      <p:bldP spid="622603" grpId="0"/>
      <p:bldP spid="622604" grpId="0"/>
      <p:bldP spid="622605" grpId="0"/>
      <p:bldP spid="62260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1984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CA" sz="5400" dirty="0">
                <a:solidFill>
                  <a:srgbClr val="FFFF00"/>
                </a:solidFill>
                <a:latin typeface="Bradley Hand ITC" pitchFamily="66" charset="0"/>
              </a:rPr>
              <a:t>Pour le prochain cours …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60747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CA" dirty="0" smtClean="0">
                <a:solidFill>
                  <a:schemeClr val="bg1"/>
                </a:solidFill>
              </a:rPr>
              <a:t>Théorie 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CA" dirty="0" smtClean="0">
                <a:solidFill>
                  <a:schemeClr val="bg1"/>
                </a:solidFill>
              </a:rPr>
              <a:t>Anatomie du système digestif</a:t>
            </a:r>
            <a:endParaRPr lang="fr-CA" sz="2800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fr-CA" dirty="0" smtClean="0">
                <a:solidFill>
                  <a:schemeClr val="bg1"/>
                </a:solidFill>
              </a:rPr>
              <a:t>Chapitre 23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fr-CA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CA" dirty="0" smtClean="0">
                <a:solidFill>
                  <a:schemeClr val="bg1"/>
                </a:solidFill>
              </a:rPr>
              <a:t>Labo-2a 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CA" dirty="0" smtClean="0">
                <a:solidFill>
                  <a:schemeClr val="bg1"/>
                </a:solidFill>
              </a:rPr>
              <a:t>Préparer étiquettes #1-13</a:t>
            </a:r>
          </a:p>
          <a:p>
            <a:pPr lvl="1">
              <a:lnSpc>
                <a:spcPct val="90000"/>
              </a:lnSpc>
              <a:defRPr/>
            </a:pPr>
            <a:r>
              <a:rPr lang="fr-CA" dirty="0" smtClean="0">
                <a:solidFill>
                  <a:schemeClr val="bg1"/>
                </a:solidFill>
              </a:rPr>
              <a:t>Plastifiées </a:t>
            </a:r>
            <a:r>
              <a:rPr lang="fr-CA" sz="28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fr-CA" sz="2800" dirty="0" err="1">
                <a:solidFill>
                  <a:schemeClr val="bg1"/>
                </a:solidFill>
                <a:sym typeface="Wingdings" pitchFamily="2" charset="2"/>
              </a:rPr>
              <a:t>MacTac</a:t>
            </a:r>
            <a:r>
              <a:rPr lang="fr-CA" sz="28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fr-CA" sz="2800" dirty="0" smtClean="0">
                <a:solidFill>
                  <a:schemeClr val="bg1"/>
                </a:solidFill>
                <a:sym typeface="Wingdings" pitchFamily="2" charset="2"/>
              </a:rPr>
              <a:t>3M</a:t>
            </a:r>
            <a:endParaRPr lang="fr-CA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CA" dirty="0" smtClean="0">
                <a:solidFill>
                  <a:srgbClr val="FFFF00"/>
                </a:solidFill>
              </a:rPr>
              <a:t>Mine de plomb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/>
      <p:bldP spid="2396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23528" y="228600"/>
            <a:ext cx="8531352" cy="990600"/>
          </a:xfrm>
        </p:spPr>
        <p:txBody>
          <a:bodyPr/>
          <a:lstStyle/>
          <a:p>
            <a:r>
              <a:rPr lang="fr-CA" sz="4800" dirty="0" smtClean="0"/>
              <a:t>5 Fonctions du tissu musculaire</a:t>
            </a:r>
            <a:endParaRPr lang="fr-CA" sz="4800" dirty="0"/>
          </a:p>
        </p:txBody>
      </p:sp>
      <p:sp>
        <p:nvSpPr>
          <p:cNvPr id="9221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172400" y="6165304"/>
            <a:ext cx="524539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7539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612648" y="1340768"/>
            <a:ext cx="8153400" cy="5517232"/>
          </a:xfrm>
        </p:spPr>
        <p:txBody>
          <a:bodyPr>
            <a:normAutofit fontScale="92500" lnSpcReduction="10000"/>
          </a:bodyPr>
          <a:lstStyle/>
          <a:p>
            <a:pPr marL="880110" lvl="1" indent="-514350">
              <a:buClr>
                <a:srgbClr val="9C0042"/>
              </a:buClr>
              <a:buSzPct val="90000"/>
              <a:buFont typeface="+mj-lt"/>
              <a:buAutoNum type="arabicPeriod"/>
            </a:pPr>
            <a:r>
              <a:rPr lang="fr-C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 des </a:t>
            </a:r>
            <a:r>
              <a:rPr lang="fr-CA" b="1" dirty="0">
                <a:solidFill>
                  <a:srgbClr val="9C00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mouvements</a:t>
            </a:r>
            <a:r>
              <a:rPr lang="fr-CA" dirty="0" smtClean="0"/>
              <a:t> du corps et </a:t>
            </a:r>
            <a:r>
              <a:rPr lang="fr-C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déplacement</a:t>
            </a:r>
            <a:r>
              <a:rPr lang="fr-CA" dirty="0" smtClean="0"/>
              <a:t> de substances dans l’organisme</a:t>
            </a:r>
            <a:endParaRPr lang="fr-CA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433513" lvl="2"/>
            <a:r>
              <a:rPr lang="fr-CA" dirty="0" smtClean="0">
                <a:solidFill>
                  <a:schemeClr val="accent2"/>
                </a:solidFill>
              </a:rPr>
              <a:t>Marcher, courir, parler, manipuler des objets</a:t>
            </a:r>
          </a:p>
          <a:p>
            <a:pPr marL="1433513" lvl="2"/>
            <a:r>
              <a:rPr lang="fr-CA" dirty="0" smtClean="0">
                <a:solidFill>
                  <a:schemeClr val="accent2"/>
                </a:solidFill>
              </a:rPr>
              <a:t>Muscles circulaires </a:t>
            </a:r>
            <a:r>
              <a:rPr lang="fr-CA" dirty="0">
                <a:sym typeface="Wingdings" pitchFamily="2" charset="2"/>
              </a:rPr>
              <a:t></a:t>
            </a:r>
            <a:r>
              <a:rPr lang="fr-CA" dirty="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fr-CA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sphincter</a:t>
            </a:r>
            <a:r>
              <a:rPr lang="fr-CA" dirty="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fr-CA" sz="1900" dirty="0" smtClean="0">
                <a:solidFill>
                  <a:schemeClr val="accent2"/>
                </a:solidFill>
              </a:rPr>
              <a:t>(estomac, vessie)</a:t>
            </a:r>
          </a:p>
          <a:p>
            <a:pPr marL="1433513" lvl="2"/>
            <a:r>
              <a:rPr lang="fr-CA" dirty="0" smtClean="0">
                <a:solidFill>
                  <a:schemeClr val="accent2"/>
                </a:solidFill>
              </a:rPr>
              <a:t>Péristaltisme</a:t>
            </a:r>
            <a:r>
              <a:rPr lang="fr-CA" dirty="0">
                <a:sym typeface="Wingdings" pitchFamily="2" charset="2"/>
              </a:rPr>
              <a:t>  </a:t>
            </a:r>
            <a:r>
              <a:rPr lang="fr-CA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Propulsion</a:t>
            </a:r>
            <a:r>
              <a:rPr lang="fr-CA" dirty="0" smtClean="0">
                <a:solidFill>
                  <a:schemeClr val="accent2"/>
                </a:solidFill>
                <a:sym typeface="Wingdings" pitchFamily="2" charset="2"/>
              </a:rPr>
              <a:t> de la nourriture</a:t>
            </a:r>
          </a:p>
          <a:p>
            <a:pPr marL="1433513" lvl="2"/>
            <a:r>
              <a:rPr lang="fr-CA" dirty="0" smtClean="0">
                <a:solidFill>
                  <a:schemeClr val="accent2"/>
                </a:solidFill>
                <a:sym typeface="Wingdings" pitchFamily="2" charset="2"/>
              </a:rPr>
              <a:t>Hémodynamique et battement cardiaque</a:t>
            </a:r>
            <a:endParaRPr lang="fr-C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0110" lvl="1" indent="-514350">
              <a:buClr>
                <a:srgbClr val="9C0042"/>
              </a:buClr>
              <a:buSzPct val="90000"/>
              <a:buFont typeface="+mj-lt"/>
              <a:buAutoNum type="arabicPeriod"/>
            </a:pPr>
            <a:r>
              <a:rPr lang="fr-C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Stockage</a:t>
            </a:r>
          </a:p>
          <a:p>
            <a:pPr marL="1433513" lvl="2">
              <a:buSzPct val="90000"/>
            </a:pPr>
            <a:r>
              <a:rPr lang="fr-CA" dirty="0" smtClean="0">
                <a:solidFill>
                  <a:schemeClr val="accent2"/>
                </a:solidFill>
              </a:rPr>
              <a:t>Glycogène</a:t>
            </a:r>
          </a:p>
          <a:p>
            <a:pPr marL="880110" lvl="1" indent="-514350">
              <a:buClr>
                <a:srgbClr val="9C0042"/>
              </a:buClr>
              <a:buSzPct val="90000"/>
              <a:buFont typeface="+mj-lt"/>
              <a:buAutoNum type="arabicPeriod"/>
            </a:pPr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Maintien de la </a:t>
            </a:r>
            <a:r>
              <a:rPr lang="fr-C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posture</a:t>
            </a:r>
          </a:p>
          <a:p>
            <a:pPr marL="880110" lvl="1" indent="-514350">
              <a:buClr>
                <a:srgbClr val="9C0042"/>
              </a:buClr>
              <a:buSzPct val="90000"/>
              <a:buFont typeface="+mj-lt"/>
              <a:buAutoNum type="arabicPeriod"/>
            </a:pPr>
            <a:r>
              <a:rPr lang="fr-C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Stabilisation</a:t>
            </a:r>
            <a:r>
              <a:rPr lang="fr-CA" dirty="0" smtClean="0"/>
              <a:t> des articulations</a:t>
            </a:r>
          </a:p>
          <a:p>
            <a:pPr marL="880110" lvl="1" indent="-514350">
              <a:buClr>
                <a:srgbClr val="9C0042"/>
              </a:buClr>
              <a:buSzPct val="90000"/>
              <a:buFont typeface="+mj-lt"/>
              <a:buAutoNum type="arabicPeriod"/>
            </a:pPr>
            <a:r>
              <a:rPr lang="fr-C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 de chaleur</a:t>
            </a:r>
          </a:p>
          <a:p>
            <a:pPr marL="1433513" lvl="2"/>
            <a:r>
              <a:rPr lang="fr-CA" dirty="0" smtClean="0"/>
              <a:t>Frissons</a:t>
            </a:r>
          </a:p>
          <a:p>
            <a:pPr lvl="1"/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7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7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7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7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7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7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7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04448" cy="990600"/>
          </a:xfrm>
        </p:spPr>
        <p:txBody>
          <a:bodyPr/>
          <a:lstStyle/>
          <a:p>
            <a:r>
              <a:rPr lang="fr-CA" sz="4800" dirty="0" smtClean="0"/>
              <a:t>4 Propriétés du tissu musculaire</a:t>
            </a:r>
            <a:endParaRPr lang="fr-CA" sz="4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SzPct val="90000"/>
              <a:buFont typeface="+mj-lt"/>
              <a:buAutoNum type="arabicPeriod"/>
            </a:pPr>
            <a:r>
              <a:rPr lang="fr-CA" dirty="0" smtClean="0"/>
              <a:t>Excitabilité électrique</a:t>
            </a:r>
          </a:p>
          <a:p>
            <a:pPr lvl="1"/>
            <a:r>
              <a:rPr lang="fr-CA" sz="2400" dirty="0" smtClean="0">
                <a:solidFill>
                  <a:schemeClr val="accent2"/>
                </a:solidFill>
              </a:rPr>
              <a:t>Capacité de capter des signaux électriques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fr-CA" dirty="0" smtClean="0"/>
              <a:t>Contractilité</a:t>
            </a:r>
          </a:p>
          <a:p>
            <a:pPr lvl="1"/>
            <a:r>
              <a:rPr lang="fr-CA" sz="2400" dirty="0" smtClean="0">
                <a:solidFill>
                  <a:schemeClr val="accent2"/>
                </a:solidFill>
              </a:rPr>
              <a:t>Contraction suite à un signal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fr-CA" dirty="0" smtClean="0"/>
              <a:t>Extensibilité</a:t>
            </a:r>
          </a:p>
          <a:p>
            <a:pPr lvl="1"/>
            <a:r>
              <a:rPr lang="fr-CA" sz="2400" dirty="0" smtClean="0">
                <a:solidFill>
                  <a:schemeClr val="accent2"/>
                </a:solidFill>
              </a:rPr>
              <a:t>S’étirer sans se déchirer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fr-CA" dirty="0" smtClean="0"/>
              <a:t>Élasticité</a:t>
            </a:r>
          </a:p>
          <a:p>
            <a:pPr lvl="1"/>
            <a:r>
              <a:rPr lang="fr-CA" sz="2400" dirty="0" smtClean="0">
                <a:solidFill>
                  <a:schemeClr val="accent2"/>
                </a:solidFill>
              </a:rPr>
              <a:t>Reprendre forme</a:t>
            </a:r>
            <a:endParaRPr lang="fr-CA" sz="2400" dirty="0">
              <a:solidFill>
                <a:schemeClr val="accent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Verdana" pitchFamily="34" charset="0"/>
              </a:rPr>
              <a:t>- Squelette et Muscles -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0" y="5877272"/>
            <a:ext cx="18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b="1" dirty="0" err="1">
                <a:solidFill>
                  <a:schemeClr val="accent5"/>
                </a:solidFill>
                <a:latin typeface="Tempus Sans ITC" pitchFamily="82" charset="0"/>
              </a:rPr>
              <a:t>Marieb</a:t>
            </a:r>
            <a:r>
              <a:rPr lang="fr-CA" b="1" dirty="0">
                <a:solidFill>
                  <a:schemeClr val="accent5"/>
                </a:solidFill>
                <a:latin typeface="Tempus Sans ITC" pitchFamily="82" charset="0"/>
              </a:rPr>
              <a:t>, p.316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2" descr="http://cw2.erpi.com/cw/marieb/userfiles/12_Fig_9_11_p_33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 cstate="print"/>
          <a:srcRect r="1788" b="4894"/>
          <a:stretch/>
        </p:blipFill>
        <p:spPr bwMode="auto">
          <a:xfrm>
            <a:off x="0" y="-37842"/>
            <a:ext cx="5445457" cy="6895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04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tissu musculaire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708400" y="2746399"/>
            <a:ext cx="5076825" cy="3490913"/>
            <a:chOff x="2562" y="2121"/>
            <a:chExt cx="3198" cy="2199"/>
          </a:xfrm>
        </p:grpSpPr>
        <p:pic>
          <p:nvPicPr>
            <p:cNvPr id="6" name="Picture 5" descr="muscles"/>
            <p:cNvPicPr>
              <a:picLocks noChangeAspect="1" noChangeArrowheads="1"/>
            </p:cNvPicPr>
            <p:nvPr/>
          </p:nvPicPr>
          <p:blipFill>
            <a:blip r:embed="rId2" cstate="print"/>
            <a:srcRect l="5583" t="6302" r="3708" b="15729"/>
            <a:stretch>
              <a:fillRect/>
            </a:stretch>
          </p:blipFill>
          <p:spPr bwMode="auto">
            <a:xfrm>
              <a:off x="2562" y="2121"/>
              <a:ext cx="3198" cy="2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377" y="2598"/>
              <a:ext cx="1383" cy="231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CA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Myocyte cardiaque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286" y="3385"/>
              <a:ext cx="1474" cy="231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CA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Myocyte squelettique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444" y="4089"/>
              <a:ext cx="1292" cy="231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CA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Myocyte lisse</a:t>
              </a:r>
            </a:p>
          </p:txBody>
        </p:sp>
      </p:grpSp>
      <p:sp>
        <p:nvSpPr>
          <p:cNvPr id="10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Verdana" pitchFamily="34" charset="0"/>
              </a:rPr>
              <a:t>- Squelette et Muscles -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467544" y="1309464"/>
            <a:ext cx="8153400" cy="4495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CA" b="1" dirty="0" err="1" smtClean="0">
                <a:solidFill>
                  <a:schemeClr val="accent2"/>
                </a:solidFill>
              </a:rPr>
              <a:t>Myocytes</a:t>
            </a:r>
            <a:r>
              <a:rPr lang="fr-CA" dirty="0" smtClean="0"/>
              <a:t> (ou cellules musculaires)</a:t>
            </a:r>
          </a:p>
          <a:p>
            <a:pPr>
              <a:spcAft>
                <a:spcPts val="1200"/>
              </a:spcAft>
            </a:pPr>
            <a:r>
              <a:rPr lang="fr-CA" dirty="0" smtClean="0"/>
              <a:t>3 types de tissus musculaires :</a:t>
            </a:r>
          </a:p>
          <a:p>
            <a:pPr lvl="1">
              <a:spcAft>
                <a:spcPts val="1200"/>
              </a:spcAft>
            </a:pPr>
            <a:r>
              <a:rPr lang="fr-CA" dirty="0" smtClean="0"/>
              <a:t>Strié squelettique</a:t>
            </a:r>
          </a:p>
          <a:p>
            <a:pPr lvl="1">
              <a:spcAft>
                <a:spcPts val="1200"/>
              </a:spcAft>
            </a:pPr>
            <a:r>
              <a:rPr lang="fr-CA" dirty="0" smtClean="0"/>
              <a:t>Cardiaque</a:t>
            </a:r>
          </a:p>
          <a:p>
            <a:pPr lvl="1">
              <a:spcAft>
                <a:spcPts val="1200"/>
              </a:spcAft>
            </a:pPr>
            <a:r>
              <a:rPr lang="fr-CA" dirty="0" smtClean="0"/>
              <a:t>Lisse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44624"/>
            <a:ext cx="8640960" cy="1080120"/>
          </a:xfrm>
        </p:spPr>
        <p:txBody>
          <a:bodyPr/>
          <a:lstStyle/>
          <a:p>
            <a:r>
              <a:rPr lang="fr-CA" sz="4400" dirty="0" smtClean="0"/>
              <a:t>Tissu musculaire strié squelettique</a:t>
            </a:r>
            <a:endParaRPr lang="fr-CA" sz="4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7" name="Image 16" descr="02_Fig_9_1_p_319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 t="2751" b="19550"/>
          <a:stretch>
            <a:fillRect/>
          </a:stretch>
        </p:blipFill>
        <p:spPr>
          <a:xfrm>
            <a:off x="0" y="1529408"/>
            <a:ext cx="9144000" cy="5328592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89304" y="2780928"/>
            <a:ext cx="540000" cy="252000"/>
          </a:xfrm>
          <a:prstGeom prst="rect">
            <a:avLst/>
          </a:prstGeom>
          <a:solidFill>
            <a:srgbClr val="FF0000">
              <a:alpha val="25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39367" y="5602888"/>
            <a:ext cx="900000" cy="360000"/>
          </a:xfrm>
          <a:prstGeom prst="rect">
            <a:avLst/>
          </a:prstGeom>
          <a:solidFill>
            <a:srgbClr val="3333FF">
              <a:alpha val="25000"/>
            </a:srgbClr>
          </a:solidFill>
          <a:ln w="2857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6461125"/>
            <a:ext cx="1655762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CA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</a:t>
            </a:r>
            <a:r>
              <a:rPr lang="fr-CA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9.1</a:t>
            </a:r>
            <a:endParaRPr lang="fr-CA" b="1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72895" y="4553832"/>
            <a:ext cx="1620000" cy="360000"/>
          </a:xfrm>
          <a:prstGeom prst="rect">
            <a:avLst/>
          </a:prstGeom>
          <a:solidFill>
            <a:srgbClr val="92D050">
              <a:alpha val="45098"/>
            </a:srgbClr>
          </a:solidFill>
          <a:ln w="2857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>
            <p:custDataLst>
              <p:tags r:id="rId6"/>
            </p:custDataLst>
          </p:nvPr>
        </p:nvSpPr>
        <p:spPr>
          <a:xfrm>
            <a:off x="0" y="1556792"/>
            <a:ext cx="622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</a:t>
            </a:r>
            <a:r>
              <a:rPr lang="fr-CA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myocytes</a:t>
            </a:r>
            <a:r>
              <a:rPr lang="fr-C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squelettiques sont </a:t>
            </a:r>
            <a:r>
              <a:rPr lang="fr-CA" sz="2000" u="sng" dirty="0" err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multinucléés</a:t>
            </a:r>
            <a:r>
              <a:rPr lang="fr-C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fr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Espace réservé du numéro de diapositive 2"/>
          <p:cNvSpPr txBox="1">
            <a:spLocks/>
          </p:cNvSpPr>
          <p:nvPr/>
        </p:nvSpPr>
        <p:spPr>
          <a:xfrm>
            <a:off x="8108776" y="6461720"/>
            <a:ext cx="749424" cy="288032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fr-FR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C783A-DAA8-42FC-9F97-5135C4AAB0A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Image 2" descr="SkeletalMuscle_2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 3" descr="SkeletalMuscle_2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250825" y="188913"/>
            <a:ext cx="8713788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CA" sz="4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Tissu musculaire squelettique</a:t>
            </a:r>
          </a:p>
        </p:txBody>
      </p:sp>
      <p:sp>
        <p:nvSpPr>
          <p:cNvPr id="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4508500"/>
            <a:ext cx="2484438" cy="2349500"/>
          </a:xfrm>
          <a:prstGeom prst="ellipse">
            <a:avLst/>
          </a:prstGeom>
          <a:solidFill>
            <a:srgbClr val="FFFFFF">
              <a:alpha val="70195"/>
            </a:srgbClr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spcBef>
                <a:spcPct val="0"/>
              </a:spcBef>
            </a:pPr>
            <a:endParaRPr lang="fr-CA" sz="1800" b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Picture 7" descr="muscle+os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0933218">
            <a:off x="827088" y="4652963"/>
            <a:ext cx="777875" cy="2205037"/>
          </a:xfrm>
          <a:prstGeom prst="rect">
            <a:avLst/>
          </a:prstGeom>
          <a:noFill/>
        </p:spPr>
      </p:pic>
      <p:sp>
        <p:nvSpPr>
          <p:cNvPr id="9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63192" y="4494064"/>
            <a:ext cx="129540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C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Noyau</a:t>
            </a:r>
          </a:p>
        </p:txBody>
      </p:sp>
      <p:sp>
        <p:nvSpPr>
          <p:cNvPr id="10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788272" y="4675968"/>
            <a:ext cx="1033920" cy="77651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fr-CA"/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48488" y="5790207"/>
            <a:ext cx="12954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CA" sz="28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Stries</a:t>
            </a:r>
          </a:p>
        </p:txBody>
      </p:sp>
      <p:sp>
        <p:nvSpPr>
          <p:cNvPr id="12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7164388" y="5373272"/>
            <a:ext cx="324000" cy="5040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CA"/>
          </a:p>
        </p:txBody>
      </p:sp>
      <p:sp>
        <p:nvSpPr>
          <p:cNvPr id="13" name="AutoShape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716016" y="2564904"/>
            <a:ext cx="431800" cy="1116000"/>
          </a:xfrm>
          <a:prstGeom prst="leftBrace">
            <a:avLst>
              <a:gd name="adj1" fmla="val 24755"/>
              <a:gd name="adj2" fmla="val 50000"/>
            </a:avLst>
          </a:prstGeom>
          <a:noFill/>
          <a:ln w="76200">
            <a:solidFill>
              <a:srgbClr val="00206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endParaRPr lang="fr-CA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11560" y="2780928"/>
            <a:ext cx="4176712" cy="7572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fr-CA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Myocyte</a:t>
            </a:r>
            <a:r>
              <a:rPr lang="fr-C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squelettique</a:t>
            </a:r>
          </a:p>
          <a:p>
            <a:pPr algn="ctr">
              <a:lnSpc>
                <a:spcPct val="60000"/>
              </a:lnSpc>
              <a:defRPr/>
            </a:pPr>
            <a:r>
              <a:rPr lang="fr-CA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(Fibre musculaire)</a:t>
            </a:r>
          </a:p>
        </p:txBody>
      </p:sp>
      <p:sp>
        <p:nvSpPr>
          <p:cNvPr id="15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1403350" y="5157788"/>
            <a:ext cx="43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16" name="Espace réservé du numéro de diapositive 5"/>
          <p:cNvSpPr txBox="1">
            <a:spLocks/>
          </p:cNvSpPr>
          <p:nvPr/>
        </p:nvSpPr>
        <p:spPr>
          <a:xfrm>
            <a:off x="7956376" y="6309320"/>
            <a:ext cx="749424" cy="288032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fr-FR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b="1" kern="1200">
                <a:solidFill>
                  <a:schemeClr val="tx2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8C358CB-F8F6-4F73-BD77-BFE7CF8DC643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9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Abstract2</Template>
  <TotalTime>8855</TotalTime>
  <Words>1075</Words>
  <Application>Microsoft Office PowerPoint</Application>
  <PresentationFormat>Affichage à l'écran (4:3)</PresentationFormat>
  <Paragraphs>300</Paragraphs>
  <Slides>34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Médian</vt:lpstr>
      <vt:lpstr>LABORATOIRE 1</vt:lpstr>
      <vt:lpstr>Plan de match</vt:lpstr>
      <vt:lpstr>Présentation PowerPoint</vt:lpstr>
      <vt:lpstr>5 Fonctions du tissu musculaire</vt:lpstr>
      <vt:lpstr>4 Propriétés du tissu musculaire</vt:lpstr>
      <vt:lpstr>Présentation PowerPoint</vt:lpstr>
      <vt:lpstr>Le tissu musculaire</vt:lpstr>
      <vt:lpstr>Tissu musculaire strié squelettique</vt:lpstr>
      <vt:lpstr>Présentation PowerPoint</vt:lpstr>
      <vt:lpstr>Présentation PowerPoint</vt:lpstr>
      <vt:lpstr>Tissu musculaire cardiaque</vt:lpstr>
      <vt:lpstr>Histologie du muscle cardiaque</vt:lpstr>
      <vt:lpstr>Tissu musculaire lisse</vt:lpstr>
      <vt:lpstr>Tissu musculaire lisse – 2 axes</vt:lpstr>
      <vt:lpstr>Présentation PowerPoint</vt:lpstr>
      <vt:lpstr>Le système osseux</vt:lpstr>
      <vt:lpstr>Les 6 fonctions du système osseux</vt:lpstr>
      <vt:lpstr>Présentation PowerPoint</vt:lpstr>
      <vt:lpstr>Histologie du tissu osseux</vt:lpstr>
      <vt:lpstr>Formation de l’os</vt:lpstr>
      <vt:lpstr>Présentation PowerPoint</vt:lpstr>
      <vt:lpstr>Présentation PowerPoint</vt:lpstr>
      <vt:lpstr>Anatomie de l’os</vt:lpstr>
      <vt:lpstr>Tissu osseux compact vs spongieux</vt:lpstr>
      <vt:lpstr>Os compact</vt:lpstr>
      <vt:lpstr>Tissu osseux compact</vt:lpstr>
      <vt:lpstr>Tissu osseux compact</vt:lpstr>
      <vt:lpstr>Tissu osseux spongieux</vt:lpstr>
      <vt:lpstr>Tissu osseux spongieux</vt:lpstr>
      <vt:lpstr>Tissu osseux spongieux</vt:lpstr>
      <vt:lpstr>Pathologies</vt:lpstr>
      <vt:lpstr>Pathologies</vt:lpstr>
      <vt:lpstr>Présentation PowerPoint</vt:lpstr>
      <vt:lpstr>Pour le prochain cours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</dc:creator>
  <cp:lastModifiedBy>xpdep</cp:lastModifiedBy>
  <cp:revision>578</cp:revision>
  <dcterms:created xsi:type="dcterms:W3CDTF">2006-08-28T23:54:42Z</dcterms:created>
  <dcterms:modified xsi:type="dcterms:W3CDTF">2014-08-15T17:09:27Z</dcterms:modified>
</cp:coreProperties>
</file>