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7" r:id="rId2"/>
    <p:sldId id="270" r:id="rId3"/>
    <p:sldId id="271" r:id="rId4"/>
    <p:sldId id="272" r:id="rId5"/>
    <p:sldId id="273" r:id="rId6"/>
    <p:sldId id="274" r:id="rId7"/>
    <p:sldId id="275" r:id="rId8"/>
    <p:sldId id="256" r:id="rId9"/>
    <p:sldId id="261" r:id="rId10"/>
    <p:sldId id="260" r:id="rId11"/>
    <p:sldId id="267" r:id="rId12"/>
    <p:sldId id="263" r:id="rId13"/>
    <p:sldId id="269" r:id="rId14"/>
    <p:sldId id="258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57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70C81-AD5C-467B-9A2B-098128CE93B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4993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261BB-DAA5-4523-8A11-0F705D0FAFD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4473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AE85D-9177-4AF2-ABB3-BB028DAB9E9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88541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2FD43FD-3EB7-4B57-9C18-82E24885FD2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3541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E35A0-97CF-4342-B6ED-5D50AEC78EE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5389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5D3DF-3C28-406A-BE0A-FC4CDEF3C19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5077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D0682-1A9B-4863-8ECF-539D9ED8CE8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101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70ECA-1F4D-4DF0-A05B-B62E3581524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199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B3ED4-9186-434C-BC03-3EE110D9A24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7564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13723-A4DD-44B3-A4FC-7A3698491DE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7632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72151-3109-45D5-858D-DCD11272CC6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1059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CE22B-9958-4AA5-B79F-FD02736B31D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991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638D1C-F1D7-4C91-BEC3-CD0BE914287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696200" cy="2133600"/>
          </a:xfrm>
        </p:spPr>
        <p:txBody>
          <a:bodyPr anchor="ctr"/>
          <a:lstStyle/>
          <a:p>
            <a:r>
              <a:rPr lang="fr-FR" altLang="fr-FR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Un minitest formatif </a:t>
            </a:r>
            <a:br>
              <a:rPr lang="fr-FR" altLang="fr-FR" sz="4400" b="1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r>
              <a:rPr lang="fr-FR" altLang="fr-FR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avant l’examen 1 </a:t>
            </a:r>
            <a:br>
              <a:rPr lang="fr-FR" altLang="fr-FR" sz="4400" b="1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r>
              <a:rPr lang="fr-FR" altLang="fr-FR" sz="4400" b="1">
                <a:solidFill>
                  <a:schemeClr val="folHlink"/>
                </a:solidFill>
                <a:latin typeface="Comic Sans MS" panose="030F0702030302020204" pitchFamily="66" charset="0"/>
              </a:rPr>
              <a:t>(système nerveux)</a:t>
            </a:r>
            <a:endParaRPr lang="fr-FR" altLang="fr-FR" sz="44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648200"/>
            <a:ext cx="8153400" cy="990600"/>
          </a:xfrm>
        </p:spPr>
        <p:txBody>
          <a:bodyPr/>
          <a:lstStyle/>
          <a:p>
            <a:r>
              <a:rPr lang="fr-FR" altLang="fr-FR" sz="2800" b="1">
                <a:latin typeface="Comic Sans MS" panose="030F0702030302020204" pitchFamily="66" charset="0"/>
              </a:rPr>
              <a:t>Lisez bien les questions </a:t>
            </a:r>
          </a:p>
          <a:p>
            <a:r>
              <a:rPr lang="fr-FR" altLang="fr-FR" sz="2800" b="1">
                <a:latin typeface="Comic Sans MS" panose="030F0702030302020204" pitchFamily="66" charset="0"/>
              </a:rPr>
              <a:t>et notez vos réponses au fur et à mesure!</a:t>
            </a:r>
          </a:p>
          <a:p>
            <a:r>
              <a:rPr lang="fr-FR" altLang="fr-FR" sz="2800" b="1">
                <a:latin typeface="Comic Sans MS" panose="030F0702030302020204" pitchFamily="66" charset="0"/>
              </a:rPr>
              <a:t>Prêts?  Partez!</a:t>
            </a:r>
            <a:endParaRPr lang="fr-FR" altLang="fr-FR" sz="3200" b="1">
              <a:latin typeface="Comic Sans MS" panose="030F0702030302020204" pitchFamily="66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24000" y="1066800"/>
            <a:ext cx="6400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fr-FR" altLang="fr-FR" sz="2400" b="1">
                <a:latin typeface="Comic Sans MS" panose="030F0702030302020204" pitchFamily="66" charset="0"/>
              </a:rPr>
              <a:t>101-901 Biologie humaine</a:t>
            </a:r>
            <a:endParaRPr lang="fr-FR" altLang="fr-FR" b="1">
              <a:latin typeface="Comic Sans MS" panose="030F0702030302020204" pitchFamily="66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2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981200"/>
            <a:ext cx="7342584" cy="4572000"/>
          </a:xfrm>
        </p:spPr>
        <p:txBody>
          <a:bodyPr anchor="ctr"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800" b="1" dirty="0">
                <a:solidFill>
                  <a:schemeClr val="folHlink"/>
                </a:solidFill>
                <a:latin typeface="Comic Sans MS" panose="030F0702030302020204" pitchFamily="66" charset="0"/>
              </a:rPr>
              <a:t>Complétez la phrase en indiquant le nom d’une composante d’un système de contrôle: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fr-FR" altLang="fr-FR" sz="2400" b="1" dirty="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altLang="fr-FR" sz="2400" b="1" dirty="0">
                <a:latin typeface="Comic Sans MS" panose="030F0702030302020204" pitchFamily="66" charset="0"/>
              </a:rPr>
              <a:t>Soit un réflexe spinal impliquant le bras</a:t>
            </a:r>
            <a:r>
              <a:rPr lang="fr-FR" altLang="fr-FR" sz="2800" b="1" dirty="0">
                <a:latin typeface="Comic Sans MS" panose="030F0702030302020204" pitchFamily="66" charset="0"/>
              </a:rPr>
              <a:t> </a:t>
            </a:r>
            <a:r>
              <a:rPr lang="fr-FR" altLang="fr-FR" sz="2000" b="1" dirty="0">
                <a:latin typeface="Comic Sans MS" panose="030F0702030302020204" pitchFamily="66" charset="0"/>
              </a:rPr>
              <a:t>(ex.: le médecin vous cogne le coude avec son petit marteau et vous réagissez normalement)</a:t>
            </a:r>
            <a:r>
              <a:rPr lang="fr-FR" altLang="fr-FR" sz="2800" b="1" dirty="0">
                <a:latin typeface="Comic Sans MS" panose="030F0702030302020204" pitchFamily="66" charset="0"/>
              </a:rPr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altLang="fr-FR" sz="2800" b="1" dirty="0">
                <a:latin typeface="Comic Sans MS" panose="030F0702030302020204" pitchFamily="66" charset="0"/>
              </a:rPr>
              <a:t> </a:t>
            </a:r>
            <a:r>
              <a:rPr lang="fr-FR" altLang="fr-FR" sz="2400" b="1" dirty="0">
                <a:latin typeface="Comic Sans MS" panose="030F0702030302020204" pitchFamily="66" charset="0"/>
              </a:rPr>
              <a:t>Votre biceps (muscle du bras) peut être considéré comme le/la/l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’ </a:t>
            </a:r>
            <a:r>
              <a:rPr lang="fr-FR" altLang="fr-FR" sz="2400" dirty="0" smtClean="0">
                <a:latin typeface="Comic Sans MS" panose="030F0702030302020204" pitchFamily="66" charset="0"/>
              </a:rPr>
              <a:t>(1)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___________ ; le rôle de centre d’analyse est pour sa part joué par </a:t>
            </a:r>
            <a:r>
              <a:rPr lang="fr-FR" altLang="fr-FR" sz="2800" dirty="0" smtClean="0">
                <a:latin typeface="Comic Sans MS" panose="030F0702030302020204" pitchFamily="66" charset="0"/>
              </a:rPr>
              <a:t>(2)</a:t>
            </a:r>
            <a:r>
              <a:rPr lang="fr-FR" altLang="fr-FR" sz="2800" b="1" dirty="0" smtClean="0">
                <a:latin typeface="Comic Sans MS" panose="030F0702030302020204" pitchFamily="66" charset="0"/>
              </a:rPr>
              <a:t>___________ </a:t>
            </a:r>
            <a:endParaRPr lang="fr-FR" altLang="fr-FR" sz="2800" b="1" dirty="0"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altLang="fr-FR" sz="2800" b="1" dirty="0">
                <a:latin typeface="Comic Sans MS" panose="030F0702030302020204" pitchFamily="66" charset="0"/>
              </a:rPr>
              <a:t>	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2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3608" y="1981200"/>
            <a:ext cx="7128792" cy="4572000"/>
          </a:xfrm>
        </p:spPr>
        <p:txBody>
          <a:bodyPr anchor="ctr"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800" b="1" dirty="0">
                <a:solidFill>
                  <a:schemeClr val="folHlink"/>
                </a:solidFill>
                <a:latin typeface="Comic Sans MS" panose="030F0702030302020204" pitchFamily="66" charset="0"/>
              </a:rPr>
              <a:t>Complétez la phrase en indiquant le nom d’une composante d’un système de contrôle: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fr-FR" altLang="fr-FR" sz="2400" b="1" dirty="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altLang="fr-FR" sz="2400" b="1" dirty="0">
                <a:latin typeface="Comic Sans MS" panose="030F0702030302020204" pitchFamily="66" charset="0"/>
              </a:rPr>
              <a:t>Soit un réflexe spinal impliquant le bras</a:t>
            </a:r>
            <a:r>
              <a:rPr lang="fr-FR" altLang="fr-FR" sz="2800" b="1" dirty="0">
                <a:latin typeface="Comic Sans MS" panose="030F0702030302020204" pitchFamily="66" charset="0"/>
              </a:rPr>
              <a:t> </a:t>
            </a:r>
            <a:r>
              <a:rPr lang="fr-FR" altLang="fr-FR" sz="2000" b="1" dirty="0">
                <a:latin typeface="Comic Sans MS" panose="030F0702030302020204" pitchFamily="66" charset="0"/>
              </a:rPr>
              <a:t>(ex.: le médecin vous cogne le coude avec son petit marteau et vous réagissez normalement)</a:t>
            </a:r>
            <a:r>
              <a:rPr lang="fr-FR" altLang="fr-FR" sz="2800" b="1" dirty="0">
                <a:latin typeface="Comic Sans MS" panose="030F0702030302020204" pitchFamily="66" charset="0"/>
              </a:rPr>
              <a:t>.</a:t>
            </a:r>
          </a:p>
          <a:p>
            <a:pPr algn="just">
              <a:lnSpc>
                <a:spcPct val="90000"/>
              </a:lnSpc>
              <a:buNone/>
            </a:pPr>
            <a:r>
              <a:rPr lang="fr-FR" altLang="fr-FR" sz="2800" b="1" dirty="0">
                <a:latin typeface="Comic Sans MS" panose="030F0702030302020204" pitchFamily="66" charset="0"/>
              </a:rPr>
              <a:t> 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Votre biceps (muscle du bras) peut être considéré comme le/la/l’ </a:t>
            </a:r>
            <a:r>
              <a:rPr lang="fr-FR" altLang="fr-FR" sz="2400" dirty="0" smtClean="0">
                <a:latin typeface="Comic Sans MS" panose="030F0702030302020204" pitchFamily="66" charset="0"/>
              </a:rPr>
              <a:t>(1</a:t>
            </a:r>
            <a:r>
              <a:rPr lang="fr-FR" altLang="fr-FR" sz="2400" dirty="0" smtClean="0">
                <a:solidFill>
                  <a:srgbClr val="FF8000"/>
                </a:solidFill>
                <a:latin typeface="Comic Sans MS" panose="030F0702030302020204" pitchFamily="66" charset="0"/>
              </a:rPr>
              <a:t>)</a:t>
            </a:r>
            <a:r>
              <a:rPr lang="fr-FR" altLang="fr-FR" sz="2400" b="1" dirty="0" smtClean="0">
                <a:solidFill>
                  <a:srgbClr val="FF8000"/>
                </a:solidFill>
                <a:latin typeface="Comic Sans MS" panose="030F0702030302020204" pitchFamily="66" charset="0"/>
              </a:rPr>
              <a:t>_effecteur_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 ; le rôle de centre d’analyse est pour sa part joué par </a:t>
            </a:r>
            <a:r>
              <a:rPr lang="fr-FR" altLang="fr-FR" sz="2800" dirty="0" smtClean="0">
                <a:latin typeface="Comic Sans MS" panose="030F0702030302020204" pitchFamily="66" charset="0"/>
              </a:rPr>
              <a:t>(2</a:t>
            </a:r>
            <a:r>
              <a:rPr lang="fr-FR" altLang="fr-FR" sz="2800" dirty="0" smtClean="0">
                <a:solidFill>
                  <a:srgbClr val="FF8000"/>
                </a:solidFill>
                <a:latin typeface="Comic Sans MS" panose="030F0702030302020204" pitchFamily="66" charset="0"/>
              </a:rPr>
              <a:t>)</a:t>
            </a:r>
            <a:r>
              <a:rPr lang="fr-FR" altLang="fr-FR" sz="2800" b="1" dirty="0" smtClean="0">
                <a:solidFill>
                  <a:srgbClr val="FF8000"/>
                </a:solidFill>
                <a:latin typeface="Comic Sans MS" panose="030F0702030302020204" pitchFamily="66" charset="0"/>
              </a:rPr>
              <a:t>_la moelle épinière_.</a:t>
            </a:r>
            <a:r>
              <a:rPr lang="fr-FR" altLang="fr-FR" sz="2800" b="1" dirty="0">
                <a:latin typeface="Comic Sans MS" panose="030F0702030302020204" pitchFamily="66" charset="0"/>
              </a:rPr>
              <a:t>	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00200"/>
            <a:ext cx="7772400" cy="1143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800" b="1">
                <a:solidFill>
                  <a:schemeClr val="folHlink"/>
                </a:solidFill>
                <a:latin typeface="Comic Sans MS" panose="030F0702030302020204" pitchFamily="66" charset="0"/>
              </a:rPr>
              <a:t>Nommez le lobe du cerveau qui est pointé</a:t>
            </a:r>
            <a:r>
              <a:rPr lang="fr-FR" altLang="fr-FR" sz="2400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400" b="1">
                <a:solidFill>
                  <a:schemeClr val="folHlink"/>
                </a:solidFill>
                <a:latin typeface="Comic Sans MS" panose="030F0702030302020204" pitchFamily="66" charset="0"/>
              </a:rPr>
              <a:t>(cerveau vu de dessus, partie postérieure en bas de la figure):	</a:t>
            </a:r>
            <a:r>
              <a:rPr lang="fr-FR" altLang="fr-FR" sz="2800" b="1">
                <a:latin typeface="Comic Sans MS" panose="030F0702030302020204" pitchFamily="66" charset="0"/>
              </a:rPr>
              <a:t>Lobe ____________</a:t>
            </a:r>
            <a:endParaRPr lang="fr-FR" altLang="fr-FR" sz="2000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3</a:t>
            </a:r>
            <a:endParaRPr lang="fr-FR" altLang="fr-FR">
              <a:latin typeface="Comic Sans MS" panose="030F0702030302020204" pitchFamily="66" charset="0"/>
            </a:endParaRPr>
          </a:p>
        </p:txBody>
      </p:sp>
      <p:pic>
        <p:nvPicPr>
          <p:cNvPr id="14342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3429000"/>
            <a:ext cx="2430463" cy="2971800"/>
          </a:xfrm>
          <a:noFill/>
          <a:ln/>
        </p:spPr>
      </p:pic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1978025" y="4038600"/>
            <a:ext cx="2209800" cy="22860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00200"/>
            <a:ext cx="7772400" cy="1143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800" b="1">
                <a:solidFill>
                  <a:schemeClr val="folHlink"/>
                </a:solidFill>
                <a:latin typeface="Comic Sans MS" panose="030F0702030302020204" pitchFamily="66" charset="0"/>
              </a:rPr>
              <a:t>Nommez le lobe du cerveau qui est pointé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400" b="1">
                <a:solidFill>
                  <a:schemeClr val="folHlink"/>
                </a:solidFill>
                <a:latin typeface="Comic Sans MS" panose="030F0702030302020204" pitchFamily="66" charset="0"/>
              </a:rPr>
              <a:t>(cerveau vu de dessus, partie postérieure en bas de la figure):	</a:t>
            </a:r>
            <a:r>
              <a:rPr lang="fr-FR" altLang="fr-FR" sz="2800" b="1">
                <a:latin typeface="Comic Sans MS" panose="030F0702030302020204" pitchFamily="66" charset="0"/>
              </a:rPr>
              <a:t>Lobe ___</a:t>
            </a:r>
            <a:r>
              <a:rPr lang="fr-FR" altLang="fr-FR" sz="2800" b="1">
                <a:solidFill>
                  <a:srgbClr val="FF8000"/>
                </a:solidFill>
                <a:latin typeface="Comic Sans MS" panose="030F0702030302020204" pitchFamily="66" charset="0"/>
              </a:rPr>
              <a:t>frontal</a:t>
            </a:r>
            <a:r>
              <a:rPr lang="fr-FR" altLang="fr-FR" sz="2800" b="1">
                <a:latin typeface="Comic Sans MS" panose="030F0702030302020204" pitchFamily="66" charset="0"/>
              </a:rPr>
              <a:t>____</a:t>
            </a:r>
            <a:endParaRPr lang="fr-FR" altLang="fr-FR" sz="1800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3</a:t>
            </a:r>
            <a:endParaRPr lang="fr-FR" altLang="fr-FR">
              <a:latin typeface="Comic Sans MS" panose="030F0702030302020204" pitchFamily="66" charset="0"/>
            </a:endParaRPr>
          </a:p>
        </p:txBody>
      </p:sp>
      <p:pic>
        <p:nvPicPr>
          <p:cNvPr id="22532" name="Picture 102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3429000"/>
            <a:ext cx="2430463" cy="2971800"/>
          </a:xfrm>
          <a:ln/>
        </p:spPr>
      </p:pic>
      <p:sp>
        <p:nvSpPr>
          <p:cNvPr id="22533" name="Line 1029"/>
          <p:cNvSpPr>
            <a:spLocks noChangeShapeType="1"/>
          </p:cNvSpPr>
          <p:nvPr/>
        </p:nvSpPr>
        <p:spPr bwMode="auto">
          <a:xfrm flipV="1">
            <a:off x="1978025" y="4038600"/>
            <a:ext cx="2209800" cy="22860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4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1143000" y="1828800"/>
            <a:ext cx="6400800" cy="4267200"/>
          </a:xfrm>
          <a:noFill/>
          <a:ln/>
        </p:spPr>
        <p:txBody>
          <a:bodyPr anchor="ctr"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800" b="1">
                <a:solidFill>
                  <a:schemeClr val="folHlink"/>
                </a:solidFill>
                <a:latin typeface="Comic Sans MS" panose="030F0702030302020204" pitchFamily="66" charset="0"/>
              </a:rPr>
              <a:t>Vrai ou Faux?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FR" altLang="fr-FR" sz="2800" b="1"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altLang="fr-FR" sz="2400" b="1">
                <a:latin typeface="Comic Sans MS" panose="030F0702030302020204" pitchFamily="66" charset="0"/>
              </a:rPr>
              <a:t>Les trois méninges, de la plus interne à la plus externe, sont : la pie-mère, la dure-mère et l’arachnoïde.</a:t>
            </a:r>
            <a:endParaRPr lang="fr-FR" altLang="fr-FR" sz="2800" b="1"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altLang="fr-FR" sz="2800" b="1">
                <a:latin typeface="Comic Sans MS" panose="030F0702030302020204" pitchFamily="66" charset="0"/>
              </a:rPr>
              <a:t>	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4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43000" y="1828800"/>
            <a:ext cx="6400800" cy="4267200"/>
          </a:xfrm>
          <a:noFill/>
          <a:ln/>
        </p:spPr>
        <p:txBody>
          <a:bodyPr anchor="ctr"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800" b="1">
                <a:solidFill>
                  <a:schemeClr val="folHlink"/>
                </a:solidFill>
                <a:latin typeface="Comic Sans MS" panose="030F0702030302020204" pitchFamily="66" charset="0"/>
              </a:rPr>
              <a:t>Vrai ou </a:t>
            </a:r>
            <a:r>
              <a:rPr lang="fr-FR" altLang="fr-FR" sz="2800" b="1">
                <a:solidFill>
                  <a:srgbClr val="FF8000"/>
                </a:solidFill>
                <a:latin typeface="Comic Sans MS" panose="030F0702030302020204" pitchFamily="66" charset="0"/>
              </a:rPr>
              <a:t>Faux</a:t>
            </a:r>
            <a:r>
              <a:rPr lang="fr-FR" altLang="fr-FR" sz="2800" b="1">
                <a:solidFill>
                  <a:schemeClr val="folHlink"/>
                </a:solidFill>
                <a:latin typeface="Comic Sans MS" panose="030F0702030302020204" pitchFamily="66" charset="0"/>
              </a:rPr>
              <a:t>?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FR" altLang="fr-FR" sz="2800" b="1"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altLang="fr-FR" sz="2400" b="1">
                <a:latin typeface="Comic Sans MS" panose="030F0702030302020204" pitchFamily="66" charset="0"/>
              </a:rPr>
              <a:t>Les trois méninges, de la plus interne à la plus externe, sont : la pie-mère, la dure-mère et l’arachnoïde.</a:t>
            </a:r>
            <a:endParaRPr lang="fr-FR" altLang="fr-FR" sz="2800" b="1"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altLang="fr-FR" sz="2800" b="1">
                <a:latin typeface="Comic Sans MS" panose="030F0702030302020204" pitchFamily="66" charset="0"/>
              </a:rPr>
              <a:t>	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5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187624" y="1288911"/>
            <a:ext cx="6400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altLang="fr-FR" sz="2800" b="1" dirty="0">
                <a:solidFill>
                  <a:schemeClr val="folHlink"/>
                </a:solidFill>
                <a:latin typeface="Comic Sans MS" panose="030F0702030302020204" pitchFamily="66" charset="0"/>
              </a:rPr>
              <a:t>Question à choix multiples :</a:t>
            </a:r>
          </a:p>
          <a:p>
            <a:pPr eaLnBrk="1" hangingPunct="1">
              <a:lnSpc>
                <a:spcPct val="90000"/>
              </a:lnSpc>
            </a:pPr>
            <a:endParaRPr lang="fr-FR" altLang="fr-FR" sz="2400" b="1" dirty="0" smtClean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Les noyaux gris centraux du cerveau ont un rôle dans…</a:t>
            </a:r>
          </a:p>
          <a:p>
            <a:pPr algn="just" eaLnBrk="1" hangingPunct="1">
              <a:lnSpc>
                <a:spcPct val="90000"/>
              </a:lnSpc>
            </a:pPr>
            <a:endParaRPr lang="fr-FR" altLang="fr-FR" sz="1200" b="1" dirty="0" smtClean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	a) le contrôle des mouvements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	b) l’analyse des sons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	c) le contrôle de la respiration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	d) le maintien de la température corporelle</a:t>
            </a:r>
            <a:endParaRPr lang="fr-FR" altLang="fr-FR" sz="2400" b="1" dirty="0" smtClean="0">
              <a:solidFill>
                <a:srgbClr val="FF8000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	e) aucune de ces réponses</a:t>
            </a:r>
            <a:endParaRPr lang="fr-FR" altLang="fr-FR" sz="2400" b="1" dirty="0" smtClean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-31339" y="5589240"/>
            <a:ext cx="91871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Indice : Il est question des noyaux gris centraux dans les Notes de cours /</a:t>
            </a:r>
          </a:p>
          <a:p>
            <a:r>
              <a:rPr lang="fr-CA" dirty="0" smtClean="0"/>
              <a:t>partie  « Zoom sur le cerveau » + à la dernière des 15 questions dans le </a:t>
            </a:r>
          </a:p>
          <a:p>
            <a:r>
              <a:rPr lang="fr-CA" dirty="0" smtClean="0"/>
              <a:t>Guide de labo (Anatomie de l’encéphale).</a:t>
            </a:r>
            <a:endParaRPr lang="fr-CA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5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219200" y="1752600"/>
            <a:ext cx="6400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altLang="fr-FR" sz="2800" b="1" dirty="0">
                <a:solidFill>
                  <a:schemeClr val="folHlink"/>
                </a:solidFill>
                <a:latin typeface="Comic Sans MS" panose="030F0702030302020204" pitchFamily="66" charset="0"/>
              </a:rPr>
              <a:t>Question à choix multiples :</a:t>
            </a:r>
          </a:p>
          <a:p>
            <a:pPr eaLnBrk="1" hangingPunct="1">
              <a:lnSpc>
                <a:spcPct val="90000"/>
              </a:lnSpc>
            </a:pPr>
            <a:endParaRPr lang="fr-FR" altLang="fr-FR" sz="2400" b="1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Les noyaux gris centraux du cerveau 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ont un rôle dans…</a:t>
            </a:r>
            <a:endParaRPr lang="fr-FR" altLang="fr-FR" sz="2400" b="1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fr-FR" altLang="fr-FR" sz="1200" b="1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</a:t>
            </a:r>
            <a:r>
              <a:rPr lang="fr-FR" altLang="fr-FR" sz="2400" b="1" dirty="0">
                <a:solidFill>
                  <a:srgbClr val="FF8000"/>
                </a:solidFill>
                <a:latin typeface="Comic Sans MS" panose="030F0702030302020204" pitchFamily="66" charset="0"/>
              </a:rPr>
              <a:t>a) </a:t>
            </a:r>
            <a:r>
              <a:rPr lang="fr-FR" altLang="fr-FR" sz="2400" b="1" dirty="0" smtClean="0">
                <a:solidFill>
                  <a:srgbClr val="FF8000"/>
                </a:solidFill>
                <a:latin typeface="Comic Sans MS" panose="030F0702030302020204" pitchFamily="66" charset="0"/>
              </a:rPr>
              <a:t>le contrôle des mouvements</a:t>
            </a:r>
            <a:endParaRPr lang="fr-FR" altLang="fr-FR" sz="2400" b="1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b) 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l’analyse des sons</a:t>
            </a:r>
            <a:endParaRPr lang="fr-FR" altLang="fr-FR" sz="2400" b="1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c) 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le contrôle de la respiration</a:t>
            </a:r>
            <a:endParaRPr lang="fr-FR" altLang="fr-FR" sz="2400" b="1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d) 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le maintien de la température corporelle</a:t>
            </a:r>
            <a:endParaRPr lang="fr-FR" altLang="fr-FR" sz="2400" b="1" dirty="0">
              <a:solidFill>
                <a:srgbClr val="FF8000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e) aucune de ces 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réponses</a:t>
            </a:r>
          </a:p>
          <a:p>
            <a:pPr algn="just" eaLnBrk="1" hangingPunct="1">
              <a:lnSpc>
                <a:spcPct val="90000"/>
              </a:lnSpc>
            </a:pPr>
            <a:endParaRPr lang="fr-FR" altLang="fr-FR" sz="2400" b="1" dirty="0">
              <a:latin typeface="Comic Sans MS" panose="030F07020303020202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039" y="6207695"/>
            <a:ext cx="9191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Peux-tu nommer le principal centre d’analyse pour les réponses b, c et d?</a:t>
            </a:r>
            <a:endParaRPr lang="fr-CA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1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219200" y="1752600"/>
            <a:ext cx="6400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altLang="fr-FR" sz="2800" b="1">
                <a:solidFill>
                  <a:schemeClr val="folHlink"/>
                </a:solidFill>
                <a:latin typeface="Comic Sans MS" panose="030F0702030302020204" pitchFamily="66" charset="0"/>
              </a:rPr>
              <a:t>Question à choix multiples :</a:t>
            </a:r>
          </a:p>
          <a:p>
            <a:pPr eaLnBrk="1" hangingPunct="1">
              <a:lnSpc>
                <a:spcPct val="90000"/>
              </a:lnSpc>
            </a:pPr>
            <a:endParaRPr lang="fr-FR" altLang="fr-FR" sz="2400" b="1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>
                <a:latin typeface="Comic Sans MS" panose="030F0702030302020204" pitchFamily="66" charset="0"/>
              </a:rPr>
              <a:t>Un nerf rachidien peut participer à laquelle ou lesquelles des 3 grandes fonctions du système nerveux?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>
                <a:latin typeface="Comic Sans MS" panose="030F0702030302020204" pitchFamily="66" charset="0"/>
              </a:rPr>
              <a:t>	a) sensorielle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>
                <a:latin typeface="Comic Sans MS" panose="030F0702030302020204" pitchFamily="66" charset="0"/>
              </a:rPr>
              <a:t>	b) motrice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>
                <a:latin typeface="Comic Sans MS" panose="030F0702030302020204" pitchFamily="66" charset="0"/>
              </a:rPr>
              <a:t>	c) intégrative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>
                <a:latin typeface="Comic Sans MS" panose="030F0702030302020204" pitchFamily="66" charset="0"/>
              </a:rPr>
              <a:t>	d) a et b</a:t>
            </a:r>
            <a:endParaRPr lang="fr-FR" altLang="fr-FR" sz="2400" b="1">
              <a:solidFill>
                <a:srgbClr val="FF8000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>
                <a:latin typeface="Comic Sans MS" panose="030F0702030302020204" pitchFamily="66" charset="0"/>
              </a:rPr>
              <a:t>	e) a, b et c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2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43000" y="1981200"/>
            <a:ext cx="6669360" cy="4572000"/>
          </a:xfrm>
        </p:spPr>
        <p:txBody>
          <a:bodyPr anchor="ctr"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400" b="1" dirty="0">
                <a:solidFill>
                  <a:schemeClr val="folHlink"/>
                </a:solidFill>
                <a:latin typeface="Comic Sans MS" panose="030F0702030302020204" pitchFamily="66" charset="0"/>
              </a:rPr>
              <a:t>Complétez la phrase en indiquant le nom d’une composante d’un système de contrôle: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fr-FR" altLang="fr-FR" sz="2000" b="1" dirty="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altLang="fr-FR" sz="2000" b="1" dirty="0">
                <a:latin typeface="Comic Sans MS" panose="030F0702030302020204" pitchFamily="66" charset="0"/>
              </a:rPr>
              <a:t>Soit un réflexe spinal impliquant le bras</a:t>
            </a:r>
            <a:r>
              <a:rPr lang="fr-FR" altLang="fr-FR" sz="2400" b="1" dirty="0">
                <a:latin typeface="Comic Sans MS" panose="030F0702030302020204" pitchFamily="66" charset="0"/>
              </a:rPr>
              <a:t> </a:t>
            </a:r>
            <a:r>
              <a:rPr lang="fr-FR" altLang="fr-FR" sz="1800" b="1" dirty="0">
                <a:latin typeface="Comic Sans MS" panose="030F0702030302020204" pitchFamily="66" charset="0"/>
              </a:rPr>
              <a:t>(ex.: le médecin vous cogne le coude avec son petit marteau et vous réagissez normalement)</a:t>
            </a:r>
            <a:r>
              <a:rPr lang="fr-FR" altLang="fr-FR" sz="2400" b="1" dirty="0">
                <a:latin typeface="Comic Sans MS" panose="030F0702030302020204" pitchFamily="66" charset="0"/>
              </a:rPr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altLang="fr-FR" sz="2400" b="1" dirty="0">
                <a:latin typeface="Comic Sans MS" panose="030F0702030302020204" pitchFamily="66" charset="0"/>
              </a:rPr>
              <a:t> </a:t>
            </a:r>
            <a:r>
              <a:rPr lang="fr-FR" altLang="fr-FR" sz="2000" b="1" dirty="0" smtClean="0">
                <a:latin typeface="Comic Sans MS" panose="030F0702030302020204" pitchFamily="66" charset="0"/>
              </a:rPr>
              <a:t>Votre biceps (muscle du bras) peut être considéré comme le/la/l’ </a:t>
            </a:r>
            <a:r>
              <a:rPr lang="fr-FR" altLang="fr-FR" sz="2000" dirty="0" smtClean="0">
                <a:latin typeface="Comic Sans MS" panose="030F0702030302020204" pitchFamily="66" charset="0"/>
              </a:rPr>
              <a:t>(1)</a:t>
            </a:r>
            <a:r>
              <a:rPr lang="fr-FR" altLang="fr-FR" sz="2000" b="1" dirty="0" smtClean="0">
                <a:latin typeface="Comic Sans MS" panose="030F0702030302020204" pitchFamily="66" charset="0"/>
              </a:rPr>
              <a:t>___________ ; le rôle de centre d’analyse est pour sa part joué par </a:t>
            </a:r>
            <a:r>
              <a:rPr lang="fr-FR" altLang="fr-FR" sz="2400" dirty="0" smtClean="0">
                <a:latin typeface="Comic Sans MS" panose="030F0702030302020204" pitchFamily="66" charset="0"/>
              </a:rPr>
              <a:t>(2)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___________ </a:t>
            </a:r>
            <a:endParaRPr lang="fr-FR" altLang="fr-FR" sz="2400" b="1" dirty="0">
              <a:latin typeface="Comic Sans MS" panose="030F0702030302020204" pitchFamily="66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00200"/>
            <a:ext cx="7772400" cy="1143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400" b="1">
                <a:solidFill>
                  <a:schemeClr val="folHlink"/>
                </a:solidFill>
                <a:latin typeface="Comic Sans MS" panose="030F0702030302020204" pitchFamily="66" charset="0"/>
              </a:rPr>
              <a:t>Nommez le lobe du cerveau qui est pointé</a:t>
            </a: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000" b="1">
                <a:solidFill>
                  <a:schemeClr val="folHlink"/>
                </a:solidFill>
                <a:latin typeface="Comic Sans MS" panose="030F0702030302020204" pitchFamily="66" charset="0"/>
              </a:rPr>
              <a:t>(cerveau vu de dessus, partie postérieure en bas de la figure):	</a:t>
            </a:r>
            <a:r>
              <a:rPr lang="fr-FR" altLang="fr-FR" sz="2400" b="1">
                <a:latin typeface="Comic Sans MS" panose="030F0702030302020204" pitchFamily="66" charset="0"/>
              </a:rPr>
              <a:t>Lobe ____________</a:t>
            </a:r>
            <a:endParaRPr lang="fr-FR" altLang="fr-FR" sz="1800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3</a:t>
            </a:r>
            <a:endParaRPr lang="fr-FR" altLang="fr-FR">
              <a:latin typeface="Comic Sans MS" panose="030F0702030302020204" pitchFamily="66" charset="0"/>
            </a:endParaRPr>
          </a:p>
        </p:txBody>
      </p:sp>
      <p:pic>
        <p:nvPicPr>
          <p:cNvPr id="2560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3429000"/>
            <a:ext cx="2430463" cy="2971800"/>
          </a:xfrm>
          <a:ln/>
        </p:spPr>
      </p:pic>
      <p:sp>
        <p:nvSpPr>
          <p:cNvPr id="25605" name="Line 5"/>
          <p:cNvSpPr>
            <a:spLocks noChangeShapeType="1"/>
          </p:cNvSpPr>
          <p:nvPr/>
        </p:nvSpPr>
        <p:spPr bwMode="auto">
          <a:xfrm flipV="1">
            <a:off x="1978025" y="4038600"/>
            <a:ext cx="2209800" cy="22860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CA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4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43000" y="1828800"/>
            <a:ext cx="6400800" cy="4267200"/>
          </a:xfrm>
          <a:noFill/>
          <a:ln/>
        </p:spPr>
        <p:txBody>
          <a:bodyPr anchor="ctr"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altLang="fr-FR" sz="2800" b="1">
                <a:solidFill>
                  <a:schemeClr val="folHlink"/>
                </a:solidFill>
                <a:latin typeface="Comic Sans MS" panose="030F0702030302020204" pitchFamily="66" charset="0"/>
              </a:rPr>
              <a:t>Vrai ou Faux?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fr-FR" altLang="fr-FR" sz="2800" b="1">
              <a:latin typeface="Comic Sans MS" panose="030F0702030302020204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fr-FR" altLang="fr-FR" sz="2400" b="1">
                <a:latin typeface="Comic Sans MS" panose="030F0702030302020204" pitchFamily="66" charset="0"/>
              </a:rPr>
              <a:t>Les trois méninges, de la plus interne à la plus externe, sont : la pie-mère, la dure-mère et l’arachnoïde.</a:t>
            </a:r>
            <a:endParaRPr lang="fr-FR" altLang="fr-FR" sz="2800" b="1">
              <a:latin typeface="Comic Sans MS" panose="030F0702030302020204" pitchFamily="66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5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219200" y="1752600"/>
            <a:ext cx="6400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altLang="fr-FR" sz="2800" b="1" dirty="0">
                <a:solidFill>
                  <a:schemeClr val="folHlink"/>
                </a:solidFill>
                <a:latin typeface="Comic Sans MS" panose="030F0702030302020204" pitchFamily="66" charset="0"/>
              </a:rPr>
              <a:t>Question à choix multiples :</a:t>
            </a:r>
          </a:p>
          <a:p>
            <a:pPr algn="just" eaLnBrk="1" hangingPunct="1">
              <a:lnSpc>
                <a:spcPct val="90000"/>
              </a:lnSpc>
            </a:pPr>
            <a:endParaRPr lang="fr-FR" altLang="fr-FR" sz="2400" b="1" dirty="0" smtClean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Les noyaux gris centraux du cerveau ont un rôle dans…</a:t>
            </a:r>
          </a:p>
          <a:p>
            <a:pPr algn="just" eaLnBrk="1" hangingPunct="1">
              <a:lnSpc>
                <a:spcPct val="90000"/>
              </a:lnSpc>
            </a:pPr>
            <a:endParaRPr lang="fr-FR" altLang="fr-FR" sz="1200" b="1" dirty="0" smtClean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	a) le contrôle des mouvements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	b) l’analyse des sons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	c) le contrôle de la respiration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	d) le maintien de la température corporelle</a:t>
            </a:r>
            <a:endParaRPr lang="fr-FR" altLang="fr-FR" sz="2400" b="1" dirty="0" smtClean="0">
              <a:solidFill>
                <a:srgbClr val="FF8000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 smtClean="0">
                <a:latin typeface="Comic Sans MS" panose="030F0702030302020204" pitchFamily="66" charset="0"/>
              </a:rPr>
              <a:t>	e) aucune de ces réponses</a:t>
            </a:r>
            <a:endParaRPr lang="fr-FR" altLang="fr-FR" sz="2400" b="1" dirty="0" smtClean="0">
              <a:latin typeface="Comic Sans MS" panose="030F0702030302020204" pitchFamily="66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fr-FR" altLang="fr-FR" sz="4400" b="1">
                <a:solidFill>
                  <a:schemeClr val="folHlink"/>
                </a:solidFill>
              </a:rPr>
              <a:t>Attention!  </a:t>
            </a:r>
            <a:br>
              <a:rPr lang="fr-FR" altLang="fr-FR" sz="4400" b="1">
                <a:solidFill>
                  <a:schemeClr val="folHlink"/>
                </a:solidFill>
              </a:rPr>
            </a:br>
            <a:r>
              <a:rPr lang="fr-FR" altLang="fr-FR" sz="4400" b="1">
                <a:solidFill>
                  <a:schemeClr val="folHlink"/>
                </a:solidFill>
              </a:rPr>
              <a:t>Avez-vous noté vos réponses?</a:t>
            </a:r>
            <a:endParaRPr lang="fr-FR" altLang="fr-FR" sz="4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fr-FR" altLang="fr-FR" sz="3200"/>
              <a:t>Avant de continuer, assurez-vous de l’avoir fait!  Lire les réponses, ce n’est pas comme se poser les questions et tenter d’y répondre!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1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219200" y="1752600"/>
            <a:ext cx="6400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altLang="fr-FR" sz="2800" b="1" dirty="0">
                <a:solidFill>
                  <a:schemeClr val="folHlink"/>
                </a:solidFill>
                <a:latin typeface="Comic Sans MS" panose="030F0702030302020204" pitchFamily="66" charset="0"/>
              </a:rPr>
              <a:t>Question à choix multiples :</a:t>
            </a:r>
          </a:p>
          <a:p>
            <a:pPr eaLnBrk="1" hangingPunct="1">
              <a:lnSpc>
                <a:spcPct val="90000"/>
              </a:lnSpc>
            </a:pPr>
            <a:endParaRPr lang="fr-FR" altLang="fr-FR" sz="2400" b="1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Un nerf 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rachidien/spinal </a:t>
            </a:r>
            <a:r>
              <a:rPr lang="fr-FR" altLang="fr-FR" sz="2400" b="1" dirty="0">
                <a:latin typeface="Comic Sans MS" panose="030F0702030302020204" pitchFamily="66" charset="0"/>
              </a:rPr>
              <a:t>peut participer à laquelle ou lesquelles des 3 grandes fonctions du système nerveux?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a) sensorielle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b) motrice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c) intégrative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d) a et b</a:t>
            </a:r>
            <a:endParaRPr lang="fr-FR" altLang="fr-FR" sz="2400" b="1" dirty="0">
              <a:solidFill>
                <a:srgbClr val="FF8000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e) a, b et c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fr-FR" altLang="fr-FR" sz="4000" b="1">
                <a:solidFill>
                  <a:schemeClr val="folHlink"/>
                </a:solidFill>
                <a:latin typeface="Comic Sans MS" panose="030F0702030302020204" pitchFamily="66" charset="0"/>
              </a:rPr>
              <a:t>Numéro 1</a:t>
            </a:r>
            <a:endParaRPr lang="fr-FR" altLang="fr-FR">
              <a:latin typeface="Comic Sans MS" panose="030F0702030302020204" pitchFamily="66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219200" y="1752600"/>
            <a:ext cx="6400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altLang="fr-FR" sz="2800" b="1" dirty="0">
                <a:solidFill>
                  <a:schemeClr val="folHlink"/>
                </a:solidFill>
                <a:latin typeface="Comic Sans MS" panose="030F0702030302020204" pitchFamily="66" charset="0"/>
              </a:rPr>
              <a:t>Question à choix multiples :</a:t>
            </a:r>
          </a:p>
          <a:p>
            <a:pPr eaLnBrk="1" hangingPunct="1">
              <a:lnSpc>
                <a:spcPct val="90000"/>
              </a:lnSpc>
            </a:pPr>
            <a:endParaRPr lang="fr-FR" altLang="fr-FR" sz="2400" b="1" dirty="0"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Un nerf </a:t>
            </a:r>
            <a:r>
              <a:rPr lang="fr-FR" altLang="fr-FR" sz="2400" b="1" dirty="0" smtClean="0">
                <a:latin typeface="Comic Sans MS" panose="030F0702030302020204" pitchFamily="66" charset="0"/>
              </a:rPr>
              <a:t>rachidien/spinal </a:t>
            </a:r>
            <a:r>
              <a:rPr lang="fr-FR" altLang="fr-FR" sz="2400" b="1" dirty="0">
                <a:latin typeface="Comic Sans MS" panose="030F0702030302020204" pitchFamily="66" charset="0"/>
              </a:rPr>
              <a:t>peut participer à laquelle ou lesquelles des 3 grandes fonctions du système nerveux?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a) sensorielle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b) motrice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c) intégrative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</a:t>
            </a:r>
            <a:r>
              <a:rPr lang="fr-FR" altLang="fr-FR" sz="2400" b="1" dirty="0">
                <a:solidFill>
                  <a:srgbClr val="FF8000"/>
                </a:solidFill>
                <a:latin typeface="Comic Sans MS" panose="030F0702030302020204" pitchFamily="66" charset="0"/>
              </a:rPr>
              <a:t>d) a et b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 dirty="0">
                <a:latin typeface="Comic Sans MS" panose="030F0702030302020204" pitchFamily="66" charset="0"/>
              </a:rPr>
              <a:t>	e) a, b et c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0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1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2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3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4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5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6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17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2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3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4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5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6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7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8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ppt/theme/themeOverride9.xml><?xml version="1.0" encoding="utf-8"?>
<a:themeOverride xmlns:a="http://schemas.openxmlformats.org/drawingml/2006/main">
  <a:clrScheme name="Nouvelle présentation 11">
    <a:dk1>
      <a:srgbClr val="3E3E5C"/>
    </a:dk1>
    <a:lt1>
      <a:srgbClr val="FFFFFF"/>
    </a:lt1>
    <a:dk2>
      <a:srgbClr val="666699"/>
    </a:dk2>
    <a:lt2>
      <a:srgbClr val="FFFFFF"/>
    </a:lt2>
    <a:accent1>
      <a:srgbClr val="60597B"/>
    </a:accent1>
    <a:accent2>
      <a:srgbClr val="6666FF"/>
    </a:accent2>
    <a:accent3>
      <a:srgbClr val="B8B8CA"/>
    </a:accent3>
    <a:accent4>
      <a:srgbClr val="DADADA"/>
    </a:accent4>
    <a:accent5>
      <a:srgbClr val="B6B5BF"/>
    </a:accent5>
    <a:accent6>
      <a:srgbClr val="5C5CE7"/>
    </a:accent6>
    <a:hlink>
      <a:srgbClr val="99CCFF"/>
    </a:hlink>
    <a:folHlink>
      <a:srgbClr val="FFFF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594</Words>
  <Application>Microsoft Office PowerPoint</Application>
  <PresentationFormat>Affichage à l'écran (4:3)</PresentationFormat>
  <Paragraphs>107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0" baseType="lpstr">
      <vt:lpstr>Times</vt:lpstr>
      <vt:lpstr>Comic Sans MS</vt:lpstr>
      <vt:lpstr>Nouvelle présentation</vt:lpstr>
      <vt:lpstr>Un minitest formatif  avant l’examen 1  (système nerveux)</vt:lpstr>
      <vt:lpstr>Numéro 1</vt:lpstr>
      <vt:lpstr>Numéro 2</vt:lpstr>
      <vt:lpstr>Numéro 3</vt:lpstr>
      <vt:lpstr>Présentation PowerPoint</vt:lpstr>
      <vt:lpstr>Numéro 5</vt:lpstr>
      <vt:lpstr>Attention!   Avez-vous noté vos réponses?</vt:lpstr>
      <vt:lpstr>Numéro 1</vt:lpstr>
      <vt:lpstr>Numéro 1</vt:lpstr>
      <vt:lpstr>Numéro 2</vt:lpstr>
      <vt:lpstr>Numéro 2</vt:lpstr>
      <vt:lpstr>Numéro 3</vt:lpstr>
      <vt:lpstr>Numéro 3</vt:lpstr>
      <vt:lpstr>Présentation PowerPoint</vt:lpstr>
      <vt:lpstr>Présentation PowerPoint</vt:lpstr>
      <vt:lpstr>Numéro 5</vt:lpstr>
      <vt:lpstr>Numéro 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petit formatif  avant l’examen 1</dc:title>
  <dc:creator>Julie Lavoie</dc:creator>
  <cp:lastModifiedBy>Lavoie Julie</cp:lastModifiedBy>
  <cp:revision>42</cp:revision>
  <dcterms:created xsi:type="dcterms:W3CDTF">2005-04-04T19:55:56Z</dcterms:created>
  <dcterms:modified xsi:type="dcterms:W3CDTF">2017-10-04T23:23:05Z</dcterms:modified>
</cp:coreProperties>
</file>