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74" r:id="rId7"/>
    <p:sldId id="275" r:id="rId8"/>
    <p:sldId id="260" r:id="rId9"/>
    <p:sldId id="263" r:id="rId10"/>
    <p:sldId id="261" r:id="rId11"/>
    <p:sldId id="262" r:id="rId12"/>
    <p:sldId id="264" r:id="rId13"/>
    <p:sldId id="265" r:id="rId14"/>
    <p:sldId id="266" r:id="rId15"/>
    <p:sldId id="271" r:id="rId16"/>
    <p:sldId id="272" r:id="rId17"/>
    <p:sldId id="268" r:id="rId18"/>
    <p:sldId id="269" r:id="rId19"/>
    <p:sldId id="270" r:id="rId20"/>
    <p:sldId id="273" r:id="rId21"/>
  </p:sldIdLst>
  <p:sldSz cx="9144000" cy="6858000" type="screen4x3"/>
  <p:notesSz cx="6858000" cy="9144000"/>
  <p:defaultTextStyle>
    <a:defPPr>
      <a:defRPr lang="fr-CA"/>
    </a:defPPr>
    <a:lvl1pPr algn="l" rtl="0" fontAlgn="base">
      <a:spcBef>
        <a:spcPct val="0"/>
      </a:spcBef>
      <a:spcAft>
        <a:spcPct val="0"/>
      </a:spcAft>
      <a:defRPr sz="2800"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sz="2800"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sz="2800"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sz="2800"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sz="2800" kern="1200">
        <a:solidFill>
          <a:schemeClr val="tx1"/>
        </a:solidFill>
        <a:latin typeface="Comic Sans MS" panose="030F0702030302020204" pitchFamily="66" charset="0"/>
        <a:ea typeface="+mn-ea"/>
        <a:cs typeface="+mn-cs"/>
      </a:defRPr>
    </a:lvl5pPr>
    <a:lvl6pPr marL="2286000" algn="l" defTabSz="914400" rtl="0" eaLnBrk="1" latinLnBrk="0" hangingPunct="1">
      <a:defRPr sz="2800" kern="1200">
        <a:solidFill>
          <a:schemeClr val="tx1"/>
        </a:solidFill>
        <a:latin typeface="Comic Sans MS" panose="030F0702030302020204" pitchFamily="66" charset="0"/>
        <a:ea typeface="+mn-ea"/>
        <a:cs typeface="+mn-cs"/>
      </a:defRPr>
    </a:lvl6pPr>
    <a:lvl7pPr marL="2743200" algn="l" defTabSz="914400" rtl="0" eaLnBrk="1" latinLnBrk="0" hangingPunct="1">
      <a:defRPr sz="2800" kern="1200">
        <a:solidFill>
          <a:schemeClr val="tx1"/>
        </a:solidFill>
        <a:latin typeface="Comic Sans MS" panose="030F0702030302020204" pitchFamily="66" charset="0"/>
        <a:ea typeface="+mn-ea"/>
        <a:cs typeface="+mn-cs"/>
      </a:defRPr>
    </a:lvl7pPr>
    <a:lvl8pPr marL="3200400" algn="l" defTabSz="914400" rtl="0" eaLnBrk="1" latinLnBrk="0" hangingPunct="1">
      <a:defRPr sz="2800" kern="1200">
        <a:solidFill>
          <a:schemeClr val="tx1"/>
        </a:solidFill>
        <a:latin typeface="Comic Sans MS" panose="030F0702030302020204" pitchFamily="66" charset="0"/>
        <a:ea typeface="+mn-ea"/>
        <a:cs typeface="+mn-cs"/>
      </a:defRPr>
    </a:lvl8pPr>
    <a:lvl9pPr marL="3657600" algn="l" defTabSz="914400" rtl="0" eaLnBrk="1" latinLnBrk="0" hangingPunct="1">
      <a:defRPr sz="28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CCD0"/>
    <a:srgbClr val="0066FF"/>
    <a:srgbClr val="FF99CC"/>
    <a:srgbClr val="3399FF"/>
    <a:srgbClr val="FF3300"/>
    <a:srgbClr val="FFFF00"/>
    <a:srgbClr val="66FF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p>
        </p:txBody>
      </p:sp>
      <p:sp>
        <p:nvSpPr>
          <p:cNvPr id="5" name="Espace réservé du pied de page 4"/>
          <p:cNvSpPr>
            <a:spLocks noGrp="1"/>
          </p:cNvSpPr>
          <p:nvPr>
            <p:ph type="ftr" sz="quarter" idx="11"/>
          </p:nvPr>
        </p:nvSpPr>
        <p:spPr/>
        <p:txBody>
          <a:bodyPr/>
          <a:lstStyle>
            <a:lvl1pPr>
              <a:defRPr/>
            </a:lvl1pPr>
          </a:lstStyle>
          <a:p>
            <a:endParaRPr lang="fr-CA" altLang="fr-FR"/>
          </a:p>
        </p:txBody>
      </p:sp>
      <p:sp>
        <p:nvSpPr>
          <p:cNvPr id="6" name="Espace réservé du numéro de diapositive 5"/>
          <p:cNvSpPr>
            <a:spLocks noGrp="1"/>
          </p:cNvSpPr>
          <p:nvPr>
            <p:ph type="sldNum" sz="quarter" idx="12"/>
          </p:nvPr>
        </p:nvSpPr>
        <p:spPr/>
        <p:txBody>
          <a:bodyPr/>
          <a:lstStyle>
            <a:lvl1pPr>
              <a:defRPr/>
            </a:lvl1pPr>
          </a:lstStyle>
          <a:p>
            <a:fld id="{48BA95D1-5F25-44EF-A2E5-434D9603BB4A}" type="slidenum">
              <a:rPr lang="fr-CA" altLang="fr-FR"/>
              <a:pPr/>
              <a:t>‹N°›</a:t>
            </a:fld>
            <a:endParaRPr lang="fr-CA" altLang="fr-FR"/>
          </a:p>
        </p:txBody>
      </p:sp>
    </p:spTree>
    <p:extLst>
      <p:ext uri="{BB962C8B-B14F-4D97-AF65-F5344CB8AC3E}">
        <p14:creationId xmlns:p14="http://schemas.microsoft.com/office/powerpoint/2010/main" val="319067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p>
        </p:txBody>
      </p:sp>
      <p:sp>
        <p:nvSpPr>
          <p:cNvPr id="5" name="Espace réservé du pied de page 4"/>
          <p:cNvSpPr>
            <a:spLocks noGrp="1"/>
          </p:cNvSpPr>
          <p:nvPr>
            <p:ph type="ftr" sz="quarter" idx="11"/>
          </p:nvPr>
        </p:nvSpPr>
        <p:spPr/>
        <p:txBody>
          <a:bodyPr/>
          <a:lstStyle>
            <a:lvl1pPr>
              <a:defRPr/>
            </a:lvl1pPr>
          </a:lstStyle>
          <a:p>
            <a:endParaRPr lang="fr-CA" altLang="fr-FR"/>
          </a:p>
        </p:txBody>
      </p:sp>
      <p:sp>
        <p:nvSpPr>
          <p:cNvPr id="6" name="Espace réservé du numéro de diapositive 5"/>
          <p:cNvSpPr>
            <a:spLocks noGrp="1"/>
          </p:cNvSpPr>
          <p:nvPr>
            <p:ph type="sldNum" sz="quarter" idx="12"/>
          </p:nvPr>
        </p:nvSpPr>
        <p:spPr/>
        <p:txBody>
          <a:bodyPr/>
          <a:lstStyle>
            <a:lvl1pPr>
              <a:defRPr/>
            </a:lvl1pPr>
          </a:lstStyle>
          <a:p>
            <a:fld id="{DB3E3475-9172-4E0C-8BA6-5C87BEF820C4}" type="slidenum">
              <a:rPr lang="fr-CA" altLang="fr-FR"/>
              <a:pPr/>
              <a:t>‹N°›</a:t>
            </a:fld>
            <a:endParaRPr lang="fr-CA" altLang="fr-FR"/>
          </a:p>
        </p:txBody>
      </p:sp>
    </p:spTree>
    <p:extLst>
      <p:ext uri="{BB962C8B-B14F-4D97-AF65-F5344CB8AC3E}">
        <p14:creationId xmlns:p14="http://schemas.microsoft.com/office/powerpoint/2010/main" val="22718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p>
        </p:txBody>
      </p:sp>
      <p:sp>
        <p:nvSpPr>
          <p:cNvPr id="5" name="Espace réservé du pied de page 4"/>
          <p:cNvSpPr>
            <a:spLocks noGrp="1"/>
          </p:cNvSpPr>
          <p:nvPr>
            <p:ph type="ftr" sz="quarter" idx="11"/>
          </p:nvPr>
        </p:nvSpPr>
        <p:spPr/>
        <p:txBody>
          <a:bodyPr/>
          <a:lstStyle>
            <a:lvl1pPr>
              <a:defRPr/>
            </a:lvl1pPr>
          </a:lstStyle>
          <a:p>
            <a:endParaRPr lang="fr-CA" altLang="fr-FR"/>
          </a:p>
        </p:txBody>
      </p:sp>
      <p:sp>
        <p:nvSpPr>
          <p:cNvPr id="6" name="Espace réservé du numéro de diapositive 5"/>
          <p:cNvSpPr>
            <a:spLocks noGrp="1"/>
          </p:cNvSpPr>
          <p:nvPr>
            <p:ph type="sldNum" sz="quarter" idx="12"/>
          </p:nvPr>
        </p:nvSpPr>
        <p:spPr/>
        <p:txBody>
          <a:bodyPr/>
          <a:lstStyle>
            <a:lvl1pPr>
              <a:defRPr/>
            </a:lvl1pPr>
          </a:lstStyle>
          <a:p>
            <a:fld id="{6CE163FD-8F52-4758-B29B-D6C1FE7827B2}" type="slidenum">
              <a:rPr lang="fr-CA" altLang="fr-FR"/>
              <a:pPr/>
              <a:t>‹N°›</a:t>
            </a:fld>
            <a:endParaRPr lang="fr-CA" altLang="fr-FR"/>
          </a:p>
        </p:txBody>
      </p:sp>
    </p:spTree>
    <p:extLst>
      <p:ext uri="{BB962C8B-B14F-4D97-AF65-F5344CB8AC3E}">
        <p14:creationId xmlns:p14="http://schemas.microsoft.com/office/powerpoint/2010/main" val="22570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CA"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93B29601-4229-4221-BEFC-109B3C01ED2D}"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112846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CA"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B46467A7-258C-4C3D-A8C7-DEF8E723DECE}"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392614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CA"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CA"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0508126-1D9B-4C2B-B0C8-DF72B743A28B}"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291363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lvl1pPr>
              <a:defRPr/>
            </a:lvl1pPr>
          </a:lstStyle>
          <a:p>
            <a:endParaRPr lang="fr-CA"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CA"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AFB51FDB-9566-41FF-A26B-1267F014CA00}"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10327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lvl1pPr>
              <a:defRPr/>
            </a:lvl1pPr>
          </a:lstStyle>
          <a:p>
            <a:endParaRPr lang="fr-CA" altLang="fr-FR">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fr-CA" altLang="fr-FR">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2ECDB22B-A622-4217-A40B-300BEB84C3C3}"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1910391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lvl1pPr>
              <a:defRPr/>
            </a:lvl1pPr>
          </a:lstStyle>
          <a:p>
            <a:endParaRPr lang="fr-CA" altLang="fr-FR">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fr-CA" altLang="fr-FR">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59B841F3-2CBB-4976-8FD4-9A9D25F49028}"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159970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CA" altLang="fr-FR">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fr-CA" altLang="fr-FR">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7A14D398-9FB1-41BD-AF48-7227EDFFAC22}"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405167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CA"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CA"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9DA3D24F-13A3-4CA3-9CE7-C709FB1C2BAB}"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397613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p>
        </p:txBody>
      </p:sp>
      <p:sp>
        <p:nvSpPr>
          <p:cNvPr id="5" name="Espace réservé du pied de page 4"/>
          <p:cNvSpPr>
            <a:spLocks noGrp="1"/>
          </p:cNvSpPr>
          <p:nvPr>
            <p:ph type="ftr" sz="quarter" idx="11"/>
          </p:nvPr>
        </p:nvSpPr>
        <p:spPr/>
        <p:txBody>
          <a:bodyPr/>
          <a:lstStyle>
            <a:lvl1pPr>
              <a:defRPr/>
            </a:lvl1pPr>
          </a:lstStyle>
          <a:p>
            <a:endParaRPr lang="fr-CA" altLang="fr-FR"/>
          </a:p>
        </p:txBody>
      </p:sp>
      <p:sp>
        <p:nvSpPr>
          <p:cNvPr id="6" name="Espace réservé du numéro de diapositive 5"/>
          <p:cNvSpPr>
            <a:spLocks noGrp="1"/>
          </p:cNvSpPr>
          <p:nvPr>
            <p:ph type="sldNum" sz="quarter" idx="12"/>
          </p:nvPr>
        </p:nvSpPr>
        <p:spPr/>
        <p:txBody>
          <a:bodyPr/>
          <a:lstStyle>
            <a:lvl1pPr>
              <a:defRPr/>
            </a:lvl1pPr>
          </a:lstStyle>
          <a:p>
            <a:fld id="{6E189E14-E7CB-430B-BEB5-FB2FEE5EC98E}" type="slidenum">
              <a:rPr lang="fr-CA" altLang="fr-FR"/>
              <a:pPr/>
              <a:t>‹N°›</a:t>
            </a:fld>
            <a:endParaRPr lang="fr-CA" altLang="fr-FR"/>
          </a:p>
        </p:txBody>
      </p:sp>
    </p:spTree>
    <p:extLst>
      <p:ext uri="{BB962C8B-B14F-4D97-AF65-F5344CB8AC3E}">
        <p14:creationId xmlns:p14="http://schemas.microsoft.com/office/powerpoint/2010/main" val="310978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CA"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CA"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B4586C05-A78F-424D-A464-E892DE42422C}"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29884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CA"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9212173C-F8E7-4229-ACF1-78F30FD1142B}"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241851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CA"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9CCC7F3A-C67A-405D-B038-450993433ADD}"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16749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CA" altLang="fr-FR"/>
          </a:p>
        </p:txBody>
      </p:sp>
      <p:sp>
        <p:nvSpPr>
          <p:cNvPr id="5" name="Espace réservé du pied de page 4"/>
          <p:cNvSpPr>
            <a:spLocks noGrp="1"/>
          </p:cNvSpPr>
          <p:nvPr>
            <p:ph type="ftr" sz="quarter" idx="11"/>
          </p:nvPr>
        </p:nvSpPr>
        <p:spPr/>
        <p:txBody>
          <a:bodyPr/>
          <a:lstStyle>
            <a:lvl1pPr>
              <a:defRPr/>
            </a:lvl1pPr>
          </a:lstStyle>
          <a:p>
            <a:endParaRPr lang="fr-CA" altLang="fr-FR"/>
          </a:p>
        </p:txBody>
      </p:sp>
      <p:sp>
        <p:nvSpPr>
          <p:cNvPr id="6" name="Espace réservé du numéro de diapositive 5"/>
          <p:cNvSpPr>
            <a:spLocks noGrp="1"/>
          </p:cNvSpPr>
          <p:nvPr>
            <p:ph type="sldNum" sz="quarter" idx="12"/>
          </p:nvPr>
        </p:nvSpPr>
        <p:spPr/>
        <p:txBody>
          <a:bodyPr/>
          <a:lstStyle>
            <a:lvl1pPr>
              <a:defRPr/>
            </a:lvl1pPr>
          </a:lstStyle>
          <a:p>
            <a:fld id="{D3FB53B4-F4EF-4F1E-A9BB-4139B733ECB4}" type="slidenum">
              <a:rPr lang="fr-CA" altLang="fr-FR"/>
              <a:pPr/>
              <a:t>‹N°›</a:t>
            </a:fld>
            <a:endParaRPr lang="fr-CA" altLang="fr-FR"/>
          </a:p>
        </p:txBody>
      </p:sp>
    </p:spTree>
    <p:extLst>
      <p:ext uri="{BB962C8B-B14F-4D97-AF65-F5344CB8AC3E}">
        <p14:creationId xmlns:p14="http://schemas.microsoft.com/office/powerpoint/2010/main" val="367765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lvl1pPr>
              <a:defRPr/>
            </a:lvl1pPr>
          </a:lstStyle>
          <a:p>
            <a:endParaRPr lang="fr-CA" altLang="fr-FR"/>
          </a:p>
        </p:txBody>
      </p:sp>
      <p:sp>
        <p:nvSpPr>
          <p:cNvPr id="6" name="Espace réservé du pied de page 5"/>
          <p:cNvSpPr>
            <a:spLocks noGrp="1"/>
          </p:cNvSpPr>
          <p:nvPr>
            <p:ph type="ftr" sz="quarter" idx="11"/>
          </p:nvPr>
        </p:nvSpPr>
        <p:spPr/>
        <p:txBody>
          <a:bodyPr/>
          <a:lstStyle>
            <a:lvl1pPr>
              <a:defRPr/>
            </a:lvl1pPr>
          </a:lstStyle>
          <a:p>
            <a:endParaRPr lang="fr-CA" altLang="fr-FR"/>
          </a:p>
        </p:txBody>
      </p:sp>
      <p:sp>
        <p:nvSpPr>
          <p:cNvPr id="7" name="Espace réservé du numéro de diapositive 6"/>
          <p:cNvSpPr>
            <a:spLocks noGrp="1"/>
          </p:cNvSpPr>
          <p:nvPr>
            <p:ph type="sldNum" sz="quarter" idx="12"/>
          </p:nvPr>
        </p:nvSpPr>
        <p:spPr/>
        <p:txBody>
          <a:bodyPr/>
          <a:lstStyle>
            <a:lvl1pPr>
              <a:defRPr/>
            </a:lvl1pPr>
          </a:lstStyle>
          <a:p>
            <a:fld id="{93420C9C-A407-4D01-BDA8-4F5D7488E11B}" type="slidenum">
              <a:rPr lang="fr-CA" altLang="fr-FR"/>
              <a:pPr/>
              <a:t>‹N°›</a:t>
            </a:fld>
            <a:endParaRPr lang="fr-CA" altLang="fr-FR"/>
          </a:p>
        </p:txBody>
      </p:sp>
    </p:spTree>
    <p:extLst>
      <p:ext uri="{BB962C8B-B14F-4D97-AF65-F5344CB8AC3E}">
        <p14:creationId xmlns:p14="http://schemas.microsoft.com/office/powerpoint/2010/main" val="164556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lvl1pPr>
              <a:defRPr/>
            </a:lvl1pPr>
          </a:lstStyle>
          <a:p>
            <a:endParaRPr lang="fr-CA" altLang="fr-FR"/>
          </a:p>
        </p:txBody>
      </p:sp>
      <p:sp>
        <p:nvSpPr>
          <p:cNvPr id="8" name="Espace réservé du pied de page 7"/>
          <p:cNvSpPr>
            <a:spLocks noGrp="1"/>
          </p:cNvSpPr>
          <p:nvPr>
            <p:ph type="ftr" sz="quarter" idx="11"/>
          </p:nvPr>
        </p:nvSpPr>
        <p:spPr/>
        <p:txBody>
          <a:bodyPr/>
          <a:lstStyle>
            <a:lvl1pPr>
              <a:defRPr/>
            </a:lvl1pPr>
          </a:lstStyle>
          <a:p>
            <a:endParaRPr lang="fr-CA" altLang="fr-FR"/>
          </a:p>
        </p:txBody>
      </p:sp>
      <p:sp>
        <p:nvSpPr>
          <p:cNvPr id="9" name="Espace réservé du numéro de diapositive 8"/>
          <p:cNvSpPr>
            <a:spLocks noGrp="1"/>
          </p:cNvSpPr>
          <p:nvPr>
            <p:ph type="sldNum" sz="quarter" idx="12"/>
          </p:nvPr>
        </p:nvSpPr>
        <p:spPr/>
        <p:txBody>
          <a:bodyPr/>
          <a:lstStyle>
            <a:lvl1pPr>
              <a:defRPr/>
            </a:lvl1pPr>
          </a:lstStyle>
          <a:p>
            <a:fld id="{BE5D8022-A9C8-464D-85B9-05314C09CDB6}" type="slidenum">
              <a:rPr lang="fr-CA" altLang="fr-FR"/>
              <a:pPr/>
              <a:t>‹N°›</a:t>
            </a:fld>
            <a:endParaRPr lang="fr-CA" altLang="fr-FR"/>
          </a:p>
        </p:txBody>
      </p:sp>
    </p:spTree>
    <p:extLst>
      <p:ext uri="{BB962C8B-B14F-4D97-AF65-F5344CB8AC3E}">
        <p14:creationId xmlns:p14="http://schemas.microsoft.com/office/powerpoint/2010/main" val="174128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lvl1pPr>
              <a:defRPr/>
            </a:lvl1pPr>
          </a:lstStyle>
          <a:p>
            <a:endParaRPr lang="fr-CA" altLang="fr-FR"/>
          </a:p>
        </p:txBody>
      </p:sp>
      <p:sp>
        <p:nvSpPr>
          <p:cNvPr id="4" name="Espace réservé du pied de page 3"/>
          <p:cNvSpPr>
            <a:spLocks noGrp="1"/>
          </p:cNvSpPr>
          <p:nvPr>
            <p:ph type="ftr" sz="quarter" idx="11"/>
          </p:nvPr>
        </p:nvSpPr>
        <p:spPr/>
        <p:txBody>
          <a:bodyPr/>
          <a:lstStyle>
            <a:lvl1pPr>
              <a:defRPr/>
            </a:lvl1pPr>
          </a:lstStyle>
          <a:p>
            <a:endParaRPr lang="fr-CA" altLang="fr-FR"/>
          </a:p>
        </p:txBody>
      </p:sp>
      <p:sp>
        <p:nvSpPr>
          <p:cNvPr id="5" name="Espace réservé du numéro de diapositive 4"/>
          <p:cNvSpPr>
            <a:spLocks noGrp="1"/>
          </p:cNvSpPr>
          <p:nvPr>
            <p:ph type="sldNum" sz="quarter" idx="12"/>
          </p:nvPr>
        </p:nvSpPr>
        <p:spPr/>
        <p:txBody>
          <a:bodyPr/>
          <a:lstStyle>
            <a:lvl1pPr>
              <a:defRPr/>
            </a:lvl1pPr>
          </a:lstStyle>
          <a:p>
            <a:fld id="{3C72242D-4D78-4373-B690-B747B9DC529D}" type="slidenum">
              <a:rPr lang="fr-CA" altLang="fr-FR"/>
              <a:pPr/>
              <a:t>‹N°›</a:t>
            </a:fld>
            <a:endParaRPr lang="fr-CA" altLang="fr-FR"/>
          </a:p>
        </p:txBody>
      </p:sp>
    </p:spTree>
    <p:extLst>
      <p:ext uri="{BB962C8B-B14F-4D97-AF65-F5344CB8AC3E}">
        <p14:creationId xmlns:p14="http://schemas.microsoft.com/office/powerpoint/2010/main" val="192729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CA" altLang="fr-FR"/>
          </a:p>
        </p:txBody>
      </p:sp>
      <p:sp>
        <p:nvSpPr>
          <p:cNvPr id="3" name="Espace réservé du pied de page 2"/>
          <p:cNvSpPr>
            <a:spLocks noGrp="1"/>
          </p:cNvSpPr>
          <p:nvPr>
            <p:ph type="ftr" sz="quarter" idx="11"/>
          </p:nvPr>
        </p:nvSpPr>
        <p:spPr/>
        <p:txBody>
          <a:bodyPr/>
          <a:lstStyle>
            <a:lvl1pPr>
              <a:defRPr/>
            </a:lvl1pPr>
          </a:lstStyle>
          <a:p>
            <a:endParaRPr lang="fr-CA" altLang="fr-FR"/>
          </a:p>
        </p:txBody>
      </p:sp>
      <p:sp>
        <p:nvSpPr>
          <p:cNvPr id="4" name="Espace réservé du numéro de diapositive 3"/>
          <p:cNvSpPr>
            <a:spLocks noGrp="1"/>
          </p:cNvSpPr>
          <p:nvPr>
            <p:ph type="sldNum" sz="quarter" idx="12"/>
          </p:nvPr>
        </p:nvSpPr>
        <p:spPr/>
        <p:txBody>
          <a:bodyPr/>
          <a:lstStyle>
            <a:lvl1pPr>
              <a:defRPr/>
            </a:lvl1pPr>
          </a:lstStyle>
          <a:p>
            <a:fld id="{1141B0BA-955B-4A97-A7DC-FE032A7E4E9D}" type="slidenum">
              <a:rPr lang="fr-CA" altLang="fr-FR"/>
              <a:pPr/>
              <a:t>‹N°›</a:t>
            </a:fld>
            <a:endParaRPr lang="fr-CA" altLang="fr-FR"/>
          </a:p>
        </p:txBody>
      </p:sp>
    </p:spTree>
    <p:extLst>
      <p:ext uri="{BB962C8B-B14F-4D97-AF65-F5344CB8AC3E}">
        <p14:creationId xmlns:p14="http://schemas.microsoft.com/office/powerpoint/2010/main" val="401881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CA" altLang="fr-FR"/>
          </a:p>
        </p:txBody>
      </p:sp>
      <p:sp>
        <p:nvSpPr>
          <p:cNvPr id="6" name="Espace réservé du pied de page 5"/>
          <p:cNvSpPr>
            <a:spLocks noGrp="1"/>
          </p:cNvSpPr>
          <p:nvPr>
            <p:ph type="ftr" sz="quarter" idx="11"/>
          </p:nvPr>
        </p:nvSpPr>
        <p:spPr/>
        <p:txBody>
          <a:bodyPr/>
          <a:lstStyle>
            <a:lvl1pPr>
              <a:defRPr/>
            </a:lvl1pPr>
          </a:lstStyle>
          <a:p>
            <a:endParaRPr lang="fr-CA" altLang="fr-FR"/>
          </a:p>
        </p:txBody>
      </p:sp>
      <p:sp>
        <p:nvSpPr>
          <p:cNvPr id="7" name="Espace réservé du numéro de diapositive 6"/>
          <p:cNvSpPr>
            <a:spLocks noGrp="1"/>
          </p:cNvSpPr>
          <p:nvPr>
            <p:ph type="sldNum" sz="quarter" idx="12"/>
          </p:nvPr>
        </p:nvSpPr>
        <p:spPr/>
        <p:txBody>
          <a:bodyPr/>
          <a:lstStyle>
            <a:lvl1pPr>
              <a:defRPr/>
            </a:lvl1pPr>
          </a:lstStyle>
          <a:p>
            <a:fld id="{F6358252-A4DF-49A4-86A8-A5C4CDF067CC}" type="slidenum">
              <a:rPr lang="fr-CA" altLang="fr-FR"/>
              <a:pPr/>
              <a:t>‹N°›</a:t>
            </a:fld>
            <a:endParaRPr lang="fr-CA" altLang="fr-FR"/>
          </a:p>
        </p:txBody>
      </p:sp>
    </p:spTree>
    <p:extLst>
      <p:ext uri="{BB962C8B-B14F-4D97-AF65-F5344CB8AC3E}">
        <p14:creationId xmlns:p14="http://schemas.microsoft.com/office/powerpoint/2010/main" val="39441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CA" altLang="fr-FR"/>
          </a:p>
        </p:txBody>
      </p:sp>
      <p:sp>
        <p:nvSpPr>
          <p:cNvPr id="6" name="Espace réservé du pied de page 5"/>
          <p:cNvSpPr>
            <a:spLocks noGrp="1"/>
          </p:cNvSpPr>
          <p:nvPr>
            <p:ph type="ftr" sz="quarter" idx="11"/>
          </p:nvPr>
        </p:nvSpPr>
        <p:spPr/>
        <p:txBody>
          <a:bodyPr/>
          <a:lstStyle>
            <a:lvl1pPr>
              <a:defRPr/>
            </a:lvl1pPr>
          </a:lstStyle>
          <a:p>
            <a:endParaRPr lang="fr-CA" altLang="fr-FR"/>
          </a:p>
        </p:txBody>
      </p:sp>
      <p:sp>
        <p:nvSpPr>
          <p:cNvPr id="7" name="Espace réservé du numéro de diapositive 6"/>
          <p:cNvSpPr>
            <a:spLocks noGrp="1"/>
          </p:cNvSpPr>
          <p:nvPr>
            <p:ph type="sldNum" sz="quarter" idx="12"/>
          </p:nvPr>
        </p:nvSpPr>
        <p:spPr/>
        <p:txBody>
          <a:bodyPr/>
          <a:lstStyle>
            <a:lvl1pPr>
              <a:defRPr/>
            </a:lvl1pPr>
          </a:lstStyle>
          <a:p>
            <a:fld id="{3BF7E81F-7DA4-4E14-AAD0-E66E7819F705}" type="slidenum">
              <a:rPr lang="fr-CA" altLang="fr-FR"/>
              <a:pPr/>
              <a:t>‹N°›</a:t>
            </a:fld>
            <a:endParaRPr lang="fr-CA" altLang="fr-FR"/>
          </a:p>
        </p:txBody>
      </p:sp>
    </p:spTree>
    <p:extLst>
      <p:ext uri="{BB962C8B-B14F-4D97-AF65-F5344CB8AC3E}">
        <p14:creationId xmlns:p14="http://schemas.microsoft.com/office/powerpoint/2010/main" val="44291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fr-CA"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fr-CA"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5D2B70C-C882-4A38-B01D-B1BB40F4FB4B}" type="slidenum">
              <a:rPr lang="fr-CA" altLang="fr-FR"/>
              <a:pPr/>
              <a:t>‹N°›</a:t>
            </a:fld>
            <a:endParaRPr lang="fr-CA" alt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fr-CA" alt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fr-CA" alt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9664DDD-4279-4503-86EE-FCD1B709FC38}" type="slidenum">
              <a:rPr lang="fr-CA" altLang="fr-FR">
                <a:solidFill>
                  <a:srgbClr val="FFFFFF"/>
                </a:solidFill>
              </a:rPr>
              <a:pPr/>
              <a:t>‹N°›</a:t>
            </a:fld>
            <a:endParaRPr lang="fr-CA" altLang="fr-FR">
              <a:solidFill>
                <a:srgbClr val="FFFFFF"/>
              </a:solidFill>
            </a:endParaRPr>
          </a:p>
        </p:txBody>
      </p:sp>
    </p:spTree>
    <p:extLst>
      <p:ext uri="{BB962C8B-B14F-4D97-AF65-F5344CB8AC3E}">
        <p14:creationId xmlns:p14="http://schemas.microsoft.com/office/powerpoint/2010/main" val="387697167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erenicedoyon.wordpress.com/snc/encephale/le-cerveau/" TargetMode="External"/><Relationship Id="rId2" Type="http://schemas.openxmlformats.org/officeDocument/2006/relationships/hyperlink" Target="https://lecerveau.mcgill.ca/flash/i/i_12/i_12_cr/i_12_cr_con/i_12_cr_con.html"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berenicedoyon.files.wordpress.com/2012/04/16_fig0811.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ecerveau.mcgill.ca/flash/d/d_08/d_08_cr/d_08_cr_anx/d_08_cr_anx.html" TargetMode="External"/><Relationship Id="rId7" Type="http://schemas.openxmlformats.org/officeDocument/2006/relationships/image" Target="../media/image7.jpeg"/><Relationship Id="rId2" Type="http://schemas.openxmlformats.org/officeDocument/2006/relationships/hyperlink" Target="https://lecerveau.mcgill.ca/flash/i/i_12/i_12_cr/i_12_cr_con/i_12_cr_con.html" TargetMode="External"/><Relationship Id="rId1" Type="http://schemas.openxmlformats.org/officeDocument/2006/relationships/slideLayout" Target="../slideLayouts/slideLayout13.xml"/><Relationship Id="rId6" Type="http://schemas.openxmlformats.org/officeDocument/2006/relationships/hyperlink" Target="http://www.neuromedia.ca/le-systeme-limbique/" TargetMode="External"/><Relationship Id="rId5" Type="http://schemas.openxmlformats.org/officeDocument/2006/relationships/image" Target="../media/image6.png"/><Relationship Id="rId4" Type="http://schemas.openxmlformats.org/officeDocument/2006/relationships/hyperlink" Target="http://www.neuromedia.ca/wp-content/uploads/2013/06/Systeme_limbique_1.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2522538"/>
          </a:xfrm>
        </p:spPr>
        <p:txBody>
          <a:bodyPr anchor="ctr"/>
          <a:lstStyle/>
          <a:p>
            <a:r>
              <a:rPr lang="fr-CA" altLang="fr-FR" sz="3600" b="1">
                <a:solidFill>
                  <a:schemeClr val="tx1"/>
                </a:solidFill>
                <a:latin typeface="Comic Sans MS" panose="030F0702030302020204" pitchFamily="66" charset="0"/>
              </a:rPr>
              <a:t>Semaine 4 : </a:t>
            </a:r>
            <a:br>
              <a:rPr lang="fr-CA" altLang="fr-FR" sz="3600" b="1">
                <a:solidFill>
                  <a:schemeClr val="tx1"/>
                </a:solidFill>
                <a:latin typeface="Comic Sans MS" panose="030F0702030302020204" pitchFamily="66" charset="0"/>
              </a:rPr>
            </a:br>
            <a:r>
              <a:rPr lang="fr-CA" altLang="fr-FR" sz="3600" b="1">
                <a:solidFill>
                  <a:schemeClr val="tx1"/>
                </a:solidFill>
                <a:latin typeface="Comic Sans MS" panose="030F0702030302020204" pitchFamily="66" charset="0"/>
              </a:rPr>
              <a:t/>
            </a:r>
            <a:br>
              <a:rPr lang="fr-CA" altLang="fr-FR" sz="3600" b="1">
                <a:solidFill>
                  <a:schemeClr val="tx1"/>
                </a:solidFill>
                <a:latin typeface="Comic Sans MS" panose="030F0702030302020204" pitchFamily="66" charset="0"/>
              </a:rPr>
            </a:br>
            <a:r>
              <a:rPr lang="fr-CA" altLang="fr-FR" sz="3600" b="1">
                <a:solidFill>
                  <a:schemeClr val="tx1"/>
                </a:solidFill>
                <a:latin typeface="Comic Sans MS" panose="030F0702030302020204" pitchFamily="66" charset="0"/>
              </a:rPr>
              <a:t>Le </a:t>
            </a:r>
            <a:r>
              <a:rPr lang="fr-CA" altLang="fr-FR" sz="3600" b="1">
                <a:solidFill>
                  <a:srgbClr val="FFFF00"/>
                </a:solidFill>
                <a:latin typeface="Comic Sans MS" panose="030F0702030302020204" pitchFamily="66" charset="0"/>
              </a:rPr>
              <a:t>CERVEAU</a:t>
            </a:r>
            <a:r>
              <a:rPr lang="fr-CA" altLang="fr-FR" sz="3600" b="1">
                <a:solidFill>
                  <a:schemeClr val="tx1"/>
                </a:solidFill>
                <a:latin typeface="Comic Sans MS" panose="030F0702030302020204" pitchFamily="66" charset="0"/>
              </a:rPr>
              <a:t> </a:t>
            </a:r>
            <a:br>
              <a:rPr lang="fr-CA" altLang="fr-FR" sz="3600" b="1">
                <a:solidFill>
                  <a:schemeClr val="tx1"/>
                </a:solidFill>
                <a:latin typeface="Comic Sans MS" panose="030F0702030302020204" pitchFamily="66" charset="0"/>
              </a:rPr>
            </a:br>
            <a:r>
              <a:rPr lang="fr-CA" altLang="fr-FR" sz="3600" b="1">
                <a:solidFill>
                  <a:schemeClr val="tx1"/>
                </a:solidFill>
                <a:latin typeface="Comic Sans MS" panose="030F0702030302020204" pitchFamily="66" charset="0"/>
              </a:rPr>
              <a:t>en images </a:t>
            </a:r>
            <a:r>
              <a:rPr lang="fr-CA" altLang="fr-FR" sz="3600" b="1">
                <a:solidFill>
                  <a:srgbClr val="66FF33"/>
                </a:solidFill>
                <a:latin typeface="Comic Sans MS" panose="030F0702030302020204" pitchFamily="66" charset="0"/>
              </a:rPr>
              <a:t>c</a:t>
            </a:r>
            <a:r>
              <a:rPr lang="fr-CA" altLang="fr-FR" sz="3600" b="1">
                <a:solidFill>
                  <a:srgbClr val="FFFF00"/>
                </a:solidFill>
                <a:latin typeface="Comic Sans MS" panose="030F0702030302020204" pitchFamily="66" charset="0"/>
              </a:rPr>
              <a:t>o</a:t>
            </a:r>
            <a:r>
              <a:rPr lang="fr-CA" altLang="fr-FR" sz="3600" b="1">
                <a:solidFill>
                  <a:srgbClr val="FF3300"/>
                </a:solidFill>
                <a:latin typeface="Comic Sans MS" panose="030F0702030302020204" pitchFamily="66" charset="0"/>
              </a:rPr>
              <a:t>u</a:t>
            </a:r>
            <a:r>
              <a:rPr lang="fr-CA" altLang="fr-FR" sz="3600" b="1">
                <a:solidFill>
                  <a:srgbClr val="FFFF00"/>
                </a:solidFill>
                <a:latin typeface="Comic Sans MS" panose="030F0702030302020204" pitchFamily="66" charset="0"/>
              </a:rPr>
              <a:t>l</a:t>
            </a:r>
            <a:r>
              <a:rPr lang="fr-CA" altLang="fr-FR" sz="3600" b="1">
                <a:solidFill>
                  <a:srgbClr val="0000FF"/>
                </a:solidFill>
                <a:latin typeface="Comic Sans MS" panose="030F0702030302020204" pitchFamily="66" charset="0"/>
              </a:rPr>
              <a:t>e</a:t>
            </a:r>
            <a:r>
              <a:rPr lang="fr-CA" altLang="fr-FR" sz="3600" b="1">
                <a:solidFill>
                  <a:srgbClr val="FFFF00"/>
                </a:solidFill>
                <a:latin typeface="Comic Sans MS" panose="030F0702030302020204" pitchFamily="66" charset="0"/>
              </a:rPr>
              <a:t>u</a:t>
            </a:r>
            <a:r>
              <a:rPr lang="fr-CA" altLang="fr-FR" sz="3600" b="1">
                <a:solidFill>
                  <a:srgbClr val="FF9933"/>
                </a:solidFill>
                <a:latin typeface="Comic Sans MS" panose="030F0702030302020204" pitchFamily="66" charset="0"/>
              </a:rPr>
              <a:t>r</a:t>
            </a:r>
            <a:r>
              <a:rPr lang="fr-CA" altLang="fr-FR" sz="3600" b="1">
                <a:solidFill>
                  <a:srgbClr val="FFFF00"/>
                </a:solidFill>
                <a:latin typeface="Comic Sans MS" panose="030F0702030302020204" pitchFamily="66" charset="0"/>
              </a:rPr>
              <a:t>s</a:t>
            </a:r>
            <a:r>
              <a:rPr lang="fr-CA" altLang="fr-FR" sz="3600" b="1">
                <a:solidFill>
                  <a:schemeClr val="tx1"/>
                </a:solidFill>
                <a:latin typeface="Comic Sans MS" panose="030F0702030302020204" pitchFamily="66" charset="0"/>
              </a:rPr>
              <a:t>!</a:t>
            </a:r>
          </a:p>
        </p:txBody>
      </p:sp>
      <p:sp>
        <p:nvSpPr>
          <p:cNvPr id="2052" name="Text Box 4"/>
          <p:cNvSpPr txBox="1">
            <a:spLocks noChangeArrowheads="1"/>
          </p:cNvSpPr>
          <p:nvPr/>
        </p:nvSpPr>
        <p:spPr bwMode="auto">
          <a:xfrm>
            <a:off x="179388" y="6308725"/>
            <a:ext cx="300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000">
                <a:solidFill>
                  <a:schemeClr val="folHlink"/>
                </a:solidFill>
              </a:rPr>
              <a:t>Julie Lavoie,</a:t>
            </a:r>
          </a:p>
          <a:p>
            <a:r>
              <a:rPr lang="fr-CA" altLang="fr-FR" sz="1000">
                <a:solidFill>
                  <a:schemeClr val="folHlink"/>
                </a:solidFill>
              </a:rPr>
              <a:t>Enseignante en biologie au Collège Lionel-Groulx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 les aires fonctionnelles</a:t>
            </a:r>
            <a:endParaRPr lang="fr-CA" altLang="fr-FR" sz="2800">
              <a:latin typeface="Comic Sans MS" panose="030F0702030302020204" pitchFamily="66" charset="0"/>
            </a:endParaRPr>
          </a:p>
        </p:txBody>
      </p:sp>
      <p:sp>
        <p:nvSpPr>
          <p:cNvPr id="11267" name="Text Box 3"/>
          <p:cNvSpPr txBox="1">
            <a:spLocks noChangeArrowheads="1"/>
          </p:cNvSpPr>
          <p:nvPr/>
        </p:nvSpPr>
        <p:spPr bwMode="auto">
          <a:xfrm>
            <a:off x="-52388" y="6165850"/>
            <a:ext cx="110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a:t>
            </a:r>
          </a:p>
          <a:p>
            <a:r>
              <a:rPr lang="fr-CA" altLang="fr-FR" sz="2000">
                <a:solidFill>
                  <a:schemeClr val="folHlink"/>
                </a:solidFill>
              </a:rPr>
              <a:t>p. 65</a:t>
            </a:r>
          </a:p>
        </p:txBody>
      </p:sp>
      <p:pic>
        <p:nvPicPr>
          <p:cNvPr id="11270" name="Picture 6" descr="page65-couleur-part2-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t="1237"/>
          <a:stretch>
            <a:fillRect/>
          </a:stretch>
        </p:blipFill>
        <p:spPr>
          <a:xfrm>
            <a:off x="1403350" y="1412875"/>
            <a:ext cx="6264275"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Rectangle 7"/>
          <p:cNvSpPr>
            <a:spLocks noChangeArrowheads="1"/>
          </p:cNvSpPr>
          <p:nvPr/>
        </p:nvSpPr>
        <p:spPr bwMode="auto">
          <a:xfrm>
            <a:off x="5580063" y="5805488"/>
            <a:ext cx="2087562" cy="1052512"/>
          </a:xfrm>
          <a:prstGeom prst="rect">
            <a:avLst/>
          </a:prstGeom>
          <a:solidFill>
            <a:srgbClr val="CCFFCC">
              <a:alpha val="24001"/>
            </a:srgbClr>
          </a:solidFill>
          <a:ln w="41275">
            <a:solidFill>
              <a:srgbClr val="66FF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 les aires fonctionnelles (1/2)</a:t>
            </a:r>
            <a:endParaRPr lang="fr-CA" altLang="fr-FR" sz="2800">
              <a:latin typeface="Comic Sans MS" panose="030F0702030302020204" pitchFamily="66" charset="0"/>
            </a:endParaRPr>
          </a:p>
        </p:txBody>
      </p:sp>
      <p:sp>
        <p:nvSpPr>
          <p:cNvPr id="14339" name="Rectangle 3"/>
          <p:cNvSpPr>
            <a:spLocks noGrp="1" noChangeArrowheads="1"/>
          </p:cNvSpPr>
          <p:nvPr>
            <p:ph type="body" idx="1"/>
          </p:nvPr>
        </p:nvSpPr>
        <p:spPr>
          <a:xfrm>
            <a:off x="457200" y="1700213"/>
            <a:ext cx="8229600" cy="4968875"/>
          </a:xfrm>
        </p:spPr>
        <p:txBody>
          <a:bodyPr/>
          <a:lstStyle/>
          <a:p>
            <a:pPr>
              <a:lnSpc>
                <a:spcPct val="160000"/>
              </a:lnSpc>
              <a:spcAft>
                <a:spcPct val="50000"/>
              </a:spcAft>
            </a:pPr>
            <a:r>
              <a:rPr lang="fr-CA" altLang="fr-FR" sz="2000" b="1" u="sng">
                <a:solidFill>
                  <a:schemeClr val="folHlink"/>
                </a:solidFill>
                <a:latin typeface="Comic Sans MS" panose="030F0702030302020204" pitchFamily="66" charset="0"/>
              </a:rPr>
              <a:t>Rappelez-vous : les seules aires que vous avez à situer sont :</a:t>
            </a:r>
            <a:r>
              <a:rPr lang="fr-CA" altLang="fr-FR" sz="1800">
                <a:solidFill>
                  <a:schemeClr val="hlink"/>
                </a:solidFill>
                <a:latin typeface="Comic Sans MS" panose="030F0702030302020204" pitchFamily="66" charset="0"/>
              </a:rPr>
              <a:t> </a:t>
            </a:r>
          </a:p>
          <a:p>
            <a:pPr>
              <a:lnSpc>
                <a:spcPct val="140000"/>
              </a:lnSpc>
            </a:pPr>
            <a:r>
              <a:rPr lang="fr-CA" altLang="fr-FR" sz="1800" b="1">
                <a:solidFill>
                  <a:srgbClr val="FF3300"/>
                </a:solidFill>
                <a:latin typeface="Comic Sans MS" panose="030F0702030302020204" pitchFamily="66" charset="0"/>
              </a:rPr>
              <a:t>l’aire motrice primaire</a:t>
            </a:r>
            <a:r>
              <a:rPr lang="fr-CA" altLang="fr-FR" sz="1800" b="1">
                <a:solidFill>
                  <a:schemeClr val="hlink"/>
                </a:solidFill>
                <a:latin typeface="Comic Sans MS" panose="030F0702030302020204" pitchFamily="66" charset="0"/>
              </a:rPr>
              <a:t> </a:t>
            </a:r>
            <a:r>
              <a:rPr lang="fr-CA" altLang="fr-FR" sz="1800">
                <a:latin typeface="Comic Sans MS" panose="030F0702030302020204" pitchFamily="66" charset="0"/>
              </a:rPr>
              <a:t>[juste devant le sillon central]</a:t>
            </a:r>
            <a:r>
              <a:rPr lang="fr-CA" altLang="fr-FR" sz="1800" b="1">
                <a:latin typeface="Comic Sans MS" panose="030F0702030302020204" pitchFamily="66" charset="0"/>
              </a:rPr>
              <a:t> </a:t>
            </a:r>
            <a:r>
              <a:rPr lang="fr-CA" altLang="fr-FR" sz="1800" b="1">
                <a:solidFill>
                  <a:schemeClr val="tx2"/>
                </a:solidFill>
                <a:latin typeface="Comic Sans MS" panose="030F0702030302020204" pitchFamily="66" charset="0"/>
              </a:rPr>
              <a:t>et </a:t>
            </a:r>
            <a:r>
              <a:rPr lang="fr-CA" altLang="fr-FR" sz="1800" b="1">
                <a:solidFill>
                  <a:srgbClr val="FF99CC"/>
                </a:solidFill>
                <a:latin typeface="Comic Sans MS" panose="030F0702030302020204" pitchFamily="66" charset="0"/>
              </a:rPr>
              <a:t>l’aire motrice du langage (aire de Broca)</a:t>
            </a:r>
            <a:r>
              <a:rPr lang="fr-CA" altLang="fr-FR" sz="1800">
                <a:solidFill>
                  <a:srgbClr val="FF99CC"/>
                </a:solidFill>
                <a:latin typeface="Comic Sans MS" panose="030F0702030302020204" pitchFamily="66" charset="0"/>
              </a:rPr>
              <a:t> </a:t>
            </a:r>
            <a:r>
              <a:rPr lang="fr-CA" altLang="fr-FR" sz="1800">
                <a:latin typeface="Comic Sans MS" panose="030F0702030302020204" pitchFamily="66" charset="0"/>
              </a:rPr>
              <a:t>[juste en bas] </a:t>
            </a:r>
            <a:r>
              <a:rPr lang="fr-CA" altLang="fr-FR" sz="1800">
                <a:solidFill>
                  <a:schemeClr val="tx2"/>
                </a:solidFill>
                <a:latin typeface="Comic Sans MS" panose="030F0702030302020204" pitchFamily="66" charset="0"/>
              </a:rPr>
              <a:t>; en général, les fonctions motrices sont rattachées au lobe frontal, comme ici!</a:t>
            </a:r>
          </a:p>
          <a:p>
            <a:pPr>
              <a:lnSpc>
                <a:spcPct val="140000"/>
              </a:lnSpc>
              <a:buFontTx/>
              <a:buNone/>
            </a:pPr>
            <a:endParaRPr lang="fr-CA" altLang="fr-FR" sz="800">
              <a:latin typeface="Comic Sans MS" panose="030F0702030302020204" pitchFamily="66" charset="0"/>
            </a:endParaRPr>
          </a:p>
          <a:p>
            <a:pPr>
              <a:lnSpc>
                <a:spcPct val="140000"/>
              </a:lnSpc>
            </a:pPr>
            <a:r>
              <a:rPr lang="fr-CA" altLang="fr-FR" sz="1800" b="1">
                <a:solidFill>
                  <a:srgbClr val="66FF33"/>
                </a:solidFill>
                <a:latin typeface="Comic Sans MS" panose="030F0702030302020204" pitchFamily="66" charset="0"/>
              </a:rPr>
              <a:t>l’aire visuelle primaire</a:t>
            </a:r>
            <a:r>
              <a:rPr lang="fr-CA" altLang="fr-FR" sz="1800">
                <a:solidFill>
                  <a:srgbClr val="66FF33"/>
                </a:solidFill>
                <a:latin typeface="Comic Sans MS" panose="030F0702030302020204" pitchFamily="66" charset="0"/>
              </a:rPr>
              <a:t> </a:t>
            </a:r>
            <a:r>
              <a:rPr lang="fr-CA" altLang="fr-FR" sz="1800">
                <a:latin typeface="Comic Sans MS" panose="030F0702030302020204" pitchFamily="66" charset="0"/>
              </a:rPr>
              <a:t>[les yeux sont à l’avant… l’aire du cerveau qui perçoit les images est à l’arrière!]</a:t>
            </a:r>
          </a:p>
          <a:p>
            <a:pPr>
              <a:lnSpc>
                <a:spcPct val="140000"/>
              </a:lnSpc>
              <a:buFontTx/>
              <a:buNone/>
            </a:pPr>
            <a:endParaRPr lang="fr-CA" altLang="fr-FR" sz="800">
              <a:latin typeface="Comic Sans MS" panose="030F0702030302020204" pitchFamily="66" charset="0"/>
            </a:endParaRPr>
          </a:p>
          <a:p>
            <a:pPr>
              <a:lnSpc>
                <a:spcPct val="140000"/>
              </a:lnSpc>
            </a:pPr>
            <a:r>
              <a:rPr lang="fr-CA" altLang="fr-FR" sz="1800" b="1">
                <a:solidFill>
                  <a:srgbClr val="FFFF00"/>
                </a:solidFill>
                <a:latin typeface="Comic Sans MS" panose="030F0702030302020204" pitchFamily="66" charset="0"/>
              </a:rPr>
              <a:t>l’aire auditive primaire</a:t>
            </a:r>
            <a:r>
              <a:rPr lang="fr-CA" altLang="fr-FR" sz="1800">
                <a:solidFill>
                  <a:srgbClr val="FFFF00"/>
                </a:solidFill>
                <a:latin typeface="Comic Sans MS" panose="030F0702030302020204" pitchFamily="66" charset="0"/>
              </a:rPr>
              <a:t> </a:t>
            </a:r>
            <a:r>
              <a:rPr lang="fr-CA" altLang="fr-FR" sz="1800">
                <a:latin typeface="Comic Sans MS" panose="030F0702030302020204" pitchFamily="66" charset="0"/>
              </a:rPr>
              <a:t>[les oreilles sont sur les côtés… l’aire du cerveau qui perçoit les sons est juste en-dessous, dans les lobes temporaux : là, c’est « logique »!]</a:t>
            </a:r>
          </a:p>
          <a:p>
            <a:pPr>
              <a:lnSpc>
                <a:spcPct val="140000"/>
              </a:lnSpc>
              <a:buFontTx/>
              <a:buNone/>
            </a:pPr>
            <a:endParaRPr lang="fr-CA" altLang="fr-FR" sz="1800">
              <a:solidFill>
                <a:srgbClr val="FFFF00"/>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 les aires fonctionnelles (2/2)</a:t>
            </a:r>
            <a:endParaRPr lang="fr-CA" altLang="fr-FR" sz="2800">
              <a:latin typeface="Comic Sans MS" panose="030F0702030302020204" pitchFamily="66" charset="0"/>
            </a:endParaRPr>
          </a:p>
        </p:txBody>
      </p:sp>
      <p:sp>
        <p:nvSpPr>
          <p:cNvPr id="15363" name="Rectangle 3"/>
          <p:cNvSpPr>
            <a:spLocks noGrp="1" noChangeArrowheads="1"/>
          </p:cNvSpPr>
          <p:nvPr>
            <p:ph type="body" idx="1"/>
          </p:nvPr>
        </p:nvSpPr>
        <p:spPr>
          <a:xfrm>
            <a:off x="468313" y="1773238"/>
            <a:ext cx="8229600" cy="4525962"/>
          </a:xfrm>
        </p:spPr>
        <p:txBody>
          <a:bodyPr/>
          <a:lstStyle/>
          <a:p>
            <a:pPr>
              <a:lnSpc>
                <a:spcPct val="140000"/>
              </a:lnSpc>
            </a:pPr>
            <a:r>
              <a:rPr lang="fr-CA" altLang="fr-FR" sz="1800" b="1" u="sng">
                <a:solidFill>
                  <a:schemeClr val="folHlink"/>
                </a:solidFill>
                <a:latin typeface="Comic Sans MS" panose="030F0702030302020204" pitchFamily="66" charset="0"/>
              </a:rPr>
              <a:t>Rappelez-vous : les seules aires que vous avez à situer sont (suite) :</a:t>
            </a:r>
            <a:endParaRPr lang="fr-CA" altLang="fr-FR" sz="1800">
              <a:solidFill>
                <a:schemeClr val="hlink"/>
              </a:solidFill>
              <a:latin typeface="Comic Sans MS" panose="030F0702030302020204" pitchFamily="66" charset="0"/>
            </a:endParaRPr>
          </a:p>
          <a:p>
            <a:pPr>
              <a:lnSpc>
                <a:spcPct val="140000"/>
              </a:lnSpc>
            </a:pPr>
            <a:r>
              <a:rPr lang="fr-CA" altLang="fr-FR" sz="1800" b="1">
                <a:solidFill>
                  <a:srgbClr val="3399FF"/>
                </a:solidFill>
                <a:latin typeface="Comic Sans MS" panose="030F0702030302020204" pitchFamily="66" charset="0"/>
              </a:rPr>
              <a:t>l’aire somesthésique primaire (ou aire sensitive primaire)</a:t>
            </a:r>
            <a:r>
              <a:rPr lang="fr-CA" altLang="fr-FR" sz="1800">
                <a:solidFill>
                  <a:schemeClr val="tx2"/>
                </a:solidFill>
                <a:latin typeface="Comic Sans MS" panose="030F0702030302020204" pitchFamily="66" charset="0"/>
              </a:rPr>
              <a:t> </a:t>
            </a:r>
            <a:r>
              <a:rPr lang="fr-CA" altLang="fr-FR" sz="1800">
                <a:latin typeface="Comic Sans MS" panose="030F0702030302020204" pitchFamily="66" charset="0"/>
              </a:rPr>
              <a:t>[juste derrière le sillon central]</a:t>
            </a:r>
            <a:endParaRPr lang="fr-CA" altLang="fr-FR" sz="1800">
              <a:solidFill>
                <a:schemeClr val="tx2"/>
              </a:solidFill>
              <a:latin typeface="Comic Sans MS" panose="030F0702030302020204" pitchFamily="66" charset="0"/>
            </a:endParaRPr>
          </a:p>
          <a:p>
            <a:pPr>
              <a:lnSpc>
                <a:spcPct val="140000"/>
              </a:lnSpc>
            </a:pPr>
            <a:r>
              <a:rPr lang="fr-CA" altLang="fr-FR" sz="1800" b="1">
                <a:solidFill>
                  <a:srgbClr val="00CCFF"/>
                </a:solidFill>
                <a:latin typeface="Comic Sans MS" panose="030F0702030302020204" pitchFamily="66" charset="0"/>
              </a:rPr>
              <a:t>l’aire gustative primaire</a:t>
            </a:r>
            <a:r>
              <a:rPr lang="fr-CA" altLang="fr-FR" sz="1800">
                <a:solidFill>
                  <a:srgbClr val="00CCFF"/>
                </a:solidFill>
                <a:latin typeface="Comic Sans MS" panose="030F0702030302020204" pitchFamily="66" charset="0"/>
              </a:rPr>
              <a:t> </a:t>
            </a:r>
            <a:r>
              <a:rPr lang="fr-CA" altLang="fr-FR" sz="1800">
                <a:latin typeface="Comic Sans MS" panose="030F0702030302020204" pitchFamily="66" charset="0"/>
              </a:rPr>
              <a:t>[juste en bas de la somesthésique]</a:t>
            </a:r>
            <a:endParaRPr lang="fr-CA" altLang="fr-FR" sz="1800">
              <a:solidFill>
                <a:schemeClr val="hlink"/>
              </a:solidFill>
              <a:latin typeface="Comic Sans MS" panose="030F0702030302020204" pitchFamily="66" charset="0"/>
            </a:endParaRPr>
          </a:p>
          <a:p>
            <a:pPr>
              <a:lnSpc>
                <a:spcPct val="140000"/>
              </a:lnSpc>
            </a:pPr>
            <a:r>
              <a:rPr lang="fr-CA" altLang="fr-FR" sz="1800" b="1">
                <a:solidFill>
                  <a:schemeClr val="hlink"/>
                </a:solidFill>
                <a:latin typeface="Comic Sans MS" panose="030F0702030302020204" pitchFamily="66" charset="0"/>
              </a:rPr>
              <a:t>l’aire olfactive primaire</a:t>
            </a:r>
            <a:r>
              <a:rPr lang="fr-CA" altLang="fr-FR" sz="1800">
                <a:solidFill>
                  <a:schemeClr val="hlink"/>
                </a:solidFill>
                <a:latin typeface="Comic Sans MS" panose="030F0702030302020204" pitchFamily="66" charset="0"/>
              </a:rPr>
              <a:t> </a:t>
            </a:r>
            <a:r>
              <a:rPr lang="fr-CA" altLang="fr-FR" sz="1800">
                <a:latin typeface="Comic Sans MS" panose="030F0702030302020204" pitchFamily="66" charset="0"/>
              </a:rPr>
              <a:t>[camouflée du côté interne du lobe temporal… c’est pas bien loin des fosses nasales]</a:t>
            </a:r>
            <a:endParaRPr lang="fr-CA" altLang="fr-FR" sz="1800">
              <a:solidFill>
                <a:schemeClr val="hlink"/>
              </a:solidFill>
              <a:latin typeface="Comic Sans MS" panose="030F0702030302020204" pitchFamily="66" charset="0"/>
            </a:endParaRPr>
          </a:p>
          <a:p>
            <a:pPr>
              <a:lnSpc>
                <a:spcPct val="140000"/>
              </a:lnSpc>
            </a:pPr>
            <a:r>
              <a:rPr lang="fr-CA" altLang="fr-FR" sz="1800">
                <a:solidFill>
                  <a:schemeClr val="tx2"/>
                </a:solidFill>
                <a:latin typeface="Comic Sans MS" panose="030F0702030302020204" pitchFamily="66" charset="0"/>
              </a:rPr>
              <a:t>et </a:t>
            </a:r>
            <a:r>
              <a:rPr lang="fr-CA" altLang="fr-FR" sz="1800" b="1">
                <a:solidFill>
                  <a:srgbClr val="FF9933"/>
                </a:solidFill>
                <a:latin typeface="Comic Sans MS" panose="030F0702030302020204" pitchFamily="66" charset="0"/>
              </a:rPr>
              <a:t>l’aire de la gnosie</a:t>
            </a:r>
            <a:r>
              <a:rPr lang="fr-CA" altLang="fr-FR" sz="1800">
                <a:latin typeface="Comic Sans MS" panose="030F0702030302020204" pitchFamily="66" charset="0"/>
              </a:rPr>
              <a:t> [étendue dans le lobe pariétal et le bord du temporal, semble-t-il].</a:t>
            </a:r>
            <a:endParaRPr lang="fr-CA" altLang="fr-FR" sz="1800">
              <a:solidFill>
                <a:srgbClr val="FF9933"/>
              </a:solidFill>
              <a:latin typeface="Comic Sans MS" panose="030F0702030302020204" pitchFamily="66" charset="0"/>
            </a:endParaRPr>
          </a:p>
          <a:p>
            <a:pPr>
              <a:lnSpc>
                <a:spcPct val="140000"/>
              </a:lnSpc>
            </a:pPr>
            <a:r>
              <a:rPr lang="fr-CA" altLang="fr-FR" sz="1800" b="1">
                <a:solidFill>
                  <a:schemeClr val="folHlink"/>
                </a:solidFill>
                <a:latin typeface="Comic Sans MS" panose="030F0702030302020204" pitchFamily="66" charset="0"/>
              </a:rPr>
              <a:t>ET rappelez-vous aussi que </a:t>
            </a:r>
            <a:r>
              <a:rPr lang="fr-CA" altLang="fr-FR" sz="1800" b="1" u="sng">
                <a:solidFill>
                  <a:schemeClr val="folHlink"/>
                </a:solidFill>
                <a:latin typeface="Comic Sans MS" panose="030F0702030302020204" pitchFamily="66" charset="0"/>
              </a:rPr>
              <a:t>vous aurez droit à votre schéma-synthèse lors de l’examen…</a:t>
            </a:r>
            <a:r>
              <a:rPr lang="fr-CA" altLang="fr-FR" sz="1800" b="1">
                <a:solidFill>
                  <a:schemeClr val="folHlink"/>
                </a:solidFill>
                <a:latin typeface="Comic Sans MS" panose="030F0702030302020204" pitchFamily="66" charset="0"/>
              </a:rPr>
              <a:t> nous aurons l’occasion d’en reparler!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 les aires fonctionnelles (en rappel!)</a:t>
            </a:r>
            <a:endParaRPr lang="fr-CA" altLang="fr-FR" sz="2800">
              <a:latin typeface="Comic Sans MS" panose="030F0702030302020204" pitchFamily="66" charset="0"/>
            </a:endParaRPr>
          </a:p>
        </p:txBody>
      </p:sp>
      <p:sp>
        <p:nvSpPr>
          <p:cNvPr id="16387" name="Text Box 3"/>
          <p:cNvSpPr txBox="1">
            <a:spLocks noChangeArrowheads="1"/>
          </p:cNvSpPr>
          <p:nvPr/>
        </p:nvSpPr>
        <p:spPr bwMode="auto">
          <a:xfrm>
            <a:off x="-52388" y="6165850"/>
            <a:ext cx="110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a:t>
            </a:r>
          </a:p>
          <a:p>
            <a:r>
              <a:rPr lang="fr-CA" altLang="fr-FR" sz="2000">
                <a:solidFill>
                  <a:schemeClr val="folHlink"/>
                </a:solidFill>
              </a:rPr>
              <a:t>p. 65</a:t>
            </a:r>
          </a:p>
        </p:txBody>
      </p:sp>
      <p:pic>
        <p:nvPicPr>
          <p:cNvPr id="16388" name="Picture 4" descr="page65-couleur-part2-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t="1237"/>
          <a:stretch>
            <a:fillRect/>
          </a:stretch>
        </p:blipFill>
        <p:spPr>
          <a:xfrm>
            <a:off x="1403350" y="1412875"/>
            <a:ext cx="6264275"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p:cNvSpPr>
            <a:spLocks noChangeArrowheads="1"/>
          </p:cNvSpPr>
          <p:nvPr/>
        </p:nvSpPr>
        <p:spPr bwMode="auto">
          <a:xfrm>
            <a:off x="5580063" y="5805488"/>
            <a:ext cx="2087562" cy="1052512"/>
          </a:xfrm>
          <a:prstGeom prst="rect">
            <a:avLst/>
          </a:prstGeom>
          <a:solidFill>
            <a:srgbClr val="CCFFCC">
              <a:alpha val="24001"/>
            </a:srgbClr>
          </a:solidFill>
          <a:ln w="41275">
            <a:solidFill>
              <a:srgbClr val="66FF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2388" y="6272213"/>
            <a:ext cx="20320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sz="2000">
                <a:solidFill>
                  <a:schemeClr val="folHlink"/>
                </a:solidFill>
              </a:rPr>
              <a:t>Recueil p. 58</a:t>
            </a:r>
          </a:p>
        </p:txBody>
      </p:sp>
      <p:pic>
        <p:nvPicPr>
          <p:cNvPr id="21510" name="Picture 6" descr="page58-couleur-gyrus-post-pre-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11638" y="2205038"/>
            <a:ext cx="4649787" cy="465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2" name="Rectangle 8"/>
          <p:cNvSpPr>
            <a:spLocks noGrp="1" noChangeArrowheads="1"/>
          </p:cNvSpPr>
          <p:nvPr>
            <p:ph type="title"/>
          </p:nvPr>
        </p:nvSpPr>
        <p:spPr>
          <a:xfrm>
            <a:off x="457200" y="274638"/>
            <a:ext cx="8229600" cy="1641475"/>
          </a:xfrm>
          <a:noFill/>
          <a:ln/>
        </p:spPr>
        <p:txBody>
          <a:bodyPr/>
          <a:lstStyle/>
          <a:p>
            <a:pPr>
              <a:lnSpc>
                <a:spcPct val="130000"/>
              </a:lnSpc>
            </a:pPr>
            <a:r>
              <a:rPr lang="fr-CA" altLang="fr-FR" sz="2800" b="1">
                <a:latin typeface="Comic Sans MS" panose="030F0702030302020204" pitchFamily="66" charset="0"/>
              </a:rPr>
              <a:t>Le </a:t>
            </a:r>
            <a:r>
              <a:rPr lang="fr-CA" altLang="fr-FR" sz="2800" b="1">
                <a:solidFill>
                  <a:srgbClr val="3399FF"/>
                </a:solidFill>
                <a:latin typeface="Comic Sans MS" panose="030F0702030302020204" pitchFamily="66" charset="0"/>
              </a:rPr>
              <a:t>cortex somesthésique</a:t>
            </a:r>
            <a:r>
              <a:rPr lang="fr-CA" altLang="fr-FR" sz="2800" b="1">
                <a:latin typeface="Comic Sans MS" panose="030F0702030302020204" pitchFamily="66" charset="0"/>
              </a:rPr>
              <a:t> et le </a:t>
            </a:r>
            <a:r>
              <a:rPr lang="fr-CA" altLang="fr-FR" sz="2800" b="1">
                <a:solidFill>
                  <a:srgbClr val="FF3300"/>
                </a:solidFill>
                <a:latin typeface="Comic Sans MS" panose="030F0702030302020204" pitchFamily="66" charset="0"/>
              </a:rPr>
              <a:t>cortex moteur</a:t>
            </a:r>
            <a:r>
              <a:rPr lang="fr-CA" altLang="fr-FR" sz="2800" b="1">
                <a:latin typeface="Comic Sans MS" panose="030F0702030302020204" pitchFamily="66" charset="0"/>
              </a:rPr>
              <a:t>,</a:t>
            </a:r>
            <a:r>
              <a:rPr lang="fr-CA" altLang="fr-FR" sz="4000">
                <a:latin typeface="Comic Sans MS" panose="030F0702030302020204" pitchFamily="66" charset="0"/>
              </a:rPr>
              <a:t/>
            </a:r>
            <a:br>
              <a:rPr lang="fr-CA" altLang="fr-FR" sz="4000">
                <a:latin typeface="Comic Sans MS" panose="030F0702030302020204" pitchFamily="66" charset="0"/>
              </a:rPr>
            </a:br>
            <a:r>
              <a:rPr lang="fr-CA" altLang="fr-FR" sz="2800" b="1">
                <a:latin typeface="Comic Sans MS" panose="030F0702030302020204" pitchFamily="66" charset="0"/>
              </a:rPr>
              <a:t>dans le cerveau vu du dessus</a:t>
            </a:r>
            <a:endParaRPr lang="fr-CA" altLang="fr-FR" sz="1800" b="1">
              <a:latin typeface="Comic Sans MS" panose="030F0702030302020204" pitchFamily="66" charset="0"/>
            </a:endParaRPr>
          </a:p>
        </p:txBody>
      </p:sp>
      <p:sp>
        <p:nvSpPr>
          <p:cNvPr id="21513" name="Rectangle 9"/>
          <p:cNvSpPr>
            <a:spLocks noChangeArrowheads="1"/>
          </p:cNvSpPr>
          <p:nvPr/>
        </p:nvSpPr>
        <p:spPr bwMode="auto">
          <a:xfrm>
            <a:off x="0" y="1989138"/>
            <a:ext cx="4140200"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130000"/>
              </a:lnSpc>
            </a:pPr>
            <a:r>
              <a:rPr lang="fr-CA" altLang="fr-FR" sz="2000">
                <a:latin typeface="Comic Sans MS" panose="030F0702030302020204" pitchFamily="66" charset="0"/>
              </a:rPr>
              <a:t>Cette figure montre clairement que (comme la plupart des aires fonctionnelles du cortex) </a:t>
            </a:r>
            <a:r>
              <a:rPr lang="fr-CA" altLang="fr-FR" sz="2000">
                <a:solidFill>
                  <a:srgbClr val="3399FF"/>
                </a:solidFill>
                <a:latin typeface="Comic Sans MS" panose="030F0702030302020204" pitchFamily="66" charset="0"/>
              </a:rPr>
              <a:t>l’aire somesthésique primaire</a:t>
            </a:r>
            <a:r>
              <a:rPr lang="fr-CA" altLang="fr-FR" sz="2000">
                <a:latin typeface="Comic Sans MS" panose="030F0702030302020204" pitchFamily="66" charset="0"/>
              </a:rPr>
              <a:t> ainsi que </a:t>
            </a:r>
            <a:r>
              <a:rPr lang="fr-CA" altLang="fr-FR" sz="2000">
                <a:solidFill>
                  <a:srgbClr val="FF3300"/>
                </a:solidFill>
                <a:latin typeface="Comic Sans MS" panose="030F0702030302020204" pitchFamily="66" charset="0"/>
              </a:rPr>
              <a:t>l’aire motrice primaire</a:t>
            </a:r>
            <a:r>
              <a:rPr lang="fr-CA" altLang="fr-FR" sz="2000">
                <a:latin typeface="Comic Sans MS" panose="030F0702030302020204" pitchFamily="66" charset="0"/>
              </a:rPr>
              <a:t> sont </a:t>
            </a:r>
            <a:r>
              <a:rPr lang="fr-CA" altLang="fr-FR" sz="2000" u="sng">
                <a:solidFill>
                  <a:schemeClr val="hlink"/>
                </a:solidFill>
                <a:latin typeface="Comic Sans MS" panose="030F0702030302020204" pitchFamily="66" charset="0"/>
              </a:rPr>
              <a:t>toutes deux présentes</a:t>
            </a:r>
            <a:r>
              <a:rPr lang="fr-CA" altLang="fr-FR" sz="2000">
                <a:solidFill>
                  <a:schemeClr val="hlink"/>
                </a:solidFill>
                <a:latin typeface="Comic Sans MS" panose="030F0702030302020204" pitchFamily="66" charset="0"/>
              </a:rPr>
              <a:t> </a:t>
            </a:r>
            <a:r>
              <a:rPr lang="fr-CA" altLang="fr-FR" sz="2000" u="sng">
                <a:solidFill>
                  <a:schemeClr val="hlink"/>
                </a:solidFill>
                <a:latin typeface="Comic Sans MS" panose="030F0702030302020204" pitchFamily="66" charset="0"/>
              </a:rPr>
              <a:t>aussi bien dans l’hémisphère gauche que dans le droit</a:t>
            </a:r>
            <a:r>
              <a:rPr lang="fr-CA" altLang="fr-FR" sz="2000">
                <a:solidFill>
                  <a:schemeClr val="hlink"/>
                </a:solidFill>
                <a:latin typeface="Comic Sans MS" panose="030F0702030302020204" pitchFamily="66" charset="0"/>
              </a:rPr>
              <a:t>.</a:t>
            </a:r>
            <a:r>
              <a:rPr lang="fr-CA" altLang="fr-FR" sz="2000">
                <a:latin typeface="Comic Sans MS" panose="030F0702030302020204" pitchFamily="66"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30238"/>
            <a:ext cx="8229600" cy="1143000"/>
          </a:xfrm>
        </p:spPr>
        <p:txBody>
          <a:bodyPr/>
          <a:lstStyle/>
          <a:p>
            <a:r>
              <a:rPr lang="fr-CA" altLang="fr-FR" sz="4000">
                <a:latin typeface="Comic Sans MS" panose="030F0702030302020204" pitchFamily="66" charset="0"/>
              </a:rPr>
              <a:t>Les aires </a:t>
            </a:r>
            <a:r>
              <a:rPr lang="fr-CA" altLang="fr-FR" sz="4000">
                <a:solidFill>
                  <a:srgbClr val="0066FF"/>
                </a:solidFill>
                <a:latin typeface="Comic Sans MS" panose="030F0702030302020204" pitchFamily="66" charset="0"/>
              </a:rPr>
              <a:t>somesthésique primaire</a:t>
            </a:r>
            <a:r>
              <a:rPr lang="fr-CA" altLang="fr-FR" sz="4000">
                <a:latin typeface="Comic Sans MS" panose="030F0702030302020204" pitchFamily="66" charset="0"/>
              </a:rPr>
              <a:t> et </a:t>
            </a:r>
            <a:r>
              <a:rPr lang="fr-CA" altLang="fr-FR" sz="4000">
                <a:solidFill>
                  <a:srgbClr val="FF3300"/>
                </a:solidFill>
                <a:latin typeface="Comic Sans MS" panose="030F0702030302020204" pitchFamily="66" charset="0"/>
              </a:rPr>
              <a:t>motrice primaire</a:t>
            </a:r>
            <a:endParaRPr lang="fr-CA" altLang="fr-FR" sz="2800">
              <a:solidFill>
                <a:srgbClr val="FF3300"/>
              </a:solidFill>
              <a:latin typeface="Comic Sans MS" panose="030F0702030302020204" pitchFamily="66" charset="0"/>
            </a:endParaRPr>
          </a:p>
        </p:txBody>
      </p:sp>
      <p:sp>
        <p:nvSpPr>
          <p:cNvPr id="22531" name="Rectangle 3"/>
          <p:cNvSpPr>
            <a:spLocks noGrp="1" noChangeArrowheads="1"/>
          </p:cNvSpPr>
          <p:nvPr>
            <p:ph type="body" idx="1"/>
          </p:nvPr>
        </p:nvSpPr>
        <p:spPr>
          <a:xfrm>
            <a:off x="457200" y="1989138"/>
            <a:ext cx="8229600" cy="4868862"/>
          </a:xfrm>
        </p:spPr>
        <p:txBody>
          <a:bodyPr/>
          <a:lstStyle/>
          <a:p>
            <a:pPr>
              <a:lnSpc>
                <a:spcPct val="180000"/>
              </a:lnSpc>
            </a:pPr>
            <a:r>
              <a:rPr lang="fr-CA" altLang="fr-FR" sz="1800">
                <a:latin typeface="Comic Sans MS" panose="030F0702030302020204" pitchFamily="66" charset="0"/>
              </a:rPr>
              <a:t>La figure présentée à la page 66 du Recueil (prochaine diapo) est en fait « 2 figures en 1 ».  En effet, elle montre l’aire somesthésique primaire de l’hémisphère gauche (seulement) ainsi que l’aire motrice primaire de l’hémisphère droit (seulement).  Mais, vous le savez, elles sont </a:t>
            </a:r>
            <a:r>
              <a:rPr lang="fr-CA" altLang="fr-FR" sz="1800" u="sng">
                <a:solidFill>
                  <a:schemeClr val="hlink"/>
                </a:solidFill>
                <a:latin typeface="Comic Sans MS" panose="030F0702030302020204" pitchFamily="66" charset="0"/>
              </a:rPr>
              <a:t>toutes deux présentes aussi bien dans l’hémisphère gauche que dans le droit!</a:t>
            </a:r>
            <a:r>
              <a:rPr lang="fr-CA" altLang="fr-FR" sz="1800">
                <a:latin typeface="Comic Sans MS" panose="030F0702030302020204" pitchFamily="66" charset="0"/>
              </a:rPr>
              <a:t> </a:t>
            </a:r>
          </a:p>
          <a:p>
            <a:pPr>
              <a:lnSpc>
                <a:spcPct val="180000"/>
              </a:lnSpc>
            </a:pPr>
            <a:r>
              <a:rPr lang="fr-CA" altLang="fr-FR" sz="1800">
                <a:latin typeface="Comic Sans MS" panose="030F0702030302020204" pitchFamily="66" charset="0"/>
              </a:rPr>
              <a:t>Sur la prochaine diapo, remarquez les deux petites images en haut.  </a:t>
            </a:r>
          </a:p>
          <a:p>
            <a:pPr>
              <a:lnSpc>
                <a:spcPct val="180000"/>
              </a:lnSpc>
            </a:pPr>
            <a:r>
              <a:rPr lang="fr-CA" altLang="fr-FR" sz="1800">
                <a:latin typeface="Comic Sans MS" panose="030F0702030302020204" pitchFamily="66" charset="0"/>
              </a:rPr>
              <a:t>Sur les deux suivantes, vous verrez  le cortex somesthésique en entier et le cortex moteur en entier.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A" altLang="fr-FR" sz="2800">
                <a:latin typeface="Comic Sans MS" panose="030F0702030302020204" pitchFamily="66" charset="0"/>
              </a:rPr>
              <a:t>Le cortex somesthésique (à droite) </a:t>
            </a:r>
            <a:br>
              <a:rPr lang="fr-CA" altLang="fr-FR" sz="2800">
                <a:latin typeface="Comic Sans MS" panose="030F0702030302020204" pitchFamily="66" charset="0"/>
              </a:rPr>
            </a:br>
            <a:r>
              <a:rPr lang="fr-CA" altLang="fr-FR" sz="2800">
                <a:latin typeface="Comic Sans MS" panose="030F0702030302020204" pitchFamily="66" charset="0"/>
              </a:rPr>
              <a:t>et le cortex moteur (à gauche),</a:t>
            </a:r>
            <a:r>
              <a:rPr lang="fr-CA" altLang="fr-FR" sz="3600">
                <a:latin typeface="Comic Sans MS" panose="030F0702030302020204" pitchFamily="66" charset="0"/>
              </a:rPr>
              <a:t> </a:t>
            </a:r>
            <a:br>
              <a:rPr lang="fr-CA" altLang="fr-FR" sz="3600">
                <a:latin typeface="Comic Sans MS" panose="030F0702030302020204" pitchFamily="66" charset="0"/>
              </a:rPr>
            </a:br>
            <a:r>
              <a:rPr lang="fr-CA" altLang="fr-FR" sz="1800">
                <a:latin typeface="Comic Sans MS" panose="030F0702030302020204" pitchFamily="66" charset="0"/>
              </a:rPr>
              <a:t>tous deux présents dans les deux hémisphères (voir petites fig. en haut)</a:t>
            </a:r>
          </a:p>
        </p:txBody>
      </p:sp>
      <p:sp>
        <p:nvSpPr>
          <p:cNvPr id="18435" name="Text Box 3"/>
          <p:cNvSpPr txBox="1">
            <a:spLocks noChangeArrowheads="1"/>
          </p:cNvSpPr>
          <p:nvPr/>
        </p:nvSpPr>
        <p:spPr bwMode="auto">
          <a:xfrm>
            <a:off x="-52388" y="6165850"/>
            <a:ext cx="110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a:t>
            </a:r>
          </a:p>
          <a:p>
            <a:r>
              <a:rPr lang="fr-CA" altLang="fr-FR" sz="2000">
                <a:solidFill>
                  <a:schemeClr val="folHlink"/>
                </a:solidFill>
              </a:rPr>
              <a:t>p. 66</a:t>
            </a:r>
          </a:p>
        </p:txBody>
      </p:sp>
      <p:pic>
        <p:nvPicPr>
          <p:cNvPr id="18441" name="Picture 9" descr="page66-couleur-et2minis-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2988" y="1600200"/>
            <a:ext cx="6913562" cy="5119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r-CA" altLang="fr-FR" sz="4000">
                <a:solidFill>
                  <a:srgbClr val="0066FF"/>
                </a:solidFill>
                <a:latin typeface="Comic Sans MS" panose="030F0702030302020204" pitchFamily="66" charset="0"/>
              </a:rPr>
              <a:t>Aire somesthésique primaire</a:t>
            </a:r>
            <a:r>
              <a:rPr lang="fr-CA" altLang="fr-FR" sz="4000">
                <a:latin typeface="Comic Sans MS" panose="030F0702030302020204" pitchFamily="66" charset="0"/>
              </a:rPr>
              <a:t> </a:t>
            </a:r>
            <a:br>
              <a:rPr lang="fr-CA" altLang="fr-FR" sz="4000">
                <a:latin typeface="Comic Sans MS" panose="030F0702030302020204" pitchFamily="66" charset="0"/>
              </a:rPr>
            </a:br>
            <a:r>
              <a:rPr lang="fr-CA" altLang="fr-FR" sz="2800">
                <a:latin typeface="Comic Sans MS" panose="030F0702030302020204" pitchFamily="66" charset="0"/>
              </a:rPr>
              <a:t>dans les deux hémisphères cérébraux</a:t>
            </a:r>
          </a:p>
        </p:txBody>
      </p:sp>
      <p:sp>
        <p:nvSpPr>
          <p:cNvPr id="19459" name="Text Box 3"/>
          <p:cNvSpPr txBox="1">
            <a:spLocks noChangeArrowheads="1"/>
          </p:cNvSpPr>
          <p:nvPr/>
        </p:nvSpPr>
        <p:spPr bwMode="auto">
          <a:xfrm>
            <a:off x="-52388" y="6165850"/>
            <a:ext cx="203200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sz="2000">
                <a:solidFill>
                  <a:schemeClr val="folHlink"/>
                </a:solidFill>
              </a:rPr>
              <a:t>D’après</a:t>
            </a:r>
          </a:p>
          <a:p>
            <a:r>
              <a:rPr lang="fr-CA" altLang="fr-FR" sz="2000">
                <a:solidFill>
                  <a:schemeClr val="folHlink"/>
                </a:solidFill>
              </a:rPr>
              <a:t>Recueil p. 66</a:t>
            </a:r>
          </a:p>
        </p:txBody>
      </p:sp>
      <p:pic>
        <p:nvPicPr>
          <p:cNvPr id="19462" name="Picture 6" descr="page66-montage-image-somesth-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71550" y="1570038"/>
            <a:ext cx="7534275"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CA" altLang="fr-FR" sz="4000">
                <a:solidFill>
                  <a:srgbClr val="FF3300"/>
                </a:solidFill>
                <a:latin typeface="Comic Sans MS" panose="030F0702030302020204" pitchFamily="66" charset="0"/>
              </a:rPr>
              <a:t>Aire motrice primaire</a:t>
            </a:r>
            <a:r>
              <a:rPr lang="fr-CA" altLang="fr-FR" sz="4000">
                <a:latin typeface="Comic Sans MS" panose="030F0702030302020204" pitchFamily="66" charset="0"/>
              </a:rPr>
              <a:t> </a:t>
            </a:r>
            <a:br>
              <a:rPr lang="fr-CA" altLang="fr-FR" sz="4000">
                <a:latin typeface="Comic Sans MS" panose="030F0702030302020204" pitchFamily="66" charset="0"/>
              </a:rPr>
            </a:br>
            <a:r>
              <a:rPr lang="fr-CA" altLang="fr-FR" sz="2800">
                <a:latin typeface="Comic Sans MS" panose="030F0702030302020204" pitchFamily="66" charset="0"/>
              </a:rPr>
              <a:t>dans les deux hémisphères cérébraux</a:t>
            </a:r>
          </a:p>
        </p:txBody>
      </p:sp>
      <p:sp>
        <p:nvSpPr>
          <p:cNvPr id="20483" name="Text Box 3"/>
          <p:cNvSpPr txBox="1">
            <a:spLocks noChangeArrowheads="1"/>
          </p:cNvSpPr>
          <p:nvPr/>
        </p:nvSpPr>
        <p:spPr bwMode="auto">
          <a:xfrm>
            <a:off x="-52388" y="6165850"/>
            <a:ext cx="203200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sz="2000">
                <a:solidFill>
                  <a:schemeClr val="folHlink"/>
                </a:solidFill>
              </a:rPr>
              <a:t>D’après</a:t>
            </a:r>
          </a:p>
          <a:p>
            <a:r>
              <a:rPr lang="fr-CA" altLang="fr-FR" sz="2000">
                <a:solidFill>
                  <a:schemeClr val="folHlink"/>
                </a:solidFill>
              </a:rPr>
              <a:t>Recueil p. 66</a:t>
            </a:r>
          </a:p>
        </p:txBody>
      </p:sp>
      <p:pic>
        <p:nvPicPr>
          <p:cNvPr id="20486" name="Picture 6" descr="page66-montage-image-moteur-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27088" y="1498600"/>
            <a:ext cx="7489825"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a:xfrm>
            <a:off x="457200" y="274638"/>
            <a:ext cx="8229600" cy="6178550"/>
          </a:xfrm>
        </p:spPr>
        <p:txBody>
          <a:bodyPr/>
          <a:lstStyle/>
          <a:p>
            <a:r>
              <a:rPr lang="fr-CA" altLang="fr-FR">
                <a:latin typeface="Comic Sans MS" panose="030F0702030302020204" pitchFamily="66" charset="0"/>
              </a:rPr>
              <a:t>Et voilà!</a:t>
            </a:r>
            <a:br>
              <a:rPr lang="fr-CA" altLang="fr-FR">
                <a:latin typeface="Comic Sans MS" panose="030F0702030302020204" pitchFamily="66" charset="0"/>
              </a:rPr>
            </a:br>
            <a:r>
              <a:rPr lang="fr-CA" altLang="fr-FR">
                <a:latin typeface="Comic Sans MS" panose="030F0702030302020204" pitchFamily="66" charset="0"/>
              </a:rPr>
              <a:t>J’espère que ces quelques images vous auront permis de visualiser encore mieux cet extraordinaire organe… qui vous a permis de les voir!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fr-CA" altLang="fr-FR" sz="4000">
                <a:latin typeface="Comic Sans MS" panose="030F0702030302020204" pitchFamily="66" charset="0"/>
              </a:rPr>
              <a:t>Les lobes du cerveau</a:t>
            </a:r>
            <a:br>
              <a:rPr lang="fr-CA" altLang="fr-FR" sz="4000">
                <a:latin typeface="Comic Sans MS" panose="030F0702030302020204" pitchFamily="66" charset="0"/>
              </a:rPr>
            </a:br>
            <a:r>
              <a:rPr lang="fr-CA" altLang="fr-FR" sz="2800">
                <a:latin typeface="Comic Sans MS" panose="030F0702030302020204" pitchFamily="66" charset="0"/>
              </a:rPr>
              <a:t>vue latérale de l’hémisphère gauche</a:t>
            </a:r>
          </a:p>
        </p:txBody>
      </p:sp>
      <p:pic>
        <p:nvPicPr>
          <p:cNvPr id="5126" name="Picture 6" descr="page59a-couleur-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16013" y="1700213"/>
            <a:ext cx="7200900" cy="472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7"/>
          <p:cNvSpPr txBox="1">
            <a:spLocks noChangeArrowheads="1"/>
          </p:cNvSpPr>
          <p:nvPr/>
        </p:nvSpPr>
        <p:spPr bwMode="auto">
          <a:xfrm>
            <a:off x="-52388" y="6453188"/>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p. 59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CA" altLang="fr-FR" sz="4000">
                <a:latin typeface="Comic Sans MS" panose="030F0702030302020204" pitchFamily="66" charset="0"/>
              </a:rPr>
              <a:t>Les lobes du cerveau</a:t>
            </a:r>
            <a:br>
              <a:rPr lang="fr-CA" altLang="fr-FR" sz="4000">
                <a:latin typeface="Comic Sans MS" panose="030F0702030302020204" pitchFamily="66" charset="0"/>
              </a:rPr>
            </a:br>
            <a:r>
              <a:rPr lang="fr-CA" altLang="fr-FR" sz="2800">
                <a:latin typeface="Comic Sans MS" panose="030F0702030302020204" pitchFamily="66" charset="0"/>
              </a:rPr>
              <a:t>vue latérale de l’hémisphère droit</a:t>
            </a:r>
          </a:p>
        </p:txBody>
      </p:sp>
      <p:sp>
        <p:nvSpPr>
          <p:cNvPr id="7172" name="Text Box 4"/>
          <p:cNvSpPr txBox="1">
            <a:spLocks noChangeArrowheads="1"/>
          </p:cNvSpPr>
          <p:nvPr/>
        </p:nvSpPr>
        <p:spPr bwMode="auto">
          <a:xfrm>
            <a:off x="-52388" y="6453188"/>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p. 65</a:t>
            </a:r>
          </a:p>
        </p:txBody>
      </p:sp>
      <p:pic>
        <p:nvPicPr>
          <p:cNvPr id="7174" name="Picture 6" descr="page65-couleur-part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71550" y="1628775"/>
            <a:ext cx="7200900" cy="4841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CA" altLang="fr-FR" sz="4000">
                <a:latin typeface="Comic Sans MS" panose="030F0702030302020204" pitchFamily="66" charset="0"/>
              </a:rPr>
              <a:t>Les hémisphères et les lobes </a:t>
            </a:r>
            <a:br>
              <a:rPr lang="fr-CA" altLang="fr-FR" sz="4000">
                <a:latin typeface="Comic Sans MS" panose="030F0702030302020204" pitchFamily="66" charset="0"/>
              </a:rPr>
            </a:br>
            <a:r>
              <a:rPr lang="fr-CA" altLang="fr-FR" sz="4000">
                <a:latin typeface="Comic Sans MS" panose="030F0702030302020204" pitchFamily="66" charset="0"/>
              </a:rPr>
              <a:t>du cerveau : </a:t>
            </a:r>
            <a:r>
              <a:rPr lang="fr-CA" altLang="fr-FR" sz="2800">
                <a:latin typeface="Comic Sans MS" panose="030F0702030302020204" pitchFamily="66" charset="0"/>
              </a:rPr>
              <a:t>vue du dessus</a:t>
            </a:r>
          </a:p>
        </p:txBody>
      </p:sp>
      <p:sp>
        <p:nvSpPr>
          <p:cNvPr id="8195" name="Text Box 3"/>
          <p:cNvSpPr txBox="1">
            <a:spLocks noChangeArrowheads="1"/>
          </p:cNvSpPr>
          <p:nvPr/>
        </p:nvSpPr>
        <p:spPr bwMode="auto">
          <a:xfrm>
            <a:off x="-52388" y="6453188"/>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p. 58</a:t>
            </a:r>
          </a:p>
        </p:txBody>
      </p:sp>
      <p:pic>
        <p:nvPicPr>
          <p:cNvPr id="8198" name="Picture 6" descr="page58-couleur-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28738" y="1711325"/>
            <a:ext cx="64849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latin typeface="Comic Sans MS" panose="030F0702030302020204" pitchFamily="66" charset="0"/>
              </a:rPr>
              <a:t>Et les régions </a:t>
            </a:r>
            <a:r>
              <a:rPr lang="fr-CA" sz="4000" dirty="0" smtClean="0">
                <a:latin typeface="Comic Sans MS" panose="030F0702030302020204" pitchFamily="66" charset="0"/>
              </a:rPr>
              <a:t/>
            </a:r>
            <a:br>
              <a:rPr lang="fr-CA" sz="4000" dirty="0" smtClean="0">
                <a:latin typeface="Comic Sans MS" panose="030F0702030302020204" pitchFamily="66" charset="0"/>
              </a:rPr>
            </a:br>
            <a:r>
              <a:rPr lang="fr-CA" sz="4000" b="1" dirty="0" smtClean="0">
                <a:latin typeface="Comic Sans MS" panose="030F0702030302020204" pitchFamily="66" charset="0"/>
              </a:rPr>
              <a:t>«</a:t>
            </a:r>
            <a:r>
              <a:rPr lang="fr-CA" sz="4000" b="1" dirty="0" smtClean="0">
                <a:latin typeface="Comic Sans MS" panose="030F0702030302020204" pitchFamily="66" charset="0"/>
              </a:rPr>
              <a:t> invisibles » en surface…</a:t>
            </a:r>
            <a:endParaRPr lang="fr-CA" sz="4800" b="1" dirty="0">
              <a:latin typeface="Comic Sans MS" panose="030F0702030302020204" pitchFamily="66" charset="0"/>
            </a:endParaRPr>
          </a:p>
        </p:txBody>
      </p:sp>
      <p:sp>
        <p:nvSpPr>
          <p:cNvPr id="3" name="Espace réservé du contenu 2"/>
          <p:cNvSpPr>
            <a:spLocks noGrp="1"/>
          </p:cNvSpPr>
          <p:nvPr>
            <p:ph idx="1"/>
          </p:nvPr>
        </p:nvSpPr>
        <p:spPr>
          <a:xfrm>
            <a:off x="6156176" y="1600200"/>
            <a:ext cx="2880320" cy="4525963"/>
          </a:xfrm>
        </p:spPr>
        <p:txBody>
          <a:bodyPr/>
          <a:lstStyle/>
          <a:p>
            <a:pPr marL="0" indent="0">
              <a:buNone/>
            </a:pPr>
            <a:r>
              <a:rPr lang="fr-CA" sz="1400" b="1" dirty="0" smtClean="0"/>
              <a:t>L’insula</a:t>
            </a:r>
            <a:r>
              <a:rPr lang="fr-CA" sz="1400" b="1" dirty="0"/>
              <a:t>, aussi appelé cortex insulaire</a:t>
            </a:r>
            <a:r>
              <a:rPr lang="fr-CA" sz="1200" dirty="0"/>
              <a:t>, (…) est déjà bien </a:t>
            </a:r>
            <a:r>
              <a:rPr lang="fr-CA" sz="1200" b="1" dirty="0"/>
              <a:t>associée aux processus de douleur </a:t>
            </a:r>
            <a:r>
              <a:rPr lang="fr-CA" sz="1200" dirty="0"/>
              <a:t>ainsi qu’à </a:t>
            </a:r>
            <a:r>
              <a:rPr lang="fr-CA" sz="1200" b="1" dirty="0"/>
              <a:t>plusieurs émotions de base comme la colère, la peur, le dégoût, la joie ou la tristesse.</a:t>
            </a:r>
            <a:r>
              <a:rPr lang="fr-CA" sz="1200" dirty="0"/>
              <a:t> </a:t>
            </a:r>
            <a:r>
              <a:rPr lang="fr-CA" sz="1200" b="1" dirty="0"/>
              <a:t>Sa portion la plus antérieure est considérée comme faisant partie du système limbique. </a:t>
            </a:r>
            <a:r>
              <a:rPr lang="fr-CA" sz="1200" dirty="0"/>
              <a:t>L’insula serait aussi </a:t>
            </a:r>
            <a:r>
              <a:rPr lang="fr-CA" sz="1200" b="1" dirty="0"/>
              <a:t>grandement impliquée dans les désirs conscients, comme la recherche active de nourriture ou de drogue</a:t>
            </a:r>
            <a:r>
              <a:rPr lang="fr-CA" sz="1200" dirty="0"/>
              <a:t>. Ce qu’il y a de commun dans tous ces états, c’est qu’ils affectent le corps entier en profondeur. Un constat qui tend à renforcer son </a:t>
            </a:r>
            <a:r>
              <a:rPr lang="fr-CA" sz="1200" b="1" dirty="0"/>
              <a:t>rôle probable dans la représentation que nous nous faisons de notre propre corps ainsi que dans l’aspect subjectif de l’expérience émotionnelle</a:t>
            </a:r>
            <a:r>
              <a:rPr lang="fr-CA" sz="1200" dirty="0"/>
              <a:t>.</a:t>
            </a:r>
          </a:p>
          <a:p>
            <a:pPr marL="0" indent="0">
              <a:buNone/>
            </a:pPr>
            <a:r>
              <a:rPr lang="fr-CA" sz="1400" dirty="0"/>
              <a:t> </a:t>
            </a:r>
            <a:r>
              <a:rPr lang="fr-CA" sz="1200" dirty="0"/>
              <a:t>(Extrait de « </a:t>
            </a:r>
            <a:r>
              <a:rPr lang="fr-CA" sz="1200" u="sng" dirty="0">
                <a:hlinkClick r:id="rId2"/>
              </a:rPr>
              <a:t>Le cerveau à tous les niveaux </a:t>
            </a:r>
            <a:r>
              <a:rPr lang="fr-CA" sz="1200" dirty="0" smtClean="0"/>
              <a:t>», </a:t>
            </a:r>
            <a:r>
              <a:rPr lang="fr-CA" sz="1200" dirty="0" err="1" smtClean="0"/>
              <a:t>copyleft</a:t>
            </a:r>
            <a:r>
              <a:rPr lang="fr-CA" sz="1200" dirty="0" smtClean="0"/>
              <a:t>      )</a:t>
            </a:r>
            <a:endParaRPr lang="fr-CA" sz="1200" dirty="0"/>
          </a:p>
          <a:p>
            <a:pPr marL="0" indent="0">
              <a:buNone/>
            </a:pPr>
            <a:endParaRPr lang="fr-CA" sz="1400" dirty="0"/>
          </a:p>
        </p:txBody>
      </p:sp>
      <p:sp>
        <p:nvSpPr>
          <p:cNvPr id="4" name="Rectangle 3"/>
          <p:cNvSpPr/>
          <p:nvPr/>
        </p:nvSpPr>
        <p:spPr>
          <a:xfrm>
            <a:off x="179512" y="6126163"/>
            <a:ext cx="5096895" cy="415498"/>
          </a:xfrm>
          <a:prstGeom prst="rect">
            <a:avLst/>
          </a:prstGeom>
        </p:spPr>
        <p:txBody>
          <a:bodyPr wrap="square">
            <a:spAutoFit/>
          </a:bodyPr>
          <a:lstStyle/>
          <a:p>
            <a:r>
              <a:rPr lang="fr-CA" sz="1200" dirty="0">
                <a:solidFill>
                  <a:srgbClr val="686B5D">
                    <a:lumMod val="60000"/>
                    <a:lumOff val="40000"/>
                  </a:srgbClr>
                </a:solidFill>
              </a:rPr>
              <a:t>Image tirée de : </a:t>
            </a:r>
            <a:r>
              <a:rPr lang="fr-CA" sz="1200" dirty="0" err="1">
                <a:solidFill>
                  <a:srgbClr val="686B5D">
                    <a:lumMod val="60000"/>
                    <a:lumOff val="40000"/>
                  </a:srgbClr>
                </a:solidFill>
              </a:rPr>
              <a:t>Mader</a:t>
            </a:r>
            <a:r>
              <a:rPr lang="fr-CA" sz="1200" dirty="0">
                <a:solidFill>
                  <a:srgbClr val="686B5D">
                    <a:lumMod val="60000"/>
                    <a:lumOff val="40000"/>
                  </a:srgbClr>
                </a:solidFill>
              </a:rPr>
              <a:t> (2009) </a:t>
            </a:r>
          </a:p>
          <a:p>
            <a:r>
              <a:rPr lang="fr-CA" sz="900" dirty="0">
                <a:solidFill>
                  <a:srgbClr val="686B5D">
                    <a:lumMod val="60000"/>
                    <a:lumOff val="40000"/>
                  </a:srgbClr>
                </a:solidFill>
              </a:rPr>
              <a:t>(et publiée sur </a:t>
            </a:r>
            <a:r>
              <a:rPr lang="fr-CA" sz="900" dirty="0">
                <a:solidFill>
                  <a:srgbClr val="686B5D">
                    <a:lumMod val="60000"/>
                    <a:lumOff val="40000"/>
                  </a:srgbClr>
                </a:solidFill>
                <a:hlinkClick r:id="rId3"/>
              </a:rPr>
              <a:t>https</a:t>
            </a:r>
            <a:r>
              <a:rPr lang="fr-CA" sz="900" dirty="0">
                <a:solidFill>
                  <a:srgbClr val="686B5D">
                    <a:lumMod val="60000"/>
                    <a:lumOff val="40000"/>
                  </a:srgbClr>
                </a:solidFill>
                <a:hlinkClick r:id="rId3"/>
              </a:rPr>
              <a:t>://berenicedoyon.wordpress.com/snc/encephale/le-cerveau</a:t>
            </a:r>
            <a:r>
              <a:rPr lang="fr-CA" sz="900" dirty="0">
                <a:solidFill>
                  <a:srgbClr val="686B5D">
                    <a:lumMod val="60000"/>
                    <a:lumOff val="40000"/>
                  </a:srgbClr>
                </a:solidFill>
                <a:hlinkClick r:id="rId3"/>
              </a:rPr>
              <a:t>/</a:t>
            </a:r>
            <a:r>
              <a:rPr lang="fr-CA" sz="900" dirty="0">
                <a:solidFill>
                  <a:srgbClr val="686B5D">
                    <a:lumMod val="60000"/>
                    <a:lumOff val="40000"/>
                  </a:srgbClr>
                </a:solidFill>
              </a:rPr>
              <a:t>)</a:t>
            </a:r>
            <a:endParaRPr lang="fr-CA" sz="900" dirty="0">
              <a:solidFill>
                <a:srgbClr val="686B5D">
                  <a:lumMod val="60000"/>
                  <a:lumOff val="40000"/>
                </a:srgbClr>
              </a:solidFill>
            </a:endParaRPr>
          </a:p>
        </p:txBody>
      </p:sp>
      <p:grpSp>
        <p:nvGrpSpPr>
          <p:cNvPr id="6" name="Groupe 5"/>
          <p:cNvGrpSpPr/>
          <p:nvPr/>
        </p:nvGrpSpPr>
        <p:grpSpPr>
          <a:xfrm>
            <a:off x="251520" y="1600200"/>
            <a:ext cx="5904656" cy="4438864"/>
            <a:chOff x="1403648" y="1548537"/>
            <a:chExt cx="5904656" cy="4438864"/>
          </a:xfrm>
        </p:grpSpPr>
        <p:pic>
          <p:nvPicPr>
            <p:cNvPr id="2050" name="Picture 2" descr="https://berenicedoyon.files.wordpress.com/2012/04/16_fig0811.jpg?w=427&amp;h=32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548537"/>
              <a:ext cx="5904656" cy="4438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03648" y="3717032"/>
              <a:ext cx="936104" cy="576064"/>
            </a:xfrm>
            <a:prstGeom prst="rect">
              <a:avLst/>
            </a:prstGeom>
            <a:solidFill>
              <a:srgbClr val="DCB894">
                <a:alpha val="27059"/>
              </a:srgbClr>
            </a:solid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grpSp>
      <p:pic>
        <p:nvPicPr>
          <p:cNvPr id="8" name="Image 7"/>
          <p:cNvPicPr>
            <a:picLocks noChangeAspect="1"/>
          </p:cNvPicPr>
          <p:nvPr/>
        </p:nvPicPr>
        <p:blipFill rotWithShape="1">
          <a:blip r:embed="rId6"/>
          <a:srcRect r="90796" b="94154"/>
          <a:stretch/>
        </p:blipFill>
        <p:spPr>
          <a:xfrm>
            <a:off x="7561874" y="5661248"/>
            <a:ext cx="184077" cy="144016"/>
          </a:xfrm>
          <a:prstGeom prst="rect">
            <a:avLst/>
          </a:prstGeom>
        </p:spPr>
      </p:pic>
    </p:spTree>
    <p:extLst>
      <p:ext uri="{BB962C8B-B14F-4D97-AF65-F5344CB8AC3E}">
        <p14:creationId xmlns:p14="http://schemas.microsoft.com/office/powerpoint/2010/main" val="396622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6382" y="0"/>
            <a:ext cx="4474840" cy="1128228"/>
          </a:xfrm>
        </p:spPr>
        <p:txBody>
          <a:bodyPr/>
          <a:lstStyle/>
          <a:p>
            <a:r>
              <a:rPr lang="fr-CA" sz="4000" dirty="0" smtClean="0">
                <a:latin typeface="Comic Sans MS" panose="030F0702030302020204" pitchFamily="66" charset="0"/>
              </a:rPr>
              <a:t>Système limbique </a:t>
            </a:r>
            <a:endParaRPr lang="fr-CA" sz="4000" dirty="0">
              <a:latin typeface="Comic Sans MS" panose="030F0702030302020204" pitchFamily="66" charset="0"/>
            </a:endParaRPr>
          </a:p>
        </p:txBody>
      </p:sp>
      <p:sp>
        <p:nvSpPr>
          <p:cNvPr id="11" name="Rectangle 10"/>
          <p:cNvSpPr/>
          <p:nvPr/>
        </p:nvSpPr>
        <p:spPr>
          <a:xfrm>
            <a:off x="0" y="4327463"/>
            <a:ext cx="4820442" cy="2451596"/>
          </a:xfrm>
          <a:prstGeom prst="rect">
            <a:avLst/>
          </a:prstGeom>
          <a:solidFill>
            <a:schemeClr val="tx1"/>
          </a:solidFill>
          <a:ln w="28575">
            <a:solidFill>
              <a:srgbClr val="FF99CC"/>
            </a:solidFill>
          </a:ln>
        </p:spPr>
        <p:txBody>
          <a:bodyPr wrap="square">
            <a:spAutoFit/>
          </a:bodyPr>
          <a:lstStyle/>
          <a:p>
            <a:r>
              <a:rPr lang="fr-CA" sz="1100" dirty="0">
                <a:solidFill>
                  <a:srgbClr val="686B5D"/>
                </a:solidFill>
              </a:rPr>
              <a:t>Chez certains patients qui ont dû subir une intervention chirurgicale au cerveau, on a pu </a:t>
            </a:r>
            <a:r>
              <a:rPr lang="fr-CA" sz="1100" b="1" dirty="0">
                <a:solidFill>
                  <a:srgbClr val="686B5D"/>
                </a:solidFill>
              </a:rPr>
              <a:t>stimuler l'amygdale </a:t>
            </a:r>
            <a:r>
              <a:rPr lang="fr-CA" sz="1100" dirty="0">
                <a:solidFill>
                  <a:srgbClr val="686B5D"/>
                </a:solidFill>
              </a:rPr>
              <a:t>directement et recueillir leurs impressions. L'expérience subjective la plus commune décrite en est </a:t>
            </a:r>
            <a:r>
              <a:rPr lang="fr-CA" sz="1100" b="1" dirty="0">
                <a:solidFill>
                  <a:srgbClr val="686B5D"/>
                </a:solidFill>
              </a:rPr>
              <a:t>une de danger imminent et de peur</a:t>
            </a:r>
            <a:r>
              <a:rPr lang="fr-CA" sz="1100" dirty="0">
                <a:solidFill>
                  <a:srgbClr val="686B5D"/>
                </a:solidFill>
              </a:rPr>
              <a:t>. Les très rares patients dont uniquement l'amygdale a été détruite (lors d'accident cérébraux vasculaires par exemple) reconnaissent toutes les expressions émotionnelles sur les visages sauf celle de la peur</a:t>
            </a:r>
            <a:r>
              <a:rPr lang="fr-CA" sz="1100" dirty="0">
                <a:solidFill>
                  <a:srgbClr val="686B5D"/>
                </a:solidFill>
              </a:rPr>
              <a:t>.</a:t>
            </a:r>
            <a:endParaRPr lang="fr-CA" sz="1100" dirty="0">
              <a:solidFill>
                <a:srgbClr val="686B5D"/>
              </a:solidFill>
            </a:endParaRPr>
          </a:p>
          <a:p>
            <a:r>
              <a:rPr lang="fr-CA" sz="1100" dirty="0">
                <a:solidFill>
                  <a:srgbClr val="686B5D"/>
                </a:solidFill>
              </a:rPr>
              <a:t>(Extrait de « </a:t>
            </a:r>
            <a:r>
              <a:rPr lang="fr-CA" sz="1100" u="sng" dirty="0">
                <a:solidFill>
                  <a:srgbClr val="000000"/>
                </a:solidFill>
                <a:hlinkClick r:id="rId2"/>
              </a:rPr>
              <a:t>Le cerveau à tous les niveaux</a:t>
            </a:r>
            <a:r>
              <a:rPr lang="fr-CA" sz="1100" u="sng" dirty="0">
                <a:solidFill>
                  <a:srgbClr val="686B5D"/>
                </a:solidFill>
                <a:hlinkClick r:id="rId2"/>
              </a:rPr>
              <a:t> </a:t>
            </a:r>
            <a:r>
              <a:rPr lang="fr-CA" sz="1100" dirty="0">
                <a:solidFill>
                  <a:srgbClr val="686B5D"/>
                </a:solidFill>
              </a:rPr>
              <a:t>», </a:t>
            </a:r>
            <a:r>
              <a:rPr lang="fr-CA" sz="1100" dirty="0" err="1">
                <a:solidFill>
                  <a:srgbClr val="686B5D"/>
                </a:solidFill>
              </a:rPr>
              <a:t>copyleft</a:t>
            </a:r>
            <a:r>
              <a:rPr lang="fr-CA" sz="1100" dirty="0">
                <a:solidFill>
                  <a:srgbClr val="686B5D"/>
                </a:solidFill>
              </a:rPr>
              <a:t>)</a:t>
            </a:r>
          </a:p>
          <a:p>
            <a:r>
              <a:rPr lang="fr-CA" sz="1100" dirty="0">
                <a:solidFill>
                  <a:srgbClr val="686B5D"/>
                </a:solidFill>
              </a:rPr>
              <a:t>Il </a:t>
            </a:r>
            <a:r>
              <a:rPr lang="fr-CA" sz="1100" dirty="0">
                <a:solidFill>
                  <a:srgbClr val="686B5D"/>
                </a:solidFill>
              </a:rPr>
              <a:t>n’est donc pas étonnant de constater que la partie centrale de l’amygdale semble jouer un rôle important dans les troubles anxieux impliquant des peurs spécifiques comme les phobies par exemple. On a aussi observé chez un groupe d’enfants très anxieux une taille moyenne plus grande de leurs amygdales comparativement à celle d’enfants normaux</a:t>
            </a:r>
            <a:r>
              <a:rPr lang="fr-CA" sz="1100" dirty="0">
                <a:solidFill>
                  <a:srgbClr val="686B5D"/>
                </a:solidFill>
              </a:rPr>
              <a:t>. (</a:t>
            </a:r>
            <a:r>
              <a:rPr lang="fr-CA" sz="1100" dirty="0">
                <a:solidFill>
                  <a:srgbClr val="686B5D"/>
                </a:solidFill>
              </a:rPr>
              <a:t>Extrait de « </a:t>
            </a:r>
            <a:r>
              <a:rPr lang="fr-CA" sz="1100" u="sng" dirty="0">
                <a:solidFill>
                  <a:srgbClr val="000000"/>
                </a:solidFill>
                <a:hlinkClick r:id="rId3"/>
              </a:rPr>
              <a:t>Le cerveau à tous les niveaux</a:t>
            </a:r>
            <a:r>
              <a:rPr lang="fr-CA" sz="1100" u="sng" dirty="0">
                <a:solidFill>
                  <a:srgbClr val="686B5D"/>
                </a:solidFill>
                <a:hlinkClick r:id="rId2"/>
              </a:rPr>
              <a:t> </a:t>
            </a:r>
            <a:r>
              <a:rPr lang="fr-CA" sz="1100" dirty="0">
                <a:solidFill>
                  <a:srgbClr val="686B5D"/>
                </a:solidFill>
              </a:rPr>
              <a:t>», </a:t>
            </a:r>
            <a:r>
              <a:rPr lang="fr-CA" sz="1100" dirty="0" err="1">
                <a:solidFill>
                  <a:srgbClr val="686B5D"/>
                </a:solidFill>
              </a:rPr>
              <a:t>copyleft</a:t>
            </a:r>
            <a:r>
              <a:rPr lang="fr-CA" sz="1100" dirty="0">
                <a:solidFill>
                  <a:srgbClr val="686B5D"/>
                </a:solidFill>
              </a:rPr>
              <a:t>)</a:t>
            </a:r>
            <a:endParaRPr lang="fr-CA" sz="1100" dirty="0">
              <a:solidFill>
                <a:srgbClr val="686B5D"/>
              </a:solidFill>
            </a:endParaRPr>
          </a:p>
        </p:txBody>
      </p:sp>
      <p:grpSp>
        <p:nvGrpSpPr>
          <p:cNvPr id="14" name="Groupe 13"/>
          <p:cNvGrpSpPr/>
          <p:nvPr/>
        </p:nvGrpSpPr>
        <p:grpSpPr>
          <a:xfrm>
            <a:off x="1897183" y="1039774"/>
            <a:ext cx="4536504" cy="3181314"/>
            <a:chOff x="1990725" y="1857080"/>
            <a:chExt cx="4865128" cy="3551758"/>
          </a:xfrm>
        </p:grpSpPr>
        <p:grpSp>
          <p:nvGrpSpPr>
            <p:cNvPr id="12" name="Groupe 11"/>
            <p:cNvGrpSpPr/>
            <p:nvPr/>
          </p:nvGrpSpPr>
          <p:grpSpPr>
            <a:xfrm>
              <a:off x="1990725" y="1857080"/>
              <a:ext cx="4865128" cy="3550629"/>
              <a:chOff x="107504" y="2487628"/>
              <a:chExt cx="4865128" cy="3550629"/>
            </a:xfrm>
          </p:grpSpPr>
          <p:pic>
            <p:nvPicPr>
              <p:cNvPr id="3076" name="Picture 4" descr="Systeme_limbique_1">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85" r="5761"/>
              <a:stretch/>
            </p:blipFill>
            <p:spPr bwMode="auto">
              <a:xfrm>
                <a:off x="107504" y="2487628"/>
                <a:ext cx="4865128" cy="35506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71600" y="5301208"/>
                <a:ext cx="936104" cy="248791"/>
              </a:xfrm>
              <a:prstGeom prst="rect">
                <a:avLst/>
              </a:prstGeom>
              <a:solidFill>
                <a:srgbClr val="FF99CC">
                  <a:alpha val="18824"/>
                </a:srgbClr>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13" name="Rectangle 12"/>
              <p:cNvSpPr/>
              <p:nvPr/>
            </p:nvSpPr>
            <p:spPr>
              <a:xfrm>
                <a:off x="3661250" y="5589240"/>
                <a:ext cx="1270789" cy="234702"/>
              </a:xfrm>
              <a:prstGeom prst="rect">
                <a:avLst/>
              </a:prstGeom>
              <a:solidFill>
                <a:srgbClr val="26CCD0">
                  <a:alpha val="18824"/>
                </a:srgbClr>
              </a:solidFill>
              <a:ln w="28575">
                <a:solidFill>
                  <a:srgbClr val="26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grpSp>
        <p:sp>
          <p:nvSpPr>
            <p:cNvPr id="9" name="Rectangle 3"/>
            <p:cNvSpPr>
              <a:spLocks noChangeArrowheads="1"/>
            </p:cNvSpPr>
            <p:nvPr/>
          </p:nvSpPr>
          <p:spPr bwMode="auto">
            <a:xfrm>
              <a:off x="2073809" y="5193394"/>
              <a:ext cx="32912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fr-FR" altLang="fr-FR" sz="800" b="1" dirty="0">
                  <a:solidFill>
                    <a:srgbClr val="686B5D">
                      <a:lumMod val="60000"/>
                      <a:lumOff val="40000"/>
                    </a:srgbClr>
                  </a:solidFill>
                  <a:latin typeface="PT Sans"/>
                </a:rPr>
                <a:t>Image tirée de : </a:t>
              </a:r>
              <a:r>
                <a:rPr lang="fr-CA" sz="800" dirty="0">
                  <a:solidFill>
                    <a:srgbClr val="686B5D">
                      <a:lumMod val="60000"/>
                      <a:lumOff val="40000"/>
                    </a:srgbClr>
                  </a:solidFill>
                  <a:hlinkClick r:id="rId6"/>
                </a:rPr>
                <a:t>http://www.neuromedia.ca/le-systeme-limbique</a:t>
              </a:r>
              <a:r>
                <a:rPr lang="fr-CA" sz="800" dirty="0">
                  <a:solidFill>
                    <a:srgbClr val="686B5D">
                      <a:lumMod val="60000"/>
                      <a:lumOff val="40000"/>
                    </a:srgbClr>
                  </a:solidFill>
                  <a:hlinkClick r:id="rId6"/>
                </a:rPr>
                <a:t>/</a:t>
              </a:r>
              <a:endParaRPr lang="fr-FR" altLang="fr-FR" sz="1200" dirty="0">
                <a:solidFill>
                  <a:srgbClr val="B7601B"/>
                </a:solidFill>
                <a:latin typeface="PT Sans"/>
              </a:endParaRPr>
            </a:p>
          </p:txBody>
        </p:sp>
      </p:grpSp>
      <p:sp>
        <p:nvSpPr>
          <p:cNvPr id="18" name="Rectangle 17"/>
          <p:cNvSpPr/>
          <p:nvPr/>
        </p:nvSpPr>
        <p:spPr>
          <a:xfrm>
            <a:off x="4932040" y="4406793"/>
            <a:ext cx="4191464" cy="2292935"/>
          </a:xfrm>
          <a:prstGeom prst="rect">
            <a:avLst/>
          </a:prstGeom>
          <a:solidFill>
            <a:schemeClr val="tx1"/>
          </a:solidFill>
          <a:ln w="28575">
            <a:solidFill>
              <a:srgbClr val="26CCD0"/>
            </a:solidFill>
          </a:ln>
        </p:spPr>
        <p:txBody>
          <a:bodyPr wrap="square">
            <a:spAutoFit/>
          </a:bodyPr>
          <a:lstStyle/>
          <a:p>
            <a:r>
              <a:rPr lang="fr-CA" sz="1100" b="1" dirty="0">
                <a:solidFill>
                  <a:srgbClr val="686B5D"/>
                </a:solidFill>
              </a:rPr>
              <a:t>L’hippocampe </a:t>
            </a:r>
            <a:r>
              <a:rPr lang="fr-CA" sz="1100" dirty="0">
                <a:solidFill>
                  <a:srgbClr val="686B5D"/>
                </a:solidFill>
              </a:rPr>
              <a:t>est une autre structure limbique essentielle spécialisée dans l’encodage de l’information. </a:t>
            </a:r>
            <a:r>
              <a:rPr lang="fr-CA" sz="1100" dirty="0">
                <a:solidFill>
                  <a:srgbClr val="686B5D"/>
                </a:solidFill>
              </a:rPr>
              <a:t>(…) </a:t>
            </a:r>
            <a:r>
              <a:rPr lang="fr-CA" sz="1100" b="1" i="1" dirty="0">
                <a:solidFill>
                  <a:srgbClr val="686B5D"/>
                </a:solidFill>
                <a:sym typeface="Wingdings" panose="05000000000000000000" pitchFamily="2" charset="2"/>
              </a:rPr>
              <a:t> Mémoire!</a:t>
            </a:r>
            <a:endParaRPr lang="fr-CA" sz="1100" b="1" i="1" dirty="0">
              <a:solidFill>
                <a:srgbClr val="686B5D"/>
              </a:solidFill>
            </a:endParaRPr>
          </a:p>
          <a:p>
            <a:r>
              <a:rPr lang="fr-CA" sz="1100" dirty="0">
                <a:solidFill>
                  <a:srgbClr val="686B5D"/>
                </a:solidFill>
              </a:rPr>
              <a:t>Comme </a:t>
            </a:r>
            <a:r>
              <a:rPr lang="fr-CA" sz="1100" b="1" dirty="0">
                <a:solidFill>
                  <a:srgbClr val="686B5D"/>
                </a:solidFill>
              </a:rPr>
              <a:t>tous nos vieux souvenirs en dépendent</a:t>
            </a:r>
            <a:r>
              <a:rPr lang="fr-CA" sz="1100" dirty="0">
                <a:solidFill>
                  <a:srgbClr val="686B5D"/>
                </a:solidFill>
              </a:rPr>
              <a:t>, il serait étonnant qu’elle ne soit pas impliquée dans des troubles anxieux comme l’état de stress post-traumatique (ESPT) généré par la mémoire d’expériences pénibles</a:t>
            </a:r>
            <a:r>
              <a:rPr lang="fr-CA" sz="1100" dirty="0">
                <a:solidFill>
                  <a:srgbClr val="686B5D"/>
                </a:solidFill>
              </a:rPr>
              <a:t>. </a:t>
            </a:r>
            <a:endParaRPr lang="fr-CA" sz="1100" dirty="0">
              <a:solidFill>
                <a:srgbClr val="686B5D"/>
              </a:solidFill>
            </a:endParaRPr>
          </a:p>
          <a:p>
            <a:r>
              <a:rPr lang="fr-CA" sz="1100" dirty="0">
                <a:solidFill>
                  <a:srgbClr val="686B5D"/>
                </a:solidFill>
              </a:rPr>
              <a:t>Et effectivement, des études montrent une taille réduite de l’hippocampe de ceux qui ont subit le stress associé à l’inceste ou aux champs de bataille militaire. Cet hippocampe atrophié pourrait expliquer les troubles de la mémoire explicite, les flashbacks et les souvenirs fragmentaires de l’événement traumatisant éprouvés par ces personnes</a:t>
            </a:r>
            <a:r>
              <a:rPr lang="fr-CA" sz="1100" dirty="0">
                <a:solidFill>
                  <a:srgbClr val="686B5D"/>
                </a:solidFill>
              </a:rPr>
              <a:t>.</a:t>
            </a:r>
          </a:p>
          <a:p>
            <a:r>
              <a:rPr lang="fr-CA" sz="1100" dirty="0">
                <a:solidFill>
                  <a:srgbClr val="686B5D"/>
                </a:solidFill>
              </a:rPr>
              <a:t>(Extrait de « </a:t>
            </a:r>
            <a:r>
              <a:rPr lang="fr-CA" sz="1100" u="sng" dirty="0">
                <a:solidFill>
                  <a:srgbClr val="000000"/>
                </a:solidFill>
                <a:hlinkClick r:id="rId3"/>
              </a:rPr>
              <a:t>Le cerveau à tous les niveaux</a:t>
            </a:r>
            <a:r>
              <a:rPr lang="fr-CA" sz="1100" u="sng" dirty="0">
                <a:solidFill>
                  <a:srgbClr val="686B5D"/>
                </a:solidFill>
                <a:hlinkClick r:id="rId2"/>
              </a:rPr>
              <a:t> </a:t>
            </a:r>
            <a:r>
              <a:rPr lang="fr-CA" sz="1100" dirty="0">
                <a:solidFill>
                  <a:srgbClr val="686B5D"/>
                </a:solidFill>
              </a:rPr>
              <a:t>», </a:t>
            </a:r>
            <a:r>
              <a:rPr lang="fr-CA" sz="1100" dirty="0" err="1">
                <a:solidFill>
                  <a:srgbClr val="686B5D"/>
                </a:solidFill>
              </a:rPr>
              <a:t>copyleft</a:t>
            </a:r>
            <a:r>
              <a:rPr lang="fr-CA" sz="1100" dirty="0">
                <a:solidFill>
                  <a:srgbClr val="686B5D"/>
                </a:solidFill>
              </a:rPr>
              <a:t>)</a:t>
            </a:r>
            <a:endParaRPr lang="fr-CA" sz="1100" dirty="0">
              <a:solidFill>
                <a:srgbClr val="686B5D"/>
              </a:solidFill>
            </a:endParaRPr>
          </a:p>
        </p:txBody>
      </p:sp>
      <p:grpSp>
        <p:nvGrpSpPr>
          <p:cNvPr id="20" name="Groupe 19"/>
          <p:cNvGrpSpPr/>
          <p:nvPr/>
        </p:nvGrpSpPr>
        <p:grpSpPr>
          <a:xfrm>
            <a:off x="6300192" y="1506543"/>
            <a:ext cx="2931001" cy="2569865"/>
            <a:chOff x="6350408" y="1534933"/>
            <a:chExt cx="2931001" cy="2569865"/>
          </a:xfrm>
        </p:grpSpPr>
        <p:grpSp>
          <p:nvGrpSpPr>
            <p:cNvPr id="16" name="Groupe 15"/>
            <p:cNvGrpSpPr/>
            <p:nvPr/>
          </p:nvGrpSpPr>
          <p:grpSpPr>
            <a:xfrm>
              <a:off x="6350408" y="1534933"/>
              <a:ext cx="2931001" cy="2569865"/>
              <a:chOff x="3353073" y="4222962"/>
              <a:chExt cx="2570961" cy="2222300"/>
            </a:xfrm>
          </p:grpSpPr>
          <p:pic>
            <p:nvPicPr>
              <p:cNvPr id="3078" name="Picture 6" descr="http://lecerveau.mcgill.ca/flash/d/d_08/d_08_cr/d_08_cr_anx/d_08_cr_anx_1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073" y="4222962"/>
                <a:ext cx="2476500" cy="18954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4355976" y="5414211"/>
                <a:ext cx="1568058"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800" dirty="0" smtClean="0">
                    <a:solidFill>
                      <a:srgbClr val="686B5D"/>
                    </a:solidFill>
                    <a:latin typeface="Times New Roman" panose="02020603050405020304" pitchFamily="18" charset="0"/>
                    <a:cs typeface="Times New Roman" panose="02020603050405020304" pitchFamily="18" charset="0"/>
                  </a:rPr>
                  <a:t>  </a:t>
                </a:r>
                <a:r>
                  <a:rPr lang="fr-FR" altLang="fr-FR" sz="11900" dirty="0" smtClean="0">
                    <a:solidFill>
                      <a:srgbClr val="686B5D"/>
                    </a:solidFill>
                    <a:latin typeface="Times New Roman" panose="02020603050405020304" pitchFamily="18" charset="0"/>
                    <a:cs typeface="Times New Roman" panose="02020603050405020304" pitchFamily="18" charset="0"/>
                  </a:rPr>
                  <a:t/>
                </a:r>
                <a:br>
                  <a:rPr lang="fr-FR" altLang="fr-FR" sz="11900" dirty="0" smtClean="0">
                    <a:solidFill>
                      <a:srgbClr val="686B5D"/>
                    </a:solidFill>
                    <a:latin typeface="Times New Roman" panose="02020603050405020304" pitchFamily="18" charset="0"/>
                    <a:cs typeface="Times New Roman" panose="02020603050405020304" pitchFamily="18" charset="0"/>
                  </a:rPr>
                </a:br>
                <a:r>
                  <a:rPr lang="fr-FR" altLang="fr-FR" sz="1800" dirty="0" smtClean="0">
                    <a:solidFill>
                      <a:srgbClr val="686B5D"/>
                    </a:solidFill>
                    <a:latin typeface="Times New Roman" panose="02020603050405020304" pitchFamily="18" charset="0"/>
                    <a:cs typeface="Times New Roman" panose="02020603050405020304" pitchFamily="18" charset="0"/>
                  </a:rPr>
                  <a:t/>
                </a:r>
                <a:br>
                  <a:rPr lang="fr-FR" altLang="fr-FR" sz="1800" dirty="0" smtClean="0">
                    <a:solidFill>
                      <a:srgbClr val="686B5D"/>
                    </a:solidFill>
                    <a:latin typeface="Times New Roman" panose="02020603050405020304" pitchFamily="18" charset="0"/>
                    <a:cs typeface="Times New Roman" panose="02020603050405020304" pitchFamily="18" charset="0"/>
                  </a:rPr>
                </a:br>
                <a:r>
                  <a:rPr lang="fr-FR" altLang="fr-FR" sz="700" b="1" dirty="0" smtClean="0">
                    <a:solidFill>
                      <a:srgbClr val="686B5D"/>
                    </a:solidFill>
                    <a:cs typeface="Arial" panose="020B0604020202020204" pitchFamily="34" charset="0"/>
                  </a:rPr>
                  <a:t>Source : Jacob L. </a:t>
                </a:r>
                <a:r>
                  <a:rPr lang="fr-FR" altLang="fr-FR" sz="700" b="1" dirty="0" err="1" smtClean="0">
                    <a:solidFill>
                      <a:srgbClr val="686B5D"/>
                    </a:solidFill>
                    <a:cs typeface="Arial" panose="020B0604020202020204" pitchFamily="34" charset="0"/>
                  </a:rPr>
                  <a:t>Driesen</a:t>
                </a:r>
                <a:r>
                  <a:rPr lang="fr-FR" altLang="fr-FR" sz="700" b="1" dirty="0" smtClean="0">
                    <a:solidFill>
                      <a:srgbClr val="686B5D"/>
                    </a:solidFill>
                    <a:cs typeface="Arial" panose="020B0604020202020204" pitchFamily="34" charset="0"/>
                  </a:rPr>
                  <a:t>, </a:t>
                </a:r>
                <a:r>
                  <a:rPr lang="fr-FR" altLang="fr-FR" sz="700" b="1" dirty="0" err="1" smtClean="0">
                    <a:solidFill>
                      <a:srgbClr val="686B5D"/>
                    </a:solidFill>
                    <a:cs typeface="Arial" panose="020B0604020202020204" pitchFamily="34" charset="0"/>
                  </a:rPr>
                  <a:t>Ph.D</a:t>
                </a:r>
                <a:r>
                  <a:rPr lang="fr-FR" altLang="fr-FR" sz="700" b="1" dirty="0" smtClean="0">
                    <a:solidFill>
                      <a:srgbClr val="686B5D"/>
                    </a:solidFill>
                    <a:cs typeface="Arial" panose="020B0604020202020204" pitchFamily="34" charset="0"/>
                  </a:rPr>
                  <a:t>.</a:t>
                </a:r>
                <a:endParaRPr lang="fr-FR" altLang="fr-FR" sz="800" dirty="0" smtClean="0">
                  <a:solidFill>
                    <a:srgbClr val="686B5D"/>
                  </a:solidFill>
                </a:endParaRPr>
              </a:p>
              <a:p>
                <a:r>
                  <a:rPr lang="fr-FR" altLang="fr-FR" sz="1800" dirty="0" smtClean="0">
                    <a:solidFill>
                      <a:srgbClr val="686B5D"/>
                    </a:solidFill>
                    <a:latin typeface="Times New Roman" panose="02020603050405020304" pitchFamily="18" charset="0"/>
                    <a:cs typeface="Times New Roman" panose="02020603050405020304" pitchFamily="18" charset="0"/>
                  </a:rPr>
                  <a:t> </a:t>
                </a:r>
              </a:p>
            </p:txBody>
          </p:sp>
        </p:grpSp>
        <p:sp>
          <p:nvSpPr>
            <p:cNvPr id="19" name="Rectangle 18"/>
            <p:cNvSpPr/>
            <p:nvPr/>
          </p:nvSpPr>
          <p:spPr>
            <a:xfrm>
              <a:off x="6350408" y="3516596"/>
              <a:ext cx="797260" cy="222954"/>
            </a:xfrm>
            <a:prstGeom prst="rect">
              <a:avLst/>
            </a:prstGeom>
            <a:solidFill>
              <a:srgbClr val="FFF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grpSp>
      <p:cxnSp>
        <p:nvCxnSpPr>
          <p:cNvPr id="23" name="Connecteur droit 22"/>
          <p:cNvCxnSpPr/>
          <p:nvPr/>
        </p:nvCxnSpPr>
        <p:spPr>
          <a:xfrm flipH="1">
            <a:off x="6395836" y="3200166"/>
            <a:ext cx="1155738" cy="73222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703" y="0"/>
            <a:ext cx="1705916" cy="400110"/>
          </a:xfrm>
          <a:prstGeom prst="rect">
            <a:avLst/>
          </a:prstGeom>
          <a:noFill/>
        </p:spPr>
        <p:txBody>
          <a:bodyPr wrap="none" rtlCol="0">
            <a:spAutoFit/>
          </a:bodyPr>
          <a:lstStyle/>
          <a:p>
            <a:r>
              <a:rPr lang="fr-CA" sz="2000" dirty="0" smtClean="0"/>
              <a:t>Recueil p. 67</a:t>
            </a:r>
            <a:endParaRPr lang="fr-CA" sz="2000" dirty="0"/>
          </a:p>
        </p:txBody>
      </p:sp>
    </p:spTree>
    <p:extLst>
      <p:ext uri="{BB962C8B-B14F-4D97-AF65-F5344CB8AC3E}">
        <p14:creationId xmlns:p14="http://schemas.microsoft.com/office/powerpoint/2010/main" val="206703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substance blanche et noyaux gris centraux</a:t>
            </a:r>
            <a:endParaRPr lang="fr-CA" altLang="fr-FR" sz="2800">
              <a:latin typeface="Comic Sans MS" panose="030F0702030302020204" pitchFamily="66" charset="0"/>
            </a:endParaRPr>
          </a:p>
        </p:txBody>
      </p:sp>
      <p:sp>
        <p:nvSpPr>
          <p:cNvPr id="9219" name="Text Box 3"/>
          <p:cNvSpPr txBox="1">
            <a:spLocks noChangeArrowheads="1"/>
          </p:cNvSpPr>
          <p:nvPr/>
        </p:nvSpPr>
        <p:spPr bwMode="auto">
          <a:xfrm>
            <a:off x="-52388" y="6453188"/>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p. 52</a:t>
            </a:r>
          </a:p>
        </p:txBody>
      </p:sp>
      <p:pic>
        <p:nvPicPr>
          <p:cNvPr id="9222" name="Picture 6" descr="page52-couleur-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l="568" t="15421"/>
          <a:stretch>
            <a:fillRect/>
          </a:stretch>
        </p:blipFill>
        <p:spPr>
          <a:xfrm>
            <a:off x="468313" y="1916113"/>
            <a:ext cx="8208962" cy="424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CA" altLang="fr-FR" sz="4000">
                <a:latin typeface="Comic Sans MS" panose="030F0702030302020204" pitchFamily="66" charset="0"/>
              </a:rPr>
              <a:t>Les faisceaux de substance blanche dans l’encéphale</a:t>
            </a:r>
            <a:endParaRPr lang="fr-CA" altLang="fr-FR" sz="2800">
              <a:latin typeface="Comic Sans MS" panose="030F0702030302020204" pitchFamily="66" charset="0"/>
            </a:endParaRPr>
          </a:p>
        </p:txBody>
      </p:sp>
      <p:sp>
        <p:nvSpPr>
          <p:cNvPr id="13315" name="Text Box 3"/>
          <p:cNvSpPr txBox="1">
            <a:spLocks noChangeArrowheads="1"/>
          </p:cNvSpPr>
          <p:nvPr/>
        </p:nvSpPr>
        <p:spPr bwMode="auto">
          <a:xfrm>
            <a:off x="-52388" y="6453188"/>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a:solidFill>
                  <a:schemeClr val="folHlink"/>
                </a:solidFill>
              </a:rPr>
              <a:t>Recueil p. 62</a:t>
            </a:r>
          </a:p>
        </p:txBody>
      </p:sp>
      <p:pic>
        <p:nvPicPr>
          <p:cNvPr id="13318" name="Picture 6" descr="page62-couleur-lessentiel-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b="37833"/>
          <a:stretch>
            <a:fillRect/>
          </a:stretch>
        </p:blipFill>
        <p:spPr>
          <a:xfrm>
            <a:off x="0" y="1412875"/>
            <a:ext cx="8820150" cy="475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descr="page62-couleur-lessentiel-1"/>
          <p:cNvPicPr>
            <a:picLocks noChangeAspect="1" noChangeArrowheads="1"/>
          </p:cNvPicPr>
          <p:nvPr/>
        </p:nvPicPr>
        <p:blipFill>
          <a:blip r:embed="rId3" cstate="print">
            <a:extLst>
              <a:ext uri="{28A0092B-C50C-407E-A947-70E740481C1C}">
                <a14:useLocalDpi xmlns:a14="http://schemas.microsoft.com/office/drawing/2010/main" val="0"/>
              </a:ext>
            </a:extLst>
          </a:blip>
          <a:srcRect l="7407" t="70381" r="48653"/>
          <a:stretch>
            <a:fillRect/>
          </a:stretch>
        </p:blipFill>
        <p:spPr bwMode="auto">
          <a:xfrm>
            <a:off x="3851275" y="5300663"/>
            <a:ext cx="266541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page62-couleur-lessentiel-1"/>
          <p:cNvPicPr>
            <a:picLocks noChangeAspect="1" noChangeArrowheads="1"/>
          </p:cNvPicPr>
          <p:nvPr/>
        </p:nvPicPr>
        <p:blipFill>
          <a:blip r:embed="rId3" cstate="print">
            <a:extLst>
              <a:ext uri="{28A0092B-C50C-407E-A947-70E740481C1C}">
                <a14:useLocalDpi xmlns:a14="http://schemas.microsoft.com/office/drawing/2010/main" val="0"/>
              </a:ext>
            </a:extLst>
          </a:blip>
          <a:srcRect l="52525" t="66273" r="3560"/>
          <a:stretch>
            <a:fillRect/>
          </a:stretch>
        </p:blipFill>
        <p:spPr bwMode="auto">
          <a:xfrm>
            <a:off x="6480175" y="5084763"/>
            <a:ext cx="26638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CA" altLang="fr-FR" sz="4000">
                <a:latin typeface="Comic Sans MS" panose="030F0702030302020204" pitchFamily="66" charset="0"/>
              </a:rPr>
              <a:t>Cortex cérébral : les aires fonctionnelles</a:t>
            </a:r>
            <a:endParaRPr lang="fr-CA" altLang="fr-FR" sz="2800">
              <a:latin typeface="Comic Sans MS" panose="030F0702030302020204" pitchFamily="66" charset="0"/>
            </a:endParaRPr>
          </a:p>
        </p:txBody>
      </p:sp>
      <p:sp>
        <p:nvSpPr>
          <p:cNvPr id="10246" name="Rectangle 6"/>
          <p:cNvSpPr>
            <a:spLocks noGrp="1" noChangeArrowheads="1"/>
          </p:cNvSpPr>
          <p:nvPr>
            <p:ph type="body" idx="1"/>
          </p:nvPr>
        </p:nvSpPr>
        <p:spPr/>
        <p:txBody>
          <a:bodyPr/>
          <a:lstStyle/>
          <a:p>
            <a:pPr>
              <a:lnSpc>
                <a:spcPct val="140000"/>
              </a:lnSpc>
            </a:pPr>
            <a:r>
              <a:rPr lang="fr-CA" altLang="fr-FR" sz="2800">
                <a:solidFill>
                  <a:schemeClr val="hlink"/>
                </a:solidFill>
                <a:latin typeface="Comic Sans MS" panose="030F0702030302020204" pitchFamily="66" charset="0"/>
              </a:rPr>
              <a:t>Attention :</a:t>
            </a:r>
            <a:r>
              <a:rPr lang="fr-CA" altLang="fr-FR" sz="2800">
                <a:latin typeface="Comic Sans MS" panose="030F0702030302020204" pitchFamily="66" charset="0"/>
              </a:rPr>
              <a:t> la prochaine figure ne doit pas vous faire peur!  </a:t>
            </a:r>
            <a:r>
              <a:rPr lang="fr-CA" altLang="fr-FR" sz="2800">
                <a:solidFill>
                  <a:schemeClr val="hlink"/>
                </a:solidFill>
                <a:latin typeface="Comic Sans MS" panose="030F0702030302020204" pitchFamily="66" charset="0"/>
              </a:rPr>
              <a:t>Lisez la petite note au bas à droite</a:t>
            </a:r>
            <a:r>
              <a:rPr lang="fr-CA" altLang="fr-FR" sz="2800">
                <a:latin typeface="Comic Sans MS" panose="030F0702030302020204" pitchFamily="66" charset="0"/>
              </a:rPr>
              <a:t> : vous y verrez </a:t>
            </a:r>
            <a:r>
              <a:rPr lang="fr-CA" altLang="fr-FR" sz="2800">
                <a:solidFill>
                  <a:schemeClr val="hlink"/>
                </a:solidFill>
                <a:latin typeface="Comic Sans MS" panose="030F0702030302020204" pitchFamily="66" charset="0"/>
              </a:rPr>
              <a:t>l’essentiel</a:t>
            </a:r>
            <a:r>
              <a:rPr lang="fr-CA" altLang="fr-FR" sz="2800">
                <a:latin typeface="Comic Sans MS" panose="030F0702030302020204" pitchFamily="66" charset="0"/>
              </a:rPr>
              <a:t>, ce sur quoi vous concentrer d’abord.  Cela correspond aux </a:t>
            </a:r>
            <a:r>
              <a:rPr lang="fr-CA" altLang="fr-FR" sz="2800">
                <a:solidFill>
                  <a:schemeClr val="hlink"/>
                </a:solidFill>
                <a:latin typeface="Comic Sans MS" panose="030F0702030302020204" pitchFamily="66" charset="0"/>
              </a:rPr>
              <a:t>aires du cortex</a:t>
            </a:r>
            <a:r>
              <a:rPr lang="fr-CA" altLang="fr-FR" sz="2800">
                <a:latin typeface="Comic Sans MS" panose="030F0702030302020204" pitchFamily="66" charset="0"/>
              </a:rPr>
              <a:t> qui sont </a:t>
            </a:r>
            <a:r>
              <a:rPr lang="fr-CA" altLang="fr-FR" sz="2800">
                <a:solidFill>
                  <a:schemeClr val="hlink"/>
                </a:solidFill>
                <a:latin typeface="Comic Sans MS" panose="030F0702030302020204" pitchFamily="66" charset="0"/>
              </a:rPr>
              <a:t>décrites dans les </a:t>
            </a:r>
            <a:r>
              <a:rPr lang="fr-CA" altLang="fr-FR" sz="2800" i="1">
                <a:solidFill>
                  <a:schemeClr val="hlink"/>
                </a:solidFill>
                <a:latin typeface="Comic Sans MS" panose="030F0702030302020204" pitchFamily="66" charset="0"/>
              </a:rPr>
              <a:t>Notes de cours</a:t>
            </a:r>
            <a:r>
              <a:rPr lang="fr-CA" altLang="fr-FR" sz="2800">
                <a:latin typeface="Comic Sans MS" panose="030F0702030302020204" pitchFamily="66" charset="0"/>
              </a:rPr>
              <a:t>.  Le reste est intéressant, mais ne sera pas une exigence pour le cours.</a:t>
            </a:r>
          </a:p>
        </p:txBody>
      </p:sp>
    </p:spTree>
  </p:cSld>
  <p:clrMapOvr>
    <a:masterClrMapping/>
  </p:clrMapOvr>
</p:sld>
</file>

<file path=ppt/theme/theme1.xml><?xml version="1.0" encoding="utf-8"?>
<a:theme xmlns:a="http://schemas.openxmlformats.org/drawingml/2006/main" name="Modèle par défaut">
  <a:themeElements>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èle par défaut">
  <a:themeElements>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827</Words>
  <Application>Microsoft Office PowerPoint</Application>
  <PresentationFormat>Affichage à l'écran (4:3)</PresentationFormat>
  <Paragraphs>69</Paragraphs>
  <Slides>19</Slides>
  <Notes>0</Notes>
  <HiddenSlides>0</HiddenSlides>
  <MMClips>0</MMClips>
  <ScaleCrop>false</ScaleCrop>
  <HeadingPairs>
    <vt:vector size="6" baseType="variant">
      <vt:variant>
        <vt:lpstr>Polices utilisées</vt:lpstr>
      </vt:variant>
      <vt:variant>
        <vt:i4>2</vt:i4>
      </vt:variant>
      <vt:variant>
        <vt:lpstr>Thème</vt:lpstr>
      </vt:variant>
      <vt:variant>
        <vt:i4>2</vt:i4>
      </vt:variant>
      <vt:variant>
        <vt:lpstr>Titres des diapositives</vt:lpstr>
      </vt:variant>
      <vt:variant>
        <vt:i4>19</vt:i4>
      </vt:variant>
    </vt:vector>
  </HeadingPairs>
  <TitlesOfParts>
    <vt:vector size="23" baseType="lpstr">
      <vt:lpstr>Arial</vt:lpstr>
      <vt:lpstr>Comic Sans MS</vt:lpstr>
      <vt:lpstr>Modèle par défaut</vt:lpstr>
      <vt:lpstr>1_Modèle par défaut</vt:lpstr>
      <vt:lpstr>Semaine 4 :   Le CERVEAU  en images couleurs!</vt:lpstr>
      <vt:lpstr>Les lobes du cerveau vue latérale de l’hémisphère gauche</vt:lpstr>
      <vt:lpstr>Les lobes du cerveau vue latérale de l’hémisphère droit</vt:lpstr>
      <vt:lpstr>Les hémisphères et les lobes  du cerveau : vue du dessus</vt:lpstr>
      <vt:lpstr>Et les régions  « invisibles » en surface…</vt:lpstr>
      <vt:lpstr>Système limbique </vt:lpstr>
      <vt:lpstr>Cortex cérébral, substance blanche et noyaux gris centraux</vt:lpstr>
      <vt:lpstr>Les faisceaux de substance blanche dans l’encéphale</vt:lpstr>
      <vt:lpstr>Cortex cérébral : les aires fonctionnelles</vt:lpstr>
      <vt:lpstr>Cortex cérébral : les aires fonctionnelles</vt:lpstr>
      <vt:lpstr>Cortex cérébral : les aires fonctionnelles (1/2)</vt:lpstr>
      <vt:lpstr>Cortex cérébral : les aires fonctionnelles (2/2)</vt:lpstr>
      <vt:lpstr>Cortex cérébral : les aires fonctionnelles (en rappel!)</vt:lpstr>
      <vt:lpstr>Le cortex somesthésique et le cortex moteur, dans le cerveau vu du dessus</vt:lpstr>
      <vt:lpstr>Les aires somesthésique primaire et motrice primaire</vt:lpstr>
      <vt:lpstr>Le cortex somesthésique (à droite)  et le cortex moteur (à gauche),  tous deux présents dans les deux hémisphères (voir petites fig. en haut)</vt:lpstr>
      <vt:lpstr>Aire somesthésique primaire  dans les deux hémisphères cérébraux</vt:lpstr>
      <vt:lpstr>Aire motrice primaire  dans les deux hémisphères cérébraux</vt:lpstr>
      <vt:lpstr>Et voilà! J’espère que ces quelques images vous auront permis de visualiser encore mieux cet extraordinaire organe… qui vous a permis de les voir!</vt:lpstr>
    </vt:vector>
  </TitlesOfParts>
  <Company>CLG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 4 :   Le CERVEAU  en images couleurs!</dc:title>
  <dc:creator>SI</dc:creator>
  <cp:lastModifiedBy>Lavoie Julie</cp:lastModifiedBy>
  <cp:revision>17</cp:revision>
  <dcterms:created xsi:type="dcterms:W3CDTF">2009-02-14T02:23:17Z</dcterms:created>
  <dcterms:modified xsi:type="dcterms:W3CDTF">2020-02-19T02:17:29Z</dcterms:modified>
</cp:coreProperties>
</file>