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58" r:id="rId6"/>
    <p:sldId id="277" r:id="rId7"/>
    <p:sldId id="262" r:id="rId8"/>
    <p:sldId id="268" r:id="rId9"/>
    <p:sldId id="276" r:id="rId10"/>
    <p:sldId id="269" r:id="rId11"/>
    <p:sldId id="270" r:id="rId12"/>
    <p:sldId id="273" r:id="rId13"/>
    <p:sldId id="274" r:id="rId14"/>
    <p:sldId id="261" r:id="rId15"/>
  </p:sldIdLst>
  <p:sldSz cx="9144000" cy="6858000" type="screen4x3"/>
  <p:notesSz cx="6858000" cy="91440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2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FF99"/>
    <a:srgbClr val="FFCCFF"/>
    <a:srgbClr val="33CCCC"/>
    <a:srgbClr val="FF3399"/>
    <a:srgbClr val="61E3F5"/>
    <a:srgbClr val="3366FF"/>
    <a:srgbClr val="F8F8F8"/>
    <a:srgbClr val="66FF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10C2-161E-4183-90AA-FD62B3BEB7BF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99319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ECEB4-1517-4B90-B6AA-6968C689FABC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54907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FFACF-095D-4395-A10A-B4C84AB89D7F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63172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C99CC-FCBB-493F-BA21-8F2B471986AF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71411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C04DA-2587-49CD-B1A7-191E45DB47BC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73576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E3512-688E-45D5-BAEC-E74EA0EEFBAE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0706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3CE07-FE4E-418B-990C-098F29959134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7306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B6E6B-3F96-4B11-AF05-CD476132F31C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29068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C15F1-95DD-4B8E-BC9C-ECB71163BEC9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02726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36443-3098-499B-8784-38A9205A8425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9689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6E96B-82ED-4B87-B5FD-5F725EA59458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45930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 smtClean="0"/>
              <a:t>Cliquez pour modifier les styles du texte du masque</a:t>
            </a:r>
          </a:p>
          <a:p>
            <a:pPr lvl="1"/>
            <a:r>
              <a:rPr lang="fr-CA" altLang="fr-FR" smtClean="0"/>
              <a:t>Deuxième niveau</a:t>
            </a:r>
          </a:p>
          <a:p>
            <a:pPr lvl="2"/>
            <a:r>
              <a:rPr lang="fr-CA" altLang="fr-FR" smtClean="0"/>
              <a:t>Troisième niveau</a:t>
            </a:r>
          </a:p>
          <a:p>
            <a:pPr lvl="3"/>
            <a:r>
              <a:rPr lang="fr-CA" altLang="fr-FR" smtClean="0"/>
              <a:t>Quatrième niveau</a:t>
            </a:r>
          </a:p>
          <a:p>
            <a:pPr lvl="4"/>
            <a:r>
              <a:rPr lang="fr-CA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fr-CA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fr-CA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3A350C4B-C240-408D-8A48-68EAD2BE7B25}" type="slidenum">
              <a:rPr lang="fr-CA" altLang="fr-FR"/>
              <a:pPr/>
              <a:t>‹N°›</a:t>
            </a:fld>
            <a:endParaRPr lang="fr-CA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352103"/>
            <a:ext cx="7772400" cy="1827212"/>
          </a:xfrm>
        </p:spPr>
        <p:txBody>
          <a:bodyPr anchor="ctr"/>
          <a:lstStyle/>
          <a:p>
            <a:r>
              <a:rPr lang="fr-CA" altLang="fr-FR" sz="4000" b="1" dirty="0">
                <a:solidFill>
                  <a:schemeClr val="folHlink"/>
                </a:solidFill>
                <a:latin typeface="Comic Sans MS" panose="030F0702030302020204" pitchFamily="66" charset="0"/>
              </a:rPr>
              <a:t>Aide aux devoirs </a:t>
            </a:r>
            <a:br>
              <a:rPr lang="fr-CA" altLang="fr-FR" sz="4000" b="1" dirty="0">
                <a:solidFill>
                  <a:schemeClr val="folHlink"/>
                </a:solidFill>
                <a:latin typeface="Comic Sans MS" panose="030F0702030302020204" pitchFamily="66" charset="0"/>
              </a:rPr>
            </a:br>
            <a:r>
              <a:rPr lang="fr-CA" altLang="fr-FR" sz="4000" b="1" dirty="0">
                <a:solidFill>
                  <a:schemeClr val="folHlink"/>
                </a:solidFill>
                <a:latin typeface="Comic Sans MS" panose="030F0702030302020204" pitchFamily="66" charset="0"/>
              </a:rPr>
              <a:t>pour la semaine 3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4626" y="3284984"/>
            <a:ext cx="8496944" cy="2279104"/>
          </a:xfrm>
        </p:spPr>
        <p:txBody>
          <a:bodyPr/>
          <a:lstStyle/>
          <a:p>
            <a:pPr algn="l"/>
            <a:r>
              <a:rPr lang="fr-CA" altLang="fr-FR" sz="2800" b="1" dirty="0" smtClean="0">
                <a:latin typeface="Comic Sans MS" panose="030F0702030302020204" pitchFamily="66" charset="0"/>
              </a:rPr>
              <a:t>Protections </a:t>
            </a:r>
            <a:r>
              <a:rPr lang="fr-CA" altLang="fr-FR" sz="2800" b="1" dirty="0">
                <a:latin typeface="Comic Sans MS" panose="030F0702030302020204" pitchFamily="66" charset="0"/>
              </a:rPr>
              <a:t>du </a:t>
            </a:r>
            <a:r>
              <a:rPr lang="fr-CA" altLang="fr-FR" sz="2800" b="1" dirty="0" smtClean="0">
                <a:latin typeface="Comic Sans MS" panose="030F0702030302020204" pitchFamily="66" charset="0"/>
              </a:rPr>
              <a:t>SNC</a:t>
            </a:r>
            <a:r>
              <a:rPr lang="fr-CA" altLang="fr-FR" sz="3200" b="1" dirty="0">
                <a:latin typeface="Comic Sans MS" panose="030F0702030302020204" pitchFamily="66" charset="0"/>
              </a:rPr>
              <a:t> </a:t>
            </a:r>
            <a:r>
              <a:rPr lang="fr-CA" altLang="fr-FR" dirty="0">
                <a:latin typeface="Comic Sans MS" panose="030F0702030302020204" pitchFamily="66" charset="0"/>
              </a:rPr>
              <a:t>(</a:t>
            </a:r>
            <a:r>
              <a:rPr lang="fr-CA" altLang="fr-FR" i="1" dirty="0">
                <a:latin typeface="Comic Sans MS" panose="030F0702030302020204" pitchFamily="66" charset="0"/>
              </a:rPr>
              <a:t>Notes </a:t>
            </a:r>
            <a:r>
              <a:rPr lang="fr-CA" altLang="fr-FR" dirty="0" smtClean="0">
                <a:latin typeface="Comic Sans MS" panose="030F0702030302020204" pitchFamily="66" charset="0"/>
              </a:rPr>
              <a:t>p</a:t>
            </a:r>
            <a:r>
              <a:rPr lang="fr-CA" altLang="fr-FR" dirty="0">
                <a:latin typeface="Comic Sans MS" panose="030F0702030302020204" pitchFamily="66" charset="0"/>
              </a:rPr>
              <a:t>. 32</a:t>
            </a:r>
            <a:r>
              <a:rPr lang="fr-CA" altLang="fr-FR" dirty="0" smtClean="0">
                <a:latin typeface="Comic Sans MS" panose="030F0702030302020204" pitchFamily="66" charset="0"/>
              </a:rPr>
              <a:t>)</a:t>
            </a:r>
            <a:endParaRPr lang="fr-CA" altLang="fr-FR" dirty="0">
              <a:latin typeface="Comic Sans MS" panose="030F0702030302020204" pitchFamily="66" charset="0"/>
            </a:endParaRPr>
          </a:p>
          <a:p>
            <a:pPr algn="l"/>
            <a:r>
              <a:rPr lang="fr-CA" altLang="fr-FR" sz="2800" b="1" dirty="0" smtClean="0">
                <a:latin typeface="Comic Sans MS" panose="030F0702030302020204" pitchFamily="66" charset="0"/>
              </a:rPr>
              <a:t>Centres </a:t>
            </a:r>
            <a:r>
              <a:rPr lang="fr-CA" altLang="fr-FR" sz="2800" b="1" dirty="0">
                <a:latin typeface="Comic Sans MS" panose="030F0702030302020204" pitchFamily="66" charset="0"/>
              </a:rPr>
              <a:t>d’analyse </a:t>
            </a:r>
            <a:r>
              <a:rPr lang="fr-CA" altLang="fr-FR" dirty="0">
                <a:latin typeface="Comic Sans MS" panose="030F0702030302020204" pitchFamily="66" charset="0"/>
              </a:rPr>
              <a:t>(</a:t>
            </a:r>
            <a:r>
              <a:rPr lang="fr-CA" altLang="fr-FR" i="1" dirty="0">
                <a:latin typeface="Comic Sans MS" panose="030F0702030302020204" pitchFamily="66" charset="0"/>
              </a:rPr>
              <a:t>Notes </a:t>
            </a:r>
            <a:r>
              <a:rPr lang="fr-CA" altLang="fr-FR" dirty="0" smtClean="0">
                <a:latin typeface="Comic Sans MS" panose="030F0702030302020204" pitchFamily="66" charset="0"/>
              </a:rPr>
              <a:t>p</a:t>
            </a:r>
            <a:r>
              <a:rPr lang="fr-CA" altLang="fr-FR" dirty="0">
                <a:latin typeface="Comic Sans MS" panose="030F0702030302020204" pitchFamily="66" charset="0"/>
              </a:rPr>
              <a:t>. </a:t>
            </a:r>
            <a:r>
              <a:rPr lang="fr-CA" altLang="fr-FR" dirty="0" smtClean="0">
                <a:latin typeface="Comic Sans MS" panose="030F0702030302020204" pitchFamily="66" charset="0"/>
              </a:rPr>
              <a:t>31-32 + 34 à 36)</a:t>
            </a:r>
            <a:r>
              <a:rPr lang="fr-CA" altLang="fr-FR" sz="2800" dirty="0" smtClean="0">
                <a:latin typeface="Comic Sans MS" panose="030F0702030302020204" pitchFamily="66" charset="0"/>
              </a:rPr>
              <a:t> : Parties du SNC et leurs principaux rôles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6583363"/>
            <a:ext cx="3689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200"/>
              <a:t>Julie Lavoie, enseignante au Collège Lionel-Groulx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100" cy="1282700"/>
          </a:xfrm>
        </p:spPr>
        <p:txBody>
          <a:bodyPr/>
          <a:lstStyle/>
          <a:p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Encéphale - fonctions : </a:t>
            </a:r>
            <a:r>
              <a:rPr lang="fr-CA" altLang="fr-FR" sz="3600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Tronc cérébral</a:t>
            </a:r>
            <a:r>
              <a:rPr lang="fr-CA" altLang="fr-FR" sz="3600" dirty="0">
                <a:solidFill>
                  <a:srgbClr val="FF3399"/>
                </a:solidFill>
                <a:latin typeface="Comic Sans MS" panose="030F0702030302020204" pitchFamily="66" charset="0"/>
              </a:rPr>
              <a:t/>
            </a:r>
            <a:br>
              <a:rPr lang="fr-CA" altLang="fr-FR" sz="3600" dirty="0">
                <a:solidFill>
                  <a:srgbClr val="FF3399"/>
                </a:solidFill>
                <a:latin typeface="Comic Sans MS" panose="030F0702030302020204" pitchFamily="66" charset="0"/>
              </a:rPr>
            </a:br>
            <a:endParaRPr lang="fr-CA" altLang="fr-FR" sz="2800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51</a:t>
            </a:r>
          </a:p>
        </p:txBody>
      </p:sp>
      <p:pic>
        <p:nvPicPr>
          <p:cNvPr id="7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449" y="1556792"/>
            <a:ext cx="6296903" cy="528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801_01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96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51</a:t>
            </a:r>
          </a:p>
        </p:txBody>
      </p:sp>
      <p:pic>
        <p:nvPicPr>
          <p:cNvPr id="7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449" y="1556792"/>
            <a:ext cx="6296903" cy="528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9350" y="58068"/>
            <a:ext cx="87851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Encéphale - fonctions : </a:t>
            </a:r>
            <a:r>
              <a:rPr lang="fr-CA" altLang="fr-FR" sz="3600" dirty="0" smtClean="0">
                <a:solidFill>
                  <a:srgbClr val="33CCCC"/>
                </a:solidFill>
                <a:latin typeface="Comic Sans MS" panose="030F0702030302020204" pitchFamily="66" charset="0"/>
              </a:rPr>
              <a:t>Diencéphale =</a:t>
            </a:r>
          </a:p>
          <a:p>
            <a:r>
              <a:rPr lang="fr-CA" altLang="fr-FR" sz="3600" dirty="0" smtClean="0">
                <a:solidFill>
                  <a:srgbClr val="33CCCC"/>
                </a:solidFill>
                <a:latin typeface="Comic Sans MS" panose="030F0702030302020204" pitchFamily="66" charset="0"/>
              </a:rPr>
              <a:t>Thalamus       + Hypothalamus</a:t>
            </a: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fr-CA" altLang="fr-FR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801_01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3888" y="737207"/>
            <a:ext cx="609600" cy="609600"/>
          </a:xfrm>
          <a:prstGeom prst="rect">
            <a:avLst/>
          </a:prstGeom>
        </p:spPr>
      </p:pic>
      <p:pic>
        <p:nvPicPr>
          <p:cNvPr id="5" name="801_01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737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5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51</a:t>
            </a:r>
          </a:p>
        </p:txBody>
      </p:sp>
      <p:pic>
        <p:nvPicPr>
          <p:cNvPr id="7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449" y="1556792"/>
            <a:ext cx="6296903" cy="528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9350" y="58068"/>
            <a:ext cx="87851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Encéphale - fonctions : </a:t>
            </a:r>
            <a:r>
              <a:rPr lang="fr-CA" altLang="fr-FR" sz="3600" dirty="0" smtClean="0">
                <a:solidFill>
                  <a:srgbClr val="FFCCFF"/>
                </a:solidFill>
                <a:latin typeface="Comic Sans MS" panose="030F0702030302020204" pitchFamily="66" charset="0"/>
              </a:rPr>
              <a:t>Cerveau</a:t>
            </a: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fr-CA" altLang="fr-FR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801_0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934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51</a:t>
            </a:r>
          </a:p>
        </p:txBody>
      </p:sp>
      <p:pic>
        <p:nvPicPr>
          <p:cNvPr id="7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449" y="1556792"/>
            <a:ext cx="6296903" cy="528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9350" y="58068"/>
            <a:ext cx="87851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Encéphale - fonctions : </a:t>
            </a:r>
            <a:r>
              <a:rPr lang="fr-CA" altLang="fr-FR" sz="3600" dirty="0" smtClean="0">
                <a:solidFill>
                  <a:srgbClr val="00FF99"/>
                </a:solidFill>
                <a:latin typeface="Comic Sans MS" panose="030F0702030302020204" pitchFamily="66" charset="0"/>
              </a:rPr>
              <a:t>Cervelet </a:t>
            </a:r>
            <a:endParaRPr lang="fr-CA" altLang="fr-FR" sz="2800" dirty="0">
              <a:solidFill>
                <a:srgbClr val="00FF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801_01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928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6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457051"/>
            <a:ext cx="8712968" cy="1282700"/>
          </a:xfrm>
        </p:spPr>
        <p:txBody>
          <a:bodyPr/>
          <a:lstStyle/>
          <a:p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Encéphale : quelques-unes des fonctions (en rappel)</a:t>
            </a:r>
            <a:endParaRPr lang="fr-CA" altLang="fr-FR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8750" y="6618288"/>
            <a:ext cx="1489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 p. 49</a:t>
            </a:r>
          </a:p>
        </p:txBody>
      </p:sp>
      <p:pic>
        <p:nvPicPr>
          <p:cNvPr id="10245" name="Picture 5" descr="page49-couleur-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8815" y="2237507"/>
            <a:ext cx="6192838" cy="3883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801_01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1252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100" cy="1282700"/>
          </a:xfrm>
        </p:spPr>
        <p:txBody>
          <a:bodyPr/>
          <a:lstStyle/>
          <a:p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 SNC et ses protections -1-  </a:t>
            </a:r>
            <a:b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fr-CA" altLang="fr-FR" sz="3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os</a:t>
            </a: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et </a:t>
            </a:r>
            <a:r>
              <a:rPr lang="fr-CA" altLang="fr-FR" sz="3600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méninges</a:t>
            </a: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fr-CA" altLang="fr-FR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51</a:t>
            </a: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7338"/>
            <a:ext cx="6319613" cy="5300662"/>
          </a:xfrm>
        </p:spPr>
      </p:pic>
      <p:pic>
        <p:nvPicPr>
          <p:cNvPr id="4" name="801_01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003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74638"/>
            <a:ext cx="8425185" cy="1282700"/>
          </a:xfrm>
        </p:spPr>
        <p:txBody>
          <a:bodyPr/>
          <a:lstStyle/>
          <a:p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 SNC et ses protections -2- </a:t>
            </a:r>
            <a:b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fr-CA" altLang="fr-FR" sz="3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os</a:t>
            </a:r>
            <a:r>
              <a:rPr lang="fr-CA" altLang="fr-F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CA" altLang="fr-FR" sz="3600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méninges</a:t>
            </a: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et </a:t>
            </a:r>
            <a:r>
              <a:rPr lang="fr-CA" altLang="fr-FR" sz="3600" dirty="0" smtClean="0">
                <a:solidFill>
                  <a:srgbClr val="3366FF"/>
                </a:solidFill>
                <a:latin typeface="Comic Sans MS" panose="030F0702030302020204" pitchFamily="66" charset="0"/>
              </a:rPr>
              <a:t>LCR</a:t>
            </a: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fr-CA" altLang="fr-FR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51</a:t>
            </a: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77" y="1557338"/>
            <a:ext cx="6306475" cy="5289642"/>
          </a:xfrm>
        </p:spPr>
      </p:pic>
      <p:pic>
        <p:nvPicPr>
          <p:cNvPr id="4" name="801_01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563" y="332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467152"/>
            <a:ext cx="8496944" cy="1282700"/>
          </a:xfrm>
        </p:spPr>
        <p:txBody>
          <a:bodyPr/>
          <a:lstStyle/>
          <a:p>
            <a:r>
              <a:rPr lang="fr-CA" altLang="fr-FR" sz="3200" dirty="0" smtClean="0">
                <a:solidFill>
                  <a:srgbClr val="F8F8F8"/>
                </a:solidFill>
                <a:latin typeface="Comic Sans MS" panose="030F0702030302020204" pitchFamily="66" charset="0"/>
              </a:rPr>
              <a:t>Circulation </a:t>
            </a:r>
            <a:r>
              <a:rPr lang="fr-CA" altLang="fr-FR" sz="3200" dirty="0">
                <a:solidFill>
                  <a:srgbClr val="F8F8F8"/>
                </a:solidFill>
                <a:latin typeface="Comic Sans MS" panose="030F0702030302020204" pitchFamily="66" charset="0"/>
              </a:rPr>
              <a:t>du </a:t>
            </a:r>
            <a:r>
              <a:rPr lang="fr-CA" altLang="fr-FR" sz="3200" dirty="0">
                <a:solidFill>
                  <a:srgbClr val="3366FF"/>
                </a:solidFill>
                <a:latin typeface="Comic Sans MS" panose="030F0702030302020204" pitchFamily="66" charset="0"/>
              </a:rPr>
              <a:t>LCR</a:t>
            </a:r>
            <a:r>
              <a:rPr lang="fr-CA" altLang="fr-FR" sz="3200" dirty="0">
                <a:solidFill>
                  <a:srgbClr val="F8F8F8"/>
                </a:solidFill>
                <a:latin typeface="Comic Sans MS" panose="030F0702030302020204" pitchFamily="66" charset="0"/>
              </a:rPr>
              <a:t> </a:t>
            </a:r>
            <a:r>
              <a:rPr lang="fr-CA" altLang="fr-FR" sz="3200" dirty="0" smtClean="0">
                <a:solidFill>
                  <a:srgbClr val="F8F8F8"/>
                </a:solidFill>
                <a:latin typeface="Comic Sans MS" panose="030F0702030302020204" pitchFamily="66" charset="0"/>
              </a:rPr>
              <a:t/>
            </a:r>
            <a:br>
              <a:rPr lang="fr-CA" altLang="fr-FR" sz="3200" dirty="0" smtClean="0">
                <a:solidFill>
                  <a:srgbClr val="F8F8F8"/>
                </a:solidFill>
                <a:latin typeface="Comic Sans MS" panose="030F0702030302020204" pitchFamily="66" charset="0"/>
              </a:rPr>
            </a:br>
            <a:r>
              <a:rPr lang="fr-CA" altLang="fr-FR" sz="3200" u="sng" dirty="0" smtClean="0">
                <a:solidFill>
                  <a:srgbClr val="F8F8F8"/>
                </a:solidFill>
                <a:latin typeface="Comic Sans MS" panose="030F0702030302020204" pitchFamily="66" charset="0"/>
              </a:rPr>
              <a:t>dans</a:t>
            </a:r>
            <a:r>
              <a:rPr lang="fr-CA" altLang="fr-FR" sz="3200" dirty="0" smtClean="0">
                <a:solidFill>
                  <a:srgbClr val="F8F8F8"/>
                </a:solidFill>
                <a:latin typeface="Comic Sans MS" panose="030F0702030302020204" pitchFamily="66" charset="0"/>
              </a:rPr>
              <a:t> l’encéphale </a:t>
            </a:r>
            <a:r>
              <a:rPr lang="fr-CA" altLang="fr-FR" sz="3200" dirty="0" smtClean="0">
                <a:solidFill>
                  <a:srgbClr val="61E3F5"/>
                </a:solidFill>
                <a:latin typeface="Comic Sans MS" panose="030F0702030302020204" pitchFamily="66" charset="0"/>
              </a:rPr>
              <a:t>(4 ventricules cérébraux) </a:t>
            </a:r>
            <a:r>
              <a:rPr lang="fr-CA" altLang="fr-FR" sz="3200" dirty="0" smtClean="0">
                <a:solidFill>
                  <a:srgbClr val="F8F8F8"/>
                </a:solidFill>
                <a:latin typeface="Comic Sans MS" panose="030F0702030302020204" pitchFamily="66" charset="0"/>
              </a:rPr>
              <a:t>et </a:t>
            </a:r>
            <a:r>
              <a:rPr lang="fr-CA" altLang="fr-FR" sz="3200" u="sng" dirty="0" smtClean="0">
                <a:solidFill>
                  <a:srgbClr val="F8F8F8"/>
                </a:solidFill>
                <a:latin typeface="Comic Sans MS" panose="030F0702030302020204" pitchFamily="66" charset="0"/>
              </a:rPr>
              <a:t>dans</a:t>
            </a:r>
            <a:r>
              <a:rPr lang="fr-CA" altLang="fr-FR" sz="3200" dirty="0" smtClean="0">
                <a:solidFill>
                  <a:srgbClr val="F8F8F8"/>
                </a:solidFill>
                <a:latin typeface="Comic Sans MS" panose="030F0702030302020204" pitchFamily="66" charset="0"/>
              </a:rPr>
              <a:t> la moelle épinière</a:t>
            </a:r>
            <a:r>
              <a:rPr lang="fr-CA" altLang="fr-FR" sz="3200" dirty="0" smtClean="0">
                <a:solidFill>
                  <a:srgbClr val="61E3F5"/>
                </a:solidFill>
                <a:latin typeface="Comic Sans MS" panose="030F0702030302020204" pitchFamily="66" charset="0"/>
              </a:rPr>
              <a:t> (canal central ou </a:t>
            </a:r>
            <a:r>
              <a:rPr lang="fr-CA" altLang="fr-FR" sz="3200" dirty="0" err="1" smtClean="0">
                <a:solidFill>
                  <a:srgbClr val="61E3F5"/>
                </a:solidFill>
                <a:latin typeface="Comic Sans MS" panose="030F0702030302020204" pitchFamily="66" charset="0"/>
              </a:rPr>
              <a:t>épendymaire</a:t>
            </a:r>
            <a:r>
              <a:rPr lang="fr-CA" altLang="fr-FR" sz="3200" dirty="0" smtClean="0">
                <a:solidFill>
                  <a:srgbClr val="61E3F5"/>
                </a:solidFill>
                <a:latin typeface="Comic Sans MS" panose="030F0702030302020204" pitchFamily="66" charset="0"/>
              </a:rPr>
              <a:t>)</a:t>
            </a:r>
            <a:endParaRPr lang="fr-CA" altLang="fr-FR" sz="3200" dirty="0">
              <a:solidFill>
                <a:srgbClr val="61E3F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2" name="Picture 6" descr="page54-couleur-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 t="59749" r="18289"/>
          <a:stretch>
            <a:fillRect/>
          </a:stretch>
        </p:blipFill>
        <p:spPr>
          <a:xfrm>
            <a:off x="5796136" y="3212976"/>
            <a:ext cx="3313113" cy="2336800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54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r="5183" b="40914"/>
          <a:stretch/>
        </p:blipFill>
        <p:spPr>
          <a:xfrm>
            <a:off x="-36512" y="2564904"/>
            <a:ext cx="5819727" cy="347991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801_01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1623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6243" y="404664"/>
            <a:ext cx="8291513" cy="1282700"/>
          </a:xfrm>
        </p:spPr>
        <p:txBody>
          <a:bodyPr/>
          <a:lstStyle/>
          <a:p>
            <a:r>
              <a:rPr lang="fr-CA" altLang="fr-FR" sz="3600" dirty="0" smtClean="0">
                <a:solidFill>
                  <a:srgbClr val="F8F8F8"/>
                </a:solidFill>
                <a:latin typeface="Comic Sans MS" panose="030F0702030302020204" pitchFamily="66" charset="0"/>
              </a:rPr>
              <a:t>Circuit de circulation </a:t>
            </a:r>
            <a:r>
              <a:rPr lang="fr-CA" altLang="fr-FR" sz="3600" dirty="0">
                <a:solidFill>
                  <a:srgbClr val="F8F8F8"/>
                </a:solidFill>
                <a:latin typeface="Comic Sans MS" panose="030F0702030302020204" pitchFamily="66" charset="0"/>
              </a:rPr>
              <a:t>du </a:t>
            </a:r>
            <a:r>
              <a:rPr lang="fr-CA" altLang="fr-FR" sz="3600" dirty="0" smtClean="0">
                <a:solidFill>
                  <a:srgbClr val="3366FF"/>
                </a:solidFill>
                <a:latin typeface="Comic Sans MS" panose="030F0702030302020204" pitchFamily="66" charset="0"/>
              </a:rPr>
              <a:t>LCR</a:t>
            </a:r>
            <a:r>
              <a:rPr lang="fr-CA" altLang="fr-FR" sz="3600" dirty="0">
                <a:solidFill>
                  <a:srgbClr val="F8F8F8"/>
                </a:solidFill>
                <a:latin typeface="Comic Sans MS" panose="030F0702030302020204" pitchFamily="66" charset="0"/>
              </a:rPr>
              <a:t/>
            </a:r>
            <a:br>
              <a:rPr lang="fr-CA" altLang="fr-FR" sz="3600" dirty="0">
                <a:solidFill>
                  <a:srgbClr val="F8F8F8"/>
                </a:solidFill>
                <a:latin typeface="Comic Sans MS" panose="030F0702030302020204" pitchFamily="66" charset="0"/>
              </a:rPr>
            </a:br>
            <a:r>
              <a:rPr lang="fr-CA" altLang="fr-FR" sz="36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dans et autour des</a:t>
            </a:r>
            <a:r>
              <a:rPr lang="fr-CA" altLang="fr-F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organes du SNC</a:t>
            </a:r>
          </a:p>
        </p:txBody>
      </p:sp>
      <p:pic>
        <p:nvPicPr>
          <p:cNvPr id="6148" name="Picture 4" descr="page55-couleur-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3" y="1991729"/>
            <a:ext cx="6048672" cy="45757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55</a:t>
            </a:r>
          </a:p>
        </p:txBody>
      </p:sp>
      <p:pic>
        <p:nvPicPr>
          <p:cNvPr id="3" name="801_01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775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589640" cy="1143000"/>
          </a:xfrm>
        </p:spPr>
        <p:txBody>
          <a:bodyPr/>
          <a:lstStyle/>
          <a:p>
            <a:r>
              <a:rPr lang="fr-CA" sz="3600" dirty="0" smtClean="0">
                <a:latin typeface="Comic Sans MS" panose="030F0702030302020204" pitchFamily="66" charset="0"/>
              </a:rPr>
              <a:t>Les centres de régulation </a:t>
            </a:r>
            <a:r>
              <a:rPr lang="fr-CA" sz="2800" dirty="0">
                <a:latin typeface="Comic Sans MS" panose="030F0702030302020204" pitchFamily="66" charset="0"/>
              </a:rPr>
              <a:t>(</a:t>
            </a:r>
            <a:r>
              <a:rPr lang="fr-CA" sz="2800" i="1" dirty="0">
                <a:latin typeface="Comic Sans MS" panose="030F0702030302020204" pitchFamily="66" charset="0"/>
              </a:rPr>
              <a:t>Notes</a:t>
            </a:r>
            <a:r>
              <a:rPr lang="fr-CA" sz="2800" dirty="0">
                <a:latin typeface="Comic Sans MS" panose="030F0702030302020204" pitchFamily="66" charset="0"/>
              </a:rPr>
              <a:t> p. </a:t>
            </a:r>
            <a:r>
              <a:rPr lang="fr-CA" sz="2800" dirty="0" smtClean="0">
                <a:latin typeface="Comic Sans MS" panose="030F0702030302020204" pitchFamily="66" charset="0"/>
              </a:rPr>
              <a:t>31-32)</a:t>
            </a:r>
            <a:r>
              <a:rPr lang="fr-CA" sz="3600" dirty="0" smtClean="0">
                <a:latin typeface="Comic Sans MS" panose="030F0702030302020204" pitchFamily="66" charset="0"/>
              </a:rPr>
              <a:t> </a:t>
            </a:r>
            <a:br>
              <a:rPr lang="fr-CA" sz="3600" dirty="0" smtClean="0">
                <a:latin typeface="Comic Sans MS" panose="030F0702030302020204" pitchFamily="66" charset="0"/>
              </a:rPr>
            </a:br>
            <a:r>
              <a:rPr lang="fr-CA" sz="3600" dirty="0" smtClean="0">
                <a:latin typeface="Comic Sans MS" panose="030F0702030302020204" pitchFamily="66" charset="0"/>
              </a:rPr>
              <a:t>dans le SN </a:t>
            </a:r>
            <a:r>
              <a:rPr lang="fr-CA" sz="2800" dirty="0" smtClean="0">
                <a:latin typeface="Comic Sans MS" panose="030F0702030302020204" pitchFamily="66" charset="0"/>
              </a:rPr>
              <a:t>(</a:t>
            </a:r>
            <a:r>
              <a:rPr lang="fr-CA" sz="2800" i="1" dirty="0" smtClean="0">
                <a:latin typeface="Comic Sans MS" panose="030F0702030302020204" pitchFamily="66" charset="0"/>
              </a:rPr>
              <a:t>Notes</a:t>
            </a:r>
            <a:r>
              <a:rPr lang="fr-CA" sz="2800" dirty="0" smtClean="0">
                <a:latin typeface="Comic Sans MS" panose="030F0702030302020204" pitchFamily="66" charset="0"/>
              </a:rPr>
              <a:t> p. 35-36)</a:t>
            </a:r>
            <a:r>
              <a:rPr lang="fr-CA" sz="3600" dirty="0" smtClean="0">
                <a:latin typeface="Comic Sans MS" panose="030F0702030302020204" pitchFamily="66" charset="0"/>
              </a:rPr>
              <a:t> </a:t>
            </a:r>
            <a:endParaRPr lang="fr-CA" sz="3600" dirty="0"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2843" y="4221088"/>
            <a:ext cx="8686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800" dirty="0" smtClean="0"/>
              <a:t>Rappel : Tous les Centres de régulation/d’analyse </a:t>
            </a:r>
          </a:p>
          <a:p>
            <a:pPr algn="ctr"/>
            <a:r>
              <a:rPr lang="fr-CA" sz="2800" dirty="0" smtClean="0"/>
              <a:t>sont dans le </a:t>
            </a:r>
            <a:r>
              <a:rPr lang="fr-CA" sz="2800" dirty="0" smtClean="0">
                <a:solidFill>
                  <a:srgbClr val="FFFF00"/>
                </a:solidFill>
              </a:rPr>
              <a:t>SNC</a:t>
            </a:r>
            <a:endParaRPr lang="fr-C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78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1282700"/>
          </a:xfrm>
        </p:spPr>
        <p:txBody>
          <a:bodyPr/>
          <a:lstStyle/>
          <a:p>
            <a:r>
              <a:rPr lang="fr-CA" altLang="fr-F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Anatomie de l’encéphale</a:t>
            </a:r>
            <a:r>
              <a:rPr lang="fr-CA" altLang="fr-F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fr-CA" altLang="fr-FR" sz="3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fr-CA" altLang="fr-FR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51</a:t>
            </a:r>
          </a:p>
        </p:txBody>
      </p:sp>
      <p:pic>
        <p:nvPicPr>
          <p:cNvPr id="7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449" y="1556792"/>
            <a:ext cx="6296903" cy="528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01_01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775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1282700"/>
          </a:xfrm>
        </p:spPr>
        <p:txBody>
          <a:bodyPr/>
          <a:lstStyle/>
          <a:p>
            <a:r>
              <a:rPr lang="fr-CA" altLang="fr-FR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Anatomie de l’encéphale</a:t>
            </a:r>
            <a:r>
              <a:rPr lang="fr-CA" altLang="fr-FR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fr-CA" altLang="fr-FR" sz="3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fr-CA" altLang="fr-FR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6276975"/>
            <a:ext cx="14542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 dirty="0"/>
              <a:t>Recueil</a:t>
            </a:r>
          </a:p>
          <a:p>
            <a:r>
              <a:rPr lang="fr-CA" altLang="fr-FR" sz="1600" b="1" dirty="0"/>
              <a:t> p. </a:t>
            </a:r>
            <a:r>
              <a:rPr lang="fr-CA" altLang="fr-FR" sz="1600" b="1" dirty="0" smtClean="0"/>
              <a:t>51 et 49</a:t>
            </a:r>
            <a:endParaRPr lang="fr-CA" altLang="fr-FR" sz="16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196752"/>
            <a:ext cx="4867258" cy="408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page49-couleur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044" y="3655914"/>
            <a:ext cx="5106843" cy="320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8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6276975"/>
            <a:ext cx="866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sz="1600" b="1"/>
              <a:t>Recueil</a:t>
            </a:r>
          </a:p>
          <a:p>
            <a:r>
              <a:rPr lang="fr-CA" altLang="fr-FR" sz="1600" b="1"/>
              <a:t> p. 51</a:t>
            </a:r>
          </a:p>
        </p:txBody>
      </p:sp>
      <p:pic>
        <p:nvPicPr>
          <p:cNvPr id="7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449" y="1556792"/>
            <a:ext cx="6296903" cy="528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9350" y="58068"/>
            <a:ext cx="87851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sz="3600" dirty="0" smtClean="0">
                <a:solidFill>
                  <a:srgbClr val="FFCC00"/>
                </a:solidFill>
                <a:latin typeface="Comic Sans MS" panose="030F0702030302020204" pitchFamily="66" charset="0"/>
              </a:rPr>
              <a:t>Moelle épinière </a:t>
            </a:r>
            <a:r>
              <a:rPr lang="fr-CA" altLang="fr-FR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 fonctions</a:t>
            </a:r>
            <a:endParaRPr lang="fr-CA" altLang="fr-FR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801_01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898674"/>
            <a:ext cx="609600" cy="65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altLang="fr-FR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altLang="fr-FR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187</Words>
  <Application>Microsoft Office PowerPoint</Application>
  <PresentationFormat>Affichage à l'écran (4:3)</PresentationFormat>
  <Paragraphs>43</Paragraphs>
  <Slides>14</Slides>
  <Notes>0</Notes>
  <HiddenSlides>0</HiddenSlides>
  <MMClips>12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Comic Sans MS</vt:lpstr>
      <vt:lpstr>Modèle par défaut</vt:lpstr>
      <vt:lpstr>Aide aux devoirs  pour la semaine 3</vt:lpstr>
      <vt:lpstr>Le SNC et ses protections -1-   (os et méninges)</vt:lpstr>
      <vt:lpstr>Le SNC et ses protections -2-  (os, méninges et LCR)</vt:lpstr>
      <vt:lpstr>Circulation du LCR  dans l’encéphale (4 ventricules cérébraux) et dans la moelle épinière (canal central ou épendymaire)</vt:lpstr>
      <vt:lpstr>Circuit de circulation du LCR dans et autour des organes du SNC</vt:lpstr>
      <vt:lpstr>Les centres de régulation (Notes p. 31-32)  dans le SN (Notes p. 35-36) </vt:lpstr>
      <vt:lpstr>Anatomie de l’encéphale  </vt:lpstr>
      <vt:lpstr>Anatomie de l’encéphale  </vt:lpstr>
      <vt:lpstr>Présentation PowerPoint</vt:lpstr>
      <vt:lpstr>Encéphale - fonctions : Tronc cérébral </vt:lpstr>
      <vt:lpstr>Présentation PowerPoint</vt:lpstr>
      <vt:lpstr>Présentation PowerPoint</vt:lpstr>
      <vt:lpstr>Présentation PowerPoint</vt:lpstr>
      <vt:lpstr>Encéphale : quelques-unes des fonctions (en rappel)</vt:lpstr>
    </vt:vector>
  </TitlesOfParts>
  <Company>CLG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Corrigé partiel de la semaine 3</dc:title>
  <dc:creator>SI</dc:creator>
  <cp:lastModifiedBy>Lavoie Julie</cp:lastModifiedBy>
  <cp:revision>42</cp:revision>
  <dcterms:created xsi:type="dcterms:W3CDTF">2009-02-06T22:16:47Z</dcterms:created>
  <dcterms:modified xsi:type="dcterms:W3CDTF">2017-09-10T19:47:59Z</dcterms:modified>
</cp:coreProperties>
</file>