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7" r:id="rId5"/>
    <p:sldId id="262" r:id="rId6"/>
    <p:sldId id="265" r:id="rId7"/>
    <p:sldId id="260" r:id="rId8"/>
    <p:sldId id="259" r:id="rId9"/>
    <p:sldId id="264" r:id="rId10"/>
    <p:sldId id="266" r:id="rId11"/>
  </p:sldIdLst>
  <p:sldSz cx="9144000" cy="6858000" type="screen4x3"/>
  <p:notesSz cx="6858000" cy="91440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FFCC"/>
    <a:srgbClr val="FF3300"/>
    <a:srgbClr val="008080"/>
    <a:srgbClr val="C10B0B"/>
    <a:srgbClr val="9900CC"/>
    <a:srgbClr val="FFFF00"/>
    <a:srgbClr val="FF0066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D712E-4538-4E0A-BFFD-CDB448B1172D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90192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0550F-44F1-4170-946E-4A7F1B605123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596735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71DAD5-1C03-4434-96F0-F46E5D2FBE00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75157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6CDFB-1B3E-43E6-B9A5-4933DD367A72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073928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2E02B-1412-4E3B-9F83-0C7BA3F3E2DF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819448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442D2-ACF0-49F1-95C4-155281D40040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071975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E5BCE-A675-4C1B-92A1-06D67FA666AD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605559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B81DA-8DFD-4A7A-969E-78D5EB650985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377932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58C44-7F51-4BCD-82F6-A9BC6D9BECA6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270707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1731B-020B-4B87-97EF-90924E1D0170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07142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CA" alt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203FD5-0D01-424D-A976-FE2B74BD261C}" type="slidenum">
              <a:rPr lang="fr-CA" altLang="fr-FR"/>
              <a:pPr/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219272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altLang="fr-FR" smtClean="0"/>
              <a:t>Cliquez pour modifier les styles du texte du masque</a:t>
            </a:r>
          </a:p>
          <a:p>
            <a:pPr lvl="1"/>
            <a:r>
              <a:rPr lang="fr-CA" altLang="fr-FR" smtClean="0"/>
              <a:t>Deuxième niveau</a:t>
            </a:r>
          </a:p>
          <a:p>
            <a:pPr lvl="2"/>
            <a:r>
              <a:rPr lang="fr-CA" altLang="fr-FR" smtClean="0"/>
              <a:t>Troisième niveau</a:t>
            </a:r>
          </a:p>
          <a:p>
            <a:pPr lvl="3"/>
            <a:r>
              <a:rPr lang="fr-CA" altLang="fr-FR" smtClean="0"/>
              <a:t>Quatrième niveau</a:t>
            </a:r>
          </a:p>
          <a:p>
            <a:pPr lvl="4"/>
            <a:r>
              <a:rPr lang="fr-CA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CA" alt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CA" alt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2EBD379-152F-4212-BD94-4DC03700B41D}" type="slidenum">
              <a:rPr lang="fr-CA" altLang="fr-FR"/>
              <a:pPr/>
              <a:t>‹N°›</a:t>
            </a:fld>
            <a:endParaRPr lang="fr-CA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5" Type="http://schemas.microsoft.com/office/2007/relationships/media" Target="../media/media5.MP3"/><Relationship Id="rId4" Type="http://schemas.openxmlformats.org/officeDocument/2006/relationships/audio" Target="../media/media4.MP3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2636838"/>
            <a:ext cx="6400800" cy="38893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CA" altLang="fr-FR" sz="2800">
                <a:latin typeface="Comic Sans MS" panose="030F0702030302020204" pitchFamily="66" charset="0"/>
              </a:rPr>
              <a:t>Cette semaine, vous allez mettre un peu de</a:t>
            </a:r>
            <a:r>
              <a:rPr lang="fr-CA" altLang="fr-FR" sz="280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r>
              <a:rPr lang="fr-CA" altLang="fr-FR" sz="2800">
                <a:solidFill>
                  <a:srgbClr val="FF0066"/>
                </a:solidFill>
                <a:latin typeface="Comic Sans MS" panose="030F0702030302020204" pitchFamily="66" charset="0"/>
              </a:rPr>
              <a:t>c</a:t>
            </a:r>
            <a:r>
              <a:rPr lang="fr-CA" altLang="fr-FR" sz="2800">
                <a:solidFill>
                  <a:schemeClr val="hlink"/>
                </a:solidFill>
                <a:latin typeface="Comic Sans MS" panose="030F0702030302020204" pitchFamily="66" charset="0"/>
              </a:rPr>
              <a:t>o</a:t>
            </a:r>
            <a:r>
              <a:rPr lang="fr-CA" altLang="fr-FR" sz="2800">
                <a:solidFill>
                  <a:srgbClr val="FFFF00"/>
                </a:solidFill>
                <a:latin typeface="Comic Sans MS" panose="030F0702030302020204" pitchFamily="66" charset="0"/>
              </a:rPr>
              <a:t>u</a:t>
            </a:r>
            <a:r>
              <a:rPr lang="fr-CA" altLang="fr-FR" sz="2800">
                <a:solidFill>
                  <a:schemeClr val="hlink"/>
                </a:solidFill>
                <a:latin typeface="Comic Sans MS" panose="030F0702030302020204" pitchFamily="66" charset="0"/>
              </a:rPr>
              <a:t>l</a:t>
            </a:r>
            <a:r>
              <a:rPr lang="fr-CA" altLang="fr-FR" sz="2800">
                <a:solidFill>
                  <a:srgbClr val="9900CC"/>
                </a:solidFill>
                <a:latin typeface="Comic Sans MS" panose="030F0702030302020204" pitchFamily="66" charset="0"/>
              </a:rPr>
              <a:t>e</a:t>
            </a:r>
            <a:r>
              <a:rPr lang="fr-CA" altLang="fr-FR" sz="2800">
                <a:solidFill>
                  <a:schemeClr val="hlink"/>
                </a:solidFill>
                <a:latin typeface="Comic Sans MS" panose="030F0702030302020204" pitchFamily="66" charset="0"/>
              </a:rPr>
              <a:t>u</a:t>
            </a:r>
            <a:r>
              <a:rPr lang="fr-CA" altLang="fr-FR" sz="2800">
                <a:solidFill>
                  <a:srgbClr val="00CC00"/>
                </a:solidFill>
                <a:latin typeface="Comic Sans MS" panose="030F0702030302020204" pitchFamily="66" charset="0"/>
              </a:rPr>
              <a:t>r</a:t>
            </a:r>
            <a:r>
              <a:rPr lang="fr-CA" altLang="fr-FR" sz="2800">
                <a:solidFill>
                  <a:schemeClr val="hlink"/>
                </a:solidFill>
                <a:latin typeface="Comic Sans MS" panose="030F0702030302020204" pitchFamily="66" charset="0"/>
              </a:rPr>
              <a:t>s </a:t>
            </a:r>
            <a:br>
              <a:rPr lang="fr-CA" altLang="fr-FR" sz="2800">
                <a:solidFill>
                  <a:schemeClr val="hlink"/>
                </a:solidFill>
                <a:latin typeface="Comic Sans MS" panose="030F0702030302020204" pitchFamily="66" charset="0"/>
              </a:rPr>
            </a:br>
            <a:r>
              <a:rPr lang="fr-CA" altLang="fr-FR" sz="2800">
                <a:latin typeface="Comic Sans MS" panose="030F0702030302020204" pitchFamily="66" charset="0"/>
              </a:rPr>
              <a:t>dans votre système nerveux!!!</a:t>
            </a:r>
            <a:r>
              <a:rPr lang="fr-CA" altLang="fr-FR"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fr-CA" altLang="fr-FR" sz="80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fr-CA" altLang="fr-FR">
                <a:latin typeface="Comic Sans MS" panose="030F0702030302020204" pitchFamily="66" charset="0"/>
              </a:rPr>
              <a:t>Pourquoi?...  Parce que…</a:t>
            </a:r>
          </a:p>
          <a:p>
            <a:pPr>
              <a:lnSpc>
                <a:spcPct val="90000"/>
              </a:lnSpc>
            </a:pPr>
            <a:r>
              <a:rPr lang="fr-CA" altLang="fr-FR">
                <a:latin typeface="Comic Sans MS" panose="030F0702030302020204" pitchFamily="66" charset="0"/>
              </a:rPr>
              <a:t>les </a:t>
            </a:r>
            <a:r>
              <a:rPr lang="fr-CA" altLang="fr-FR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couleurs</a:t>
            </a:r>
            <a:r>
              <a:rPr lang="fr-CA" altLang="fr-FR">
                <a:latin typeface="Comic Sans MS" panose="030F0702030302020204" pitchFamily="66" charset="0"/>
              </a:rPr>
              <a:t> utilisées de façon </a:t>
            </a:r>
            <a:r>
              <a:rPr lang="fr-CA" altLang="fr-FR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cohérente</a:t>
            </a:r>
            <a:r>
              <a:rPr lang="fr-CA" altLang="fr-FR">
                <a:latin typeface="Comic Sans MS" panose="030F0702030302020204" pitchFamily="66" charset="0"/>
              </a:rPr>
              <a:t> constituent une bonne façon d’aider votre </a:t>
            </a:r>
            <a:r>
              <a:rPr lang="fr-CA" altLang="fr-F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cerveau</a:t>
            </a:r>
            <a:r>
              <a:rPr lang="fr-CA" altLang="fr-FR">
                <a:latin typeface="Comic Sans MS" panose="030F0702030302020204" pitchFamily="66" charset="0"/>
              </a:rPr>
              <a:t> à faire des associations, et donc à créer des </a:t>
            </a:r>
            <a:r>
              <a:rPr lang="fr-CA" altLang="fr-FR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liens</a:t>
            </a:r>
            <a:r>
              <a:rPr lang="fr-CA" altLang="fr-FR">
                <a:latin typeface="Comic Sans MS" panose="030F0702030302020204" pitchFamily="66" charset="0"/>
              </a:rPr>
              <a:t> entre différentes notions!  </a:t>
            </a:r>
            <a:endParaRPr lang="fr-CA" altLang="fr-FR" sz="80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endParaRPr lang="fr-CA" altLang="fr-FR" sz="80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</a:pPr>
            <a:r>
              <a:rPr lang="fr-CA" altLang="fr-FR">
                <a:latin typeface="Comic Sans MS" panose="030F0702030302020204" pitchFamily="66" charset="0"/>
              </a:rPr>
              <a:t>Sortez vos crayons!!!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95288" y="692150"/>
            <a:ext cx="8424862" cy="1728788"/>
          </a:xfrm>
          <a:prstGeom prst="rect">
            <a:avLst/>
          </a:prstGeom>
          <a:noFill/>
          <a:ln w="1905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fr-CA" altLang="fr-FR" sz="4000" b="1" dirty="0">
                <a:solidFill>
                  <a:schemeClr val="folHlink"/>
                </a:solidFill>
                <a:latin typeface="Comic Sans MS" panose="030F0702030302020204" pitchFamily="66" charset="0"/>
              </a:rPr>
              <a:t>Aide aux devoirs </a:t>
            </a:r>
            <a:br>
              <a:rPr lang="fr-CA" altLang="fr-FR" sz="4000" b="1" dirty="0">
                <a:solidFill>
                  <a:schemeClr val="folHlink"/>
                </a:solidFill>
                <a:latin typeface="Comic Sans MS" panose="030F0702030302020204" pitchFamily="66" charset="0"/>
              </a:rPr>
            </a:br>
            <a:r>
              <a:rPr lang="fr-CA" altLang="fr-FR" sz="2400" b="1" dirty="0">
                <a:solidFill>
                  <a:schemeClr val="folHlink"/>
                </a:solidFill>
                <a:latin typeface="Comic Sans MS" panose="030F0702030302020204" pitchFamily="66" charset="0"/>
              </a:rPr>
              <a:t>pour les </a:t>
            </a:r>
            <a:r>
              <a:rPr lang="fr-CA" altLang="fr-FR" sz="2400" b="1" i="1" dirty="0">
                <a:solidFill>
                  <a:schemeClr val="folHlink"/>
                </a:solidFill>
                <a:latin typeface="Comic Sans MS" panose="030F0702030302020204" pitchFamily="66" charset="0"/>
              </a:rPr>
              <a:t>Notes de cours</a:t>
            </a:r>
            <a:r>
              <a:rPr lang="fr-CA" altLang="fr-FR" sz="2400" b="1" dirty="0">
                <a:solidFill>
                  <a:schemeClr val="folHlink"/>
                </a:solidFill>
                <a:latin typeface="Comic Sans MS" panose="030F0702030302020204" pitchFamily="66" charset="0"/>
              </a:rPr>
              <a:t> pages </a:t>
            </a:r>
            <a:r>
              <a:rPr lang="fr-CA" altLang="fr-FR" sz="2400" b="1" dirty="0" smtClean="0">
                <a:solidFill>
                  <a:schemeClr val="folHlink"/>
                </a:solidFill>
                <a:latin typeface="Comic Sans MS" panose="030F0702030302020204" pitchFamily="66" charset="0"/>
              </a:rPr>
              <a:t>14 </a:t>
            </a:r>
            <a:r>
              <a:rPr lang="fr-CA" altLang="fr-FR" sz="2400" b="1" dirty="0">
                <a:solidFill>
                  <a:schemeClr val="folHlink"/>
                </a:solidFill>
                <a:latin typeface="Comic Sans MS" panose="030F0702030302020204" pitchFamily="66" charset="0"/>
              </a:rPr>
              <a:t>à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132857"/>
            <a:ext cx="8229600" cy="244827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fr-CA" sz="2000" u="sng" dirty="0" smtClean="0">
                <a:latin typeface="Comic Sans MS" panose="030F0702030302020204" pitchFamily="66" charset="0"/>
              </a:rPr>
              <a:t>À partir de la page de référence dans le </a:t>
            </a:r>
            <a:r>
              <a:rPr lang="fr-CA" sz="2000" i="1" u="sng" dirty="0" smtClean="0">
                <a:latin typeface="Comic Sans MS" panose="030F0702030302020204" pitchFamily="66" charset="0"/>
              </a:rPr>
              <a:t>Recueil</a:t>
            </a:r>
            <a:r>
              <a:rPr lang="fr-CA" sz="2000" dirty="0" smtClean="0">
                <a:latin typeface="Comic Sans MS" panose="030F0702030302020204" pitchFamily="66" charset="0"/>
              </a:rPr>
              <a:t>, compléter les descriptions de </a:t>
            </a:r>
            <a:r>
              <a:rPr lang="fr-CA" sz="2000" b="1" dirty="0" smtClean="0">
                <a:latin typeface="Comic Sans MS" panose="030F0702030302020204" pitchFamily="66" charset="0"/>
              </a:rPr>
              <a:t>trois (3) types de </a:t>
            </a:r>
            <a:r>
              <a:rPr lang="fr-CA" sz="2000" b="1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cellules gliales </a:t>
            </a:r>
            <a:r>
              <a:rPr lang="fr-CA" sz="2000" dirty="0" smtClean="0">
                <a:latin typeface="Comic Sans MS" panose="030F0702030302020204" pitchFamily="66" charset="0"/>
              </a:rPr>
              <a:t>(il en existe d’autres, qui ne seront pas étudiés ici).</a:t>
            </a:r>
            <a:endParaRPr lang="fr-CA" sz="2000" dirty="0">
              <a:latin typeface="Comic Sans MS" panose="030F0702030302020204" pitchFamily="66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4762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fr-CA" altLang="fr-FR" sz="32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3.2 Le tissu nerveux / suite</a:t>
            </a:r>
            <a:r>
              <a:rPr lang="fr-CA" altLang="fr-FR" sz="3200" b="1" i="1" dirty="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br>
              <a:rPr lang="fr-CA" altLang="fr-FR" sz="3200" b="1" i="1" dirty="0">
                <a:solidFill>
                  <a:schemeClr val="hlink"/>
                </a:solidFill>
                <a:latin typeface="Comic Sans MS" panose="030F0702030302020204" pitchFamily="66" charset="0"/>
              </a:rPr>
            </a:br>
            <a:r>
              <a:rPr lang="fr-CA" altLang="fr-FR" sz="2000" b="1" i="1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Notes </a:t>
            </a:r>
            <a:r>
              <a:rPr lang="fr-CA" altLang="fr-FR" sz="2000" b="1" i="1" dirty="0">
                <a:solidFill>
                  <a:schemeClr val="hlink"/>
                </a:solidFill>
                <a:latin typeface="Comic Sans MS" panose="030F0702030302020204" pitchFamily="66" charset="0"/>
              </a:rPr>
              <a:t>de cours</a:t>
            </a:r>
            <a:r>
              <a:rPr lang="fr-CA" altLang="fr-FR" sz="20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r>
              <a:rPr lang="fr-CA" altLang="fr-FR" sz="2000" b="1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p</a:t>
            </a:r>
            <a:r>
              <a:rPr lang="fr-CA" altLang="fr-FR" sz="20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. </a:t>
            </a:r>
            <a:r>
              <a:rPr lang="fr-CA" altLang="fr-FR" sz="2000" b="1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21</a:t>
            </a:r>
            <a:endParaRPr lang="fr-CA" altLang="fr-FR" sz="2000" b="1" u="sng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0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765175"/>
            <a:ext cx="8229600" cy="1143000"/>
          </a:xfrm>
        </p:spPr>
        <p:txBody>
          <a:bodyPr/>
          <a:lstStyle/>
          <a:p>
            <a:r>
              <a:rPr lang="fr-CA" altLang="fr-FR" sz="3600" dirty="0">
                <a:solidFill>
                  <a:schemeClr val="hlink"/>
                </a:solidFill>
                <a:latin typeface="Comic Sans MS" panose="030F0702030302020204" pitchFamily="66" charset="0"/>
              </a:rPr>
              <a:t>3.1 Fonctions et organisation du SN </a:t>
            </a:r>
            <a:br>
              <a:rPr lang="fr-CA" altLang="fr-FR" sz="3600" dirty="0">
                <a:solidFill>
                  <a:schemeClr val="hlink"/>
                </a:solidFill>
                <a:latin typeface="Comic Sans MS" panose="030F0702030302020204" pitchFamily="66" charset="0"/>
              </a:rPr>
            </a:br>
            <a:r>
              <a:rPr lang="fr-CA" altLang="fr-FR" sz="2000" dirty="0">
                <a:solidFill>
                  <a:schemeClr val="hlink"/>
                </a:solidFill>
                <a:latin typeface="Comic Sans MS" panose="030F0702030302020204" pitchFamily="66" charset="0"/>
              </a:rPr>
              <a:t>(</a:t>
            </a:r>
            <a:r>
              <a:rPr lang="fr-CA" altLang="fr-FR" sz="2000" i="1" dirty="0">
                <a:solidFill>
                  <a:schemeClr val="hlink"/>
                </a:solidFill>
                <a:latin typeface="Comic Sans MS" panose="030F0702030302020204" pitchFamily="66" charset="0"/>
              </a:rPr>
              <a:t>Notes de cours</a:t>
            </a:r>
            <a:r>
              <a:rPr lang="fr-CA" altLang="fr-FR" sz="2000" dirty="0">
                <a:solidFill>
                  <a:schemeClr val="hlink"/>
                </a:solidFill>
                <a:latin typeface="Comic Sans MS" panose="030F0702030302020204" pitchFamily="66" charset="0"/>
              </a:rPr>
              <a:t>, </a:t>
            </a:r>
            <a:r>
              <a:rPr lang="fr-CA" altLang="fr-FR" sz="2000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p. 14-15</a:t>
            </a:r>
            <a:r>
              <a:rPr lang="fr-CA" altLang="fr-FR" sz="2000" dirty="0">
                <a:solidFill>
                  <a:schemeClr val="hlink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641" y="2348880"/>
            <a:ext cx="8496943" cy="2880320"/>
          </a:xfrm>
        </p:spPr>
        <p:txBody>
          <a:bodyPr/>
          <a:lstStyle/>
          <a:p>
            <a:pPr algn="just">
              <a:lnSpc>
                <a:spcPct val="150000"/>
              </a:lnSpc>
              <a:buFontTx/>
              <a:buNone/>
            </a:pPr>
            <a:r>
              <a:rPr lang="fr-CA" altLang="fr-FR" sz="2400" dirty="0">
                <a:latin typeface="Comic Sans MS" panose="030F0702030302020204" pitchFamily="66" charset="0"/>
              </a:rPr>
              <a:t>	Pour 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les </a:t>
            </a:r>
            <a:r>
              <a:rPr lang="fr-CA" altLang="fr-FR" sz="2400" i="1" dirty="0" smtClean="0">
                <a:latin typeface="Comic Sans MS" panose="030F0702030302020204" pitchFamily="66" charset="0"/>
              </a:rPr>
              <a:t>Notes de cours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 p. 14, consigne 2.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(= </a:t>
            </a:r>
            <a:r>
              <a:rPr lang="fr-CA" altLang="fr-FR" sz="2000" b="1" dirty="0" smtClean="0">
                <a:solidFill>
                  <a:schemeClr val="folHlink"/>
                </a:solidFill>
                <a:latin typeface="Comic Sans MS" panose="030F0702030302020204" pitchFamily="66" charset="0"/>
              </a:rPr>
              <a:t>colorier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 dans le </a:t>
            </a:r>
            <a:r>
              <a:rPr lang="fr-CA" altLang="fr-FR" sz="2000" i="1" dirty="0" smtClean="0">
                <a:latin typeface="Comic Sans MS" panose="030F0702030302020204" pitchFamily="66" charset="0"/>
              </a:rPr>
              <a:t>Recueil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)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, 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consultez </a:t>
            </a:r>
            <a:r>
              <a:rPr lang="fr-CA" altLang="fr-FR" sz="2400" dirty="0">
                <a:latin typeface="Comic Sans MS" panose="030F0702030302020204" pitchFamily="66" charset="0"/>
              </a:rPr>
              <a:t>les </a:t>
            </a:r>
            <a:r>
              <a:rPr lang="fr-CA" altLang="fr-FR" sz="2400" u="sng" dirty="0">
                <a:latin typeface="Comic Sans MS" panose="030F0702030302020204" pitchFamily="66" charset="0"/>
              </a:rPr>
              <a:t>2 diapos </a:t>
            </a:r>
            <a:r>
              <a:rPr lang="fr-CA" altLang="fr-FR" sz="2400" u="sng" dirty="0" smtClean="0">
                <a:latin typeface="Comic Sans MS" panose="030F0702030302020204" pitchFamily="66" charset="0"/>
              </a:rPr>
              <a:t>suivantes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 : 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fr-CA" altLang="fr-FR" sz="2400" dirty="0">
                <a:latin typeface="Comic Sans MS" panose="030F0702030302020204" pitchFamily="66" charset="0"/>
              </a:rPr>
              <a:t>	</a:t>
            </a:r>
            <a:r>
              <a:rPr lang="fr-CA" altLang="fr-FR" sz="2400" b="1" dirty="0">
                <a:latin typeface="Comic Sans MS" panose="030F0702030302020204" pitchFamily="66" charset="0"/>
              </a:rPr>
              <a:t>é</a:t>
            </a:r>
            <a:r>
              <a:rPr lang="fr-CA" altLang="fr-FR" sz="2400" b="1" dirty="0" smtClean="0">
                <a:latin typeface="Comic Sans MS" panose="030F0702030302020204" pitchFamily="66" charset="0"/>
              </a:rPr>
              <a:t>coutez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 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(explications en MP3) </a:t>
            </a:r>
            <a:r>
              <a:rPr lang="fr-CA" altLang="fr-FR" sz="2400" u="sng" dirty="0" smtClean="0">
                <a:latin typeface="Comic Sans MS" panose="030F0702030302020204" pitchFamily="66" charset="0"/>
              </a:rPr>
              <a:t>et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 </a:t>
            </a:r>
            <a:r>
              <a:rPr lang="fr-CA" altLang="fr-FR" sz="2400" b="1" dirty="0" smtClean="0">
                <a:latin typeface="Comic Sans MS" panose="030F0702030302020204" pitchFamily="66" charset="0"/>
              </a:rPr>
              <a:t>regardez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 (images coloriées) pour </a:t>
            </a:r>
            <a:r>
              <a:rPr lang="fr-CA" altLang="fr-FR" sz="2400" dirty="0">
                <a:latin typeface="Comic Sans MS" panose="030F0702030302020204" pitchFamily="66" charset="0"/>
              </a:rPr>
              <a:t>vous 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guider</a:t>
            </a:r>
            <a:r>
              <a:rPr lang="fr-CA" altLang="fr-FR" sz="2400" dirty="0" smtClean="0">
                <a:latin typeface="Comic Sans MS" panose="030F0702030302020204" pitchFamily="66" charset="0"/>
              </a:rPr>
              <a:t>.</a:t>
            </a:r>
            <a:endParaRPr lang="fr-CA" altLang="fr-FR" sz="2400" dirty="0">
              <a:latin typeface="Comic Sans MS" panose="030F0702030302020204" pitchFamily="66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68313" y="5517232"/>
            <a:ext cx="8250977" cy="369332"/>
          </a:xfrm>
          <a:prstGeom prst="rect">
            <a:avLst/>
          </a:prstGeom>
          <a:noFill/>
          <a:ln w="41275">
            <a:solidFill>
              <a:srgbClr val="C10B0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A" altLang="fr-FR" dirty="0"/>
              <a:t>N.B. Cliquez sur l’icône du haut-parleur pour écouter </a:t>
            </a:r>
            <a:r>
              <a:rPr lang="fr-CA" altLang="fr-FR" dirty="0" smtClean="0"/>
              <a:t>un commentaire audio!!!</a:t>
            </a:r>
            <a:endParaRPr lang="fr-CA" alt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400" b="1" i="1" dirty="0">
                <a:latin typeface="Comic Sans MS" panose="030F0702030302020204" pitchFamily="66" charset="0"/>
              </a:rPr>
              <a:t>Recueil</a:t>
            </a:r>
            <a:r>
              <a:rPr lang="fr-CA" altLang="fr-FR" sz="2400" dirty="0">
                <a:latin typeface="Comic Sans MS" panose="030F0702030302020204" pitchFamily="66" charset="0"/>
              </a:rPr>
              <a:t> page 17 : le SNC et le SNP</a:t>
            </a:r>
            <a:br>
              <a:rPr lang="fr-CA" altLang="fr-FR" sz="2400" dirty="0">
                <a:latin typeface="Comic Sans MS" panose="030F0702030302020204" pitchFamily="66" charset="0"/>
              </a:rPr>
            </a:br>
            <a:r>
              <a:rPr lang="fr-CA" altLang="fr-FR" sz="1200" dirty="0">
                <a:latin typeface="Comic Sans MS" panose="030F0702030302020204" pitchFamily="66" charset="0"/>
              </a:rPr>
              <a:t/>
            </a:r>
            <a:br>
              <a:rPr lang="fr-CA" altLang="fr-FR" sz="1200" dirty="0">
                <a:latin typeface="Comic Sans MS" panose="030F0702030302020204" pitchFamily="66" charset="0"/>
              </a:rPr>
            </a:br>
            <a:r>
              <a:rPr lang="fr-CA" altLang="fr-FR" sz="2000" b="1" i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Notes </a:t>
            </a:r>
            <a:r>
              <a:rPr lang="fr-CA" altLang="fr-FR" sz="2000" b="1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 cours</a:t>
            </a:r>
            <a:r>
              <a:rPr lang="fr-CA" altLang="fr-FR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CA" altLang="fr-FR" sz="2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p. </a:t>
            </a:r>
            <a:r>
              <a:rPr lang="fr-CA" altLang="fr-FR" sz="2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14</a:t>
            </a:r>
            <a:endParaRPr lang="fr-CA" altLang="fr-FR" sz="1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50825" y="369888"/>
            <a:ext cx="915635" cy="923330"/>
          </a:xfrm>
          <a:prstGeom prst="rect">
            <a:avLst/>
          </a:prstGeom>
          <a:noFill/>
          <a:ln w="41275">
            <a:solidFill>
              <a:srgbClr val="C10B0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dirty="0" smtClean="0"/>
              <a:t>AUDIO</a:t>
            </a:r>
          </a:p>
          <a:p>
            <a:endParaRPr lang="fr-CA" altLang="fr-FR" dirty="0"/>
          </a:p>
          <a:p>
            <a:endParaRPr lang="fr-CA" alt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00200"/>
            <a:ext cx="6746087" cy="5257800"/>
          </a:xfrm>
        </p:spPr>
      </p:pic>
      <p:pic>
        <p:nvPicPr>
          <p:cNvPr id="5" name="801_01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687" y="625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2400" b="1" i="1" dirty="0">
                <a:latin typeface="Comic Sans MS" panose="030F0702030302020204" pitchFamily="66" charset="0"/>
              </a:rPr>
              <a:t>Recueil</a:t>
            </a:r>
            <a:r>
              <a:rPr lang="fr-CA" altLang="fr-FR" sz="2400" dirty="0">
                <a:latin typeface="Comic Sans MS" panose="030F0702030302020204" pitchFamily="66" charset="0"/>
              </a:rPr>
              <a:t> page 20 : le SNC et le SNP</a:t>
            </a:r>
            <a:br>
              <a:rPr lang="fr-CA" altLang="fr-FR" sz="2400" dirty="0">
                <a:latin typeface="Comic Sans MS" panose="030F0702030302020204" pitchFamily="66" charset="0"/>
              </a:rPr>
            </a:br>
            <a:r>
              <a:rPr lang="fr-CA" altLang="fr-FR" sz="1200" dirty="0">
                <a:latin typeface="Comic Sans MS" panose="030F0702030302020204" pitchFamily="66" charset="0"/>
              </a:rPr>
              <a:t/>
            </a:r>
            <a:br>
              <a:rPr lang="fr-CA" altLang="fr-FR" sz="1200" dirty="0">
                <a:latin typeface="Comic Sans MS" panose="030F0702030302020204" pitchFamily="66" charset="0"/>
              </a:rPr>
            </a:br>
            <a:r>
              <a:rPr lang="fr-CA" altLang="fr-FR" sz="2000" b="1" i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Notes </a:t>
            </a:r>
            <a:r>
              <a:rPr lang="fr-CA" altLang="fr-FR" sz="2000" b="1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 cours </a:t>
            </a:r>
            <a:r>
              <a:rPr lang="fr-CA" altLang="fr-FR" sz="2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p. </a:t>
            </a:r>
            <a:r>
              <a:rPr lang="fr-CA" altLang="fr-FR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14</a:t>
            </a:r>
            <a:endParaRPr lang="fr-CA" altLang="fr-FR" sz="2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31775" y="332656"/>
            <a:ext cx="955675" cy="923330"/>
          </a:xfrm>
          <a:prstGeom prst="rect">
            <a:avLst/>
          </a:prstGeom>
          <a:noFill/>
          <a:ln w="41275">
            <a:solidFill>
              <a:srgbClr val="C10B0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CA" altLang="fr-FR" dirty="0" smtClean="0"/>
              <a:t>AUDIO</a:t>
            </a:r>
          </a:p>
          <a:p>
            <a:endParaRPr lang="fr-CA" altLang="fr-FR" dirty="0"/>
          </a:p>
          <a:p>
            <a:endParaRPr lang="fr-CA" alt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965" y="1470440"/>
            <a:ext cx="7156069" cy="5257800"/>
          </a:xfrm>
        </p:spPr>
      </p:pic>
      <p:pic>
        <p:nvPicPr>
          <p:cNvPr id="6" name="801_01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314" y="58715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r>
              <a:rPr lang="fr-CA" altLang="fr-FR" sz="32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3.2 Le tissu nerveux</a:t>
            </a:r>
            <a:r>
              <a:rPr lang="fr-CA" altLang="fr-FR" sz="3200" b="1" i="1" dirty="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br>
              <a:rPr lang="fr-CA" altLang="fr-FR" sz="3200" b="1" i="1" dirty="0">
                <a:solidFill>
                  <a:schemeClr val="hlink"/>
                </a:solidFill>
                <a:latin typeface="Comic Sans MS" panose="030F0702030302020204" pitchFamily="66" charset="0"/>
              </a:rPr>
            </a:br>
            <a:r>
              <a:rPr lang="fr-CA" altLang="fr-FR" sz="2000" b="1" i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Notes </a:t>
            </a:r>
            <a:r>
              <a:rPr lang="fr-CA" altLang="fr-FR" sz="2000" b="1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 cours </a:t>
            </a:r>
            <a:r>
              <a:rPr lang="fr-CA" altLang="fr-FR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fr-CA" altLang="fr-FR" sz="20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fr-CA" altLang="fr-FR" sz="2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15-16</a:t>
            </a:r>
            <a:endParaRPr lang="fr-CA" altLang="fr-FR" sz="2000" b="1" i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16100"/>
            <a:ext cx="8229600" cy="4852988"/>
          </a:xfrm>
        </p:spPr>
        <p:txBody>
          <a:bodyPr/>
          <a:lstStyle/>
          <a:p>
            <a:pPr defTabSz="357188">
              <a:lnSpc>
                <a:spcPct val="150000"/>
              </a:lnSpc>
            </a:pPr>
            <a:r>
              <a:rPr lang="fr-CA" altLang="fr-FR" sz="2000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INDICE!!!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Dans </a:t>
            </a:r>
            <a:r>
              <a:rPr lang="fr-CA" altLang="fr-FR" sz="2000" dirty="0">
                <a:latin typeface="Comic Sans MS" panose="030F0702030302020204" pitchFamily="66" charset="0"/>
              </a:rPr>
              <a:t>la </a:t>
            </a:r>
            <a:r>
              <a:rPr lang="fr-CA" altLang="fr-FR" sz="2000" dirty="0">
                <a:solidFill>
                  <a:schemeClr val="folHlink"/>
                </a:solidFill>
                <a:latin typeface="Comic Sans MS" panose="030F0702030302020204" pitchFamily="66" charset="0"/>
              </a:rPr>
              <a:t>figure 3.1 </a:t>
            </a:r>
            <a:r>
              <a:rPr lang="fr-CA" altLang="fr-FR" sz="2000" dirty="0" smtClean="0">
                <a:solidFill>
                  <a:schemeClr val="folHlink"/>
                </a:solidFill>
                <a:latin typeface="Comic Sans MS" panose="030F0702030302020204" pitchFamily="66" charset="0"/>
              </a:rPr>
              <a:t>(haut p</a:t>
            </a:r>
            <a:r>
              <a:rPr lang="fr-CA" altLang="fr-FR" sz="2000" dirty="0">
                <a:solidFill>
                  <a:schemeClr val="folHlink"/>
                </a:solidFill>
                <a:latin typeface="Comic Sans MS" panose="030F0702030302020204" pitchFamily="66" charset="0"/>
              </a:rPr>
              <a:t>. 16)</a:t>
            </a:r>
            <a:r>
              <a:rPr lang="fr-CA" altLang="fr-FR" sz="2000" dirty="0">
                <a:latin typeface="Comic Sans MS" panose="030F0702030302020204" pitchFamily="66" charset="0"/>
              </a:rPr>
              <a:t>, </a:t>
            </a:r>
            <a:r>
              <a:rPr lang="fr-CA" altLang="fr-FR" sz="2000" u="sng" dirty="0">
                <a:latin typeface="Comic Sans MS" panose="030F0702030302020204" pitchFamily="66" charset="0"/>
              </a:rPr>
              <a:t>les parties </a:t>
            </a:r>
            <a:r>
              <a:rPr lang="fr-CA" altLang="fr-FR" sz="2000" u="sng" dirty="0" smtClean="0">
                <a:latin typeface="Comic Sans MS" panose="030F0702030302020204" pitchFamily="66" charset="0"/>
              </a:rPr>
              <a:t>pointées </a:t>
            </a:r>
            <a:r>
              <a:rPr lang="fr-CA" altLang="fr-FR" sz="2000" u="sng" dirty="0">
                <a:latin typeface="Comic Sans MS" panose="030F0702030302020204" pitchFamily="66" charset="0"/>
              </a:rPr>
              <a:t>uniquement sur le </a:t>
            </a:r>
            <a:r>
              <a:rPr lang="fr-CA" altLang="fr-FR" sz="2000" u="sng" dirty="0" smtClean="0">
                <a:latin typeface="Comic Sans MS" panose="030F0702030302020204" pitchFamily="66" charset="0"/>
              </a:rPr>
              <a:t>neurone (à droite)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 </a:t>
            </a:r>
            <a:r>
              <a:rPr lang="fr-CA" altLang="fr-FR" sz="2000" dirty="0">
                <a:latin typeface="Comic Sans MS" panose="030F0702030302020204" pitchFamily="66" charset="0"/>
              </a:rPr>
              <a:t>sont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: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						</a:t>
            </a:r>
            <a:r>
              <a:rPr lang="fr-CA" altLang="fr-FR" sz="2000" b="1" dirty="0" smtClean="0">
                <a:latin typeface="Comic Sans MS" panose="030F0702030302020204" pitchFamily="66" charset="0"/>
              </a:rPr>
              <a:t>axone</a:t>
            </a:r>
            <a:r>
              <a:rPr lang="fr-CA" altLang="fr-FR" sz="2000" b="1" dirty="0">
                <a:latin typeface="Comic Sans MS" panose="030F0702030302020204" pitchFamily="66" charset="0"/>
              </a:rPr>
              <a:t>, boutons terminaux, corps cellulaire, dendrite, </a:t>
            </a:r>
            <a:r>
              <a:rPr lang="fr-CA" altLang="fr-FR" sz="2000" b="1" dirty="0" smtClean="0">
                <a:latin typeface="Comic Sans MS" panose="030F0702030302020204" pitchFamily="66" charset="0"/>
              </a:rPr>
              <a:t>		gaine </a:t>
            </a:r>
            <a:r>
              <a:rPr lang="fr-CA" altLang="fr-FR" sz="2000" b="1" dirty="0">
                <a:latin typeface="Comic Sans MS" panose="030F0702030302020204" pitchFamily="66" charset="0"/>
              </a:rPr>
              <a:t>de myéline, nœuds de </a:t>
            </a:r>
            <a:r>
              <a:rPr lang="fr-CA" altLang="fr-FR" sz="2000" b="1" dirty="0" smtClean="0">
                <a:latin typeface="Comic Sans MS" panose="030F0702030302020204" pitchFamily="66" charset="0"/>
              </a:rPr>
              <a:t>Ranvier, </a:t>
            </a:r>
            <a:r>
              <a:rPr lang="fr-CA" altLang="fr-FR" sz="2000" b="1" dirty="0">
                <a:latin typeface="Comic Sans MS" panose="030F0702030302020204" pitchFamily="66" charset="0"/>
              </a:rPr>
              <a:t>terminaisons axonales.</a:t>
            </a:r>
            <a:r>
              <a:rPr lang="fr-CA" altLang="fr-FR" sz="2000" dirty="0">
                <a:latin typeface="Comic Sans MS" panose="030F0702030302020204" pitchFamily="66" charset="0"/>
              </a:rPr>
              <a:t> </a:t>
            </a:r>
            <a:endParaRPr lang="fr-CA" altLang="fr-FR" sz="2000" dirty="0" smtClean="0">
              <a:latin typeface="Comic Sans MS" panose="030F0702030302020204" pitchFamily="66" charset="0"/>
            </a:endParaRPr>
          </a:p>
          <a:p>
            <a:pPr marL="0" indent="0" defTabSz="357188">
              <a:lnSpc>
                <a:spcPct val="150000"/>
              </a:lnSpc>
              <a:buNone/>
            </a:pPr>
            <a:r>
              <a:rPr lang="fr-CA" altLang="fr-FR" sz="2000" dirty="0">
                <a:latin typeface="Comic Sans MS" panose="030F0702030302020204" pitchFamily="66" charset="0"/>
              </a:rPr>
              <a:t>	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Il </a:t>
            </a:r>
            <a:r>
              <a:rPr lang="fr-CA" altLang="fr-FR" sz="2000" dirty="0">
                <a:latin typeface="Comic Sans MS" panose="030F0702030302020204" pitchFamily="66" charset="0"/>
              </a:rPr>
              <a:t>vous reste à les placer correctement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!</a:t>
            </a:r>
            <a:endParaRPr lang="fr-CA" altLang="fr-FR" sz="2000" dirty="0">
              <a:latin typeface="Comic Sans MS" panose="030F0702030302020204" pitchFamily="66" charset="0"/>
            </a:endParaRPr>
          </a:p>
          <a:p>
            <a:pPr>
              <a:buFontTx/>
              <a:buNone/>
            </a:pPr>
            <a:endParaRPr lang="fr-CA" altLang="fr-FR" sz="1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fr-CA" altLang="fr-FR" sz="2000" dirty="0">
                <a:solidFill>
                  <a:srgbClr val="FF3300"/>
                </a:solidFill>
                <a:latin typeface="Comic Sans MS" panose="030F0702030302020204" pitchFamily="66" charset="0"/>
              </a:rPr>
              <a:t>Attention!!!</a:t>
            </a:r>
            <a:r>
              <a:rPr lang="fr-CA" altLang="fr-FR" sz="2000" dirty="0">
                <a:latin typeface="Comic Sans MS" panose="030F0702030302020204" pitchFamily="66" charset="0"/>
              </a:rPr>
              <a:t>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Dans l’encadré (bas p. 16), dans le neurone schématisé, les influx nerveux (i. n.) circuleraient…</a:t>
            </a:r>
            <a:endParaRPr lang="fr-CA" altLang="fr-FR" sz="2000" dirty="0">
              <a:latin typeface="Comic Sans MS" panose="030F0702030302020204" pitchFamily="66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CA" altLang="fr-FR" sz="2000" dirty="0">
                <a:solidFill>
                  <a:schemeClr val="hlink"/>
                </a:solidFill>
                <a:latin typeface="Comic Sans MS" panose="030F0702030302020204" pitchFamily="66" charset="0"/>
              </a:rPr>
              <a:t>	</a:t>
            </a:r>
            <a:r>
              <a:rPr lang="fr-CA" altLang="fr-FR" sz="2000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…de </a:t>
            </a:r>
            <a:r>
              <a:rPr lang="fr-CA" altLang="fr-FR" sz="2000" dirty="0">
                <a:solidFill>
                  <a:schemeClr val="hlink"/>
                </a:solidFill>
                <a:latin typeface="Comic Sans MS" panose="030F0702030302020204" pitchFamily="66" charset="0"/>
              </a:rPr>
              <a:t>gauche à droite</a:t>
            </a:r>
            <a:r>
              <a:rPr lang="fr-CA" altLang="fr-FR" sz="2000" dirty="0">
                <a:latin typeface="Comic Sans MS" panose="030F0702030302020204" pitchFamily="66" charset="0"/>
              </a:rPr>
              <a:t>,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car tous les i. n. parcourent l’axone </a:t>
            </a:r>
            <a:r>
              <a:rPr lang="fr-CA" altLang="fr-FR" sz="2000" dirty="0">
                <a:latin typeface="Comic Sans MS" panose="030F0702030302020204" pitchFamily="66" charset="0"/>
              </a:rPr>
              <a:t>du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	neurone </a:t>
            </a:r>
            <a:r>
              <a:rPr lang="fr-CA" altLang="fr-FR" sz="2000" dirty="0">
                <a:latin typeface="Comic Sans MS" panose="030F0702030302020204" pitchFamily="66" charset="0"/>
              </a:rPr>
              <a:t>en se dirigeant vers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ses </a:t>
            </a:r>
            <a:r>
              <a:rPr lang="fr-CA" altLang="fr-FR" sz="2000" dirty="0">
                <a:latin typeface="Comic Sans MS" panose="030F0702030302020204" pitchFamily="66" charset="0"/>
              </a:rPr>
              <a:t>terminaisons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axonales.</a:t>
            </a:r>
            <a:endParaRPr lang="fr-CA" altLang="fr-FR"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altLang="fr-FR" sz="32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3.2 Le tissu nerveux / suite</a:t>
            </a:r>
            <a:r>
              <a:rPr lang="fr-CA" altLang="fr-FR" sz="3200" b="1" i="1" dirty="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br>
              <a:rPr lang="fr-CA" altLang="fr-FR" sz="3200" b="1" i="1" dirty="0">
                <a:solidFill>
                  <a:schemeClr val="hlink"/>
                </a:solidFill>
                <a:latin typeface="Comic Sans MS" panose="030F0702030302020204" pitchFamily="66" charset="0"/>
              </a:rPr>
            </a:br>
            <a:r>
              <a:rPr lang="fr-CA" altLang="fr-FR" sz="2000" b="1" i="1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Notes </a:t>
            </a:r>
            <a:r>
              <a:rPr lang="fr-CA" altLang="fr-FR" sz="2000" b="1" i="1" dirty="0">
                <a:solidFill>
                  <a:schemeClr val="hlink"/>
                </a:solidFill>
                <a:latin typeface="Comic Sans MS" panose="030F0702030302020204" pitchFamily="66" charset="0"/>
              </a:rPr>
              <a:t>de cours</a:t>
            </a:r>
            <a:r>
              <a:rPr lang="fr-CA" altLang="fr-FR" sz="20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 p. </a:t>
            </a:r>
            <a:r>
              <a:rPr lang="fr-CA" altLang="fr-FR" sz="2000" b="1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17-18</a:t>
            </a:r>
            <a:endParaRPr lang="fr-CA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13967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CA" sz="2400" dirty="0" err="1" smtClean="0">
                <a:latin typeface="Comic Sans MS" panose="030F0702030302020204" pitchFamily="66" charset="0"/>
              </a:rPr>
              <a:t>Cette</a:t>
            </a:r>
            <a:r>
              <a:rPr lang="en-CA" sz="2400" dirty="0" smtClean="0">
                <a:latin typeface="Comic Sans MS" panose="030F0702030302020204" pitchFamily="66" charset="0"/>
              </a:rPr>
              <a:t> </a:t>
            </a:r>
            <a:r>
              <a:rPr lang="en-CA" sz="2400" u="sng" dirty="0" err="1" smtClean="0">
                <a:latin typeface="Comic Sans MS" panose="030F0702030302020204" pitchFamily="66" charset="0"/>
              </a:rPr>
              <a:t>brève</a:t>
            </a:r>
            <a:r>
              <a:rPr lang="en-CA" sz="2400" u="sng" dirty="0" smtClean="0">
                <a:latin typeface="Comic Sans MS" panose="030F0702030302020204" pitchFamily="66" charset="0"/>
              </a:rPr>
              <a:t> lecture </a:t>
            </a:r>
            <a:r>
              <a:rPr lang="en-CA" sz="2400" dirty="0" smtClean="0">
                <a:latin typeface="Comic Sans MS" panose="030F0702030302020204" pitchFamily="66" charset="0"/>
              </a:rPr>
              <a:t>vise à </a:t>
            </a:r>
            <a:r>
              <a:rPr lang="en-CA" sz="2400" dirty="0" err="1" smtClean="0">
                <a:latin typeface="Comic Sans MS" panose="030F0702030302020204" pitchFamily="66" charset="0"/>
              </a:rPr>
              <a:t>apprivoiser</a:t>
            </a:r>
            <a:r>
              <a:rPr lang="en-CA" sz="2400" dirty="0" smtClean="0">
                <a:latin typeface="Comic Sans MS" panose="030F0702030302020204" pitchFamily="66" charset="0"/>
              </a:rPr>
              <a:t> déjà la nature de la communication </a:t>
            </a:r>
            <a:r>
              <a:rPr lang="en-CA" sz="2400" dirty="0" err="1" smtClean="0">
                <a:latin typeface="Comic Sans MS" panose="030F0702030302020204" pitchFamily="66" charset="0"/>
              </a:rPr>
              <a:t>neuronale</a:t>
            </a:r>
            <a:r>
              <a:rPr lang="en-CA" sz="2400" dirty="0" smtClean="0">
                <a:latin typeface="Comic Sans MS" panose="030F0702030302020204" pitchFamily="66" charset="0"/>
              </a:rPr>
              <a:t> : conduction de </a:t>
            </a:r>
            <a:r>
              <a:rPr lang="en-CA" sz="2400" dirty="0" err="1" smtClean="0">
                <a:solidFill>
                  <a:srgbClr val="00CC00"/>
                </a:solidFill>
                <a:latin typeface="Comic Sans MS" panose="030F0702030302020204" pitchFamily="66" charset="0"/>
              </a:rPr>
              <a:t>l’influx</a:t>
            </a:r>
            <a:r>
              <a:rPr lang="en-CA" sz="2400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 </a:t>
            </a:r>
            <a:r>
              <a:rPr lang="en-CA" sz="2400" dirty="0" err="1" smtClean="0">
                <a:solidFill>
                  <a:srgbClr val="00CC00"/>
                </a:solidFill>
                <a:latin typeface="Comic Sans MS" panose="030F0702030302020204" pitchFamily="66" charset="0"/>
              </a:rPr>
              <a:t>nerveux</a:t>
            </a:r>
            <a:r>
              <a:rPr lang="en-CA" sz="2400" dirty="0" smtClean="0">
                <a:latin typeface="Comic Sans MS" panose="030F0702030302020204" pitchFamily="66" charset="0"/>
              </a:rPr>
              <a:t> et transmission au </a:t>
            </a:r>
            <a:r>
              <a:rPr lang="en-CA" sz="2400" dirty="0" err="1" smtClean="0">
                <a:latin typeface="Comic Sans MS" panose="030F0702030302020204" pitchFamily="66" charset="0"/>
              </a:rPr>
              <a:t>niveau</a:t>
            </a:r>
            <a:r>
              <a:rPr lang="en-CA" sz="2400" dirty="0" smtClean="0">
                <a:latin typeface="Comic Sans MS" panose="030F0702030302020204" pitchFamily="66" charset="0"/>
              </a:rPr>
              <a:t> des </a:t>
            </a:r>
            <a:r>
              <a:rPr lang="en-CA" sz="2400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synapses</a:t>
            </a:r>
            <a:r>
              <a:rPr lang="en-CA" sz="2400" dirty="0" smtClean="0">
                <a:latin typeface="Comic Sans MS" panose="030F0702030302020204" pitchFamily="66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endParaRPr lang="en-CA" sz="10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CA" sz="2000" b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Rappel :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toujours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bien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suivre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les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consignes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dans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les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encadrés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des </a:t>
            </a:r>
            <a:r>
              <a:rPr lang="en-CA" sz="2000" i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Notes de </a:t>
            </a:r>
            <a:r>
              <a:rPr lang="en-CA" sz="2000" i="1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cours</a:t>
            </a:r>
            <a:r>
              <a:rPr lang="en-CA" sz="2000" i="1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et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complétez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aussi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bien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que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vous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 le </a:t>
            </a:r>
            <a:r>
              <a:rPr lang="en-CA" sz="2000" dirty="0" err="1" smtClean="0">
                <a:solidFill>
                  <a:srgbClr val="008080"/>
                </a:solidFill>
                <a:latin typeface="Comic Sans MS" panose="030F0702030302020204" pitchFamily="66" charset="0"/>
              </a:rPr>
              <a:t>pouvez</a:t>
            </a:r>
            <a:r>
              <a:rPr lang="en-CA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!</a:t>
            </a:r>
            <a:endParaRPr lang="fr-CA" sz="2000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358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9138"/>
            <a:ext cx="8229600" cy="4391025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fr-CA" altLang="fr-FR" sz="2000" dirty="0" smtClean="0">
                <a:latin typeface="Comic Sans MS" panose="030F0702030302020204" pitchFamily="66" charset="0"/>
              </a:rPr>
              <a:t>Point </a:t>
            </a:r>
            <a:r>
              <a:rPr lang="fr-CA" altLang="fr-FR" sz="2000" dirty="0">
                <a:latin typeface="Comic Sans MS" panose="030F0702030302020204" pitchFamily="66" charset="0"/>
              </a:rPr>
              <a:t>très important : les </a:t>
            </a:r>
            <a:r>
              <a:rPr lang="fr-CA" altLang="fr-FR" sz="2000" b="1" dirty="0">
                <a:solidFill>
                  <a:schemeClr val="folHlink"/>
                </a:solidFill>
                <a:latin typeface="Comic Sans MS" panose="030F0702030302020204" pitchFamily="66" charset="0"/>
              </a:rPr>
              <a:t>catégories de neurones</a:t>
            </a:r>
            <a:r>
              <a:rPr lang="fr-CA" altLang="fr-FR" sz="2000" dirty="0">
                <a:latin typeface="Comic Sans MS" panose="030F0702030302020204" pitchFamily="66" charset="0"/>
              </a:rPr>
              <a:t>.  Les tableaux 3.2 et 3.3 (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pp. </a:t>
            </a:r>
            <a:r>
              <a:rPr lang="fr-CA" altLang="fr-FR" sz="2000" dirty="0">
                <a:latin typeface="Comic Sans MS" panose="030F0702030302020204" pitchFamily="66" charset="0"/>
              </a:rPr>
              <a:t>19-20)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demeureront </a:t>
            </a:r>
            <a:r>
              <a:rPr lang="fr-CA" altLang="fr-FR" sz="2000" b="1" dirty="0" smtClean="0">
                <a:latin typeface="Comic Sans MS" panose="030F0702030302020204" pitchFamily="66" charset="0"/>
              </a:rPr>
              <a:t>un repère important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!  </a:t>
            </a:r>
            <a:endParaRPr lang="fr-CA" altLang="fr-FR" sz="1400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fr-CA" altLang="fr-FR" sz="2000" u="sng" dirty="0" smtClean="0">
                <a:latin typeface="Comic Sans MS" panose="030F0702030302020204" pitchFamily="66" charset="0"/>
              </a:rPr>
              <a:t>En plus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 des références mentionnées dans vos </a:t>
            </a:r>
            <a:r>
              <a:rPr lang="fr-CA" altLang="fr-FR" sz="2000" i="1" dirty="0" smtClean="0">
                <a:latin typeface="Comic Sans MS" panose="030F0702030302020204" pitchFamily="66" charset="0"/>
              </a:rPr>
              <a:t>Notes de cours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, les </a:t>
            </a:r>
            <a:r>
              <a:rPr lang="fr-CA" altLang="fr-FR" sz="2000" u="sng" dirty="0" smtClean="0">
                <a:latin typeface="Comic Sans MS" panose="030F0702030302020204" pitchFamily="66" charset="0"/>
              </a:rPr>
              <a:t>deux </a:t>
            </a:r>
            <a:r>
              <a:rPr lang="fr-CA" altLang="fr-FR" sz="2000" u="sng" dirty="0">
                <a:latin typeface="Comic Sans MS" panose="030F0702030302020204" pitchFamily="66" charset="0"/>
              </a:rPr>
              <a:t>diapos suivantes</a:t>
            </a:r>
            <a:r>
              <a:rPr lang="fr-CA" altLang="fr-FR" sz="2000" dirty="0">
                <a:latin typeface="Comic Sans MS" panose="030F0702030302020204" pitchFamily="66" charset="0"/>
              </a:rPr>
              <a:t> pourront vous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aider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(</a:t>
            </a:r>
            <a:r>
              <a:rPr lang="fr-CA" altLang="fr-FR" sz="2000" u="sng" dirty="0" smtClean="0">
                <a:latin typeface="Comic Sans MS" panose="030F0702030302020204" pitchFamily="66" charset="0"/>
              </a:rPr>
              <a:t>regardez et écoutez </a:t>
            </a:r>
            <a:r>
              <a:rPr lang="fr-CA" altLang="fr-FR" sz="2000" dirty="0" smtClean="0">
                <a:latin typeface="Comic Sans MS" panose="030F0702030302020204" pitchFamily="66" charset="0"/>
              </a:rPr>
              <a:t>les commentaires audio)!!!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fr-CA" altLang="fr-FR" sz="1000" dirty="0">
              <a:latin typeface="Comic Sans MS" panose="030F0702030302020204" pitchFamily="66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fr-CA" altLang="fr-FR" sz="2000" b="1" dirty="0">
                <a:solidFill>
                  <a:srgbClr val="008080"/>
                </a:solidFill>
                <a:latin typeface="Comic Sans MS" panose="030F0702030302020204" pitchFamily="66" charset="0"/>
              </a:rPr>
              <a:t>N’oubliez pas </a:t>
            </a:r>
            <a:r>
              <a:rPr lang="fr-CA" altLang="fr-FR" sz="2000" dirty="0">
                <a:solidFill>
                  <a:srgbClr val="008080"/>
                </a:solidFill>
                <a:latin typeface="Comic Sans MS" panose="030F0702030302020204" pitchFamily="66" charset="0"/>
              </a:rPr>
              <a:t>que je suis là pour vous aider!  Nous y reviendrons aussi en classe au prochain </a:t>
            </a:r>
            <a:r>
              <a:rPr lang="fr-CA" altLang="fr-FR" sz="2000" dirty="0" smtClean="0">
                <a:solidFill>
                  <a:srgbClr val="008080"/>
                </a:solidFill>
                <a:latin typeface="Comic Sans MS" panose="030F0702030302020204" pitchFamily="66" charset="0"/>
              </a:rPr>
              <a:t>cours pour vérifier. </a:t>
            </a:r>
            <a:endParaRPr lang="fr-CA" altLang="fr-FR" sz="2000" dirty="0">
              <a:solidFill>
                <a:srgbClr val="008080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57200" y="47625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fr-CA" altLang="fr-FR" sz="32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3.2 Le tissu nerveux / suite</a:t>
            </a:r>
            <a:r>
              <a:rPr lang="fr-CA" altLang="fr-FR" sz="3200" b="1" i="1" dirty="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br>
              <a:rPr lang="fr-CA" altLang="fr-FR" sz="3200" b="1" i="1" dirty="0">
                <a:solidFill>
                  <a:schemeClr val="hlink"/>
                </a:solidFill>
                <a:latin typeface="Comic Sans MS" panose="030F0702030302020204" pitchFamily="66" charset="0"/>
              </a:rPr>
            </a:br>
            <a:r>
              <a:rPr lang="fr-CA" altLang="fr-FR" sz="2000" b="1" i="1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Notes </a:t>
            </a:r>
            <a:r>
              <a:rPr lang="fr-CA" altLang="fr-FR" sz="2000" b="1" i="1" dirty="0">
                <a:solidFill>
                  <a:schemeClr val="hlink"/>
                </a:solidFill>
                <a:latin typeface="Comic Sans MS" panose="030F0702030302020204" pitchFamily="66" charset="0"/>
              </a:rPr>
              <a:t>de cours</a:t>
            </a:r>
            <a:r>
              <a:rPr lang="fr-CA" altLang="fr-FR" sz="20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 </a:t>
            </a:r>
            <a:r>
              <a:rPr lang="fr-CA" altLang="fr-FR" sz="2000" b="1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p</a:t>
            </a:r>
            <a:r>
              <a:rPr lang="fr-CA" altLang="fr-FR" sz="2000" b="1" dirty="0">
                <a:solidFill>
                  <a:schemeClr val="hlink"/>
                </a:solidFill>
                <a:latin typeface="Comic Sans MS" panose="030F0702030302020204" pitchFamily="66" charset="0"/>
              </a:rPr>
              <a:t>. </a:t>
            </a:r>
            <a:r>
              <a:rPr lang="fr-CA" altLang="fr-FR" sz="2000" b="1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19-20</a:t>
            </a:r>
            <a:endParaRPr lang="fr-CA" altLang="fr-FR" sz="2000" b="1" u="sng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Grp="1" noChangeArrowheads="1"/>
          </p:cNvSpPr>
          <p:nvPr>
            <p:ph type="title"/>
          </p:nvPr>
        </p:nvSpPr>
        <p:spPr>
          <a:xfrm>
            <a:off x="404813" y="765175"/>
            <a:ext cx="8488362" cy="1296988"/>
          </a:xfrm>
        </p:spPr>
        <p:txBody>
          <a:bodyPr/>
          <a:lstStyle/>
          <a:p>
            <a:pPr algn="l">
              <a:lnSpc>
                <a:spcPct val="200000"/>
              </a:lnSpc>
            </a:pPr>
            <a:r>
              <a:rPr lang="fr-CA" altLang="fr-FR" sz="1800" dirty="0">
                <a:latin typeface="Comic Sans MS" panose="030F0702030302020204" pitchFamily="66" charset="0"/>
              </a:rPr>
              <a:t/>
            </a:r>
            <a:br>
              <a:rPr lang="fr-CA" altLang="fr-FR" sz="1800" dirty="0">
                <a:latin typeface="Comic Sans MS" panose="030F0702030302020204" pitchFamily="66" charset="0"/>
              </a:rPr>
            </a:br>
            <a:r>
              <a:rPr lang="fr-CA" altLang="fr-FR" sz="1800" dirty="0">
                <a:latin typeface="Comic Sans MS" panose="030F0702030302020204" pitchFamily="66" charset="0"/>
              </a:rPr>
              <a:t/>
            </a:r>
            <a:br>
              <a:rPr lang="fr-CA" altLang="fr-FR" sz="1800" dirty="0">
                <a:latin typeface="Comic Sans MS" panose="030F0702030302020204" pitchFamily="66" charset="0"/>
              </a:rPr>
            </a:br>
            <a:r>
              <a:rPr lang="fr-CA" altLang="fr-FR" sz="1800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BLEU </a:t>
            </a:r>
            <a:r>
              <a:rPr lang="fr-CA" altLang="fr-FR" sz="1800" dirty="0">
                <a:solidFill>
                  <a:schemeClr val="hlink"/>
                </a:solidFill>
                <a:latin typeface="Comic Sans MS" panose="030F0702030302020204" pitchFamily="66" charset="0"/>
              </a:rPr>
              <a:t>= neurones sensitifs (afférents</a:t>
            </a:r>
            <a:r>
              <a:rPr lang="fr-CA" altLang="fr-FR" sz="1800" dirty="0" smtClean="0">
                <a:solidFill>
                  <a:schemeClr val="hlink"/>
                </a:solidFill>
                <a:latin typeface="Comic Sans MS" panose="030F0702030302020204" pitchFamily="66" charset="0"/>
              </a:rPr>
              <a:t>)</a:t>
            </a:r>
            <a:r>
              <a:rPr lang="fr-CA" altLang="fr-FR" sz="1800" dirty="0">
                <a:solidFill>
                  <a:schemeClr val="hlink"/>
                </a:solidFill>
                <a:latin typeface="Comic Sans MS" panose="030F0702030302020204" pitchFamily="66" charset="0"/>
              </a:rPr>
              <a:t/>
            </a:r>
            <a:br>
              <a:rPr lang="fr-CA" altLang="fr-FR" sz="1800" dirty="0">
                <a:solidFill>
                  <a:schemeClr val="hlink"/>
                </a:solidFill>
                <a:latin typeface="Comic Sans MS" panose="030F0702030302020204" pitchFamily="66" charset="0"/>
              </a:rPr>
            </a:br>
            <a:r>
              <a:rPr lang="fr-CA" altLang="fr-FR" sz="1800" dirty="0" smtClean="0">
                <a:solidFill>
                  <a:srgbClr val="C10B0B"/>
                </a:solidFill>
                <a:latin typeface="Comic Sans MS" panose="030F0702030302020204" pitchFamily="66" charset="0"/>
              </a:rPr>
              <a:t>ROUGE </a:t>
            </a:r>
            <a:r>
              <a:rPr lang="fr-CA" altLang="fr-FR" sz="1800" dirty="0">
                <a:solidFill>
                  <a:srgbClr val="C10B0B"/>
                </a:solidFill>
                <a:latin typeface="Comic Sans MS" panose="030F0702030302020204" pitchFamily="66" charset="0"/>
              </a:rPr>
              <a:t>= neurones moteurs (efférents</a:t>
            </a:r>
            <a:r>
              <a:rPr lang="fr-CA" altLang="fr-FR" sz="1800" dirty="0" smtClean="0">
                <a:solidFill>
                  <a:srgbClr val="C10B0B"/>
                </a:solidFill>
                <a:latin typeface="Comic Sans MS" panose="030F0702030302020204" pitchFamily="66" charset="0"/>
              </a:rPr>
              <a:t>)</a:t>
            </a:r>
            <a:r>
              <a:rPr lang="fr-CA" altLang="fr-FR" sz="1800" dirty="0">
                <a:solidFill>
                  <a:srgbClr val="C10B0B"/>
                </a:solidFill>
                <a:latin typeface="Comic Sans MS" panose="030F0702030302020204" pitchFamily="66" charset="0"/>
              </a:rPr>
              <a:t/>
            </a:r>
            <a:br>
              <a:rPr lang="fr-CA" altLang="fr-FR" sz="1800" dirty="0">
                <a:solidFill>
                  <a:srgbClr val="C10B0B"/>
                </a:solidFill>
                <a:latin typeface="Comic Sans MS" panose="030F0702030302020204" pitchFamily="66" charset="0"/>
              </a:rPr>
            </a:br>
            <a:r>
              <a:rPr lang="fr-CA" altLang="fr-FR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JAUNE </a:t>
            </a:r>
            <a:r>
              <a:rPr lang="fr-CA" altLang="fr-FR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= neurones d’association (interneurones)</a:t>
            </a:r>
            <a:r>
              <a:rPr lang="fr-CA" altLang="fr-FR" sz="1800" dirty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fr-CA" altLang="fr-FR" sz="1800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fr-CA" altLang="fr-FR" sz="18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46" name="Picture 6" descr="page25-couleur-1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813" y="2466229"/>
            <a:ext cx="8054975" cy="4384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539750" y="3573463"/>
            <a:ext cx="360363" cy="2159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490913" y="4292600"/>
            <a:ext cx="360362" cy="2159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5867400" y="3933825"/>
            <a:ext cx="360363" cy="2159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539750" y="4797425"/>
            <a:ext cx="360363" cy="2159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934397" y="1046957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dirty="0">
                <a:solidFill>
                  <a:schemeClr val="hlink"/>
                </a:solidFill>
              </a:rPr>
              <a:t>AUDIO</a:t>
            </a:r>
          </a:p>
        </p:txBody>
      </p:sp>
      <p:sp>
        <p:nvSpPr>
          <p:cNvPr id="10253" name="Rectangle 13"/>
          <p:cNvSpPr>
            <a:spLocks noChangeArrowheads="1"/>
          </p:cNvSpPr>
          <p:nvPr/>
        </p:nvSpPr>
        <p:spPr bwMode="auto">
          <a:xfrm>
            <a:off x="0" y="331788"/>
            <a:ext cx="9144000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fr-CA" altLang="fr-FR" sz="2400" dirty="0">
                <a:latin typeface="Comic Sans MS" panose="030F0702030302020204" pitchFamily="66" charset="0"/>
              </a:rPr>
              <a:t>Les 3 types de neurones selon la </a:t>
            </a:r>
            <a:r>
              <a:rPr lang="fr-CA" altLang="fr-FR" sz="2400" b="1" u="sng" dirty="0">
                <a:latin typeface="Comic Sans MS" panose="030F0702030302020204" pitchFamily="66" charset="0"/>
              </a:rPr>
              <a:t>classification fonctionnelle</a:t>
            </a:r>
            <a:r>
              <a:rPr lang="fr-CA" altLang="fr-FR" sz="1800" dirty="0">
                <a:latin typeface="Comic Sans MS" panose="030F0702030302020204" pitchFamily="66" charset="0"/>
              </a:rPr>
              <a:t> </a:t>
            </a:r>
            <a:br>
              <a:rPr lang="fr-CA" altLang="fr-FR" sz="1800" dirty="0">
                <a:latin typeface="Comic Sans MS" panose="030F0702030302020204" pitchFamily="66" charset="0"/>
              </a:rPr>
            </a:br>
            <a:r>
              <a:rPr lang="fr-CA" altLang="fr-FR" sz="800" dirty="0">
                <a:latin typeface="Comic Sans MS" panose="030F0702030302020204" pitchFamily="66" charset="0"/>
              </a:rPr>
              <a:t/>
            </a:r>
            <a:br>
              <a:rPr lang="fr-CA" altLang="fr-FR" sz="800" dirty="0">
                <a:latin typeface="Comic Sans MS" panose="030F0702030302020204" pitchFamily="66" charset="0"/>
              </a:rPr>
            </a:br>
            <a:r>
              <a:rPr lang="fr-CA" altLang="fr-FR" sz="2000" dirty="0" smtClean="0">
                <a:solidFill>
                  <a:srgbClr val="00CC00"/>
                </a:solidFill>
                <a:latin typeface="Comic Sans MS" panose="030F0702030302020204" pitchFamily="66" charset="0"/>
              </a:rPr>
              <a:t>(</a:t>
            </a:r>
            <a:r>
              <a:rPr lang="fr-CA" altLang="fr-FR" sz="2000" dirty="0" smtClean="0">
                <a:solidFill>
                  <a:schemeClr val="folHlink"/>
                </a:solidFill>
                <a:latin typeface="Comic Sans MS" panose="030F0702030302020204" pitchFamily="66" charset="0"/>
              </a:rPr>
              <a:t>pour </a:t>
            </a:r>
            <a:r>
              <a:rPr lang="fr-CA" altLang="fr-FR" sz="2000" i="1" dirty="0">
                <a:solidFill>
                  <a:schemeClr val="folHlink"/>
                </a:solidFill>
                <a:latin typeface="Comic Sans MS" panose="030F0702030302020204" pitchFamily="66" charset="0"/>
              </a:rPr>
              <a:t>Notes de cours</a:t>
            </a:r>
            <a:r>
              <a:rPr lang="fr-CA" altLang="fr-FR" sz="2000" dirty="0">
                <a:solidFill>
                  <a:schemeClr val="folHlink"/>
                </a:solidFill>
                <a:latin typeface="Comic Sans MS" panose="030F0702030302020204" pitchFamily="66" charset="0"/>
              </a:rPr>
              <a:t> pages </a:t>
            </a:r>
            <a:r>
              <a:rPr lang="fr-CA" altLang="fr-FR" sz="2000" b="1" u="sng" dirty="0">
                <a:solidFill>
                  <a:schemeClr val="folHlink"/>
                </a:solidFill>
                <a:latin typeface="Comic Sans MS" panose="030F0702030302020204" pitchFamily="66" charset="0"/>
              </a:rPr>
              <a:t>19</a:t>
            </a:r>
            <a:r>
              <a:rPr lang="fr-CA" altLang="fr-FR" sz="2000" dirty="0">
                <a:solidFill>
                  <a:schemeClr val="folHlink"/>
                </a:solidFill>
                <a:latin typeface="Comic Sans MS" panose="030F0702030302020204" pitchFamily="66" charset="0"/>
              </a:rPr>
              <a:t>-</a:t>
            </a:r>
            <a:r>
              <a:rPr lang="fr-CA" altLang="fr-FR" sz="1800" dirty="0">
                <a:solidFill>
                  <a:schemeClr val="folHlink"/>
                </a:solidFill>
                <a:latin typeface="Comic Sans MS" panose="030F0702030302020204" pitchFamily="66" charset="0"/>
              </a:rPr>
              <a:t>20</a:t>
            </a:r>
            <a:r>
              <a:rPr lang="fr-CA" altLang="fr-FR" sz="2000" dirty="0">
                <a:solidFill>
                  <a:schemeClr val="folHlink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5954922" y="1594640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dirty="0">
                <a:solidFill>
                  <a:srgbClr val="C10B0B"/>
                </a:solidFill>
              </a:rPr>
              <a:t>AUDIO</a:t>
            </a: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934397" y="2105031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A" alt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AUDIO</a:t>
            </a: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5963071" y="981075"/>
            <a:ext cx="1799803" cy="1485154"/>
          </a:xfrm>
          <a:prstGeom prst="rect">
            <a:avLst/>
          </a:prstGeom>
          <a:noFill/>
          <a:ln w="28575">
            <a:solidFill>
              <a:srgbClr val="C10B0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pic>
        <p:nvPicPr>
          <p:cNvPr id="2" name="801_01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92280" y="965199"/>
            <a:ext cx="609600" cy="609600"/>
          </a:xfrm>
          <a:prstGeom prst="rect">
            <a:avLst/>
          </a:prstGeom>
        </p:spPr>
      </p:pic>
      <p:pic>
        <p:nvPicPr>
          <p:cNvPr id="3" name="801_01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23322" y="1460432"/>
            <a:ext cx="609600" cy="609600"/>
          </a:xfrm>
          <a:prstGeom prst="rect">
            <a:avLst/>
          </a:prstGeom>
        </p:spPr>
      </p:pic>
      <p:pic>
        <p:nvPicPr>
          <p:cNvPr id="4" name="801_012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31471" y="19709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page25-couleur-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2473325"/>
            <a:ext cx="8054975" cy="4384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530473" y="3689350"/>
            <a:ext cx="360363" cy="2159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3481636" y="4408487"/>
            <a:ext cx="360362" cy="2159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5858123" y="4049712"/>
            <a:ext cx="360363" cy="2159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>
            <a:off x="530473" y="4913312"/>
            <a:ext cx="360363" cy="2159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CA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148680" y="1697851"/>
            <a:ext cx="1656159" cy="369332"/>
          </a:xfrm>
          <a:prstGeom prst="rect">
            <a:avLst/>
          </a:prstGeom>
          <a:noFill/>
          <a:ln w="41275">
            <a:solidFill>
              <a:srgbClr val="C10B0B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CA" altLang="fr-FR" dirty="0" smtClean="0"/>
              <a:t>AUDIO</a:t>
            </a:r>
            <a:endParaRPr lang="fr-CA" altLang="fr-FR" dirty="0"/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250825" y="549275"/>
            <a:ext cx="864235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fr-CA" altLang="fr-FR" sz="2400" dirty="0">
                <a:latin typeface="Comic Sans MS" panose="030F0702030302020204" pitchFamily="66" charset="0"/>
              </a:rPr>
              <a:t>Les 3 types de neurones selon la </a:t>
            </a:r>
            <a:r>
              <a:rPr lang="fr-CA" altLang="fr-FR" sz="2400" b="1" u="sng" dirty="0">
                <a:latin typeface="Comic Sans MS" panose="030F0702030302020204" pitchFamily="66" charset="0"/>
              </a:rPr>
              <a:t>classification structurale</a:t>
            </a:r>
            <a:br>
              <a:rPr lang="fr-CA" altLang="fr-FR" sz="2400" b="1" u="sng" dirty="0">
                <a:latin typeface="Comic Sans MS" panose="030F0702030302020204" pitchFamily="66" charset="0"/>
              </a:rPr>
            </a:br>
            <a:r>
              <a:rPr lang="fr-CA" altLang="fr-FR" sz="1800" dirty="0">
                <a:latin typeface="Comic Sans MS" panose="030F0702030302020204" pitchFamily="66" charset="0"/>
              </a:rPr>
              <a:t>(= leurs </a:t>
            </a:r>
            <a:r>
              <a:rPr lang="fr-CA" altLang="fr-FR" sz="1800" b="1" dirty="0">
                <a:latin typeface="Comic Sans MS" panose="030F0702030302020204" pitchFamily="66" charset="0"/>
              </a:rPr>
              <a:t>formes</a:t>
            </a:r>
            <a:r>
              <a:rPr lang="fr-CA" altLang="fr-FR" sz="1800" dirty="0">
                <a:latin typeface="Comic Sans MS" panose="030F0702030302020204" pitchFamily="66" charset="0"/>
              </a:rPr>
              <a:t> + la façon de les représenter schématiquement) </a:t>
            </a:r>
            <a:br>
              <a:rPr lang="fr-CA" altLang="fr-FR" sz="1800" dirty="0">
                <a:latin typeface="Comic Sans MS" panose="030F0702030302020204" pitchFamily="66" charset="0"/>
              </a:rPr>
            </a:br>
            <a:r>
              <a:rPr lang="fr-CA" altLang="fr-FR" sz="800" dirty="0">
                <a:latin typeface="Comic Sans MS" panose="030F0702030302020204" pitchFamily="66" charset="0"/>
              </a:rPr>
              <a:t/>
            </a:r>
            <a:br>
              <a:rPr lang="fr-CA" altLang="fr-FR" sz="800" dirty="0">
                <a:latin typeface="Comic Sans MS" panose="030F0702030302020204" pitchFamily="66" charset="0"/>
              </a:rPr>
            </a:br>
            <a:r>
              <a:rPr lang="fr-CA" altLang="fr-FR" sz="2000" b="1" dirty="0" smtClean="0">
                <a:solidFill>
                  <a:schemeClr val="folHlink"/>
                </a:solidFill>
                <a:latin typeface="Comic Sans MS" panose="030F0702030302020204" pitchFamily="66" charset="0"/>
              </a:rPr>
              <a:t>pour </a:t>
            </a:r>
            <a:r>
              <a:rPr lang="fr-CA" altLang="fr-FR" sz="2000" b="1" i="1" dirty="0">
                <a:solidFill>
                  <a:schemeClr val="folHlink"/>
                </a:solidFill>
                <a:latin typeface="Comic Sans MS" panose="030F0702030302020204" pitchFamily="66" charset="0"/>
              </a:rPr>
              <a:t>Notes de cours</a:t>
            </a:r>
            <a:r>
              <a:rPr lang="fr-CA" altLang="fr-FR" sz="2000" b="1" dirty="0">
                <a:solidFill>
                  <a:schemeClr val="folHlink"/>
                </a:solidFill>
                <a:latin typeface="Comic Sans MS" panose="030F0702030302020204" pitchFamily="66" charset="0"/>
              </a:rPr>
              <a:t> </a:t>
            </a:r>
            <a:r>
              <a:rPr lang="fr-CA" altLang="fr-FR" sz="2000" dirty="0">
                <a:solidFill>
                  <a:schemeClr val="folHlink"/>
                </a:solidFill>
                <a:latin typeface="Comic Sans MS" panose="030F0702030302020204" pitchFamily="66" charset="0"/>
              </a:rPr>
              <a:t>pages </a:t>
            </a:r>
            <a:r>
              <a:rPr lang="fr-CA" altLang="fr-FR" sz="1800" dirty="0" smtClean="0">
                <a:solidFill>
                  <a:schemeClr val="folHlink"/>
                </a:solidFill>
                <a:latin typeface="Comic Sans MS" panose="030F0702030302020204" pitchFamily="66" charset="0"/>
              </a:rPr>
              <a:t>19</a:t>
            </a:r>
            <a:r>
              <a:rPr lang="fr-CA" altLang="fr-FR" sz="2000" dirty="0" smtClean="0">
                <a:solidFill>
                  <a:schemeClr val="folHlink"/>
                </a:solidFill>
                <a:latin typeface="Comic Sans MS" panose="030F0702030302020204" pitchFamily="66" charset="0"/>
              </a:rPr>
              <a:t>-</a:t>
            </a:r>
            <a:r>
              <a:rPr lang="fr-CA" altLang="fr-FR" sz="2000" b="1" u="sng" dirty="0" smtClean="0">
                <a:solidFill>
                  <a:schemeClr val="folHlink"/>
                </a:solidFill>
                <a:latin typeface="Comic Sans MS" panose="030F0702030302020204" pitchFamily="66" charset="0"/>
              </a:rPr>
              <a:t>20</a:t>
            </a:r>
            <a:endParaRPr lang="fr-CA" altLang="fr-FR" sz="2000" dirty="0">
              <a:solidFill>
                <a:schemeClr val="folHlink"/>
              </a:solidFill>
              <a:latin typeface="Comic Sans MS" panose="030F0702030302020204" pitchFamily="66" charset="0"/>
            </a:endParaRPr>
          </a:p>
        </p:txBody>
      </p:sp>
      <p:sp>
        <p:nvSpPr>
          <p:cNvPr id="16397" name="Text Box 13"/>
          <p:cNvSpPr txBox="1">
            <a:spLocks noChangeArrowheads="1"/>
          </p:cNvSpPr>
          <p:nvPr/>
        </p:nvSpPr>
        <p:spPr bwMode="auto">
          <a:xfrm>
            <a:off x="596990" y="1222335"/>
            <a:ext cx="5126724" cy="129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CA" altLang="fr-FR" b="1" dirty="0">
                <a:latin typeface="Comic Sans MS" panose="030F0702030302020204" pitchFamily="66" charset="0"/>
              </a:rPr>
              <a:t>Neurones multipolaires</a:t>
            </a:r>
          </a:p>
          <a:p>
            <a:pPr>
              <a:lnSpc>
                <a:spcPct val="150000"/>
              </a:lnSpc>
            </a:pPr>
            <a:r>
              <a:rPr lang="fr-CA" altLang="fr-FR" dirty="0">
                <a:latin typeface="Comic Sans MS" panose="030F0702030302020204" pitchFamily="66" charset="0"/>
              </a:rPr>
              <a:t>Neurones bipolaires et </a:t>
            </a:r>
          </a:p>
          <a:p>
            <a:pPr>
              <a:lnSpc>
                <a:spcPct val="150000"/>
              </a:lnSpc>
            </a:pPr>
            <a:r>
              <a:rPr lang="fr-CA" altLang="fr-FR" b="1" dirty="0">
                <a:latin typeface="Comic Sans MS" panose="030F0702030302020204" pitchFamily="66" charset="0"/>
              </a:rPr>
              <a:t>Neurones unipolaires (ou pseudo-unipolaires)</a:t>
            </a:r>
          </a:p>
        </p:txBody>
      </p:sp>
      <p:sp>
        <p:nvSpPr>
          <p:cNvPr id="16399" name="AutoShape 15"/>
          <p:cNvSpPr>
            <a:spLocks/>
          </p:cNvSpPr>
          <p:nvPr/>
        </p:nvSpPr>
        <p:spPr bwMode="auto">
          <a:xfrm>
            <a:off x="5481783" y="1317625"/>
            <a:ext cx="647700" cy="1197564"/>
          </a:xfrm>
          <a:prstGeom prst="rightBrace">
            <a:avLst>
              <a:gd name="adj1" fmla="val 1111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CA"/>
          </a:p>
        </p:txBody>
      </p:sp>
      <p:pic>
        <p:nvPicPr>
          <p:cNvPr id="2" name="801_01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96903" y="1590675"/>
            <a:ext cx="609600" cy="609600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6876256" y="2484220"/>
            <a:ext cx="2249905" cy="738664"/>
            <a:chOff x="7200304" y="2276475"/>
            <a:chExt cx="1788148" cy="954107"/>
          </a:xfrm>
        </p:grpSpPr>
        <p:sp>
          <p:nvSpPr>
            <p:cNvPr id="3" name="Rectangle 2"/>
            <p:cNvSpPr/>
            <p:nvPr/>
          </p:nvSpPr>
          <p:spPr>
            <a:xfrm>
              <a:off x="7200304" y="2276475"/>
              <a:ext cx="1788148" cy="954107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rgbClr val="00CC00"/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fr-CA" altLang="fr-FR" sz="1400" dirty="0">
                  <a:solidFill>
                    <a:srgbClr val="00CC00"/>
                  </a:solidFill>
                  <a:latin typeface="Comic Sans MS" panose="030F0702030302020204" pitchFamily="66" charset="0"/>
                </a:rPr>
                <a:t>= </a:t>
              </a:r>
              <a:r>
                <a:rPr lang="fr-CA" altLang="fr-FR" sz="1400" dirty="0" smtClean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Modèles </a:t>
              </a:r>
              <a:r>
                <a:rPr lang="fr-CA" altLang="fr-FR" sz="1400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pour illustrations </a:t>
              </a:r>
              <a:br>
                <a:rPr lang="fr-CA" altLang="fr-FR" sz="1400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</a:br>
              <a:r>
                <a:rPr lang="fr-CA" altLang="fr-FR" sz="1400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dans </a:t>
              </a:r>
              <a:r>
                <a:rPr lang="fr-CA" altLang="fr-FR" sz="1400" dirty="0" smtClean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votre </a:t>
              </a:r>
              <a:r>
                <a:rPr lang="fr-CA" altLang="fr-FR" sz="1400" dirty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Tableau </a:t>
              </a:r>
              <a:r>
                <a:rPr lang="fr-CA" altLang="fr-FR" sz="1400" dirty="0" smtClean="0">
                  <a:solidFill>
                    <a:schemeClr val="folHlink"/>
                  </a:solidFill>
                  <a:latin typeface="Comic Sans MS" panose="030F0702030302020204" pitchFamily="66" charset="0"/>
                </a:rPr>
                <a:t>3.3</a:t>
              </a:r>
              <a:endParaRPr lang="fr-CA" sz="1400" dirty="0"/>
            </a:p>
          </p:txBody>
        </p:sp>
        <p:sp>
          <p:nvSpPr>
            <p:cNvPr id="14" name="Line 6"/>
            <p:cNvSpPr>
              <a:spLocks noChangeShapeType="1"/>
            </p:cNvSpPr>
            <p:nvPr/>
          </p:nvSpPr>
          <p:spPr bwMode="auto">
            <a:xfrm>
              <a:off x="7499793" y="2466677"/>
              <a:ext cx="360363" cy="215900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292</Words>
  <Application>Microsoft Office PowerPoint</Application>
  <PresentationFormat>Affichage à l'écran (4:3)</PresentationFormat>
  <Paragraphs>43</Paragraphs>
  <Slides>10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Comic Sans MS</vt:lpstr>
      <vt:lpstr>Modèle par défaut</vt:lpstr>
      <vt:lpstr>Présentation PowerPoint</vt:lpstr>
      <vt:lpstr>3.1 Fonctions et organisation du SN  (Notes de cours, p. 14-15)</vt:lpstr>
      <vt:lpstr>Recueil page 17 : le SNC et le SNP  Notes de cours p. 14</vt:lpstr>
      <vt:lpstr>Recueil page 20 : le SNC et le SNP  Notes de cours p. 14</vt:lpstr>
      <vt:lpstr>3.2 Le tissu nerveux  Notes de cours p. 15-16</vt:lpstr>
      <vt:lpstr>3.2 Le tissu nerveux / suite  Notes de cours p. 17-18</vt:lpstr>
      <vt:lpstr>Présentation PowerPoint</vt:lpstr>
      <vt:lpstr>  BLEU = neurones sensitifs (afférents) ROUGE = neurones moteurs (efférents) JAUNE = neurones d’association (interneurones) </vt:lpstr>
      <vt:lpstr>Présentation PowerPoint</vt:lpstr>
      <vt:lpstr>Présentation PowerPoint</vt:lpstr>
    </vt:vector>
  </TitlesOfParts>
  <Company>CLG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Mettez un peu de couleurs  dans votre système nerveux!!!</dc:title>
  <dc:creator>SI</dc:creator>
  <cp:lastModifiedBy>Lavoie Julie</cp:lastModifiedBy>
  <cp:revision>125</cp:revision>
  <dcterms:created xsi:type="dcterms:W3CDTF">2009-01-31T00:28:17Z</dcterms:created>
  <dcterms:modified xsi:type="dcterms:W3CDTF">2019-09-05T23:00:29Z</dcterms:modified>
</cp:coreProperties>
</file>