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1" r:id="rId2"/>
    <p:sldId id="260" r:id="rId3"/>
    <p:sldId id="270" r:id="rId4"/>
    <p:sldId id="259" r:id="rId5"/>
    <p:sldId id="271" r:id="rId6"/>
    <p:sldId id="266" r:id="rId7"/>
    <p:sldId id="257" r:id="rId8"/>
    <p:sldId id="278" r:id="rId9"/>
    <p:sldId id="263" r:id="rId10"/>
    <p:sldId id="264" r:id="rId11"/>
    <p:sldId id="268" r:id="rId12"/>
    <p:sldId id="262" r:id="rId13"/>
    <p:sldId id="269" r:id="rId14"/>
    <p:sldId id="281" r:id="rId15"/>
    <p:sldId id="282" r:id="rId16"/>
    <p:sldId id="275" r:id="rId17"/>
    <p:sldId id="277" r:id="rId18"/>
    <p:sldId id="280" r:id="rId19"/>
    <p:sldId id="274" r:id="rId20"/>
    <p:sldId id="283" r:id="rId21"/>
    <p:sldId id="285" r:id="rId22"/>
    <p:sldId id="279" r:id="rId23"/>
    <p:sldId id="273" r:id="rId24"/>
    <p:sldId id="276" r:id="rId25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B3B3"/>
    <a:srgbClr val="FFFF66"/>
    <a:srgbClr val="E6E6E6"/>
    <a:srgbClr val="FF0000"/>
    <a:srgbClr val="FFCC00"/>
    <a:srgbClr val="FF6600"/>
    <a:srgbClr val="FF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2" autoAdjust="0"/>
    <p:restoredTop sz="98847" autoAdjust="0"/>
  </p:normalViewPr>
  <p:slideViewPr>
    <p:cSldViewPr>
      <p:cViewPr varScale="1">
        <p:scale>
          <a:sx n="68" d="100"/>
          <a:sy n="68" d="100"/>
        </p:scale>
        <p:origin x="1230" y="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54CC7-173B-490E-AEFD-14EA732320E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70569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E0B07-5FF1-4926-8650-5C796CBB852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9810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5524A-8F33-4976-A5AF-30215D2B764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0077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C5FCC-56E9-46BA-8DD7-D7F0D88C639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4550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BA1B7-D03C-4E95-AFEC-87FA22D4031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6561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910C6-703F-4A4A-9D5A-36904BA8516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7520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6901C-0A84-4330-A03D-40CAE0319FF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1636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CCE64-EB1E-48DA-9D8A-61FA248B3E4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10172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D08B7-D188-4F36-88F4-995CC3C50E4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78382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9F1D5-E4BB-4B8F-804E-EEF1489D856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31809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A7AE5-A822-4E2A-A124-D8DE8454B09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8122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6D9125-EB53-4770-A6C3-154BFD12EDE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5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hyperlink" Target="http://www.afriquechos.ch/IMG/jpg/Luciole-Anita-Patterson-Peppers-Fotolia-2.jpg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luropus-mainecoon.com/genetique/synthese_proteine.html" TargetMode="External"/><Relationship Id="rId7" Type="http://schemas.openxmlformats.org/officeDocument/2006/relationships/hyperlink" Target="http://www.ogm-info.com/" TargetMode="External"/><Relationship Id="rId2" Type="http://schemas.openxmlformats.org/officeDocument/2006/relationships/hyperlink" Target="http://www.nbc11.com/health/1567576/detail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r.encarta.msn.com/media_461517503_761562287_-1_1/Plant_de_tabac.html" TargetMode="External"/><Relationship Id="rId5" Type="http://schemas.openxmlformats.org/officeDocument/2006/relationships/hyperlink" Target="http://www.afriquechos.ch/spip.php?article1587" TargetMode="External"/><Relationship Id="rId4" Type="http://schemas.openxmlformats.org/officeDocument/2006/relationships/hyperlink" Target="http://www.afriquechos.ch/IMG/jpg/Luciole-Anita-Patterson-Peppers-Fotolia-2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1752600" y="1524000"/>
            <a:ext cx="6248400" cy="22860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5977"/>
              </a:avLst>
            </a:prstTxWarp>
          </a:bodyPr>
          <a:lstStyle/>
          <a:p>
            <a:pPr algn="ctr"/>
            <a:r>
              <a:rPr lang="fr-CA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 panose="020B0A04020102020204" pitchFamily="34" charset="0"/>
              </a:rPr>
              <a:t>C’est quoi l’ADN?!!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2144">
            <a:off x="5334000" y="4038600"/>
            <a:ext cx="3200400" cy="170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517525" y="6283325"/>
            <a:ext cx="299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fr-FR" sz="1000">
                <a:latin typeface="Comic Sans MS" panose="030F0702030302020204" pitchFamily="66" charset="0"/>
              </a:rPr>
              <a:t>Julie Lavoie,</a:t>
            </a:r>
          </a:p>
          <a:p>
            <a:r>
              <a:rPr lang="fr-FR" altLang="fr-FR" sz="1000">
                <a:latin typeface="Comic Sans MS" panose="030F0702030302020204" pitchFamily="66" charset="0"/>
              </a:rPr>
              <a:t>enseignante en biologie au Collège Lionel-Groulx</a:t>
            </a:r>
            <a:endParaRPr lang="fr-FR" altLang="fr-FR" sz="100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81000" y="838200"/>
            <a:ext cx="8763000" cy="538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fr-FR" altLang="fr-FR" sz="3200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altLang="fr-FR" sz="3200">
                <a:solidFill>
                  <a:schemeClr val="folHlink"/>
                </a:solidFill>
                <a:latin typeface="Comic Sans MS" panose="030F0702030302020204" pitchFamily="66" charset="0"/>
              </a:rPr>
              <a:t>Comme lorsqu’on écrit, </a:t>
            </a:r>
          </a:p>
          <a:p>
            <a:pPr algn="ctr"/>
            <a:r>
              <a:rPr lang="fr-FR" altLang="fr-FR" sz="3200">
                <a:solidFill>
                  <a:schemeClr val="folHlink"/>
                </a:solidFill>
                <a:latin typeface="Comic Sans MS" panose="030F0702030302020204" pitchFamily="66" charset="0"/>
              </a:rPr>
              <a:t>c’est </a:t>
            </a:r>
            <a:r>
              <a:rPr lang="fr-FR" altLang="fr-FR" sz="3200">
                <a:solidFill>
                  <a:srgbClr val="FF8000"/>
                </a:solidFill>
                <a:latin typeface="Comic Sans MS" panose="030F0702030302020204" pitchFamily="66" charset="0"/>
              </a:rPr>
              <a:t>l’ordre des lettres</a:t>
            </a:r>
            <a:r>
              <a:rPr lang="fr-FR" altLang="fr-FR" sz="3200">
                <a:solidFill>
                  <a:schemeClr val="folHlink"/>
                </a:solidFill>
                <a:latin typeface="Comic Sans MS" panose="030F0702030302020204" pitchFamily="66" charset="0"/>
              </a:rPr>
              <a:t> qui détermine </a:t>
            </a:r>
          </a:p>
          <a:p>
            <a:pPr algn="ctr"/>
            <a:r>
              <a:rPr lang="fr-FR" altLang="fr-FR" sz="3200">
                <a:solidFill>
                  <a:schemeClr val="folHlink"/>
                </a:solidFill>
                <a:latin typeface="Comic Sans MS" panose="030F0702030302020204" pitchFamily="66" charset="0"/>
              </a:rPr>
              <a:t>la nature du</a:t>
            </a:r>
            <a:r>
              <a:rPr lang="fr-FR" altLang="fr-FR" sz="3200">
                <a:solidFill>
                  <a:srgbClr val="FF8000"/>
                </a:solidFill>
                <a:latin typeface="Comic Sans MS" panose="030F0702030302020204" pitchFamily="66" charset="0"/>
              </a:rPr>
              <a:t> message</a:t>
            </a:r>
            <a:r>
              <a:rPr lang="fr-FR" altLang="fr-FR" sz="3200">
                <a:solidFill>
                  <a:schemeClr val="folHlink"/>
                </a:solidFill>
                <a:latin typeface="Comic Sans MS" panose="030F0702030302020204" pitchFamily="66" charset="0"/>
              </a:rPr>
              <a:t> génétique :</a:t>
            </a:r>
          </a:p>
          <a:p>
            <a:endParaRPr lang="fr-FR" altLang="fr-FR" sz="3200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Même si une seule lettre les distingue, </a:t>
            </a:r>
          </a:p>
          <a:p>
            <a:pPr algn="ctr"/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les mots RAISON et MAISON </a:t>
            </a:r>
          </a:p>
          <a:p>
            <a:pPr algn="ctr"/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n’ont pas du tout le même sens…</a:t>
            </a:r>
          </a:p>
          <a:p>
            <a:endParaRPr lang="fr-FR" altLang="fr-FR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endParaRPr lang="fr-FR" altLang="fr-FR" sz="2000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rPr>
              <a:t>	</a:t>
            </a:r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De même, pour une cellule,   A  G  T  </a:t>
            </a:r>
            <a:r>
              <a:rPr lang="fr-FR" altLang="fr-FR">
                <a:solidFill>
                  <a:srgbClr val="00FF00"/>
                </a:solidFill>
                <a:latin typeface="Comic Sans MS" panose="030F0702030302020204" pitchFamily="66" charset="0"/>
              </a:rPr>
              <a:t>C</a:t>
            </a:r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  G A  </a:t>
            </a:r>
          </a:p>
          <a:p>
            <a:pPr algn="ctr"/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ne signifie pas la même chose que  A  G  T  </a:t>
            </a:r>
            <a:r>
              <a:rPr lang="fr-FR" altLang="fr-FR">
                <a:solidFill>
                  <a:srgbClr val="FF8000"/>
                </a:solidFill>
                <a:latin typeface="Comic Sans MS" panose="030F0702030302020204" pitchFamily="66" charset="0"/>
              </a:rPr>
              <a:t>A </a:t>
            </a:r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 G A</a:t>
            </a:r>
          </a:p>
          <a:p>
            <a:endParaRPr lang="fr-FR" altLang="fr-F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11188" y="682625"/>
            <a:ext cx="8285162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Si le </a:t>
            </a:r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message</a:t>
            </a:r>
            <a:r>
              <a:rPr lang="fr-FR" altLang="fr-FR">
                <a:solidFill>
                  <a:srgbClr val="FF8000"/>
                </a:solidFill>
                <a:latin typeface="Comic Sans MS" panose="030F0702030302020204" pitchFamily="66" charset="0"/>
              </a:rPr>
              <a:t> est différent</a:t>
            </a:r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, le</a:t>
            </a:r>
            <a:r>
              <a:rPr lang="fr-FR" altLang="fr-FR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produit</a:t>
            </a:r>
            <a:r>
              <a:rPr lang="fr-FR" altLang="fr-FR">
                <a:solidFill>
                  <a:srgbClr val="FF8000"/>
                </a:solidFill>
                <a:latin typeface="Comic Sans MS" panose="030F0702030302020204" pitchFamily="66" charset="0"/>
              </a:rPr>
              <a:t> est différent</a:t>
            </a:r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 :</a:t>
            </a:r>
          </a:p>
          <a:p>
            <a:endParaRPr lang="fr-FR" altLang="fr-FR" sz="1600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r>
              <a: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rPr>
              <a:t>-la personnes aura les cheveux clairs plutôt que foncés</a:t>
            </a:r>
            <a:endParaRPr lang="fr-FR" altLang="fr-FR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endParaRPr lang="fr-FR" altLang="fr-FR" sz="1000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r>
              <a: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rPr>
              <a:t>-l’enfant aura l’acidose lactique plutôt que d’être en santé</a:t>
            </a:r>
          </a:p>
          <a:p>
            <a:endParaRPr lang="fr-FR" altLang="fr-FR" sz="1400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r>
              <a: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rPr>
              <a:t>-...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3063875"/>
            <a:ext cx="1803400" cy="166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543" name="AutoShape 135"/>
          <p:cNvCxnSpPr>
            <a:cxnSpLocks noChangeShapeType="1"/>
          </p:cNvCxnSpPr>
          <p:nvPr/>
        </p:nvCxnSpPr>
        <p:spPr bwMode="auto">
          <a:xfrm rot="16200000" flipH="1">
            <a:off x="2457450" y="4587875"/>
            <a:ext cx="469900" cy="7747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44" name="AutoShape 136"/>
          <p:cNvCxnSpPr>
            <a:cxnSpLocks noChangeShapeType="1"/>
            <a:stCxn id="17412" idx="3"/>
          </p:cNvCxnSpPr>
          <p:nvPr/>
        </p:nvCxnSpPr>
        <p:spPr bwMode="auto">
          <a:xfrm>
            <a:off x="3651250" y="3895725"/>
            <a:ext cx="635000" cy="2349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558" name="Group 150"/>
          <p:cNvGrpSpPr>
            <a:grpSpLocks/>
          </p:cNvGrpSpPr>
          <p:nvPr/>
        </p:nvGrpSpPr>
        <p:grpSpPr bwMode="auto">
          <a:xfrm>
            <a:off x="3524250" y="2990850"/>
            <a:ext cx="3352800" cy="2454275"/>
            <a:chOff x="1728" y="1488"/>
            <a:chExt cx="2112" cy="1546"/>
          </a:xfrm>
        </p:grpSpPr>
        <p:grpSp>
          <p:nvGrpSpPr>
            <p:cNvPr id="17419" name="Group 11"/>
            <p:cNvGrpSpPr>
              <a:grpSpLocks/>
            </p:cNvGrpSpPr>
            <p:nvPr/>
          </p:nvGrpSpPr>
          <p:grpSpPr bwMode="auto">
            <a:xfrm rot="-2096749">
              <a:off x="1728" y="1966"/>
              <a:ext cx="2112" cy="576"/>
              <a:chOff x="1108" y="1347"/>
              <a:chExt cx="3840" cy="1051"/>
            </a:xfrm>
          </p:grpSpPr>
          <p:grpSp>
            <p:nvGrpSpPr>
              <p:cNvPr id="17420" name="Group 12"/>
              <p:cNvGrpSpPr>
                <a:grpSpLocks/>
              </p:cNvGrpSpPr>
              <p:nvPr/>
            </p:nvGrpSpPr>
            <p:grpSpPr bwMode="auto">
              <a:xfrm rot="-6063835">
                <a:off x="2502" y="-47"/>
                <a:ext cx="1051" cy="3840"/>
                <a:chOff x="2016" y="480"/>
                <a:chExt cx="1051" cy="3840"/>
              </a:xfrm>
            </p:grpSpPr>
            <p:grpSp>
              <p:nvGrpSpPr>
                <p:cNvPr id="17421" name="Group 13"/>
                <p:cNvGrpSpPr>
                  <a:grpSpLocks/>
                </p:cNvGrpSpPr>
                <p:nvPr/>
              </p:nvGrpSpPr>
              <p:grpSpPr bwMode="auto">
                <a:xfrm>
                  <a:off x="2064" y="480"/>
                  <a:ext cx="1003" cy="3580"/>
                  <a:chOff x="2064" y="480"/>
                  <a:chExt cx="1003" cy="3580"/>
                </a:xfrm>
              </p:grpSpPr>
              <p:grpSp>
                <p:nvGrpSpPr>
                  <p:cNvPr id="17422" name="Group 14"/>
                  <p:cNvGrpSpPr>
                    <a:grpSpLocks/>
                  </p:cNvGrpSpPr>
                  <p:nvPr/>
                </p:nvGrpSpPr>
                <p:grpSpPr bwMode="auto">
                  <a:xfrm rot="526776">
                    <a:off x="2496" y="480"/>
                    <a:ext cx="571" cy="1804"/>
                    <a:chOff x="2352" y="432"/>
                    <a:chExt cx="571" cy="1804"/>
                  </a:xfrm>
                </p:grpSpPr>
                <p:sp>
                  <p:nvSpPr>
                    <p:cNvPr id="17423" name="Freeform 15"/>
                    <p:cNvSpPr>
                      <a:spLocks/>
                    </p:cNvSpPr>
                    <p:nvPr/>
                  </p:nvSpPr>
                  <p:spPr bwMode="auto">
                    <a:xfrm>
                      <a:off x="2496" y="432"/>
                      <a:ext cx="427" cy="91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  <p:sp>
                  <p:nvSpPr>
                    <p:cNvPr id="17424" name="Freeform 16"/>
                    <p:cNvSpPr>
                      <a:spLocks/>
                    </p:cNvSpPr>
                    <p:nvPr/>
                  </p:nvSpPr>
                  <p:spPr bwMode="auto">
                    <a:xfrm rot="-145982">
                      <a:off x="2352" y="1344"/>
                      <a:ext cx="427" cy="89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</p:grpSp>
              <p:grpSp>
                <p:nvGrpSpPr>
                  <p:cNvPr id="17425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2064" y="2256"/>
                    <a:ext cx="571" cy="1804"/>
                    <a:chOff x="2352" y="432"/>
                    <a:chExt cx="571" cy="1804"/>
                  </a:xfrm>
                </p:grpSpPr>
                <p:sp>
                  <p:nvSpPr>
                    <p:cNvPr id="17426" name="Freeform 18"/>
                    <p:cNvSpPr>
                      <a:spLocks/>
                    </p:cNvSpPr>
                    <p:nvPr/>
                  </p:nvSpPr>
                  <p:spPr bwMode="auto">
                    <a:xfrm>
                      <a:off x="2496" y="432"/>
                      <a:ext cx="427" cy="91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  <p:sp>
                  <p:nvSpPr>
                    <p:cNvPr id="17427" name="Freeform 19"/>
                    <p:cNvSpPr>
                      <a:spLocks/>
                    </p:cNvSpPr>
                    <p:nvPr/>
                  </p:nvSpPr>
                  <p:spPr bwMode="auto">
                    <a:xfrm rot="-145982">
                      <a:off x="2352" y="1344"/>
                      <a:ext cx="427" cy="89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</p:grpSp>
            </p:grpSp>
            <p:grpSp>
              <p:nvGrpSpPr>
                <p:cNvPr id="17428" name="Group 20"/>
                <p:cNvGrpSpPr>
                  <a:grpSpLocks/>
                </p:cNvGrpSpPr>
                <p:nvPr/>
              </p:nvGrpSpPr>
              <p:grpSpPr bwMode="auto">
                <a:xfrm>
                  <a:off x="2016" y="740"/>
                  <a:ext cx="1003" cy="3580"/>
                  <a:chOff x="2064" y="480"/>
                  <a:chExt cx="1003" cy="3580"/>
                </a:xfrm>
              </p:grpSpPr>
              <p:grpSp>
                <p:nvGrpSpPr>
                  <p:cNvPr id="17429" name="Group 21"/>
                  <p:cNvGrpSpPr>
                    <a:grpSpLocks/>
                  </p:cNvGrpSpPr>
                  <p:nvPr/>
                </p:nvGrpSpPr>
                <p:grpSpPr bwMode="auto">
                  <a:xfrm rot="526776">
                    <a:off x="2496" y="480"/>
                    <a:ext cx="571" cy="1804"/>
                    <a:chOff x="2352" y="432"/>
                    <a:chExt cx="571" cy="1804"/>
                  </a:xfrm>
                </p:grpSpPr>
                <p:sp>
                  <p:nvSpPr>
                    <p:cNvPr id="17430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2496" y="432"/>
                      <a:ext cx="427" cy="91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  <p:sp>
                  <p:nvSpPr>
                    <p:cNvPr id="17431" name="Freeform 23"/>
                    <p:cNvSpPr>
                      <a:spLocks/>
                    </p:cNvSpPr>
                    <p:nvPr/>
                  </p:nvSpPr>
                  <p:spPr bwMode="auto">
                    <a:xfrm rot="-145982">
                      <a:off x="2352" y="1344"/>
                      <a:ext cx="427" cy="89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</p:grpSp>
              <p:grpSp>
                <p:nvGrpSpPr>
                  <p:cNvPr id="17432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2064" y="2256"/>
                    <a:ext cx="571" cy="1804"/>
                    <a:chOff x="2352" y="432"/>
                    <a:chExt cx="571" cy="1804"/>
                  </a:xfrm>
                </p:grpSpPr>
                <p:sp>
                  <p:nvSpPr>
                    <p:cNvPr id="17433" name="Freeform 25"/>
                    <p:cNvSpPr>
                      <a:spLocks/>
                    </p:cNvSpPr>
                    <p:nvPr/>
                  </p:nvSpPr>
                  <p:spPr bwMode="auto">
                    <a:xfrm>
                      <a:off x="2496" y="432"/>
                      <a:ext cx="427" cy="91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  <p:sp>
                  <p:nvSpPr>
                    <p:cNvPr id="17434" name="Freeform 26"/>
                    <p:cNvSpPr>
                      <a:spLocks/>
                    </p:cNvSpPr>
                    <p:nvPr/>
                  </p:nvSpPr>
                  <p:spPr bwMode="auto">
                    <a:xfrm rot="-145982">
                      <a:off x="2352" y="1344"/>
                      <a:ext cx="427" cy="89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</p:grpSp>
            </p:grpSp>
          </p:grpSp>
          <p:grpSp>
            <p:nvGrpSpPr>
              <p:cNvPr id="17435" name="Group 27"/>
              <p:cNvGrpSpPr>
                <a:grpSpLocks/>
              </p:cNvGrpSpPr>
              <p:nvPr/>
            </p:nvGrpSpPr>
            <p:grpSpPr bwMode="auto">
              <a:xfrm rot="-21696096">
                <a:off x="1969" y="1583"/>
                <a:ext cx="48" cy="192"/>
                <a:chOff x="2928" y="528"/>
                <a:chExt cx="0" cy="240"/>
              </a:xfrm>
            </p:grpSpPr>
            <p:sp>
              <p:nvSpPr>
                <p:cNvPr id="17436" name="Line 28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37" name="Line 29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38" name="Group 30"/>
              <p:cNvGrpSpPr>
                <a:grpSpLocks/>
              </p:cNvGrpSpPr>
              <p:nvPr/>
            </p:nvGrpSpPr>
            <p:grpSpPr bwMode="auto">
              <a:xfrm rot="-10757062">
                <a:off x="2302" y="2016"/>
                <a:ext cx="49" cy="47"/>
                <a:chOff x="2928" y="528"/>
                <a:chExt cx="0" cy="240"/>
              </a:xfrm>
            </p:grpSpPr>
            <p:sp>
              <p:nvSpPr>
                <p:cNvPr id="17439" name="Line 31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40" name="Line 32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41" name="Group 33"/>
              <p:cNvGrpSpPr>
                <a:grpSpLocks/>
              </p:cNvGrpSpPr>
              <p:nvPr/>
            </p:nvGrpSpPr>
            <p:grpSpPr bwMode="auto">
              <a:xfrm rot="-10919804">
                <a:off x="2208" y="1920"/>
                <a:ext cx="48" cy="192"/>
                <a:chOff x="2928" y="528"/>
                <a:chExt cx="0" cy="240"/>
              </a:xfrm>
            </p:grpSpPr>
            <p:sp>
              <p:nvSpPr>
                <p:cNvPr id="17442" name="Line 34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43" name="Line 35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44" name="Group 36"/>
              <p:cNvGrpSpPr>
                <a:grpSpLocks/>
              </p:cNvGrpSpPr>
              <p:nvPr/>
            </p:nvGrpSpPr>
            <p:grpSpPr bwMode="auto">
              <a:xfrm rot="3846" flipH="1">
                <a:off x="1535" y="1727"/>
                <a:ext cx="48" cy="240"/>
                <a:chOff x="3600" y="1200"/>
                <a:chExt cx="0" cy="240"/>
              </a:xfrm>
            </p:grpSpPr>
            <p:sp>
              <p:nvSpPr>
                <p:cNvPr id="17445" name="Line 37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46" name="Line 38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47" name="Group 39"/>
              <p:cNvGrpSpPr>
                <a:grpSpLocks/>
              </p:cNvGrpSpPr>
              <p:nvPr/>
            </p:nvGrpSpPr>
            <p:grpSpPr bwMode="auto">
              <a:xfrm rot="-10848682">
                <a:off x="2017" y="1583"/>
                <a:ext cx="48" cy="432"/>
                <a:chOff x="3600" y="1200"/>
                <a:chExt cx="0" cy="240"/>
              </a:xfrm>
            </p:grpSpPr>
            <p:sp>
              <p:nvSpPr>
                <p:cNvPr id="17448" name="Line 40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49" name="Line 41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50" name="Group 42"/>
              <p:cNvGrpSpPr>
                <a:grpSpLocks/>
              </p:cNvGrpSpPr>
              <p:nvPr/>
            </p:nvGrpSpPr>
            <p:grpSpPr bwMode="auto">
              <a:xfrm rot="-10815897">
                <a:off x="2400" y="1823"/>
                <a:ext cx="48" cy="288"/>
                <a:chOff x="3600" y="1200"/>
                <a:chExt cx="0" cy="240"/>
              </a:xfrm>
            </p:grpSpPr>
            <p:sp>
              <p:nvSpPr>
                <p:cNvPr id="17451" name="Line 43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52" name="Line 44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53" name="Group 45"/>
              <p:cNvGrpSpPr>
                <a:grpSpLocks/>
              </p:cNvGrpSpPr>
              <p:nvPr/>
            </p:nvGrpSpPr>
            <p:grpSpPr bwMode="auto">
              <a:xfrm rot="64559" flipH="1">
                <a:off x="4319" y="1679"/>
                <a:ext cx="51" cy="480"/>
                <a:chOff x="2928" y="528"/>
                <a:chExt cx="0" cy="240"/>
              </a:xfrm>
            </p:grpSpPr>
            <p:sp>
              <p:nvSpPr>
                <p:cNvPr id="17454" name="Line 46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55" name="Line 47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56" name="Group 48"/>
              <p:cNvGrpSpPr>
                <a:grpSpLocks/>
              </p:cNvGrpSpPr>
              <p:nvPr/>
            </p:nvGrpSpPr>
            <p:grpSpPr bwMode="auto">
              <a:xfrm rot="-10777600">
                <a:off x="3311" y="1823"/>
                <a:ext cx="48" cy="336"/>
                <a:chOff x="3600" y="1200"/>
                <a:chExt cx="0" cy="240"/>
              </a:xfrm>
            </p:grpSpPr>
            <p:sp>
              <p:nvSpPr>
                <p:cNvPr id="17457" name="Line 49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58" name="Line 50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59" name="Group 51"/>
              <p:cNvGrpSpPr>
                <a:grpSpLocks/>
              </p:cNvGrpSpPr>
              <p:nvPr/>
            </p:nvGrpSpPr>
            <p:grpSpPr bwMode="auto">
              <a:xfrm rot="-10896096">
                <a:off x="2927" y="1680"/>
                <a:ext cx="48" cy="433"/>
                <a:chOff x="3600" y="1200"/>
                <a:chExt cx="0" cy="240"/>
              </a:xfrm>
            </p:grpSpPr>
            <p:sp>
              <p:nvSpPr>
                <p:cNvPr id="17460" name="Line 52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61" name="Line 53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62" name="Group 54"/>
              <p:cNvGrpSpPr>
                <a:grpSpLocks/>
              </p:cNvGrpSpPr>
              <p:nvPr/>
            </p:nvGrpSpPr>
            <p:grpSpPr bwMode="auto">
              <a:xfrm rot="-10907968">
                <a:off x="2495" y="1680"/>
                <a:ext cx="48" cy="430"/>
                <a:chOff x="3600" y="1200"/>
                <a:chExt cx="0" cy="240"/>
              </a:xfrm>
            </p:grpSpPr>
            <p:sp>
              <p:nvSpPr>
                <p:cNvPr id="17463" name="Line 55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64" name="Line 56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65" name="Group 57"/>
              <p:cNvGrpSpPr>
                <a:grpSpLocks/>
              </p:cNvGrpSpPr>
              <p:nvPr/>
            </p:nvGrpSpPr>
            <p:grpSpPr bwMode="auto">
              <a:xfrm rot="-82753">
                <a:off x="1344" y="1727"/>
                <a:ext cx="48" cy="240"/>
                <a:chOff x="2928" y="528"/>
                <a:chExt cx="0" cy="240"/>
              </a:xfrm>
            </p:grpSpPr>
            <p:sp>
              <p:nvSpPr>
                <p:cNvPr id="17466" name="Line 58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67" name="Line 59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68" name="Group 60"/>
              <p:cNvGrpSpPr>
                <a:grpSpLocks/>
              </p:cNvGrpSpPr>
              <p:nvPr/>
            </p:nvGrpSpPr>
            <p:grpSpPr bwMode="auto">
              <a:xfrm rot="10663462" flipH="1">
                <a:off x="2590" y="1680"/>
                <a:ext cx="48" cy="288"/>
                <a:chOff x="2928" y="528"/>
                <a:chExt cx="0" cy="240"/>
              </a:xfrm>
            </p:grpSpPr>
            <p:sp>
              <p:nvSpPr>
                <p:cNvPr id="17469" name="Line 61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70" name="Line 62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71" name="Group 63"/>
              <p:cNvGrpSpPr>
                <a:grpSpLocks/>
              </p:cNvGrpSpPr>
              <p:nvPr/>
            </p:nvGrpSpPr>
            <p:grpSpPr bwMode="auto">
              <a:xfrm rot="-10807514">
                <a:off x="1679" y="1582"/>
                <a:ext cx="48" cy="290"/>
                <a:chOff x="2928" y="528"/>
                <a:chExt cx="0" cy="240"/>
              </a:xfrm>
            </p:grpSpPr>
            <p:sp>
              <p:nvSpPr>
                <p:cNvPr id="17472" name="Line 64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73" name="Line 65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74" name="Group 66"/>
              <p:cNvGrpSpPr>
                <a:grpSpLocks/>
              </p:cNvGrpSpPr>
              <p:nvPr/>
            </p:nvGrpSpPr>
            <p:grpSpPr bwMode="auto">
              <a:xfrm rot="3846" flipH="1">
                <a:off x="1776" y="1584"/>
                <a:ext cx="48" cy="96"/>
                <a:chOff x="3600" y="1200"/>
                <a:chExt cx="0" cy="240"/>
              </a:xfrm>
            </p:grpSpPr>
            <p:sp>
              <p:nvSpPr>
                <p:cNvPr id="17475" name="Line 67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76" name="Line 68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77" name="Group 69"/>
              <p:cNvGrpSpPr>
                <a:grpSpLocks/>
              </p:cNvGrpSpPr>
              <p:nvPr/>
            </p:nvGrpSpPr>
            <p:grpSpPr bwMode="auto">
              <a:xfrm rot="-10757062">
                <a:off x="1824" y="1584"/>
                <a:ext cx="49" cy="47"/>
                <a:chOff x="2928" y="528"/>
                <a:chExt cx="0" cy="240"/>
              </a:xfrm>
            </p:grpSpPr>
            <p:sp>
              <p:nvSpPr>
                <p:cNvPr id="17478" name="Line 70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79" name="Line 71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80" name="Group 72"/>
              <p:cNvGrpSpPr>
                <a:grpSpLocks/>
              </p:cNvGrpSpPr>
              <p:nvPr/>
            </p:nvGrpSpPr>
            <p:grpSpPr bwMode="auto">
              <a:xfrm rot="-10807514">
                <a:off x="1583" y="1584"/>
                <a:ext cx="48" cy="384"/>
                <a:chOff x="2928" y="528"/>
                <a:chExt cx="0" cy="240"/>
              </a:xfrm>
            </p:grpSpPr>
            <p:sp>
              <p:nvSpPr>
                <p:cNvPr id="17481" name="Line 73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82" name="Line 74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83" name="Group 75"/>
              <p:cNvGrpSpPr>
                <a:grpSpLocks/>
              </p:cNvGrpSpPr>
              <p:nvPr/>
            </p:nvGrpSpPr>
            <p:grpSpPr bwMode="auto">
              <a:xfrm rot="3846" flipH="1">
                <a:off x="1440" y="1872"/>
                <a:ext cx="48" cy="96"/>
                <a:chOff x="3600" y="1200"/>
                <a:chExt cx="0" cy="240"/>
              </a:xfrm>
            </p:grpSpPr>
            <p:sp>
              <p:nvSpPr>
                <p:cNvPr id="17484" name="Line 76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85" name="Line 77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86" name="Group 78"/>
              <p:cNvGrpSpPr>
                <a:grpSpLocks/>
              </p:cNvGrpSpPr>
              <p:nvPr/>
            </p:nvGrpSpPr>
            <p:grpSpPr bwMode="auto">
              <a:xfrm rot="-10807514">
                <a:off x="3024" y="1776"/>
                <a:ext cx="48" cy="384"/>
                <a:chOff x="2928" y="528"/>
                <a:chExt cx="0" cy="240"/>
              </a:xfrm>
            </p:grpSpPr>
            <p:sp>
              <p:nvSpPr>
                <p:cNvPr id="17487" name="Line 79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88" name="Line 80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89" name="Group 81"/>
              <p:cNvGrpSpPr>
                <a:grpSpLocks/>
              </p:cNvGrpSpPr>
              <p:nvPr/>
            </p:nvGrpSpPr>
            <p:grpSpPr bwMode="auto">
              <a:xfrm rot="-21696096">
                <a:off x="2880" y="1680"/>
                <a:ext cx="48" cy="192"/>
                <a:chOff x="2928" y="528"/>
                <a:chExt cx="0" cy="240"/>
              </a:xfrm>
            </p:grpSpPr>
            <p:sp>
              <p:nvSpPr>
                <p:cNvPr id="17490" name="Line 82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91" name="Line 83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92" name="Group 84"/>
              <p:cNvGrpSpPr>
                <a:grpSpLocks/>
              </p:cNvGrpSpPr>
              <p:nvPr/>
            </p:nvGrpSpPr>
            <p:grpSpPr bwMode="auto">
              <a:xfrm rot="3846" flipH="1">
                <a:off x="2784" y="1680"/>
                <a:ext cx="48" cy="48"/>
                <a:chOff x="3600" y="1200"/>
                <a:chExt cx="0" cy="240"/>
              </a:xfrm>
            </p:grpSpPr>
            <p:sp>
              <p:nvSpPr>
                <p:cNvPr id="17493" name="Line 85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94" name="Line 86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95" name="Group 87"/>
              <p:cNvGrpSpPr>
                <a:grpSpLocks/>
              </p:cNvGrpSpPr>
              <p:nvPr/>
            </p:nvGrpSpPr>
            <p:grpSpPr bwMode="auto">
              <a:xfrm rot="-10757062">
                <a:off x="2688" y="1728"/>
                <a:ext cx="49" cy="47"/>
                <a:chOff x="2928" y="528"/>
                <a:chExt cx="0" cy="240"/>
              </a:xfrm>
            </p:grpSpPr>
            <p:sp>
              <p:nvSpPr>
                <p:cNvPr id="17496" name="Line 88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497" name="Line 89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498" name="Group 90"/>
              <p:cNvGrpSpPr>
                <a:grpSpLocks/>
              </p:cNvGrpSpPr>
              <p:nvPr/>
            </p:nvGrpSpPr>
            <p:grpSpPr bwMode="auto">
              <a:xfrm rot="-10919804">
                <a:off x="3120" y="1968"/>
                <a:ext cx="48" cy="192"/>
                <a:chOff x="2928" y="528"/>
                <a:chExt cx="0" cy="240"/>
              </a:xfrm>
            </p:grpSpPr>
            <p:sp>
              <p:nvSpPr>
                <p:cNvPr id="17499" name="Line 91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500" name="Line 92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501" name="Group 93"/>
              <p:cNvGrpSpPr>
                <a:grpSpLocks/>
              </p:cNvGrpSpPr>
              <p:nvPr/>
            </p:nvGrpSpPr>
            <p:grpSpPr bwMode="auto">
              <a:xfrm rot="-10807514">
                <a:off x="3408" y="1727"/>
                <a:ext cx="48" cy="432"/>
                <a:chOff x="2928" y="528"/>
                <a:chExt cx="0" cy="240"/>
              </a:xfrm>
            </p:grpSpPr>
            <p:sp>
              <p:nvSpPr>
                <p:cNvPr id="17502" name="Line 94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503" name="Line 95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504" name="Group 96"/>
              <p:cNvGrpSpPr>
                <a:grpSpLocks/>
              </p:cNvGrpSpPr>
              <p:nvPr/>
            </p:nvGrpSpPr>
            <p:grpSpPr bwMode="auto">
              <a:xfrm rot="-82753">
                <a:off x="3552" y="1728"/>
                <a:ext cx="48" cy="288"/>
                <a:chOff x="2928" y="528"/>
                <a:chExt cx="0" cy="240"/>
              </a:xfrm>
            </p:grpSpPr>
            <p:sp>
              <p:nvSpPr>
                <p:cNvPr id="17505" name="Line 97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506" name="Line 98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507" name="Group 99"/>
              <p:cNvGrpSpPr>
                <a:grpSpLocks/>
              </p:cNvGrpSpPr>
              <p:nvPr/>
            </p:nvGrpSpPr>
            <p:grpSpPr bwMode="auto">
              <a:xfrm rot="3846" flipH="1">
                <a:off x="3648" y="1728"/>
                <a:ext cx="48" cy="48"/>
                <a:chOff x="3600" y="1200"/>
                <a:chExt cx="0" cy="240"/>
              </a:xfrm>
            </p:grpSpPr>
            <p:sp>
              <p:nvSpPr>
                <p:cNvPr id="17508" name="Line 100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509" name="Line 101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510" name="Group 102"/>
              <p:cNvGrpSpPr>
                <a:grpSpLocks/>
              </p:cNvGrpSpPr>
              <p:nvPr/>
            </p:nvGrpSpPr>
            <p:grpSpPr bwMode="auto">
              <a:xfrm rot="-10815897">
                <a:off x="3743" y="1680"/>
                <a:ext cx="48" cy="191"/>
                <a:chOff x="3600" y="1200"/>
                <a:chExt cx="0" cy="240"/>
              </a:xfrm>
            </p:grpSpPr>
            <p:sp>
              <p:nvSpPr>
                <p:cNvPr id="17511" name="Line 103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512" name="Line 104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513" name="Group 105"/>
              <p:cNvGrpSpPr>
                <a:grpSpLocks/>
              </p:cNvGrpSpPr>
              <p:nvPr/>
            </p:nvGrpSpPr>
            <p:grpSpPr bwMode="auto">
              <a:xfrm rot="64559" flipH="1">
                <a:off x="3888" y="1728"/>
                <a:ext cx="48" cy="336"/>
                <a:chOff x="2928" y="528"/>
                <a:chExt cx="0" cy="240"/>
              </a:xfrm>
            </p:grpSpPr>
            <p:sp>
              <p:nvSpPr>
                <p:cNvPr id="17514" name="Line 106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515" name="Line 107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516" name="Group 108"/>
              <p:cNvGrpSpPr>
                <a:grpSpLocks/>
              </p:cNvGrpSpPr>
              <p:nvPr/>
            </p:nvGrpSpPr>
            <p:grpSpPr bwMode="auto">
              <a:xfrm rot="10663462" flipH="1">
                <a:off x="3936" y="1774"/>
                <a:ext cx="48" cy="385"/>
                <a:chOff x="2928" y="528"/>
                <a:chExt cx="0" cy="240"/>
              </a:xfrm>
            </p:grpSpPr>
            <p:sp>
              <p:nvSpPr>
                <p:cNvPr id="17517" name="Line 109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518" name="Line 110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519" name="Group 111"/>
              <p:cNvGrpSpPr>
                <a:grpSpLocks/>
              </p:cNvGrpSpPr>
              <p:nvPr/>
            </p:nvGrpSpPr>
            <p:grpSpPr bwMode="auto">
              <a:xfrm rot="-10815897">
                <a:off x="4032" y="1919"/>
                <a:ext cx="48" cy="240"/>
                <a:chOff x="3600" y="1200"/>
                <a:chExt cx="0" cy="240"/>
              </a:xfrm>
            </p:grpSpPr>
            <p:sp>
              <p:nvSpPr>
                <p:cNvPr id="17520" name="Line 112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521" name="Line 113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522" name="Group 114"/>
              <p:cNvGrpSpPr>
                <a:grpSpLocks/>
              </p:cNvGrpSpPr>
              <p:nvPr/>
            </p:nvGrpSpPr>
            <p:grpSpPr bwMode="auto">
              <a:xfrm rot="-10919804">
                <a:off x="4128" y="1968"/>
                <a:ext cx="96" cy="192"/>
                <a:chOff x="2928" y="528"/>
                <a:chExt cx="0" cy="240"/>
              </a:xfrm>
            </p:grpSpPr>
            <p:sp>
              <p:nvSpPr>
                <p:cNvPr id="17523" name="Line 115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524" name="Line 116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525" name="Group 117"/>
              <p:cNvGrpSpPr>
                <a:grpSpLocks/>
              </p:cNvGrpSpPr>
              <p:nvPr/>
            </p:nvGrpSpPr>
            <p:grpSpPr bwMode="auto">
              <a:xfrm rot="-10848682">
                <a:off x="2113" y="1679"/>
                <a:ext cx="48" cy="432"/>
                <a:chOff x="3600" y="1200"/>
                <a:chExt cx="0" cy="240"/>
              </a:xfrm>
            </p:grpSpPr>
            <p:sp>
              <p:nvSpPr>
                <p:cNvPr id="17526" name="Line 118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527" name="Line 119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528" name="Group 120"/>
              <p:cNvGrpSpPr>
                <a:grpSpLocks/>
              </p:cNvGrpSpPr>
              <p:nvPr/>
            </p:nvGrpSpPr>
            <p:grpSpPr bwMode="auto">
              <a:xfrm rot="-10848682">
                <a:off x="4368" y="1680"/>
                <a:ext cx="48" cy="432"/>
                <a:chOff x="3600" y="1200"/>
                <a:chExt cx="0" cy="240"/>
              </a:xfrm>
            </p:grpSpPr>
            <p:sp>
              <p:nvSpPr>
                <p:cNvPr id="17529" name="Line 121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530" name="Line 122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531" name="Group 123"/>
              <p:cNvGrpSpPr>
                <a:grpSpLocks/>
              </p:cNvGrpSpPr>
              <p:nvPr/>
            </p:nvGrpSpPr>
            <p:grpSpPr bwMode="auto">
              <a:xfrm rot="-10919804">
                <a:off x="4416" y="1680"/>
                <a:ext cx="96" cy="192"/>
                <a:chOff x="2928" y="528"/>
                <a:chExt cx="0" cy="240"/>
              </a:xfrm>
            </p:grpSpPr>
            <p:sp>
              <p:nvSpPr>
                <p:cNvPr id="17532" name="Line 124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533" name="Line 125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534" name="Group 126"/>
              <p:cNvGrpSpPr>
                <a:grpSpLocks/>
              </p:cNvGrpSpPr>
              <p:nvPr/>
            </p:nvGrpSpPr>
            <p:grpSpPr bwMode="auto">
              <a:xfrm rot="-10815897">
                <a:off x="4704" y="1680"/>
                <a:ext cx="48" cy="240"/>
                <a:chOff x="3600" y="1200"/>
                <a:chExt cx="0" cy="240"/>
              </a:xfrm>
            </p:grpSpPr>
            <p:sp>
              <p:nvSpPr>
                <p:cNvPr id="17535" name="Line 127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536" name="Line 128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537" name="Group 129"/>
              <p:cNvGrpSpPr>
                <a:grpSpLocks/>
              </p:cNvGrpSpPr>
              <p:nvPr/>
            </p:nvGrpSpPr>
            <p:grpSpPr bwMode="auto">
              <a:xfrm rot="-10919804">
                <a:off x="4560" y="1680"/>
                <a:ext cx="96" cy="144"/>
                <a:chOff x="2928" y="528"/>
                <a:chExt cx="0" cy="240"/>
              </a:xfrm>
            </p:grpSpPr>
            <p:sp>
              <p:nvSpPr>
                <p:cNvPr id="17538" name="Line 130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539" name="Line 131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17540" name="Group 132"/>
              <p:cNvGrpSpPr>
                <a:grpSpLocks/>
              </p:cNvGrpSpPr>
              <p:nvPr/>
            </p:nvGrpSpPr>
            <p:grpSpPr bwMode="auto">
              <a:xfrm rot="-10919804">
                <a:off x="1200" y="1776"/>
                <a:ext cx="48" cy="192"/>
                <a:chOff x="2928" y="528"/>
                <a:chExt cx="0" cy="240"/>
              </a:xfrm>
            </p:grpSpPr>
            <p:sp>
              <p:nvSpPr>
                <p:cNvPr id="17541" name="Line 133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17542" name="Line 134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</p:grpSp>
        <p:sp>
          <p:nvSpPr>
            <p:cNvPr id="17549" name="Rectangle 141"/>
            <p:cNvSpPr>
              <a:spLocks noChangeArrowheads="1"/>
            </p:cNvSpPr>
            <p:nvPr/>
          </p:nvSpPr>
          <p:spPr bwMode="auto">
            <a:xfrm>
              <a:off x="2304" y="1728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FF8000"/>
                  </a:solidFill>
                  <a:latin typeface="Comic Sans MS" panose="030F0702030302020204" pitchFamily="66" charset="0"/>
                </a:rPr>
                <a:t>A</a:t>
              </a:r>
              <a:endPara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7551" name="Rectangle 143"/>
            <p:cNvSpPr>
              <a:spLocks noChangeArrowheads="1"/>
            </p:cNvSpPr>
            <p:nvPr/>
          </p:nvSpPr>
          <p:spPr bwMode="auto">
            <a:xfrm>
              <a:off x="2592" y="1488"/>
              <a:ext cx="2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FF0000"/>
                  </a:solidFill>
                  <a:latin typeface="Comic Sans MS" panose="030F0702030302020204" pitchFamily="66" charset="0"/>
                </a:rPr>
                <a:t>G</a:t>
              </a:r>
              <a:endPara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7552" name="Rectangle 144"/>
            <p:cNvSpPr>
              <a:spLocks noChangeArrowheads="1"/>
            </p:cNvSpPr>
            <p:nvPr/>
          </p:nvSpPr>
          <p:spPr bwMode="auto">
            <a:xfrm>
              <a:off x="2448" y="2640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FF8000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17553" name="Rectangle 145"/>
            <p:cNvSpPr>
              <a:spLocks noChangeArrowheads="1"/>
            </p:cNvSpPr>
            <p:nvPr/>
          </p:nvSpPr>
          <p:spPr bwMode="auto">
            <a:xfrm>
              <a:off x="2736" y="2448"/>
              <a:ext cx="2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00FF00"/>
                  </a:solidFill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17554" name="Rectangle 146"/>
            <p:cNvSpPr>
              <a:spLocks noChangeArrowheads="1"/>
            </p:cNvSpPr>
            <p:nvPr/>
          </p:nvSpPr>
          <p:spPr bwMode="auto">
            <a:xfrm>
              <a:off x="2928" y="1536"/>
              <a:ext cx="2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33CCFF"/>
                  </a:solidFill>
                  <a:latin typeface="Comic Sans MS" panose="030F0702030302020204" pitchFamily="66" charset="0"/>
                </a:rPr>
                <a:t>T</a:t>
              </a:r>
            </a:p>
          </p:txBody>
        </p:sp>
        <p:sp>
          <p:nvSpPr>
            <p:cNvPr id="17555" name="Rectangle 147"/>
            <p:cNvSpPr>
              <a:spLocks noChangeArrowheads="1"/>
            </p:cNvSpPr>
            <p:nvPr/>
          </p:nvSpPr>
          <p:spPr bwMode="auto">
            <a:xfrm>
              <a:off x="2064" y="2784"/>
              <a:ext cx="2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33CCFF"/>
                  </a:solidFill>
                  <a:latin typeface="Comic Sans MS" panose="030F0702030302020204" pitchFamily="66" charset="0"/>
                </a:rPr>
                <a:t>T</a:t>
              </a:r>
              <a:endPara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7556" name="Rectangle 148"/>
            <p:cNvSpPr>
              <a:spLocks noChangeArrowheads="1"/>
            </p:cNvSpPr>
            <p:nvPr/>
          </p:nvSpPr>
          <p:spPr bwMode="auto">
            <a:xfrm>
              <a:off x="2832" y="2784"/>
              <a:ext cx="2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33CCFF"/>
                  </a:solidFill>
                  <a:latin typeface="Comic Sans MS" panose="030F0702030302020204" pitchFamily="66" charset="0"/>
                </a:rPr>
                <a:t>T</a:t>
              </a:r>
              <a:endPara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endParaRPr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33400"/>
            <a:ext cx="1398588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2" name="Rectangle 2"/>
          <p:cNvSpPr>
            <a:spLocks noGrp="1"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fr-FR" altLang="fr-FR" sz="3200" b="1">
                <a:solidFill>
                  <a:srgbClr val="FFCC66"/>
                </a:solidFill>
                <a:latin typeface="Comic Sans MS" panose="030F0702030302020204" pitchFamily="66" charset="0"/>
              </a:rPr>
              <a:t>IDÉE-CLÉ</a:t>
            </a:r>
            <a:r>
              <a:rPr lang="fr-FR" altLang="fr-FR" sz="4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/>
        </p:nvSpPr>
        <p:spPr bwMode="auto">
          <a:xfrm>
            <a:off x="762000" y="1828800"/>
            <a:ext cx="77724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fr-FR" altLang="fr-FR" sz="2000" b="1" i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altLang="fr-FR" sz="2000" b="1" i="1">
                <a:solidFill>
                  <a:srgbClr val="FF8000"/>
                </a:solidFill>
                <a:latin typeface="Comic Sans MS" panose="030F0702030302020204" pitchFamily="66" charset="0"/>
              </a:rPr>
              <a:t>Un Gène (ADN) </a:t>
            </a:r>
            <a:r>
              <a:rPr lang="fr-FR" altLang="fr-FR" sz="2000" i="1">
                <a:solidFill>
                  <a:schemeClr val="folHlink"/>
                </a:solidFill>
                <a:latin typeface="Comic Sans MS" panose="030F0702030302020204" pitchFamily="66" charset="0"/>
              </a:rPr>
              <a:t>= une suite de bases (</a:t>
            </a:r>
            <a:r>
              <a:rPr lang="fr-FR" altLang="fr-FR" sz="2000" i="1">
                <a:solidFill>
                  <a:srgbClr val="FF8000"/>
                </a:solidFill>
                <a:latin typeface="Comic Sans MS" panose="030F0702030302020204" pitchFamily="66" charset="0"/>
              </a:rPr>
              <a:t>A,</a:t>
            </a:r>
            <a:r>
              <a:rPr lang="fr-FR" altLang="fr-FR" sz="2000" i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2000" i="1">
                <a:solidFill>
                  <a:srgbClr val="00FF00"/>
                </a:solidFill>
                <a:latin typeface="Comic Sans MS" panose="030F0702030302020204" pitchFamily="66" charset="0"/>
              </a:rPr>
              <a:t>C,</a:t>
            </a:r>
            <a:r>
              <a:rPr lang="fr-FR" altLang="fr-FR" sz="2000" i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2000" i="1">
                <a:solidFill>
                  <a:srgbClr val="FF0000"/>
                </a:solidFill>
                <a:latin typeface="Comic Sans MS" panose="030F0702030302020204" pitchFamily="66" charset="0"/>
              </a:rPr>
              <a:t>G, </a:t>
            </a:r>
            <a:r>
              <a:rPr lang="fr-FR" altLang="fr-FR" sz="2000" i="1">
                <a:solidFill>
                  <a:srgbClr val="66CCFF"/>
                </a:solidFill>
                <a:latin typeface="Comic Sans MS" panose="030F0702030302020204" pitchFamily="66" charset="0"/>
              </a:rPr>
              <a:t>T</a:t>
            </a:r>
            <a:r>
              <a:rPr lang="fr-FR" altLang="fr-FR" sz="2000" i="1">
                <a:solidFill>
                  <a:schemeClr val="folHlink"/>
                </a:solidFill>
                <a:latin typeface="Comic Sans MS" panose="030F0702030302020204" pitchFamily="66" charset="0"/>
              </a:rPr>
              <a:t>)</a:t>
            </a:r>
            <a:endParaRPr lang="fr-FR" altLang="fr-FR" sz="2000" b="1" i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altLang="fr-FR" sz="2000" b="1" i="1">
                <a:solidFill>
                  <a:srgbClr val="FF8000"/>
                </a:solidFill>
                <a:latin typeface="Comic Sans MS" panose="030F0702030302020204" pitchFamily="66" charset="0"/>
              </a:rPr>
              <a:t>          </a:t>
            </a:r>
            <a:r>
              <a:rPr lang="fr-FR" altLang="fr-FR" sz="2000" b="1" i="1">
                <a:solidFill>
                  <a:schemeClr val="folHlink"/>
                </a:solidFill>
                <a:latin typeface="Comic Sans MS" panose="030F0702030302020204" pitchFamily="66" charset="0"/>
              </a:rPr>
              <a:t>= </a:t>
            </a:r>
            <a:r>
              <a:rPr lang="fr-FR" altLang="fr-FR" sz="2000" b="1" i="1">
                <a:solidFill>
                  <a:srgbClr val="66CCFF"/>
                </a:solidFill>
                <a:latin typeface="Comic Sans MS" panose="030F0702030302020204" pitchFamily="66" charset="0"/>
              </a:rPr>
              <a:t>le Message (une recette)</a:t>
            </a:r>
            <a:endParaRPr lang="fr-FR" altLang="fr-FR" sz="2000" i="1">
              <a:solidFill>
                <a:srgbClr val="66CCFF"/>
              </a:solidFill>
              <a:latin typeface="Comic Sans MS" panose="030F0702030302020204" pitchFamily="66" charset="0"/>
            </a:endParaRPr>
          </a:p>
          <a:p>
            <a:pPr algn="ctr"/>
            <a:endParaRPr lang="fr-FR" altLang="fr-FR" sz="2000" i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endParaRPr lang="fr-FR" altLang="fr-FR" sz="2000" i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altLang="fr-FR" sz="2000" b="1" i="1">
                <a:solidFill>
                  <a:srgbClr val="FF8000"/>
                </a:solidFill>
                <a:latin typeface="Comic Sans MS" panose="030F0702030302020204" pitchFamily="66" charset="0"/>
              </a:rPr>
              <a:t>Une Protéine</a:t>
            </a:r>
            <a:r>
              <a:rPr lang="fr-FR" altLang="fr-FR" sz="2000" b="1" i="1">
                <a:solidFill>
                  <a:schemeClr val="folHlink"/>
                </a:solidFill>
                <a:latin typeface="Comic Sans MS" panose="030F0702030302020204" pitchFamily="66" charset="0"/>
              </a:rPr>
              <a:t> = </a:t>
            </a:r>
            <a:r>
              <a:rPr lang="fr-FR" altLang="fr-FR" sz="2000" b="1" i="1">
                <a:solidFill>
                  <a:srgbClr val="66CCFF"/>
                </a:solidFill>
                <a:latin typeface="Comic Sans MS" panose="030F0702030302020204" pitchFamily="66" charset="0"/>
              </a:rPr>
              <a:t>le Produit (le plat cuisiné)</a:t>
            </a:r>
          </a:p>
          <a:p>
            <a:pPr algn="ctr"/>
            <a:endParaRPr lang="fr-FR" altLang="fr-FR" sz="2000" i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endParaRPr lang="fr-FR" altLang="fr-FR" sz="2000" i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altLang="fr-FR" sz="2000" b="1" i="1">
                <a:solidFill>
                  <a:srgbClr val="FF8000"/>
                </a:solidFill>
                <a:latin typeface="Comic Sans MS" panose="030F0702030302020204" pitchFamily="66" charset="0"/>
              </a:rPr>
              <a:t>Un Caractère génétique</a:t>
            </a:r>
            <a:r>
              <a:rPr lang="fr-FR" altLang="fr-FR" sz="2000" b="1" i="1">
                <a:solidFill>
                  <a:schemeClr val="folHlink"/>
                </a:solidFill>
                <a:latin typeface="Comic Sans MS" panose="030F0702030302020204" pitchFamily="66" charset="0"/>
              </a:rPr>
              <a:t> = </a:t>
            </a:r>
            <a:r>
              <a:rPr lang="fr-FR" altLang="fr-FR" sz="2000" b="1" i="1">
                <a:solidFill>
                  <a:srgbClr val="66CCFF"/>
                </a:solidFill>
                <a:latin typeface="Comic Sans MS" panose="030F0702030302020204" pitchFamily="66" charset="0"/>
              </a:rPr>
              <a:t>le Résultat (le goût du plat!)</a:t>
            </a:r>
            <a:endParaRPr lang="fr-FR" altLang="fr-FR" sz="2000" i="1">
              <a:solidFill>
                <a:srgbClr val="66CCFF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altLang="fr-FR" sz="2000" i="1">
                <a:solidFill>
                  <a:schemeClr val="folHlink"/>
                </a:solidFill>
                <a:latin typeface="Comic Sans MS" panose="030F0702030302020204" pitchFamily="66" charset="0"/>
              </a:rPr>
              <a:t>(ex.: cheveux clairs ou foncés, </a:t>
            </a:r>
          </a:p>
          <a:p>
            <a:pPr algn="ctr"/>
            <a:r>
              <a:rPr lang="fr-FR" altLang="fr-FR" sz="2000" i="1">
                <a:solidFill>
                  <a:schemeClr val="folHlink"/>
                </a:solidFill>
                <a:latin typeface="Comic Sans MS" panose="030F0702030302020204" pitchFamily="66" charset="0"/>
              </a:rPr>
              <a:t>groupe sanguin A, B, AB ou O, </a:t>
            </a:r>
          </a:p>
          <a:p>
            <a:pPr algn="ctr"/>
            <a:r>
              <a:rPr lang="fr-FR" altLang="fr-FR" sz="2000" i="1">
                <a:solidFill>
                  <a:schemeClr val="folHlink"/>
                </a:solidFill>
                <a:latin typeface="Comic Sans MS" panose="030F0702030302020204" pitchFamily="66" charset="0"/>
              </a:rPr>
              <a:t>capacité de produire le facteur VIII pour la </a:t>
            </a:r>
          </a:p>
          <a:p>
            <a:pPr algn="ctr"/>
            <a:r>
              <a:rPr lang="fr-FR" altLang="fr-FR" sz="2000" i="1">
                <a:solidFill>
                  <a:schemeClr val="folHlink"/>
                </a:solidFill>
                <a:latin typeface="Comic Sans MS" panose="030F0702030302020204" pitchFamily="66" charset="0"/>
              </a:rPr>
              <a:t>coagulation sanguine ou hémophilie)</a:t>
            </a:r>
            <a:endParaRPr lang="fr-FR" altLang="fr-FR" sz="2000" i="1">
              <a:solidFill>
                <a:schemeClr val="folHlink"/>
              </a:solidFill>
            </a:endParaRPr>
          </a:p>
          <a:p>
            <a:pPr algn="ctr"/>
            <a:endParaRPr lang="fr-FR" altLang="fr-FR" sz="2000" i="1">
              <a:solidFill>
                <a:schemeClr val="folHlink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403725" y="2514600"/>
            <a:ext cx="184150" cy="240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fr-FR" altLang="fr-FR" sz="3200" i="1">
              <a:solidFill>
                <a:schemeClr val="folHlink"/>
              </a:solidFill>
            </a:endParaRPr>
          </a:p>
          <a:p>
            <a:pPr algn="ctr"/>
            <a:endParaRPr lang="fr-FR" altLang="fr-FR" sz="3200"/>
          </a:p>
          <a:p>
            <a:pPr algn="ctr"/>
            <a:endParaRPr lang="fr-FR" altLang="fr-FR" sz="2800" i="1">
              <a:solidFill>
                <a:schemeClr val="folHlink"/>
              </a:solidFill>
            </a:endParaRPr>
          </a:p>
          <a:p>
            <a:pPr algn="ctr"/>
            <a:endParaRPr lang="fr-FR" altLang="fr-FR" sz="3200"/>
          </a:p>
          <a:p>
            <a:pPr algn="ctr"/>
            <a:endParaRPr lang="fr-FR" altLang="fr-FR" sz="2800" i="1">
              <a:solidFill>
                <a:schemeClr val="folHlink"/>
              </a:solidFill>
            </a:endParaRP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2484438" y="2708275"/>
            <a:ext cx="6858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2484438" y="3789363"/>
            <a:ext cx="6858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348038" y="2924175"/>
            <a:ext cx="1503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fr-FR" sz="1200" b="1">
                <a:latin typeface="Comic Sans MS" panose="030F0702030302020204" pitchFamily="66" charset="0"/>
              </a:rPr>
              <a:t>permet d’élaborer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419475" y="3860800"/>
            <a:ext cx="2154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fr-FR" sz="1200" b="1">
                <a:latin typeface="Comic Sans MS" panose="030F0702030302020204" pitchFamily="66" charset="0"/>
              </a:rPr>
              <a:t>qui contribue à déterminer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 autoUpdateAnimBg="0"/>
      <p:bldP spid="10246" grpId="0" animBg="1"/>
      <p:bldP spid="10247" grpId="0" animBg="1"/>
      <p:bldP spid="10248" grpId="0"/>
      <p:bldP spid="102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404813"/>
            <a:ext cx="1227138" cy="1671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5" name="Rectangle 3"/>
          <p:cNvSpPr>
            <a:spLocks noGrp="1" noChangeArrowheads="1"/>
          </p:cNvSpPr>
          <p:nvPr/>
        </p:nvSpPr>
        <p:spPr bwMode="auto">
          <a:xfrm>
            <a:off x="395288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fr-FR" altLang="fr-FR" sz="3200" b="1">
                <a:solidFill>
                  <a:srgbClr val="FFCC66"/>
                </a:solidFill>
                <a:latin typeface="Comic Sans MS" panose="030F0702030302020204" pitchFamily="66" charset="0"/>
              </a:rPr>
              <a:t>IDÉE-CLÉ</a:t>
            </a:r>
            <a:r>
              <a:rPr lang="fr-FR" altLang="fr-FR" sz="4400" b="1">
                <a:solidFill>
                  <a:schemeClr val="tx2"/>
                </a:solidFill>
              </a:rPr>
              <a:t> </a:t>
            </a:r>
            <a:r>
              <a:rPr lang="fr-FR" altLang="fr-FR" sz="3200" b="1">
                <a:solidFill>
                  <a:srgbClr val="FFCC66"/>
                </a:solidFill>
                <a:latin typeface="Comic Sans MS" panose="030F0702030302020204" pitchFamily="66" charset="0"/>
              </a:rPr>
              <a:t>: APPLICATION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/>
        </p:nvSpPr>
        <p:spPr bwMode="auto">
          <a:xfrm>
            <a:off x="755650" y="1700213"/>
            <a:ext cx="77724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fr-FR" altLang="fr-FR" sz="2000" b="1" i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altLang="fr-FR" sz="2000" b="1" i="1">
                <a:solidFill>
                  <a:srgbClr val="FF8000"/>
                </a:solidFill>
                <a:latin typeface="Comic Sans MS" panose="030F0702030302020204" pitchFamily="66" charset="0"/>
              </a:rPr>
              <a:t>Le Génotype (codé dans l’ADN) </a:t>
            </a:r>
            <a:r>
              <a:rPr lang="fr-FR" altLang="fr-FR" i="1">
                <a:solidFill>
                  <a:schemeClr val="folHlink"/>
                </a:solidFill>
              </a:rPr>
              <a:t>=</a:t>
            </a:r>
            <a:r>
              <a:rPr lang="fr-FR" altLang="fr-FR" sz="2000" i="1">
                <a:solidFill>
                  <a:srgbClr val="FF8000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2000" i="1">
                <a:solidFill>
                  <a:srgbClr val="66CCFF"/>
                </a:solidFill>
                <a:latin typeface="Comic Sans MS" panose="030F0702030302020204" pitchFamily="66" charset="0"/>
              </a:rPr>
              <a:t>le Message (une recette)</a:t>
            </a:r>
          </a:p>
          <a:p>
            <a:pPr algn="ctr"/>
            <a:r>
              <a:rPr lang="fr-FR" altLang="fr-FR" sz="1400" i="1">
                <a:solidFill>
                  <a:schemeClr val="folHlink"/>
                </a:solidFill>
                <a:latin typeface="Comic Sans MS" panose="030F0702030302020204" pitchFamily="66" charset="0"/>
              </a:rPr>
              <a:t>[ex.: Bob est de</a:t>
            </a:r>
            <a:r>
              <a:rPr lang="fr-FR" altLang="fr-FR" sz="1600" i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1600" i="1">
                <a:solidFill>
                  <a:srgbClr val="FF8000"/>
                </a:solidFill>
                <a:latin typeface="Comic Sans MS" panose="030F0702030302020204" pitchFamily="66" charset="0"/>
              </a:rPr>
              <a:t>génotype </a:t>
            </a:r>
            <a:r>
              <a:rPr lang="fr-FR" altLang="fr-FR" sz="1600" b="1" i="1">
                <a:solidFill>
                  <a:srgbClr val="FF8000"/>
                </a:solidFill>
                <a:latin typeface="Comic Sans MS" panose="030F0702030302020204" pitchFamily="66" charset="0"/>
              </a:rPr>
              <a:t>I</a:t>
            </a:r>
            <a:r>
              <a:rPr lang="fr-FR" altLang="fr-FR" sz="1600" b="1" i="1" baseline="30000">
                <a:solidFill>
                  <a:srgbClr val="FF8000"/>
                </a:solidFill>
                <a:latin typeface="Comic Sans MS" panose="030F0702030302020204" pitchFamily="66" charset="0"/>
              </a:rPr>
              <a:t>A</a:t>
            </a:r>
            <a:r>
              <a:rPr lang="fr-FR" altLang="fr-FR" sz="1600" b="1" i="1">
                <a:solidFill>
                  <a:srgbClr val="FF8000"/>
                </a:solidFill>
                <a:latin typeface="Comic Sans MS" panose="030F0702030302020204" pitchFamily="66" charset="0"/>
              </a:rPr>
              <a:t>I</a:t>
            </a:r>
            <a:r>
              <a:rPr lang="fr-FR" altLang="fr-FR" sz="1600" b="1" i="1" baseline="30000">
                <a:solidFill>
                  <a:srgbClr val="FF8000"/>
                </a:solidFill>
                <a:latin typeface="Comic Sans MS" panose="030F0702030302020204" pitchFamily="66" charset="0"/>
              </a:rPr>
              <a:t>B</a:t>
            </a:r>
            <a:r>
              <a:rPr lang="fr-FR" altLang="fr-FR" sz="1600" i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1400" i="1">
                <a:solidFill>
                  <a:schemeClr val="folHlink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fr-FR" altLang="fr-FR" sz="1400" i="1">
                <a:solidFill>
                  <a:schemeClr val="folHlink"/>
                </a:solidFill>
                <a:latin typeface="Comic Sans MS" panose="030F0702030302020204" pitchFamily="66" charset="0"/>
              </a:rPr>
              <a:t>allèle (recette)  </a:t>
            </a:r>
            <a:r>
              <a:rPr lang="fr-FR" altLang="fr-FR" sz="1400" b="1" i="1">
                <a:solidFill>
                  <a:schemeClr val="folHlink"/>
                </a:solidFill>
                <a:latin typeface="Comic Sans MS" panose="030F0702030302020204" pitchFamily="66" charset="0"/>
              </a:rPr>
              <a:t>I</a:t>
            </a:r>
            <a:r>
              <a:rPr lang="fr-FR" altLang="fr-FR" sz="1400" b="1" i="1" baseline="30000">
                <a:solidFill>
                  <a:schemeClr val="folHlink"/>
                </a:solidFill>
                <a:latin typeface="Comic Sans MS" panose="030F0702030302020204" pitchFamily="66" charset="0"/>
              </a:rPr>
              <a:t>A</a:t>
            </a:r>
            <a:r>
              <a:rPr lang="fr-FR" altLang="fr-FR" sz="1400" i="1">
                <a:solidFill>
                  <a:schemeClr val="folHlink"/>
                </a:solidFill>
                <a:latin typeface="Comic Sans MS" panose="030F0702030302020204" pitchFamily="66" charset="0"/>
              </a:rPr>
              <a:t> sur le chromosome 9 qui lui vient de sa mère et allèle (recette) </a:t>
            </a:r>
            <a:r>
              <a:rPr lang="fr-FR" altLang="fr-FR" sz="1400" b="1" i="1">
                <a:solidFill>
                  <a:schemeClr val="folHlink"/>
                </a:solidFill>
                <a:latin typeface="Comic Sans MS" panose="030F0702030302020204" pitchFamily="66" charset="0"/>
              </a:rPr>
              <a:t>I</a:t>
            </a:r>
            <a:r>
              <a:rPr lang="fr-FR" altLang="fr-FR" sz="1400" b="1" i="1" baseline="30000">
                <a:solidFill>
                  <a:schemeClr val="folHlink"/>
                </a:solidFill>
                <a:latin typeface="Comic Sans MS" panose="030F0702030302020204" pitchFamily="66" charset="0"/>
              </a:rPr>
              <a:t>B</a:t>
            </a:r>
            <a:r>
              <a:rPr lang="fr-FR" altLang="fr-FR" sz="1400" i="1">
                <a:solidFill>
                  <a:schemeClr val="folHlink"/>
                </a:solidFill>
                <a:latin typeface="Comic Sans MS" panose="030F0702030302020204" pitchFamily="66" charset="0"/>
              </a:rPr>
              <a:t> sur le chromosome 9 qui lui vient de son père]</a:t>
            </a:r>
          </a:p>
          <a:p>
            <a:pPr algn="ctr"/>
            <a:endParaRPr lang="fr-FR" altLang="fr-FR" sz="3200" i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endParaRPr lang="fr-FR" altLang="fr-FR" sz="3200" i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altLang="fr-FR" sz="2000" b="1" i="1">
                <a:solidFill>
                  <a:srgbClr val="FF8000"/>
                </a:solidFill>
                <a:latin typeface="Comic Sans MS" panose="030F0702030302020204" pitchFamily="66" charset="0"/>
              </a:rPr>
              <a:t>Une ou des Protéines</a:t>
            </a:r>
            <a:r>
              <a:rPr lang="fr-FR" altLang="fr-FR" sz="2000" b="1" i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2000" i="1">
                <a:solidFill>
                  <a:schemeClr val="folHlink"/>
                </a:solidFill>
                <a:latin typeface="Comic Sans MS" panose="030F0702030302020204" pitchFamily="66" charset="0"/>
              </a:rPr>
              <a:t>= </a:t>
            </a:r>
            <a:r>
              <a:rPr lang="fr-FR" altLang="fr-FR" sz="2000" i="1">
                <a:solidFill>
                  <a:srgbClr val="66CCFF"/>
                </a:solidFill>
                <a:latin typeface="Comic Sans MS" panose="030F0702030302020204" pitchFamily="66" charset="0"/>
              </a:rPr>
              <a:t>le Produit (le plat cuisiné)</a:t>
            </a:r>
          </a:p>
          <a:p>
            <a:pPr algn="ctr"/>
            <a:r>
              <a:rPr lang="fr-FR" altLang="fr-FR" sz="1400" i="1">
                <a:solidFill>
                  <a:schemeClr val="folHlink"/>
                </a:solidFill>
                <a:latin typeface="Comic Sans MS" panose="030F0702030302020204" pitchFamily="66" charset="0"/>
              </a:rPr>
              <a:t>[ex.: présence de</a:t>
            </a:r>
            <a:r>
              <a:rPr lang="fr-FR" altLang="fr-FR" sz="1600" i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1600" i="1">
                <a:solidFill>
                  <a:srgbClr val="FF8000"/>
                </a:solidFill>
                <a:latin typeface="Comic Sans MS" panose="030F0702030302020204" pitchFamily="66" charset="0"/>
              </a:rPr>
              <a:t>protéines A et B</a:t>
            </a:r>
            <a:r>
              <a:rPr lang="fr-FR" altLang="fr-FR" sz="1600" i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1400" i="1">
                <a:solidFill>
                  <a:schemeClr val="folHlink"/>
                </a:solidFill>
                <a:latin typeface="Comic Sans MS" panose="030F0702030302020204" pitchFamily="66" charset="0"/>
              </a:rPr>
              <a:t>sur les globules rouges de Bob]</a:t>
            </a:r>
          </a:p>
          <a:p>
            <a:pPr algn="ctr"/>
            <a:endParaRPr lang="fr-FR" altLang="fr-FR" sz="1800" i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endParaRPr lang="fr-FR" altLang="fr-FR" sz="2800" i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altLang="fr-FR" sz="2000" b="1" i="1">
                <a:solidFill>
                  <a:srgbClr val="FF8000"/>
                </a:solidFill>
                <a:latin typeface="Comic Sans MS" panose="030F0702030302020204" pitchFamily="66" charset="0"/>
              </a:rPr>
              <a:t>Le Phénotype</a:t>
            </a:r>
            <a:r>
              <a:rPr lang="fr-FR" altLang="fr-FR" sz="2000" b="1" i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2000" i="1">
                <a:solidFill>
                  <a:schemeClr val="folHlink"/>
                </a:solidFill>
                <a:latin typeface="Comic Sans MS" panose="030F0702030302020204" pitchFamily="66" charset="0"/>
              </a:rPr>
              <a:t>= </a:t>
            </a:r>
            <a:r>
              <a:rPr lang="fr-FR" altLang="fr-FR" sz="2000" i="1">
                <a:solidFill>
                  <a:srgbClr val="66CCFF"/>
                </a:solidFill>
                <a:latin typeface="Comic Sans MS" panose="030F0702030302020204" pitchFamily="66" charset="0"/>
              </a:rPr>
              <a:t>le Résultat (le goût du plat!)</a:t>
            </a:r>
          </a:p>
          <a:p>
            <a:pPr algn="ctr"/>
            <a:r>
              <a:rPr lang="fr-FR" altLang="fr-FR" sz="1400" i="1">
                <a:solidFill>
                  <a:schemeClr val="folHlink"/>
                </a:solidFill>
                <a:latin typeface="Comic Sans MS" panose="030F0702030302020204" pitchFamily="66" charset="0"/>
              </a:rPr>
              <a:t>[ex.: Bob est de</a:t>
            </a:r>
            <a:r>
              <a:rPr lang="fr-FR" altLang="fr-FR" sz="1600" i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1600" i="1">
                <a:solidFill>
                  <a:srgbClr val="FF8000"/>
                </a:solidFill>
                <a:latin typeface="Comic Sans MS" panose="030F0702030302020204" pitchFamily="66" charset="0"/>
              </a:rPr>
              <a:t>groupe sanguin </a:t>
            </a:r>
            <a:r>
              <a:rPr lang="fr-FR" altLang="fr-FR" sz="1600" b="1" i="1">
                <a:solidFill>
                  <a:srgbClr val="FF8000"/>
                </a:solidFill>
                <a:latin typeface="Comic Sans MS" panose="030F0702030302020204" pitchFamily="66" charset="0"/>
              </a:rPr>
              <a:t>AB</a:t>
            </a:r>
            <a:r>
              <a:rPr lang="fr-FR" altLang="fr-FR" sz="1400" i="1">
                <a:solidFill>
                  <a:schemeClr val="folHlink"/>
                </a:solidFill>
                <a:latin typeface="Comic Sans MS" panose="030F0702030302020204" pitchFamily="66" charset="0"/>
              </a:rPr>
              <a:t>]</a:t>
            </a:r>
            <a:endParaRPr lang="fr-FR" altLang="fr-FR" sz="1400" i="1">
              <a:solidFill>
                <a:schemeClr val="folHlink"/>
              </a:solidFill>
            </a:endParaRPr>
          </a:p>
          <a:p>
            <a:pPr algn="ctr"/>
            <a:endParaRPr lang="fr-FR" altLang="fr-FR" i="1">
              <a:solidFill>
                <a:schemeClr val="folHlink"/>
              </a:solidFill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403725" y="2514600"/>
            <a:ext cx="184150" cy="240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fr-FR" altLang="fr-FR" sz="3200" i="1">
              <a:solidFill>
                <a:schemeClr val="folHlink"/>
              </a:solidFill>
            </a:endParaRPr>
          </a:p>
          <a:p>
            <a:pPr algn="ctr"/>
            <a:endParaRPr lang="fr-FR" altLang="fr-FR" sz="3200"/>
          </a:p>
          <a:p>
            <a:pPr algn="ctr"/>
            <a:endParaRPr lang="fr-FR" altLang="fr-FR" sz="2800" i="1">
              <a:solidFill>
                <a:schemeClr val="folHlink"/>
              </a:solidFill>
            </a:endParaRPr>
          </a:p>
          <a:p>
            <a:pPr algn="ctr"/>
            <a:endParaRPr lang="fr-FR" altLang="fr-FR" sz="3200"/>
          </a:p>
          <a:p>
            <a:pPr algn="ctr"/>
            <a:endParaRPr lang="fr-FR" altLang="fr-FR" sz="2800" i="1">
              <a:solidFill>
                <a:schemeClr val="folHlink"/>
              </a:solidFill>
            </a:endParaRP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2484438" y="3213100"/>
            <a:ext cx="6858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2484438" y="4508500"/>
            <a:ext cx="6858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348038" y="3284538"/>
            <a:ext cx="1503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fr-FR" sz="1200" b="1">
                <a:latin typeface="Comic Sans MS" panose="030F0702030302020204" pitchFamily="66" charset="0"/>
              </a:rPr>
              <a:t>permet d’élaborer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419475" y="4579938"/>
            <a:ext cx="2305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fr-FR" sz="1200" b="1">
                <a:latin typeface="Comic Sans MS" panose="030F0702030302020204" pitchFamily="66" charset="0"/>
              </a:rPr>
              <a:t>qui contribuent à déterminer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uiExpand="1" build="p" autoUpdateAnimBg="0"/>
      <p:bldP spid="18438" grpId="0" animBg="1"/>
      <p:bldP spid="18439" grpId="0" animBg="1"/>
      <p:bldP spid="18440" grpId="0" uiExpand="1"/>
      <p:bldP spid="18441" grpId="0" uiExpan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187450" y="2708275"/>
            <a:ext cx="70532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fr-FR" altLang="fr-FR" b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Est-ce ainsi seulement chez l’espèce humaine?</a:t>
            </a:r>
          </a:p>
          <a:p>
            <a:pPr algn="ctr"/>
            <a:endParaRPr lang="fr-FR" altLang="fr-FR" b="1">
              <a:solidFill>
                <a:schemeClr val="folHlink"/>
              </a:solidFill>
              <a:latin typeface="Comic Sans MS" panose="030F0702030302020204" pitchFamily="66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1614488" y="476250"/>
            <a:ext cx="635000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Sur le plan génétique, </a:t>
            </a:r>
          </a:p>
          <a:p>
            <a:pPr algn="ctr"/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si l’on compare l’humain à d’autres espèces…</a:t>
            </a:r>
          </a:p>
          <a:p>
            <a:pPr algn="ctr"/>
            <a:endParaRPr lang="fr-FR" altLang="fr-FR" sz="2000">
              <a:solidFill>
                <a:schemeClr val="fol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331913" y="5481638"/>
            <a:ext cx="69135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…l’alphabet génétique reste le même</a:t>
            </a:r>
            <a:r>
              <a:rPr lang="fr-FR" altLang="fr-FR">
                <a:solidFill>
                  <a:srgbClr val="FF8000"/>
                </a:solidFill>
                <a:latin typeface="Comic Sans MS" panose="030F0702030302020204" pitchFamily="66" charset="0"/>
              </a:rPr>
              <a:t> : </a:t>
            </a:r>
          </a:p>
          <a:p>
            <a:pPr algn="ctr"/>
            <a:r>
              <a:rPr lang="fr-FR" altLang="fr-FR">
                <a:solidFill>
                  <a:srgbClr val="FF8000"/>
                </a:solidFill>
                <a:latin typeface="Comic Sans MS" panose="030F0702030302020204" pitchFamily="66" charset="0"/>
              </a:rPr>
              <a:t>seuls les mots sont différents!</a:t>
            </a:r>
          </a:p>
          <a:p>
            <a:endParaRPr lang="fr-FR" altLang="fr-FR"/>
          </a:p>
        </p:txBody>
      </p:sp>
      <p:grpSp>
        <p:nvGrpSpPr>
          <p:cNvPr id="37012" name="Group 148"/>
          <p:cNvGrpSpPr>
            <a:grpSpLocks/>
          </p:cNvGrpSpPr>
          <p:nvPr/>
        </p:nvGrpSpPr>
        <p:grpSpPr bwMode="auto">
          <a:xfrm>
            <a:off x="827088" y="1895475"/>
            <a:ext cx="5029200" cy="2454275"/>
            <a:chOff x="521" y="1071"/>
            <a:chExt cx="3168" cy="1546"/>
          </a:xfrm>
        </p:grpSpPr>
        <p:pic>
          <p:nvPicPr>
            <p:cNvPr id="36869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" y="1071"/>
              <a:ext cx="1136" cy="1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6872" name="Group 8"/>
            <p:cNvGrpSpPr>
              <a:grpSpLocks/>
            </p:cNvGrpSpPr>
            <p:nvPr/>
          </p:nvGrpSpPr>
          <p:grpSpPr bwMode="auto">
            <a:xfrm rot="-2096749">
              <a:off x="1577" y="1503"/>
              <a:ext cx="2112" cy="576"/>
              <a:chOff x="1108" y="1347"/>
              <a:chExt cx="3840" cy="1051"/>
            </a:xfrm>
          </p:grpSpPr>
          <p:grpSp>
            <p:nvGrpSpPr>
              <p:cNvPr id="36873" name="Group 9"/>
              <p:cNvGrpSpPr>
                <a:grpSpLocks/>
              </p:cNvGrpSpPr>
              <p:nvPr/>
            </p:nvGrpSpPr>
            <p:grpSpPr bwMode="auto">
              <a:xfrm rot="-6063835">
                <a:off x="2502" y="-47"/>
                <a:ext cx="1051" cy="3840"/>
                <a:chOff x="2016" y="480"/>
                <a:chExt cx="1051" cy="3840"/>
              </a:xfrm>
            </p:grpSpPr>
            <p:grpSp>
              <p:nvGrpSpPr>
                <p:cNvPr id="36874" name="Group 10"/>
                <p:cNvGrpSpPr>
                  <a:grpSpLocks/>
                </p:cNvGrpSpPr>
                <p:nvPr/>
              </p:nvGrpSpPr>
              <p:grpSpPr bwMode="auto">
                <a:xfrm>
                  <a:off x="2064" y="480"/>
                  <a:ext cx="1003" cy="3580"/>
                  <a:chOff x="2064" y="480"/>
                  <a:chExt cx="1003" cy="3580"/>
                </a:xfrm>
              </p:grpSpPr>
              <p:grpSp>
                <p:nvGrpSpPr>
                  <p:cNvPr id="36875" name="Group 11"/>
                  <p:cNvGrpSpPr>
                    <a:grpSpLocks/>
                  </p:cNvGrpSpPr>
                  <p:nvPr/>
                </p:nvGrpSpPr>
                <p:grpSpPr bwMode="auto">
                  <a:xfrm rot="526776">
                    <a:off x="2496" y="480"/>
                    <a:ext cx="571" cy="1804"/>
                    <a:chOff x="2352" y="432"/>
                    <a:chExt cx="571" cy="1804"/>
                  </a:xfrm>
                </p:grpSpPr>
                <p:sp>
                  <p:nvSpPr>
                    <p:cNvPr id="36876" name="Freeform 12"/>
                    <p:cNvSpPr>
                      <a:spLocks/>
                    </p:cNvSpPr>
                    <p:nvPr/>
                  </p:nvSpPr>
                  <p:spPr bwMode="auto">
                    <a:xfrm>
                      <a:off x="2496" y="432"/>
                      <a:ext cx="427" cy="91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  <p:sp>
                  <p:nvSpPr>
                    <p:cNvPr id="36877" name="Freeform 13"/>
                    <p:cNvSpPr>
                      <a:spLocks/>
                    </p:cNvSpPr>
                    <p:nvPr/>
                  </p:nvSpPr>
                  <p:spPr bwMode="auto">
                    <a:xfrm rot="-145982">
                      <a:off x="2352" y="1344"/>
                      <a:ext cx="427" cy="89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</p:grpSp>
              <p:grpSp>
                <p:nvGrpSpPr>
                  <p:cNvPr id="36878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2064" y="2256"/>
                    <a:ext cx="571" cy="1804"/>
                    <a:chOff x="2352" y="432"/>
                    <a:chExt cx="571" cy="1804"/>
                  </a:xfrm>
                </p:grpSpPr>
                <p:sp>
                  <p:nvSpPr>
                    <p:cNvPr id="36879" name="Freeform 15"/>
                    <p:cNvSpPr>
                      <a:spLocks/>
                    </p:cNvSpPr>
                    <p:nvPr/>
                  </p:nvSpPr>
                  <p:spPr bwMode="auto">
                    <a:xfrm>
                      <a:off x="2496" y="432"/>
                      <a:ext cx="427" cy="91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  <p:sp>
                  <p:nvSpPr>
                    <p:cNvPr id="36880" name="Freeform 16"/>
                    <p:cNvSpPr>
                      <a:spLocks/>
                    </p:cNvSpPr>
                    <p:nvPr/>
                  </p:nvSpPr>
                  <p:spPr bwMode="auto">
                    <a:xfrm rot="-145982">
                      <a:off x="2352" y="1344"/>
                      <a:ext cx="427" cy="89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</p:grpSp>
            </p:grpSp>
            <p:grpSp>
              <p:nvGrpSpPr>
                <p:cNvPr id="36881" name="Group 17"/>
                <p:cNvGrpSpPr>
                  <a:grpSpLocks/>
                </p:cNvGrpSpPr>
                <p:nvPr/>
              </p:nvGrpSpPr>
              <p:grpSpPr bwMode="auto">
                <a:xfrm>
                  <a:off x="2016" y="740"/>
                  <a:ext cx="1003" cy="3580"/>
                  <a:chOff x="2064" y="480"/>
                  <a:chExt cx="1003" cy="3580"/>
                </a:xfrm>
              </p:grpSpPr>
              <p:grpSp>
                <p:nvGrpSpPr>
                  <p:cNvPr id="36882" name="Group 18"/>
                  <p:cNvGrpSpPr>
                    <a:grpSpLocks/>
                  </p:cNvGrpSpPr>
                  <p:nvPr/>
                </p:nvGrpSpPr>
                <p:grpSpPr bwMode="auto">
                  <a:xfrm rot="526776">
                    <a:off x="2496" y="480"/>
                    <a:ext cx="571" cy="1804"/>
                    <a:chOff x="2352" y="432"/>
                    <a:chExt cx="571" cy="1804"/>
                  </a:xfrm>
                </p:grpSpPr>
                <p:sp>
                  <p:nvSpPr>
                    <p:cNvPr id="36883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2496" y="432"/>
                      <a:ext cx="427" cy="91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  <p:sp>
                  <p:nvSpPr>
                    <p:cNvPr id="36884" name="Freeform 20"/>
                    <p:cNvSpPr>
                      <a:spLocks/>
                    </p:cNvSpPr>
                    <p:nvPr/>
                  </p:nvSpPr>
                  <p:spPr bwMode="auto">
                    <a:xfrm rot="-145982">
                      <a:off x="2352" y="1344"/>
                      <a:ext cx="427" cy="89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</p:grpSp>
              <p:grpSp>
                <p:nvGrpSpPr>
                  <p:cNvPr id="36885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064" y="2256"/>
                    <a:ext cx="571" cy="1804"/>
                    <a:chOff x="2352" y="432"/>
                    <a:chExt cx="571" cy="1804"/>
                  </a:xfrm>
                </p:grpSpPr>
                <p:sp>
                  <p:nvSpPr>
                    <p:cNvPr id="36886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2496" y="432"/>
                      <a:ext cx="427" cy="91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  <p:sp>
                  <p:nvSpPr>
                    <p:cNvPr id="36887" name="Freeform 23"/>
                    <p:cNvSpPr>
                      <a:spLocks/>
                    </p:cNvSpPr>
                    <p:nvPr/>
                  </p:nvSpPr>
                  <p:spPr bwMode="auto">
                    <a:xfrm rot="-145982">
                      <a:off x="2352" y="1344"/>
                      <a:ext cx="427" cy="89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</p:grpSp>
            </p:grpSp>
          </p:grpSp>
          <p:grpSp>
            <p:nvGrpSpPr>
              <p:cNvPr id="36888" name="Group 24"/>
              <p:cNvGrpSpPr>
                <a:grpSpLocks/>
              </p:cNvGrpSpPr>
              <p:nvPr/>
            </p:nvGrpSpPr>
            <p:grpSpPr bwMode="auto">
              <a:xfrm rot="-21696096">
                <a:off x="1969" y="1583"/>
                <a:ext cx="48" cy="192"/>
                <a:chOff x="2928" y="528"/>
                <a:chExt cx="0" cy="240"/>
              </a:xfrm>
            </p:grpSpPr>
            <p:sp>
              <p:nvSpPr>
                <p:cNvPr id="36889" name="Line 25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890" name="Line 26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891" name="Group 27"/>
              <p:cNvGrpSpPr>
                <a:grpSpLocks/>
              </p:cNvGrpSpPr>
              <p:nvPr/>
            </p:nvGrpSpPr>
            <p:grpSpPr bwMode="auto">
              <a:xfrm rot="-10757062">
                <a:off x="2302" y="2016"/>
                <a:ext cx="49" cy="47"/>
                <a:chOff x="2928" y="528"/>
                <a:chExt cx="0" cy="240"/>
              </a:xfrm>
            </p:grpSpPr>
            <p:sp>
              <p:nvSpPr>
                <p:cNvPr id="36892" name="Line 28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893" name="Line 29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894" name="Group 30"/>
              <p:cNvGrpSpPr>
                <a:grpSpLocks/>
              </p:cNvGrpSpPr>
              <p:nvPr/>
            </p:nvGrpSpPr>
            <p:grpSpPr bwMode="auto">
              <a:xfrm rot="-10919804">
                <a:off x="2208" y="1920"/>
                <a:ext cx="48" cy="192"/>
                <a:chOff x="2928" y="528"/>
                <a:chExt cx="0" cy="240"/>
              </a:xfrm>
            </p:grpSpPr>
            <p:sp>
              <p:nvSpPr>
                <p:cNvPr id="36895" name="Line 31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896" name="Line 32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897" name="Group 33"/>
              <p:cNvGrpSpPr>
                <a:grpSpLocks/>
              </p:cNvGrpSpPr>
              <p:nvPr/>
            </p:nvGrpSpPr>
            <p:grpSpPr bwMode="auto">
              <a:xfrm rot="3846" flipH="1">
                <a:off x="1535" y="1727"/>
                <a:ext cx="48" cy="240"/>
                <a:chOff x="3600" y="1200"/>
                <a:chExt cx="0" cy="240"/>
              </a:xfrm>
            </p:grpSpPr>
            <p:sp>
              <p:nvSpPr>
                <p:cNvPr id="36898" name="Line 34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899" name="Line 35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00" name="Group 36"/>
              <p:cNvGrpSpPr>
                <a:grpSpLocks/>
              </p:cNvGrpSpPr>
              <p:nvPr/>
            </p:nvGrpSpPr>
            <p:grpSpPr bwMode="auto">
              <a:xfrm rot="-10848682">
                <a:off x="2017" y="1583"/>
                <a:ext cx="48" cy="432"/>
                <a:chOff x="3600" y="1200"/>
                <a:chExt cx="0" cy="240"/>
              </a:xfrm>
            </p:grpSpPr>
            <p:sp>
              <p:nvSpPr>
                <p:cNvPr id="36901" name="Line 37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02" name="Line 38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03" name="Group 39"/>
              <p:cNvGrpSpPr>
                <a:grpSpLocks/>
              </p:cNvGrpSpPr>
              <p:nvPr/>
            </p:nvGrpSpPr>
            <p:grpSpPr bwMode="auto">
              <a:xfrm rot="-10815897">
                <a:off x="2400" y="1823"/>
                <a:ext cx="48" cy="288"/>
                <a:chOff x="3600" y="1200"/>
                <a:chExt cx="0" cy="240"/>
              </a:xfrm>
            </p:grpSpPr>
            <p:sp>
              <p:nvSpPr>
                <p:cNvPr id="36904" name="Line 40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05" name="Line 41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06" name="Group 42"/>
              <p:cNvGrpSpPr>
                <a:grpSpLocks/>
              </p:cNvGrpSpPr>
              <p:nvPr/>
            </p:nvGrpSpPr>
            <p:grpSpPr bwMode="auto">
              <a:xfrm rot="64559" flipH="1">
                <a:off x="4319" y="1679"/>
                <a:ext cx="51" cy="480"/>
                <a:chOff x="2928" y="528"/>
                <a:chExt cx="0" cy="240"/>
              </a:xfrm>
            </p:grpSpPr>
            <p:sp>
              <p:nvSpPr>
                <p:cNvPr id="36907" name="Line 43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08" name="Line 44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09" name="Group 45"/>
              <p:cNvGrpSpPr>
                <a:grpSpLocks/>
              </p:cNvGrpSpPr>
              <p:nvPr/>
            </p:nvGrpSpPr>
            <p:grpSpPr bwMode="auto">
              <a:xfrm rot="-10777600">
                <a:off x="3311" y="1823"/>
                <a:ext cx="48" cy="336"/>
                <a:chOff x="3600" y="1200"/>
                <a:chExt cx="0" cy="240"/>
              </a:xfrm>
            </p:grpSpPr>
            <p:sp>
              <p:nvSpPr>
                <p:cNvPr id="36910" name="Line 46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11" name="Line 47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12" name="Group 48"/>
              <p:cNvGrpSpPr>
                <a:grpSpLocks/>
              </p:cNvGrpSpPr>
              <p:nvPr/>
            </p:nvGrpSpPr>
            <p:grpSpPr bwMode="auto">
              <a:xfrm rot="-10896096">
                <a:off x="2927" y="1680"/>
                <a:ext cx="48" cy="433"/>
                <a:chOff x="3600" y="1200"/>
                <a:chExt cx="0" cy="240"/>
              </a:xfrm>
            </p:grpSpPr>
            <p:sp>
              <p:nvSpPr>
                <p:cNvPr id="36913" name="Line 49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14" name="Line 50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15" name="Group 51"/>
              <p:cNvGrpSpPr>
                <a:grpSpLocks/>
              </p:cNvGrpSpPr>
              <p:nvPr/>
            </p:nvGrpSpPr>
            <p:grpSpPr bwMode="auto">
              <a:xfrm rot="-10907968">
                <a:off x="2495" y="1680"/>
                <a:ext cx="48" cy="430"/>
                <a:chOff x="3600" y="1200"/>
                <a:chExt cx="0" cy="240"/>
              </a:xfrm>
            </p:grpSpPr>
            <p:sp>
              <p:nvSpPr>
                <p:cNvPr id="36916" name="Line 52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17" name="Line 53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18" name="Group 54"/>
              <p:cNvGrpSpPr>
                <a:grpSpLocks/>
              </p:cNvGrpSpPr>
              <p:nvPr/>
            </p:nvGrpSpPr>
            <p:grpSpPr bwMode="auto">
              <a:xfrm rot="-82753">
                <a:off x="1344" y="1727"/>
                <a:ext cx="48" cy="240"/>
                <a:chOff x="2928" y="528"/>
                <a:chExt cx="0" cy="240"/>
              </a:xfrm>
            </p:grpSpPr>
            <p:sp>
              <p:nvSpPr>
                <p:cNvPr id="36919" name="Line 55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20" name="Line 56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21" name="Group 57"/>
              <p:cNvGrpSpPr>
                <a:grpSpLocks/>
              </p:cNvGrpSpPr>
              <p:nvPr/>
            </p:nvGrpSpPr>
            <p:grpSpPr bwMode="auto">
              <a:xfrm rot="10663462" flipH="1">
                <a:off x="2590" y="1680"/>
                <a:ext cx="48" cy="288"/>
                <a:chOff x="2928" y="528"/>
                <a:chExt cx="0" cy="240"/>
              </a:xfrm>
            </p:grpSpPr>
            <p:sp>
              <p:nvSpPr>
                <p:cNvPr id="36922" name="Line 58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23" name="Line 59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24" name="Group 60"/>
              <p:cNvGrpSpPr>
                <a:grpSpLocks/>
              </p:cNvGrpSpPr>
              <p:nvPr/>
            </p:nvGrpSpPr>
            <p:grpSpPr bwMode="auto">
              <a:xfrm rot="-10807514">
                <a:off x="1679" y="1582"/>
                <a:ext cx="48" cy="290"/>
                <a:chOff x="2928" y="528"/>
                <a:chExt cx="0" cy="240"/>
              </a:xfrm>
            </p:grpSpPr>
            <p:sp>
              <p:nvSpPr>
                <p:cNvPr id="36925" name="Line 61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26" name="Line 62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27" name="Group 63"/>
              <p:cNvGrpSpPr>
                <a:grpSpLocks/>
              </p:cNvGrpSpPr>
              <p:nvPr/>
            </p:nvGrpSpPr>
            <p:grpSpPr bwMode="auto">
              <a:xfrm rot="3846" flipH="1">
                <a:off x="1776" y="1584"/>
                <a:ext cx="48" cy="96"/>
                <a:chOff x="3600" y="1200"/>
                <a:chExt cx="0" cy="240"/>
              </a:xfrm>
            </p:grpSpPr>
            <p:sp>
              <p:nvSpPr>
                <p:cNvPr id="36928" name="Line 64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29" name="Line 65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30" name="Group 66"/>
              <p:cNvGrpSpPr>
                <a:grpSpLocks/>
              </p:cNvGrpSpPr>
              <p:nvPr/>
            </p:nvGrpSpPr>
            <p:grpSpPr bwMode="auto">
              <a:xfrm rot="-10757062">
                <a:off x="1824" y="1584"/>
                <a:ext cx="49" cy="47"/>
                <a:chOff x="2928" y="528"/>
                <a:chExt cx="0" cy="240"/>
              </a:xfrm>
            </p:grpSpPr>
            <p:sp>
              <p:nvSpPr>
                <p:cNvPr id="36931" name="Line 67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32" name="Line 68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33" name="Group 69"/>
              <p:cNvGrpSpPr>
                <a:grpSpLocks/>
              </p:cNvGrpSpPr>
              <p:nvPr/>
            </p:nvGrpSpPr>
            <p:grpSpPr bwMode="auto">
              <a:xfrm rot="-10807514">
                <a:off x="1583" y="1584"/>
                <a:ext cx="48" cy="384"/>
                <a:chOff x="2928" y="528"/>
                <a:chExt cx="0" cy="240"/>
              </a:xfrm>
            </p:grpSpPr>
            <p:sp>
              <p:nvSpPr>
                <p:cNvPr id="36934" name="Line 70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35" name="Line 71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36" name="Group 72"/>
              <p:cNvGrpSpPr>
                <a:grpSpLocks/>
              </p:cNvGrpSpPr>
              <p:nvPr/>
            </p:nvGrpSpPr>
            <p:grpSpPr bwMode="auto">
              <a:xfrm rot="3846" flipH="1">
                <a:off x="1440" y="1872"/>
                <a:ext cx="48" cy="96"/>
                <a:chOff x="3600" y="1200"/>
                <a:chExt cx="0" cy="240"/>
              </a:xfrm>
            </p:grpSpPr>
            <p:sp>
              <p:nvSpPr>
                <p:cNvPr id="36937" name="Line 73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38" name="Line 74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39" name="Group 75"/>
              <p:cNvGrpSpPr>
                <a:grpSpLocks/>
              </p:cNvGrpSpPr>
              <p:nvPr/>
            </p:nvGrpSpPr>
            <p:grpSpPr bwMode="auto">
              <a:xfrm rot="-10807514">
                <a:off x="3024" y="1776"/>
                <a:ext cx="48" cy="384"/>
                <a:chOff x="2928" y="528"/>
                <a:chExt cx="0" cy="240"/>
              </a:xfrm>
            </p:grpSpPr>
            <p:sp>
              <p:nvSpPr>
                <p:cNvPr id="36940" name="Line 76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41" name="Line 77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42" name="Group 78"/>
              <p:cNvGrpSpPr>
                <a:grpSpLocks/>
              </p:cNvGrpSpPr>
              <p:nvPr/>
            </p:nvGrpSpPr>
            <p:grpSpPr bwMode="auto">
              <a:xfrm rot="-21696096">
                <a:off x="2880" y="1680"/>
                <a:ext cx="48" cy="192"/>
                <a:chOff x="2928" y="528"/>
                <a:chExt cx="0" cy="240"/>
              </a:xfrm>
            </p:grpSpPr>
            <p:sp>
              <p:nvSpPr>
                <p:cNvPr id="36943" name="Line 79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44" name="Line 80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45" name="Group 81"/>
              <p:cNvGrpSpPr>
                <a:grpSpLocks/>
              </p:cNvGrpSpPr>
              <p:nvPr/>
            </p:nvGrpSpPr>
            <p:grpSpPr bwMode="auto">
              <a:xfrm rot="3846" flipH="1">
                <a:off x="2784" y="1680"/>
                <a:ext cx="48" cy="48"/>
                <a:chOff x="3600" y="1200"/>
                <a:chExt cx="0" cy="240"/>
              </a:xfrm>
            </p:grpSpPr>
            <p:sp>
              <p:nvSpPr>
                <p:cNvPr id="36946" name="Line 82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47" name="Line 83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48" name="Group 84"/>
              <p:cNvGrpSpPr>
                <a:grpSpLocks/>
              </p:cNvGrpSpPr>
              <p:nvPr/>
            </p:nvGrpSpPr>
            <p:grpSpPr bwMode="auto">
              <a:xfrm rot="-10757062">
                <a:off x="2688" y="1728"/>
                <a:ext cx="49" cy="47"/>
                <a:chOff x="2928" y="528"/>
                <a:chExt cx="0" cy="240"/>
              </a:xfrm>
            </p:grpSpPr>
            <p:sp>
              <p:nvSpPr>
                <p:cNvPr id="36949" name="Line 85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50" name="Line 86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51" name="Group 87"/>
              <p:cNvGrpSpPr>
                <a:grpSpLocks/>
              </p:cNvGrpSpPr>
              <p:nvPr/>
            </p:nvGrpSpPr>
            <p:grpSpPr bwMode="auto">
              <a:xfrm rot="-10919804">
                <a:off x="3120" y="1968"/>
                <a:ext cx="48" cy="192"/>
                <a:chOff x="2928" y="528"/>
                <a:chExt cx="0" cy="240"/>
              </a:xfrm>
            </p:grpSpPr>
            <p:sp>
              <p:nvSpPr>
                <p:cNvPr id="36952" name="Line 88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53" name="Line 89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54" name="Group 90"/>
              <p:cNvGrpSpPr>
                <a:grpSpLocks/>
              </p:cNvGrpSpPr>
              <p:nvPr/>
            </p:nvGrpSpPr>
            <p:grpSpPr bwMode="auto">
              <a:xfrm rot="-10807514">
                <a:off x="3408" y="1727"/>
                <a:ext cx="48" cy="432"/>
                <a:chOff x="2928" y="528"/>
                <a:chExt cx="0" cy="240"/>
              </a:xfrm>
            </p:grpSpPr>
            <p:sp>
              <p:nvSpPr>
                <p:cNvPr id="36955" name="Line 91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56" name="Line 92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57" name="Group 93"/>
              <p:cNvGrpSpPr>
                <a:grpSpLocks/>
              </p:cNvGrpSpPr>
              <p:nvPr/>
            </p:nvGrpSpPr>
            <p:grpSpPr bwMode="auto">
              <a:xfrm rot="-82753">
                <a:off x="3552" y="1728"/>
                <a:ext cx="48" cy="288"/>
                <a:chOff x="2928" y="528"/>
                <a:chExt cx="0" cy="240"/>
              </a:xfrm>
            </p:grpSpPr>
            <p:sp>
              <p:nvSpPr>
                <p:cNvPr id="36958" name="Line 94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59" name="Line 95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60" name="Group 96"/>
              <p:cNvGrpSpPr>
                <a:grpSpLocks/>
              </p:cNvGrpSpPr>
              <p:nvPr/>
            </p:nvGrpSpPr>
            <p:grpSpPr bwMode="auto">
              <a:xfrm rot="3846" flipH="1">
                <a:off x="3648" y="1728"/>
                <a:ext cx="48" cy="48"/>
                <a:chOff x="3600" y="1200"/>
                <a:chExt cx="0" cy="240"/>
              </a:xfrm>
            </p:grpSpPr>
            <p:sp>
              <p:nvSpPr>
                <p:cNvPr id="36961" name="Line 97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62" name="Line 98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63" name="Group 99"/>
              <p:cNvGrpSpPr>
                <a:grpSpLocks/>
              </p:cNvGrpSpPr>
              <p:nvPr/>
            </p:nvGrpSpPr>
            <p:grpSpPr bwMode="auto">
              <a:xfrm rot="-10815897">
                <a:off x="3743" y="1680"/>
                <a:ext cx="48" cy="191"/>
                <a:chOff x="3600" y="1200"/>
                <a:chExt cx="0" cy="240"/>
              </a:xfrm>
            </p:grpSpPr>
            <p:sp>
              <p:nvSpPr>
                <p:cNvPr id="36964" name="Line 100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65" name="Line 101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66" name="Group 102"/>
              <p:cNvGrpSpPr>
                <a:grpSpLocks/>
              </p:cNvGrpSpPr>
              <p:nvPr/>
            </p:nvGrpSpPr>
            <p:grpSpPr bwMode="auto">
              <a:xfrm rot="64559" flipH="1">
                <a:off x="3888" y="1728"/>
                <a:ext cx="48" cy="336"/>
                <a:chOff x="2928" y="528"/>
                <a:chExt cx="0" cy="240"/>
              </a:xfrm>
            </p:grpSpPr>
            <p:sp>
              <p:nvSpPr>
                <p:cNvPr id="36967" name="Line 103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68" name="Line 104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69" name="Group 105"/>
              <p:cNvGrpSpPr>
                <a:grpSpLocks/>
              </p:cNvGrpSpPr>
              <p:nvPr/>
            </p:nvGrpSpPr>
            <p:grpSpPr bwMode="auto">
              <a:xfrm rot="10663462" flipH="1">
                <a:off x="3936" y="1774"/>
                <a:ext cx="48" cy="385"/>
                <a:chOff x="2928" y="528"/>
                <a:chExt cx="0" cy="240"/>
              </a:xfrm>
            </p:grpSpPr>
            <p:sp>
              <p:nvSpPr>
                <p:cNvPr id="36970" name="Line 106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71" name="Line 107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72" name="Group 108"/>
              <p:cNvGrpSpPr>
                <a:grpSpLocks/>
              </p:cNvGrpSpPr>
              <p:nvPr/>
            </p:nvGrpSpPr>
            <p:grpSpPr bwMode="auto">
              <a:xfrm rot="-10815897">
                <a:off x="4032" y="1919"/>
                <a:ext cx="48" cy="240"/>
                <a:chOff x="3600" y="1200"/>
                <a:chExt cx="0" cy="240"/>
              </a:xfrm>
            </p:grpSpPr>
            <p:sp>
              <p:nvSpPr>
                <p:cNvPr id="36973" name="Line 109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74" name="Line 110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75" name="Group 111"/>
              <p:cNvGrpSpPr>
                <a:grpSpLocks/>
              </p:cNvGrpSpPr>
              <p:nvPr/>
            </p:nvGrpSpPr>
            <p:grpSpPr bwMode="auto">
              <a:xfrm rot="-10919804">
                <a:off x="4128" y="1968"/>
                <a:ext cx="96" cy="192"/>
                <a:chOff x="2928" y="528"/>
                <a:chExt cx="0" cy="240"/>
              </a:xfrm>
            </p:grpSpPr>
            <p:sp>
              <p:nvSpPr>
                <p:cNvPr id="36976" name="Line 112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77" name="Line 113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78" name="Group 114"/>
              <p:cNvGrpSpPr>
                <a:grpSpLocks/>
              </p:cNvGrpSpPr>
              <p:nvPr/>
            </p:nvGrpSpPr>
            <p:grpSpPr bwMode="auto">
              <a:xfrm rot="-10848682">
                <a:off x="2113" y="1679"/>
                <a:ext cx="48" cy="432"/>
                <a:chOff x="3600" y="1200"/>
                <a:chExt cx="0" cy="240"/>
              </a:xfrm>
            </p:grpSpPr>
            <p:sp>
              <p:nvSpPr>
                <p:cNvPr id="36979" name="Line 115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80" name="Line 116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81" name="Group 117"/>
              <p:cNvGrpSpPr>
                <a:grpSpLocks/>
              </p:cNvGrpSpPr>
              <p:nvPr/>
            </p:nvGrpSpPr>
            <p:grpSpPr bwMode="auto">
              <a:xfrm rot="-10848682">
                <a:off x="4368" y="1680"/>
                <a:ext cx="48" cy="432"/>
                <a:chOff x="3600" y="1200"/>
                <a:chExt cx="0" cy="240"/>
              </a:xfrm>
            </p:grpSpPr>
            <p:sp>
              <p:nvSpPr>
                <p:cNvPr id="36982" name="Line 118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83" name="Line 119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84" name="Group 120"/>
              <p:cNvGrpSpPr>
                <a:grpSpLocks/>
              </p:cNvGrpSpPr>
              <p:nvPr/>
            </p:nvGrpSpPr>
            <p:grpSpPr bwMode="auto">
              <a:xfrm rot="-10919804">
                <a:off x="4416" y="1680"/>
                <a:ext cx="96" cy="192"/>
                <a:chOff x="2928" y="528"/>
                <a:chExt cx="0" cy="240"/>
              </a:xfrm>
            </p:grpSpPr>
            <p:sp>
              <p:nvSpPr>
                <p:cNvPr id="36985" name="Line 121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86" name="Line 122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87" name="Group 123"/>
              <p:cNvGrpSpPr>
                <a:grpSpLocks/>
              </p:cNvGrpSpPr>
              <p:nvPr/>
            </p:nvGrpSpPr>
            <p:grpSpPr bwMode="auto">
              <a:xfrm rot="-10815897">
                <a:off x="4704" y="1680"/>
                <a:ext cx="48" cy="240"/>
                <a:chOff x="3600" y="1200"/>
                <a:chExt cx="0" cy="240"/>
              </a:xfrm>
            </p:grpSpPr>
            <p:sp>
              <p:nvSpPr>
                <p:cNvPr id="36988" name="Line 124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89" name="Line 125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90" name="Group 126"/>
              <p:cNvGrpSpPr>
                <a:grpSpLocks/>
              </p:cNvGrpSpPr>
              <p:nvPr/>
            </p:nvGrpSpPr>
            <p:grpSpPr bwMode="auto">
              <a:xfrm rot="-10919804">
                <a:off x="4560" y="1680"/>
                <a:ext cx="96" cy="144"/>
                <a:chOff x="2928" y="528"/>
                <a:chExt cx="0" cy="240"/>
              </a:xfrm>
            </p:grpSpPr>
            <p:sp>
              <p:nvSpPr>
                <p:cNvPr id="36991" name="Line 127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92" name="Line 128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6993" name="Group 129"/>
              <p:cNvGrpSpPr>
                <a:grpSpLocks/>
              </p:cNvGrpSpPr>
              <p:nvPr/>
            </p:nvGrpSpPr>
            <p:grpSpPr bwMode="auto">
              <a:xfrm rot="-10919804">
                <a:off x="1200" y="1776"/>
                <a:ext cx="48" cy="192"/>
                <a:chOff x="2928" y="528"/>
                <a:chExt cx="0" cy="240"/>
              </a:xfrm>
            </p:grpSpPr>
            <p:sp>
              <p:nvSpPr>
                <p:cNvPr id="36994" name="Line 130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6995" name="Line 131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</p:grpSp>
        <p:cxnSp>
          <p:nvCxnSpPr>
            <p:cNvPr id="36996" name="AutoShape 132"/>
            <p:cNvCxnSpPr>
              <a:cxnSpLocks noChangeShapeType="1"/>
            </p:cNvCxnSpPr>
            <p:nvPr/>
          </p:nvCxnSpPr>
          <p:spPr bwMode="auto">
            <a:xfrm rot="16200000" flipH="1">
              <a:off x="905" y="2031"/>
              <a:ext cx="296" cy="4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997" name="AutoShape 133"/>
            <p:cNvCxnSpPr>
              <a:cxnSpLocks noChangeShapeType="1"/>
              <a:stCxn id="36869" idx="3"/>
            </p:cNvCxnSpPr>
            <p:nvPr/>
          </p:nvCxnSpPr>
          <p:spPr bwMode="auto">
            <a:xfrm>
              <a:off x="1657" y="1595"/>
              <a:ext cx="400" cy="14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001" name="Rectangle 137"/>
            <p:cNvSpPr>
              <a:spLocks noChangeArrowheads="1"/>
            </p:cNvSpPr>
            <p:nvPr/>
          </p:nvSpPr>
          <p:spPr bwMode="auto">
            <a:xfrm>
              <a:off x="2153" y="1311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FF8000"/>
                  </a:solidFill>
                  <a:latin typeface="Comic Sans MS" panose="030F0702030302020204" pitchFamily="66" charset="0"/>
                </a:rPr>
                <a:t>A</a:t>
              </a:r>
              <a:endPara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7002" name="Rectangle 138"/>
            <p:cNvSpPr>
              <a:spLocks noChangeArrowheads="1"/>
            </p:cNvSpPr>
            <p:nvPr/>
          </p:nvSpPr>
          <p:spPr bwMode="auto">
            <a:xfrm>
              <a:off x="2441" y="1071"/>
              <a:ext cx="2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FF0000"/>
                  </a:solidFill>
                  <a:latin typeface="Comic Sans MS" panose="030F0702030302020204" pitchFamily="66" charset="0"/>
                </a:rPr>
                <a:t>G</a:t>
              </a:r>
              <a:endPara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7003" name="Rectangle 139"/>
            <p:cNvSpPr>
              <a:spLocks noChangeArrowheads="1"/>
            </p:cNvSpPr>
            <p:nvPr/>
          </p:nvSpPr>
          <p:spPr bwMode="auto">
            <a:xfrm>
              <a:off x="2297" y="2223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FF8000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37004" name="Rectangle 140"/>
            <p:cNvSpPr>
              <a:spLocks noChangeArrowheads="1"/>
            </p:cNvSpPr>
            <p:nvPr/>
          </p:nvSpPr>
          <p:spPr bwMode="auto">
            <a:xfrm>
              <a:off x="2585" y="2031"/>
              <a:ext cx="2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00FF00"/>
                  </a:solidFill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37005" name="Rectangle 141"/>
            <p:cNvSpPr>
              <a:spLocks noChangeArrowheads="1"/>
            </p:cNvSpPr>
            <p:nvPr/>
          </p:nvSpPr>
          <p:spPr bwMode="auto">
            <a:xfrm>
              <a:off x="2777" y="1119"/>
              <a:ext cx="2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33CCFF"/>
                  </a:solidFill>
                  <a:latin typeface="Comic Sans MS" panose="030F0702030302020204" pitchFamily="66" charset="0"/>
                </a:rPr>
                <a:t>T</a:t>
              </a:r>
            </a:p>
          </p:txBody>
        </p:sp>
        <p:sp>
          <p:nvSpPr>
            <p:cNvPr id="37006" name="Rectangle 142"/>
            <p:cNvSpPr>
              <a:spLocks noChangeArrowheads="1"/>
            </p:cNvSpPr>
            <p:nvPr/>
          </p:nvSpPr>
          <p:spPr bwMode="auto">
            <a:xfrm>
              <a:off x="1913" y="2367"/>
              <a:ext cx="2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33CCFF"/>
                  </a:solidFill>
                  <a:latin typeface="Comic Sans MS" panose="030F0702030302020204" pitchFamily="66" charset="0"/>
                </a:rPr>
                <a:t>T</a:t>
              </a:r>
              <a:endPara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7007" name="Rectangle 143"/>
            <p:cNvSpPr>
              <a:spLocks noChangeArrowheads="1"/>
            </p:cNvSpPr>
            <p:nvPr/>
          </p:nvSpPr>
          <p:spPr bwMode="auto">
            <a:xfrm>
              <a:off x="2681" y="2367"/>
              <a:ext cx="2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33CCFF"/>
                  </a:solidFill>
                  <a:latin typeface="Comic Sans MS" panose="030F0702030302020204" pitchFamily="66" charset="0"/>
                </a:rPr>
                <a:t>T</a:t>
              </a:r>
              <a:endPara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37013" name="Group 149"/>
          <p:cNvGrpSpPr>
            <a:grpSpLocks/>
          </p:cNvGrpSpPr>
          <p:nvPr/>
        </p:nvGrpSpPr>
        <p:grpSpPr bwMode="auto">
          <a:xfrm>
            <a:off x="4560888" y="2124075"/>
            <a:ext cx="4343400" cy="3536950"/>
            <a:chOff x="2873" y="1215"/>
            <a:chExt cx="2736" cy="2228"/>
          </a:xfrm>
        </p:grpSpPr>
        <p:pic>
          <p:nvPicPr>
            <p:cNvPr id="3686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1" y="3087"/>
              <a:ext cx="384" cy="3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868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3" y="1695"/>
              <a:ext cx="1144" cy="9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871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" y="2614"/>
              <a:ext cx="122" cy="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6998" name="AutoShape 134"/>
            <p:cNvCxnSpPr>
              <a:cxnSpLocks noChangeShapeType="1"/>
              <a:stCxn id="36868" idx="0"/>
            </p:cNvCxnSpPr>
            <p:nvPr/>
          </p:nvCxnSpPr>
          <p:spPr bwMode="auto">
            <a:xfrm rot="5400000" flipH="1">
              <a:off x="3669" y="1438"/>
              <a:ext cx="88" cy="42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999" name="AutoShape 135"/>
            <p:cNvCxnSpPr>
              <a:cxnSpLocks noChangeShapeType="1"/>
              <a:stCxn id="36868" idx="2"/>
            </p:cNvCxnSpPr>
            <p:nvPr/>
          </p:nvCxnSpPr>
          <p:spPr bwMode="auto">
            <a:xfrm rot="16200000" flipV="1">
              <a:off x="3066" y="1790"/>
              <a:ext cx="666" cy="1052"/>
            </a:xfrm>
            <a:prstGeom prst="curvedConnector4">
              <a:avLst>
                <a:gd name="adj1" fmla="val -21620"/>
                <a:gd name="adj2" fmla="val 7718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000" name="AutoShape 136"/>
            <p:cNvCxnSpPr>
              <a:cxnSpLocks noChangeShapeType="1"/>
              <a:stCxn id="37009" idx="0"/>
            </p:cNvCxnSpPr>
            <p:nvPr/>
          </p:nvCxnSpPr>
          <p:spPr bwMode="auto">
            <a:xfrm rot="5400000" flipH="1">
              <a:off x="4249" y="655"/>
              <a:ext cx="240" cy="135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008" name="AutoShape 144"/>
            <p:cNvCxnSpPr>
              <a:cxnSpLocks noChangeShapeType="1"/>
            </p:cNvCxnSpPr>
            <p:nvPr/>
          </p:nvCxnSpPr>
          <p:spPr bwMode="auto">
            <a:xfrm rot="5400000" flipH="1">
              <a:off x="3410" y="1561"/>
              <a:ext cx="1678" cy="1315"/>
            </a:xfrm>
            <a:prstGeom prst="curvedConnector3">
              <a:avLst>
                <a:gd name="adj1" fmla="val 10208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37009" name="Picture 145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7" y="1455"/>
              <a:ext cx="1122" cy="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7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50825" y="333375"/>
            <a:ext cx="86423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Les gènes de</a:t>
            </a:r>
            <a:r>
              <a:rPr lang="fr-FR" altLang="fr-FR" sz="2000" b="1">
                <a:solidFill>
                  <a:srgbClr val="FFFF66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toutes les espèces</a:t>
            </a:r>
            <a:r>
              <a:rPr lang="fr-FR" altLang="fr-FR" sz="2000" b="1">
                <a:solidFill>
                  <a:srgbClr val="FFFF66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sont écrits </a:t>
            </a:r>
          </a:p>
          <a:p>
            <a:pPr algn="ctr"/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avec les mêmes 4 bases azotées de l’ADN (A, C, G et T) : </a:t>
            </a:r>
          </a:p>
          <a:p>
            <a:pPr algn="ctr"/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l’alphabet génétique est universel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.</a:t>
            </a:r>
            <a:endParaRPr lang="fr-FR" altLang="fr-FR" sz="2000" b="1"/>
          </a:p>
        </p:txBody>
      </p:sp>
      <p:grpSp>
        <p:nvGrpSpPr>
          <p:cNvPr id="26777" name="Group 153"/>
          <p:cNvGrpSpPr>
            <a:grpSpLocks/>
          </p:cNvGrpSpPr>
          <p:nvPr/>
        </p:nvGrpSpPr>
        <p:grpSpPr bwMode="auto">
          <a:xfrm>
            <a:off x="0" y="2205038"/>
            <a:ext cx="3352800" cy="2454275"/>
            <a:chOff x="1728" y="1488"/>
            <a:chExt cx="2112" cy="1546"/>
          </a:xfrm>
        </p:grpSpPr>
        <p:grpSp>
          <p:nvGrpSpPr>
            <p:cNvPr id="26632" name="Group 8"/>
            <p:cNvGrpSpPr>
              <a:grpSpLocks/>
            </p:cNvGrpSpPr>
            <p:nvPr/>
          </p:nvGrpSpPr>
          <p:grpSpPr bwMode="auto">
            <a:xfrm rot="-2096749">
              <a:off x="1728" y="1920"/>
              <a:ext cx="2112" cy="576"/>
              <a:chOff x="1108" y="1347"/>
              <a:chExt cx="3840" cy="1051"/>
            </a:xfrm>
          </p:grpSpPr>
          <p:grpSp>
            <p:nvGrpSpPr>
              <p:cNvPr id="26633" name="Group 9"/>
              <p:cNvGrpSpPr>
                <a:grpSpLocks/>
              </p:cNvGrpSpPr>
              <p:nvPr/>
            </p:nvGrpSpPr>
            <p:grpSpPr bwMode="auto">
              <a:xfrm rot="-6063835">
                <a:off x="2502" y="-47"/>
                <a:ext cx="1051" cy="3840"/>
                <a:chOff x="2016" y="480"/>
                <a:chExt cx="1051" cy="3840"/>
              </a:xfrm>
            </p:grpSpPr>
            <p:grpSp>
              <p:nvGrpSpPr>
                <p:cNvPr id="26634" name="Group 10"/>
                <p:cNvGrpSpPr>
                  <a:grpSpLocks/>
                </p:cNvGrpSpPr>
                <p:nvPr/>
              </p:nvGrpSpPr>
              <p:grpSpPr bwMode="auto">
                <a:xfrm>
                  <a:off x="2064" y="480"/>
                  <a:ext cx="1003" cy="3580"/>
                  <a:chOff x="2064" y="480"/>
                  <a:chExt cx="1003" cy="3580"/>
                </a:xfrm>
              </p:grpSpPr>
              <p:grpSp>
                <p:nvGrpSpPr>
                  <p:cNvPr id="26635" name="Group 11"/>
                  <p:cNvGrpSpPr>
                    <a:grpSpLocks/>
                  </p:cNvGrpSpPr>
                  <p:nvPr/>
                </p:nvGrpSpPr>
                <p:grpSpPr bwMode="auto">
                  <a:xfrm rot="526776">
                    <a:off x="2496" y="480"/>
                    <a:ext cx="571" cy="1804"/>
                    <a:chOff x="2352" y="432"/>
                    <a:chExt cx="571" cy="1804"/>
                  </a:xfrm>
                </p:grpSpPr>
                <p:sp>
                  <p:nvSpPr>
                    <p:cNvPr id="26636" name="Freeform 12"/>
                    <p:cNvSpPr>
                      <a:spLocks/>
                    </p:cNvSpPr>
                    <p:nvPr/>
                  </p:nvSpPr>
                  <p:spPr bwMode="auto">
                    <a:xfrm>
                      <a:off x="2496" y="432"/>
                      <a:ext cx="427" cy="91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  <p:sp>
                  <p:nvSpPr>
                    <p:cNvPr id="26637" name="Freeform 13"/>
                    <p:cNvSpPr>
                      <a:spLocks/>
                    </p:cNvSpPr>
                    <p:nvPr/>
                  </p:nvSpPr>
                  <p:spPr bwMode="auto">
                    <a:xfrm rot="-145982">
                      <a:off x="2352" y="1344"/>
                      <a:ext cx="427" cy="89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</p:grpSp>
              <p:grpSp>
                <p:nvGrpSpPr>
                  <p:cNvPr id="26638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2064" y="2256"/>
                    <a:ext cx="571" cy="1804"/>
                    <a:chOff x="2352" y="432"/>
                    <a:chExt cx="571" cy="1804"/>
                  </a:xfrm>
                </p:grpSpPr>
                <p:sp>
                  <p:nvSpPr>
                    <p:cNvPr id="26639" name="Freeform 15"/>
                    <p:cNvSpPr>
                      <a:spLocks/>
                    </p:cNvSpPr>
                    <p:nvPr/>
                  </p:nvSpPr>
                  <p:spPr bwMode="auto">
                    <a:xfrm>
                      <a:off x="2496" y="432"/>
                      <a:ext cx="427" cy="91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  <p:sp>
                  <p:nvSpPr>
                    <p:cNvPr id="26640" name="Freeform 16"/>
                    <p:cNvSpPr>
                      <a:spLocks/>
                    </p:cNvSpPr>
                    <p:nvPr/>
                  </p:nvSpPr>
                  <p:spPr bwMode="auto">
                    <a:xfrm rot="-145982">
                      <a:off x="2352" y="1344"/>
                      <a:ext cx="427" cy="89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</p:grpSp>
            </p:grpSp>
            <p:grpSp>
              <p:nvGrpSpPr>
                <p:cNvPr id="26641" name="Group 17"/>
                <p:cNvGrpSpPr>
                  <a:grpSpLocks/>
                </p:cNvGrpSpPr>
                <p:nvPr/>
              </p:nvGrpSpPr>
              <p:grpSpPr bwMode="auto">
                <a:xfrm>
                  <a:off x="2016" y="740"/>
                  <a:ext cx="1003" cy="3580"/>
                  <a:chOff x="2064" y="480"/>
                  <a:chExt cx="1003" cy="3580"/>
                </a:xfrm>
              </p:grpSpPr>
              <p:grpSp>
                <p:nvGrpSpPr>
                  <p:cNvPr id="26642" name="Group 18"/>
                  <p:cNvGrpSpPr>
                    <a:grpSpLocks/>
                  </p:cNvGrpSpPr>
                  <p:nvPr/>
                </p:nvGrpSpPr>
                <p:grpSpPr bwMode="auto">
                  <a:xfrm rot="526776">
                    <a:off x="2496" y="480"/>
                    <a:ext cx="571" cy="1804"/>
                    <a:chOff x="2352" y="432"/>
                    <a:chExt cx="571" cy="1804"/>
                  </a:xfrm>
                </p:grpSpPr>
                <p:sp>
                  <p:nvSpPr>
                    <p:cNvPr id="26643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2496" y="432"/>
                      <a:ext cx="427" cy="91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  <p:sp>
                  <p:nvSpPr>
                    <p:cNvPr id="26644" name="Freeform 20"/>
                    <p:cNvSpPr>
                      <a:spLocks/>
                    </p:cNvSpPr>
                    <p:nvPr/>
                  </p:nvSpPr>
                  <p:spPr bwMode="auto">
                    <a:xfrm rot="-145982">
                      <a:off x="2352" y="1344"/>
                      <a:ext cx="427" cy="89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</p:grpSp>
              <p:grpSp>
                <p:nvGrpSpPr>
                  <p:cNvPr id="26645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064" y="2256"/>
                    <a:ext cx="571" cy="1804"/>
                    <a:chOff x="2352" y="432"/>
                    <a:chExt cx="571" cy="1804"/>
                  </a:xfrm>
                </p:grpSpPr>
                <p:sp>
                  <p:nvSpPr>
                    <p:cNvPr id="26646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2496" y="432"/>
                      <a:ext cx="427" cy="91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  <p:sp>
                  <p:nvSpPr>
                    <p:cNvPr id="26647" name="Freeform 23"/>
                    <p:cNvSpPr>
                      <a:spLocks/>
                    </p:cNvSpPr>
                    <p:nvPr/>
                  </p:nvSpPr>
                  <p:spPr bwMode="auto">
                    <a:xfrm rot="-145982">
                      <a:off x="2352" y="1344"/>
                      <a:ext cx="427" cy="89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</p:grpSp>
            </p:grpSp>
          </p:grpSp>
          <p:grpSp>
            <p:nvGrpSpPr>
              <p:cNvPr id="26648" name="Group 24"/>
              <p:cNvGrpSpPr>
                <a:grpSpLocks/>
              </p:cNvGrpSpPr>
              <p:nvPr/>
            </p:nvGrpSpPr>
            <p:grpSpPr bwMode="auto">
              <a:xfrm rot="-21696096">
                <a:off x="1969" y="1583"/>
                <a:ext cx="48" cy="192"/>
                <a:chOff x="2928" y="528"/>
                <a:chExt cx="0" cy="240"/>
              </a:xfrm>
            </p:grpSpPr>
            <p:sp>
              <p:nvSpPr>
                <p:cNvPr id="26649" name="Line 25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50" name="Line 26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51" name="Group 27"/>
              <p:cNvGrpSpPr>
                <a:grpSpLocks/>
              </p:cNvGrpSpPr>
              <p:nvPr/>
            </p:nvGrpSpPr>
            <p:grpSpPr bwMode="auto">
              <a:xfrm rot="-10757062">
                <a:off x="2302" y="2016"/>
                <a:ext cx="49" cy="47"/>
                <a:chOff x="2928" y="528"/>
                <a:chExt cx="0" cy="240"/>
              </a:xfrm>
            </p:grpSpPr>
            <p:sp>
              <p:nvSpPr>
                <p:cNvPr id="26652" name="Line 28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53" name="Line 29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54" name="Group 30"/>
              <p:cNvGrpSpPr>
                <a:grpSpLocks/>
              </p:cNvGrpSpPr>
              <p:nvPr/>
            </p:nvGrpSpPr>
            <p:grpSpPr bwMode="auto">
              <a:xfrm rot="-10919804">
                <a:off x="2208" y="1920"/>
                <a:ext cx="48" cy="192"/>
                <a:chOff x="2928" y="528"/>
                <a:chExt cx="0" cy="240"/>
              </a:xfrm>
            </p:grpSpPr>
            <p:sp>
              <p:nvSpPr>
                <p:cNvPr id="26655" name="Line 31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56" name="Line 32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57" name="Group 33"/>
              <p:cNvGrpSpPr>
                <a:grpSpLocks/>
              </p:cNvGrpSpPr>
              <p:nvPr/>
            </p:nvGrpSpPr>
            <p:grpSpPr bwMode="auto">
              <a:xfrm rot="3846" flipH="1">
                <a:off x="1535" y="1727"/>
                <a:ext cx="48" cy="240"/>
                <a:chOff x="3600" y="1200"/>
                <a:chExt cx="0" cy="240"/>
              </a:xfrm>
            </p:grpSpPr>
            <p:sp>
              <p:nvSpPr>
                <p:cNvPr id="26658" name="Line 34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59" name="Line 35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60" name="Group 36"/>
              <p:cNvGrpSpPr>
                <a:grpSpLocks/>
              </p:cNvGrpSpPr>
              <p:nvPr/>
            </p:nvGrpSpPr>
            <p:grpSpPr bwMode="auto">
              <a:xfrm rot="-10848682">
                <a:off x="2017" y="1583"/>
                <a:ext cx="48" cy="432"/>
                <a:chOff x="3600" y="1200"/>
                <a:chExt cx="0" cy="240"/>
              </a:xfrm>
            </p:grpSpPr>
            <p:sp>
              <p:nvSpPr>
                <p:cNvPr id="26661" name="Line 37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62" name="Line 38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63" name="Group 39"/>
              <p:cNvGrpSpPr>
                <a:grpSpLocks/>
              </p:cNvGrpSpPr>
              <p:nvPr/>
            </p:nvGrpSpPr>
            <p:grpSpPr bwMode="auto">
              <a:xfrm rot="-10815897">
                <a:off x="2400" y="1823"/>
                <a:ext cx="48" cy="288"/>
                <a:chOff x="3600" y="1200"/>
                <a:chExt cx="0" cy="240"/>
              </a:xfrm>
            </p:grpSpPr>
            <p:sp>
              <p:nvSpPr>
                <p:cNvPr id="26664" name="Line 40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65" name="Line 41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66" name="Group 42"/>
              <p:cNvGrpSpPr>
                <a:grpSpLocks/>
              </p:cNvGrpSpPr>
              <p:nvPr/>
            </p:nvGrpSpPr>
            <p:grpSpPr bwMode="auto">
              <a:xfrm rot="64559" flipH="1">
                <a:off x="4319" y="1679"/>
                <a:ext cx="51" cy="480"/>
                <a:chOff x="2928" y="528"/>
                <a:chExt cx="0" cy="240"/>
              </a:xfrm>
            </p:grpSpPr>
            <p:sp>
              <p:nvSpPr>
                <p:cNvPr id="26667" name="Line 43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68" name="Line 44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69" name="Group 45"/>
              <p:cNvGrpSpPr>
                <a:grpSpLocks/>
              </p:cNvGrpSpPr>
              <p:nvPr/>
            </p:nvGrpSpPr>
            <p:grpSpPr bwMode="auto">
              <a:xfrm rot="-10777600">
                <a:off x="3311" y="1823"/>
                <a:ext cx="48" cy="336"/>
                <a:chOff x="3600" y="1200"/>
                <a:chExt cx="0" cy="240"/>
              </a:xfrm>
            </p:grpSpPr>
            <p:sp>
              <p:nvSpPr>
                <p:cNvPr id="26670" name="Line 46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71" name="Line 47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72" name="Group 48"/>
              <p:cNvGrpSpPr>
                <a:grpSpLocks/>
              </p:cNvGrpSpPr>
              <p:nvPr/>
            </p:nvGrpSpPr>
            <p:grpSpPr bwMode="auto">
              <a:xfrm rot="-10896096">
                <a:off x="2927" y="1680"/>
                <a:ext cx="48" cy="433"/>
                <a:chOff x="3600" y="1200"/>
                <a:chExt cx="0" cy="240"/>
              </a:xfrm>
            </p:grpSpPr>
            <p:sp>
              <p:nvSpPr>
                <p:cNvPr id="26673" name="Line 49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74" name="Line 50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75" name="Group 51"/>
              <p:cNvGrpSpPr>
                <a:grpSpLocks/>
              </p:cNvGrpSpPr>
              <p:nvPr/>
            </p:nvGrpSpPr>
            <p:grpSpPr bwMode="auto">
              <a:xfrm rot="-10907968">
                <a:off x="2495" y="1680"/>
                <a:ext cx="48" cy="430"/>
                <a:chOff x="3600" y="1200"/>
                <a:chExt cx="0" cy="240"/>
              </a:xfrm>
            </p:grpSpPr>
            <p:sp>
              <p:nvSpPr>
                <p:cNvPr id="26676" name="Line 52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77" name="Line 53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78" name="Group 54"/>
              <p:cNvGrpSpPr>
                <a:grpSpLocks/>
              </p:cNvGrpSpPr>
              <p:nvPr/>
            </p:nvGrpSpPr>
            <p:grpSpPr bwMode="auto">
              <a:xfrm rot="-82753">
                <a:off x="1344" y="1727"/>
                <a:ext cx="48" cy="240"/>
                <a:chOff x="2928" y="528"/>
                <a:chExt cx="0" cy="240"/>
              </a:xfrm>
            </p:grpSpPr>
            <p:sp>
              <p:nvSpPr>
                <p:cNvPr id="26679" name="Line 55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80" name="Line 56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81" name="Group 57"/>
              <p:cNvGrpSpPr>
                <a:grpSpLocks/>
              </p:cNvGrpSpPr>
              <p:nvPr/>
            </p:nvGrpSpPr>
            <p:grpSpPr bwMode="auto">
              <a:xfrm rot="10663462" flipH="1">
                <a:off x="2590" y="1680"/>
                <a:ext cx="48" cy="288"/>
                <a:chOff x="2928" y="528"/>
                <a:chExt cx="0" cy="240"/>
              </a:xfrm>
            </p:grpSpPr>
            <p:sp>
              <p:nvSpPr>
                <p:cNvPr id="26682" name="Line 58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83" name="Line 59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84" name="Group 60"/>
              <p:cNvGrpSpPr>
                <a:grpSpLocks/>
              </p:cNvGrpSpPr>
              <p:nvPr/>
            </p:nvGrpSpPr>
            <p:grpSpPr bwMode="auto">
              <a:xfrm rot="-10807514">
                <a:off x="1679" y="1582"/>
                <a:ext cx="48" cy="290"/>
                <a:chOff x="2928" y="528"/>
                <a:chExt cx="0" cy="240"/>
              </a:xfrm>
            </p:grpSpPr>
            <p:sp>
              <p:nvSpPr>
                <p:cNvPr id="26685" name="Line 61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86" name="Line 62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87" name="Group 63"/>
              <p:cNvGrpSpPr>
                <a:grpSpLocks/>
              </p:cNvGrpSpPr>
              <p:nvPr/>
            </p:nvGrpSpPr>
            <p:grpSpPr bwMode="auto">
              <a:xfrm rot="3846" flipH="1">
                <a:off x="1776" y="1584"/>
                <a:ext cx="48" cy="96"/>
                <a:chOff x="3600" y="1200"/>
                <a:chExt cx="0" cy="240"/>
              </a:xfrm>
            </p:grpSpPr>
            <p:sp>
              <p:nvSpPr>
                <p:cNvPr id="26688" name="Line 64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89" name="Line 65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90" name="Group 66"/>
              <p:cNvGrpSpPr>
                <a:grpSpLocks/>
              </p:cNvGrpSpPr>
              <p:nvPr/>
            </p:nvGrpSpPr>
            <p:grpSpPr bwMode="auto">
              <a:xfrm rot="-10757062">
                <a:off x="1824" y="1584"/>
                <a:ext cx="49" cy="47"/>
                <a:chOff x="2928" y="528"/>
                <a:chExt cx="0" cy="240"/>
              </a:xfrm>
            </p:grpSpPr>
            <p:sp>
              <p:nvSpPr>
                <p:cNvPr id="26691" name="Line 67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92" name="Line 68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93" name="Group 69"/>
              <p:cNvGrpSpPr>
                <a:grpSpLocks/>
              </p:cNvGrpSpPr>
              <p:nvPr/>
            </p:nvGrpSpPr>
            <p:grpSpPr bwMode="auto">
              <a:xfrm rot="-10807514">
                <a:off x="1583" y="1584"/>
                <a:ext cx="48" cy="384"/>
                <a:chOff x="2928" y="528"/>
                <a:chExt cx="0" cy="240"/>
              </a:xfrm>
            </p:grpSpPr>
            <p:sp>
              <p:nvSpPr>
                <p:cNvPr id="26694" name="Line 70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95" name="Line 71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96" name="Group 72"/>
              <p:cNvGrpSpPr>
                <a:grpSpLocks/>
              </p:cNvGrpSpPr>
              <p:nvPr/>
            </p:nvGrpSpPr>
            <p:grpSpPr bwMode="auto">
              <a:xfrm rot="3846" flipH="1">
                <a:off x="1440" y="1872"/>
                <a:ext cx="48" cy="96"/>
                <a:chOff x="3600" y="1200"/>
                <a:chExt cx="0" cy="240"/>
              </a:xfrm>
            </p:grpSpPr>
            <p:sp>
              <p:nvSpPr>
                <p:cNvPr id="26697" name="Line 73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698" name="Line 74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699" name="Group 75"/>
              <p:cNvGrpSpPr>
                <a:grpSpLocks/>
              </p:cNvGrpSpPr>
              <p:nvPr/>
            </p:nvGrpSpPr>
            <p:grpSpPr bwMode="auto">
              <a:xfrm rot="-10807514">
                <a:off x="3024" y="1776"/>
                <a:ext cx="48" cy="384"/>
                <a:chOff x="2928" y="528"/>
                <a:chExt cx="0" cy="240"/>
              </a:xfrm>
            </p:grpSpPr>
            <p:sp>
              <p:nvSpPr>
                <p:cNvPr id="26700" name="Line 76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01" name="Line 77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02" name="Group 78"/>
              <p:cNvGrpSpPr>
                <a:grpSpLocks/>
              </p:cNvGrpSpPr>
              <p:nvPr/>
            </p:nvGrpSpPr>
            <p:grpSpPr bwMode="auto">
              <a:xfrm rot="-21696096">
                <a:off x="2880" y="1680"/>
                <a:ext cx="48" cy="192"/>
                <a:chOff x="2928" y="528"/>
                <a:chExt cx="0" cy="240"/>
              </a:xfrm>
            </p:grpSpPr>
            <p:sp>
              <p:nvSpPr>
                <p:cNvPr id="26703" name="Line 79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04" name="Line 80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05" name="Group 81"/>
              <p:cNvGrpSpPr>
                <a:grpSpLocks/>
              </p:cNvGrpSpPr>
              <p:nvPr/>
            </p:nvGrpSpPr>
            <p:grpSpPr bwMode="auto">
              <a:xfrm rot="3846" flipH="1">
                <a:off x="2784" y="1680"/>
                <a:ext cx="48" cy="48"/>
                <a:chOff x="3600" y="1200"/>
                <a:chExt cx="0" cy="240"/>
              </a:xfrm>
            </p:grpSpPr>
            <p:sp>
              <p:nvSpPr>
                <p:cNvPr id="26706" name="Line 82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07" name="Line 83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08" name="Group 84"/>
              <p:cNvGrpSpPr>
                <a:grpSpLocks/>
              </p:cNvGrpSpPr>
              <p:nvPr/>
            </p:nvGrpSpPr>
            <p:grpSpPr bwMode="auto">
              <a:xfrm rot="-10757062">
                <a:off x="2688" y="1728"/>
                <a:ext cx="49" cy="47"/>
                <a:chOff x="2928" y="528"/>
                <a:chExt cx="0" cy="240"/>
              </a:xfrm>
            </p:grpSpPr>
            <p:sp>
              <p:nvSpPr>
                <p:cNvPr id="26709" name="Line 85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10" name="Line 86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11" name="Group 87"/>
              <p:cNvGrpSpPr>
                <a:grpSpLocks/>
              </p:cNvGrpSpPr>
              <p:nvPr/>
            </p:nvGrpSpPr>
            <p:grpSpPr bwMode="auto">
              <a:xfrm rot="-10919804">
                <a:off x="3120" y="1968"/>
                <a:ext cx="48" cy="192"/>
                <a:chOff x="2928" y="528"/>
                <a:chExt cx="0" cy="240"/>
              </a:xfrm>
            </p:grpSpPr>
            <p:sp>
              <p:nvSpPr>
                <p:cNvPr id="26712" name="Line 88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13" name="Line 89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14" name="Group 90"/>
              <p:cNvGrpSpPr>
                <a:grpSpLocks/>
              </p:cNvGrpSpPr>
              <p:nvPr/>
            </p:nvGrpSpPr>
            <p:grpSpPr bwMode="auto">
              <a:xfrm rot="-10807514">
                <a:off x="3408" y="1727"/>
                <a:ext cx="48" cy="432"/>
                <a:chOff x="2928" y="528"/>
                <a:chExt cx="0" cy="240"/>
              </a:xfrm>
            </p:grpSpPr>
            <p:sp>
              <p:nvSpPr>
                <p:cNvPr id="26715" name="Line 91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16" name="Line 92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17" name="Group 93"/>
              <p:cNvGrpSpPr>
                <a:grpSpLocks/>
              </p:cNvGrpSpPr>
              <p:nvPr/>
            </p:nvGrpSpPr>
            <p:grpSpPr bwMode="auto">
              <a:xfrm rot="-82753">
                <a:off x="3552" y="1728"/>
                <a:ext cx="48" cy="288"/>
                <a:chOff x="2928" y="528"/>
                <a:chExt cx="0" cy="240"/>
              </a:xfrm>
            </p:grpSpPr>
            <p:sp>
              <p:nvSpPr>
                <p:cNvPr id="26718" name="Line 94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19" name="Line 95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20" name="Group 96"/>
              <p:cNvGrpSpPr>
                <a:grpSpLocks/>
              </p:cNvGrpSpPr>
              <p:nvPr/>
            </p:nvGrpSpPr>
            <p:grpSpPr bwMode="auto">
              <a:xfrm rot="3846" flipH="1">
                <a:off x="3648" y="1728"/>
                <a:ext cx="48" cy="48"/>
                <a:chOff x="3600" y="1200"/>
                <a:chExt cx="0" cy="240"/>
              </a:xfrm>
            </p:grpSpPr>
            <p:sp>
              <p:nvSpPr>
                <p:cNvPr id="26721" name="Line 97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22" name="Line 98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23" name="Group 99"/>
              <p:cNvGrpSpPr>
                <a:grpSpLocks/>
              </p:cNvGrpSpPr>
              <p:nvPr/>
            </p:nvGrpSpPr>
            <p:grpSpPr bwMode="auto">
              <a:xfrm rot="-10815897">
                <a:off x="3743" y="1680"/>
                <a:ext cx="48" cy="191"/>
                <a:chOff x="3600" y="1200"/>
                <a:chExt cx="0" cy="240"/>
              </a:xfrm>
            </p:grpSpPr>
            <p:sp>
              <p:nvSpPr>
                <p:cNvPr id="26724" name="Line 100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25" name="Line 101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26" name="Group 102"/>
              <p:cNvGrpSpPr>
                <a:grpSpLocks/>
              </p:cNvGrpSpPr>
              <p:nvPr/>
            </p:nvGrpSpPr>
            <p:grpSpPr bwMode="auto">
              <a:xfrm rot="64559" flipH="1">
                <a:off x="3888" y="1728"/>
                <a:ext cx="48" cy="336"/>
                <a:chOff x="2928" y="528"/>
                <a:chExt cx="0" cy="240"/>
              </a:xfrm>
            </p:grpSpPr>
            <p:sp>
              <p:nvSpPr>
                <p:cNvPr id="26727" name="Line 103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28" name="Line 104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29" name="Group 105"/>
              <p:cNvGrpSpPr>
                <a:grpSpLocks/>
              </p:cNvGrpSpPr>
              <p:nvPr/>
            </p:nvGrpSpPr>
            <p:grpSpPr bwMode="auto">
              <a:xfrm rot="10663462" flipH="1">
                <a:off x="3936" y="1774"/>
                <a:ext cx="48" cy="385"/>
                <a:chOff x="2928" y="528"/>
                <a:chExt cx="0" cy="240"/>
              </a:xfrm>
            </p:grpSpPr>
            <p:sp>
              <p:nvSpPr>
                <p:cNvPr id="26730" name="Line 106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31" name="Line 107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32" name="Group 108"/>
              <p:cNvGrpSpPr>
                <a:grpSpLocks/>
              </p:cNvGrpSpPr>
              <p:nvPr/>
            </p:nvGrpSpPr>
            <p:grpSpPr bwMode="auto">
              <a:xfrm rot="-10815897">
                <a:off x="4032" y="1919"/>
                <a:ext cx="48" cy="240"/>
                <a:chOff x="3600" y="1200"/>
                <a:chExt cx="0" cy="240"/>
              </a:xfrm>
            </p:grpSpPr>
            <p:sp>
              <p:nvSpPr>
                <p:cNvPr id="26733" name="Line 109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34" name="Line 110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35" name="Group 111"/>
              <p:cNvGrpSpPr>
                <a:grpSpLocks/>
              </p:cNvGrpSpPr>
              <p:nvPr/>
            </p:nvGrpSpPr>
            <p:grpSpPr bwMode="auto">
              <a:xfrm rot="-10919804">
                <a:off x="4128" y="1968"/>
                <a:ext cx="96" cy="192"/>
                <a:chOff x="2928" y="528"/>
                <a:chExt cx="0" cy="240"/>
              </a:xfrm>
            </p:grpSpPr>
            <p:sp>
              <p:nvSpPr>
                <p:cNvPr id="26736" name="Line 112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37" name="Line 113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38" name="Group 114"/>
              <p:cNvGrpSpPr>
                <a:grpSpLocks/>
              </p:cNvGrpSpPr>
              <p:nvPr/>
            </p:nvGrpSpPr>
            <p:grpSpPr bwMode="auto">
              <a:xfrm rot="-10848682">
                <a:off x="2113" y="1679"/>
                <a:ext cx="48" cy="432"/>
                <a:chOff x="3600" y="1200"/>
                <a:chExt cx="0" cy="240"/>
              </a:xfrm>
            </p:grpSpPr>
            <p:sp>
              <p:nvSpPr>
                <p:cNvPr id="26739" name="Line 115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40" name="Line 116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41" name="Group 117"/>
              <p:cNvGrpSpPr>
                <a:grpSpLocks/>
              </p:cNvGrpSpPr>
              <p:nvPr/>
            </p:nvGrpSpPr>
            <p:grpSpPr bwMode="auto">
              <a:xfrm rot="-10848682">
                <a:off x="4368" y="1680"/>
                <a:ext cx="48" cy="432"/>
                <a:chOff x="3600" y="1200"/>
                <a:chExt cx="0" cy="240"/>
              </a:xfrm>
            </p:grpSpPr>
            <p:sp>
              <p:nvSpPr>
                <p:cNvPr id="26742" name="Line 118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43" name="Line 119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44" name="Group 120"/>
              <p:cNvGrpSpPr>
                <a:grpSpLocks/>
              </p:cNvGrpSpPr>
              <p:nvPr/>
            </p:nvGrpSpPr>
            <p:grpSpPr bwMode="auto">
              <a:xfrm rot="-10919804">
                <a:off x="4416" y="1680"/>
                <a:ext cx="96" cy="192"/>
                <a:chOff x="2928" y="528"/>
                <a:chExt cx="0" cy="240"/>
              </a:xfrm>
            </p:grpSpPr>
            <p:sp>
              <p:nvSpPr>
                <p:cNvPr id="26745" name="Line 121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46" name="Line 122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47" name="Group 123"/>
              <p:cNvGrpSpPr>
                <a:grpSpLocks/>
              </p:cNvGrpSpPr>
              <p:nvPr/>
            </p:nvGrpSpPr>
            <p:grpSpPr bwMode="auto">
              <a:xfrm rot="-10815897">
                <a:off x="4704" y="1680"/>
                <a:ext cx="48" cy="240"/>
                <a:chOff x="3600" y="1200"/>
                <a:chExt cx="0" cy="240"/>
              </a:xfrm>
            </p:grpSpPr>
            <p:sp>
              <p:nvSpPr>
                <p:cNvPr id="26748" name="Line 124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49" name="Line 125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50" name="Group 126"/>
              <p:cNvGrpSpPr>
                <a:grpSpLocks/>
              </p:cNvGrpSpPr>
              <p:nvPr/>
            </p:nvGrpSpPr>
            <p:grpSpPr bwMode="auto">
              <a:xfrm rot="-10919804">
                <a:off x="4560" y="1680"/>
                <a:ext cx="96" cy="144"/>
                <a:chOff x="2928" y="528"/>
                <a:chExt cx="0" cy="240"/>
              </a:xfrm>
            </p:grpSpPr>
            <p:sp>
              <p:nvSpPr>
                <p:cNvPr id="26751" name="Line 127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52" name="Line 128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6753" name="Group 129"/>
              <p:cNvGrpSpPr>
                <a:grpSpLocks/>
              </p:cNvGrpSpPr>
              <p:nvPr/>
            </p:nvGrpSpPr>
            <p:grpSpPr bwMode="auto">
              <a:xfrm rot="-10919804">
                <a:off x="1200" y="1776"/>
                <a:ext cx="48" cy="192"/>
                <a:chOff x="2928" y="528"/>
                <a:chExt cx="0" cy="240"/>
              </a:xfrm>
            </p:grpSpPr>
            <p:sp>
              <p:nvSpPr>
                <p:cNvPr id="26754" name="Line 130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6755" name="Line 131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</p:grpSp>
        <p:sp>
          <p:nvSpPr>
            <p:cNvPr id="26761" name="Rectangle 137"/>
            <p:cNvSpPr>
              <a:spLocks noChangeArrowheads="1"/>
            </p:cNvSpPr>
            <p:nvPr/>
          </p:nvSpPr>
          <p:spPr bwMode="auto">
            <a:xfrm>
              <a:off x="2304" y="1728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FF8000"/>
                  </a:solidFill>
                  <a:latin typeface="Comic Sans MS" panose="030F0702030302020204" pitchFamily="66" charset="0"/>
                </a:rPr>
                <a:t>A</a:t>
              </a:r>
              <a:endPara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6762" name="Rectangle 138"/>
            <p:cNvSpPr>
              <a:spLocks noChangeArrowheads="1"/>
            </p:cNvSpPr>
            <p:nvPr/>
          </p:nvSpPr>
          <p:spPr bwMode="auto">
            <a:xfrm>
              <a:off x="2592" y="1488"/>
              <a:ext cx="2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FF0000"/>
                  </a:solidFill>
                  <a:latin typeface="Comic Sans MS" panose="030F0702030302020204" pitchFamily="66" charset="0"/>
                </a:rPr>
                <a:t>G</a:t>
              </a:r>
              <a:endPara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6763" name="Rectangle 139"/>
            <p:cNvSpPr>
              <a:spLocks noChangeArrowheads="1"/>
            </p:cNvSpPr>
            <p:nvPr/>
          </p:nvSpPr>
          <p:spPr bwMode="auto">
            <a:xfrm>
              <a:off x="2448" y="2640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FF8000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26764" name="Rectangle 140"/>
            <p:cNvSpPr>
              <a:spLocks noChangeArrowheads="1"/>
            </p:cNvSpPr>
            <p:nvPr/>
          </p:nvSpPr>
          <p:spPr bwMode="auto">
            <a:xfrm>
              <a:off x="2736" y="2448"/>
              <a:ext cx="2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00FF00"/>
                  </a:solidFill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26765" name="Rectangle 141"/>
            <p:cNvSpPr>
              <a:spLocks noChangeArrowheads="1"/>
            </p:cNvSpPr>
            <p:nvPr/>
          </p:nvSpPr>
          <p:spPr bwMode="auto">
            <a:xfrm>
              <a:off x="2928" y="1536"/>
              <a:ext cx="2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33CCFF"/>
                  </a:solidFill>
                  <a:latin typeface="Comic Sans MS" panose="030F0702030302020204" pitchFamily="66" charset="0"/>
                </a:rPr>
                <a:t>T</a:t>
              </a:r>
            </a:p>
          </p:txBody>
        </p:sp>
        <p:sp>
          <p:nvSpPr>
            <p:cNvPr id="26766" name="Rectangle 142"/>
            <p:cNvSpPr>
              <a:spLocks noChangeArrowheads="1"/>
            </p:cNvSpPr>
            <p:nvPr/>
          </p:nvSpPr>
          <p:spPr bwMode="auto">
            <a:xfrm>
              <a:off x="2064" y="2784"/>
              <a:ext cx="2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33CCFF"/>
                  </a:solidFill>
                  <a:latin typeface="Comic Sans MS" panose="030F0702030302020204" pitchFamily="66" charset="0"/>
                </a:rPr>
                <a:t>T</a:t>
              </a:r>
              <a:endPara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6767" name="Rectangle 143"/>
            <p:cNvSpPr>
              <a:spLocks noChangeArrowheads="1"/>
            </p:cNvSpPr>
            <p:nvPr/>
          </p:nvSpPr>
          <p:spPr bwMode="auto">
            <a:xfrm>
              <a:off x="2832" y="2784"/>
              <a:ext cx="2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33CCFF"/>
                  </a:solidFill>
                  <a:latin typeface="Comic Sans MS" panose="030F0702030302020204" pitchFamily="66" charset="0"/>
                </a:rPr>
                <a:t>T</a:t>
              </a:r>
              <a:endPara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26779" name="Text Box 155"/>
          <p:cNvSpPr txBox="1">
            <a:spLocks noChangeArrowheads="1"/>
          </p:cNvSpPr>
          <p:nvPr/>
        </p:nvSpPr>
        <p:spPr bwMode="auto">
          <a:xfrm>
            <a:off x="250825" y="5229225"/>
            <a:ext cx="86423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De plus, les ribosomes des cellules de toutes les espèces </a:t>
            </a:r>
          </a:p>
          <a:p>
            <a:pPr algn="ctr"/>
            <a:r>
              <a:rPr lang="fr-FR" altLang="fr-FR" sz="2000" b="1">
                <a:solidFill>
                  <a:srgbClr val="FF66FF"/>
                </a:solidFill>
                <a:latin typeface="Comic Sans MS" panose="030F0702030302020204" pitchFamily="66" charset="0"/>
              </a:rPr>
              <a:t>traduisent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 le message de l’ADN</a:t>
            </a:r>
            <a:r>
              <a:rPr lang="fr-FR" altLang="fr-FR" sz="2000" b="1">
                <a:solidFill>
                  <a:srgbClr val="66CCFF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2000" b="1">
                <a:solidFill>
                  <a:srgbClr val="FF66FF"/>
                </a:solidFill>
                <a:latin typeface="Comic Sans MS" panose="030F0702030302020204" pitchFamily="66" charset="0"/>
              </a:rPr>
              <a:t>en protéines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 de la même façon : </a:t>
            </a:r>
          </a:p>
          <a:p>
            <a:pPr algn="ctr"/>
            <a:r>
              <a:rPr lang="fr-FR" altLang="fr-FR" b="1">
                <a:solidFill>
                  <a:srgbClr val="FF66FF"/>
                </a:solidFill>
                <a:latin typeface="Comic Sans MS" panose="030F0702030302020204" pitchFamily="66" charset="0"/>
              </a:rPr>
              <a:t>le code génétique est universel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. </a:t>
            </a:r>
            <a:endParaRPr lang="fr-FR" altLang="fr-FR" b="1"/>
          </a:p>
        </p:txBody>
      </p:sp>
      <p:sp>
        <p:nvSpPr>
          <p:cNvPr id="26780" name="Text Box 156"/>
          <p:cNvSpPr txBox="1">
            <a:spLocks noChangeArrowheads="1"/>
          </p:cNvSpPr>
          <p:nvPr/>
        </p:nvSpPr>
        <p:spPr bwMode="auto">
          <a:xfrm>
            <a:off x="3505200" y="4365625"/>
            <a:ext cx="1703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CA" altLang="fr-FR" sz="1800">
                <a:solidFill>
                  <a:srgbClr val="CCFF99"/>
                </a:solidFill>
                <a:latin typeface="Comic Sans MS" panose="030F0702030302020204" pitchFamily="66" charset="0"/>
              </a:rPr>
              <a:t>Copie du gène</a:t>
            </a:r>
            <a:r>
              <a:rPr lang="fr-CA" altLang="fr-FR" sz="180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fr-CA" altLang="fr-FR" sz="1800">
                <a:solidFill>
                  <a:srgbClr val="CCFF99"/>
                </a:solidFill>
                <a:latin typeface="Comic Sans MS" panose="030F0702030302020204" pitchFamily="66" charset="0"/>
              </a:rPr>
              <a:t>(ARNm)</a:t>
            </a:r>
          </a:p>
        </p:txBody>
      </p:sp>
      <p:sp>
        <p:nvSpPr>
          <p:cNvPr id="26781" name="AutoShape 157"/>
          <p:cNvSpPr>
            <a:spLocks/>
          </p:cNvSpPr>
          <p:nvPr/>
        </p:nvSpPr>
        <p:spPr bwMode="auto">
          <a:xfrm rot="3086157">
            <a:off x="2339975" y="2852738"/>
            <a:ext cx="287338" cy="1008062"/>
          </a:xfrm>
          <a:prstGeom prst="rightBrace">
            <a:avLst>
              <a:gd name="adj1" fmla="val 29236"/>
              <a:gd name="adj2" fmla="val 50000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26782" name="Text Box 158"/>
          <p:cNvSpPr txBox="1">
            <a:spLocks noChangeArrowheads="1"/>
          </p:cNvSpPr>
          <p:nvPr/>
        </p:nvSpPr>
        <p:spPr bwMode="auto">
          <a:xfrm>
            <a:off x="2484438" y="3463925"/>
            <a:ext cx="1644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CA" altLang="fr-FR" sz="2000" b="1">
                <a:latin typeface="Comic Sans MS" panose="030F0702030302020204" pitchFamily="66" charset="0"/>
              </a:rPr>
              <a:t>Gène (ADN)</a:t>
            </a:r>
          </a:p>
        </p:txBody>
      </p:sp>
      <p:sp>
        <p:nvSpPr>
          <p:cNvPr id="26783" name="AutoShape 159"/>
          <p:cNvSpPr>
            <a:spLocks noChangeArrowheads="1"/>
          </p:cNvSpPr>
          <p:nvPr/>
        </p:nvSpPr>
        <p:spPr bwMode="auto">
          <a:xfrm rot="3370115">
            <a:off x="3022600" y="3970338"/>
            <a:ext cx="576263" cy="503237"/>
          </a:xfrm>
          <a:prstGeom prst="rightArrow">
            <a:avLst>
              <a:gd name="adj1" fmla="val 50000"/>
              <a:gd name="adj2" fmla="val 28628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26784" name="AutoShape 160"/>
          <p:cNvSpPr>
            <a:spLocks noChangeArrowheads="1"/>
          </p:cNvSpPr>
          <p:nvPr/>
        </p:nvSpPr>
        <p:spPr bwMode="auto">
          <a:xfrm rot="-3045479">
            <a:off x="5111750" y="4113213"/>
            <a:ext cx="576263" cy="503237"/>
          </a:xfrm>
          <a:prstGeom prst="rightArrow">
            <a:avLst>
              <a:gd name="adj1" fmla="val 50000"/>
              <a:gd name="adj2" fmla="val 28628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pic>
        <p:nvPicPr>
          <p:cNvPr id="26786" name="Picture 162" descr="Quand il rencontre un codon stop, le ribosome libère la protéine qu'il a assembl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565400"/>
            <a:ext cx="24288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787" name="Text Box 163"/>
          <p:cNvSpPr txBox="1">
            <a:spLocks noChangeArrowheads="1"/>
          </p:cNvSpPr>
          <p:nvPr/>
        </p:nvSpPr>
        <p:spPr bwMode="auto">
          <a:xfrm>
            <a:off x="5703888" y="2301875"/>
            <a:ext cx="854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CA" altLang="fr-FR" sz="1800">
                <a:solidFill>
                  <a:srgbClr val="CCFF99"/>
                </a:solidFill>
                <a:latin typeface="Comic Sans MS" panose="030F0702030302020204" pitchFamily="66" charset="0"/>
              </a:rPr>
              <a:t>ARNm</a:t>
            </a:r>
          </a:p>
        </p:txBody>
      </p:sp>
      <p:sp>
        <p:nvSpPr>
          <p:cNvPr id="26788" name="Rectangle 164"/>
          <p:cNvSpPr>
            <a:spLocks noChangeArrowheads="1"/>
          </p:cNvSpPr>
          <p:nvPr/>
        </p:nvSpPr>
        <p:spPr bwMode="auto">
          <a:xfrm>
            <a:off x="6300788" y="4076700"/>
            <a:ext cx="1514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CA" altLang="fr-FR" sz="2000" b="1">
                <a:latin typeface="Comic Sans MS" panose="030F0702030302020204" pitchFamily="66" charset="0"/>
              </a:rPr>
              <a:t>Protéine</a:t>
            </a:r>
          </a:p>
          <a:p>
            <a:r>
              <a:rPr lang="fr-CA" altLang="fr-FR" sz="1400">
                <a:latin typeface="Comic Sans MS" panose="030F0702030302020204" pitchFamily="66" charset="0"/>
              </a:rPr>
              <a:t>(assemblage </a:t>
            </a:r>
          </a:p>
          <a:p>
            <a:r>
              <a:rPr lang="fr-CA" altLang="fr-FR" sz="1400">
                <a:latin typeface="Comic Sans MS" panose="030F0702030302020204" pitchFamily="66" charset="0"/>
              </a:rPr>
              <a:t>d’acides aminés)</a:t>
            </a:r>
          </a:p>
        </p:txBody>
      </p:sp>
      <p:sp>
        <p:nvSpPr>
          <p:cNvPr id="26790" name="AutoShape 166"/>
          <p:cNvSpPr>
            <a:spLocks/>
          </p:cNvSpPr>
          <p:nvPr/>
        </p:nvSpPr>
        <p:spPr bwMode="auto">
          <a:xfrm rot="4637422">
            <a:off x="6498432" y="3140869"/>
            <a:ext cx="360362" cy="1657350"/>
          </a:xfrm>
          <a:prstGeom prst="rightBrace">
            <a:avLst>
              <a:gd name="adj1" fmla="val 38326"/>
              <a:gd name="adj2" fmla="val 50000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26791" name="Line 167"/>
          <p:cNvSpPr>
            <a:spLocks noChangeShapeType="1"/>
          </p:cNvSpPr>
          <p:nvPr/>
        </p:nvSpPr>
        <p:spPr bwMode="auto">
          <a:xfrm>
            <a:off x="6156325" y="2636838"/>
            <a:ext cx="215900" cy="215900"/>
          </a:xfrm>
          <a:prstGeom prst="line">
            <a:avLst/>
          </a:prstGeom>
          <a:noFill/>
          <a:ln w="28575">
            <a:solidFill>
              <a:srgbClr val="CCFF99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26792" name="Text Box 168"/>
          <p:cNvSpPr txBox="1">
            <a:spLocks noChangeArrowheads="1"/>
          </p:cNvSpPr>
          <p:nvPr/>
        </p:nvSpPr>
        <p:spPr bwMode="auto">
          <a:xfrm>
            <a:off x="7648575" y="1917700"/>
            <a:ext cx="1296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CA" altLang="fr-FR" sz="2000" b="1">
                <a:solidFill>
                  <a:srgbClr val="FFCC66"/>
                </a:solidFill>
                <a:latin typeface="Comic Sans MS" panose="030F0702030302020204" pitchFamily="66" charset="0"/>
              </a:rPr>
              <a:t>Ribosome</a:t>
            </a:r>
          </a:p>
        </p:txBody>
      </p:sp>
      <p:sp>
        <p:nvSpPr>
          <p:cNvPr id="26793" name="AutoShape 169"/>
          <p:cNvSpPr>
            <a:spLocks/>
          </p:cNvSpPr>
          <p:nvPr/>
        </p:nvSpPr>
        <p:spPr bwMode="auto">
          <a:xfrm rot="-3234445">
            <a:off x="7741444" y="1845469"/>
            <a:ext cx="358775" cy="1223963"/>
          </a:xfrm>
          <a:prstGeom prst="rightBrace">
            <a:avLst>
              <a:gd name="adj1" fmla="val 28429"/>
              <a:gd name="adj2" fmla="val 50000"/>
            </a:avLst>
          </a:prstGeom>
          <a:noFill/>
          <a:ln w="317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6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6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6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6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6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/>
      <p:bldP spid="26779" grpId="1"/>
      <p:bldP spid="26780" grpId="0"/>
      <p:bldP spid="26783" grpId="0" animBg="1"/>
      <p:bldP spid="26784" grpId="0" animBg="1"/>
      <p:bldP spid="26787" grpId="0"/>
      <p:bldP spid="26788" grpId="0"/>
      <p:bldP spid="26790" grpId="0" animBg="1"/>
      <p:bldP spid="26791" grpId="0" animBg="1"/>
      <p:bldP spid="26792" grpId="0"/>
      <p:bldP spid="2679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642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sz="2000" b="1">
                <a:solidFill>
                  <a:srgbClr val="FF8000"/>
                </a:solidFill>
                <a:latin typeface="Comic Sans MS" panose="030F0702030302020204" pitchFamily="66" charset="0"/>
              </a:rPr>
              <a:t>Alphabet universel 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+</a:t>
            </a:r>
            <a:r>
              <a:rPr lang="fr-FR" altLang="fr-FR" sz="2000" b="1">
                <a:solidFill>
                  <a:srgbClr val="FF8000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2000" b="1">
                <a:solidFill>
                  <a:srgbClr val="FF66FF"/>
                </a:solidFill>
                <a:latin typeface="Comic Sans MS" panose="030F0702030302020204" pitchFamily="66" charset="0"/>
              </a:rPr>
              <a:t>code génétique universel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 : il y a une </a:t>
            </a:r>
          </a:p>
          <a:p>
            <a:pPr algn="ctr"/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grande unité dans les structures fondamentales des êtres vivants!</a:t>
            </a:r>
            <a:endParaRPr lang="fr-FR" altLang="fr-FR" b="1"/>
          </a:p>
        </p:txBody>
      </p:sp>
      <p:cxnSp>
        <p:nvCxnSpPr>
          <p:cNvPr id="29699" name="AutoShape 3"/>
          <p:cNvCxnSpPr>
            <a:cxnSpLocks noChangeShapeType="1"/>
          </p:cNvCxnSpPr>
          <p:nvPr/>
        </p:nvCxnSpPr>
        <p:spPr bwMode="auto">
          <a:xfrm>
            <a:off x="2124075" y="3644900"/>
            <a:ext cx="919163" cy="398463"/>
          </a:xfrm>
          <a:prstGeom prst="curvedConnector3">
            <a:avLst>
              <a:gd name="adj1" fmla="val 49912"/>
            </a:avLst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00" name="AutoShape 4"/>
          <p:cNvCxnSpPr>
            <a:cxnSpLocks noChangeShapeType="1"/>
          </p:cNvCxnSpPr>
          <p:nvPr/>
        </p:nvCxnSpPr>
        <p:spPr bwMode="auto">
          <a:xfrm>
            <a:off x="2916238" y="2924175"/>
            <a:ext cx="588962" cy="504825"/>
          </a:xfrm>
          <a:prstGeom prst="curvedConnector3">
            <a:avLst>
              <a:gd name="adj1" fmla="val 8894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701" name="Group 5"/>
          <p:cNvGrpSpPr>
            <a:grpSpLocks/>
          </p:cNvGrpSpPr>
          <p:nvPr/>
        </p:nvGrpSpPr>
        <p:grpSpPr bwMode="auto">
          <a:xfrm>
            <a:off x="2743200" y="2362200"/>
            <a:ext cx="3352800" cy="2503488"/>
            <a:chOff x="1728" y="1488"/>
            <a:chExt cx="2112" cy="1577"/>
          </a:xfrm>
        </p:grpSpPr>
        <p:grpSp>
          <p:nvGrpSpPr>
            <p:cNvPr id="29702" name="Group 6"/>
            <p:cNvGrpSpPr>
              <a:grpSpLocks/>
            </p:cNvGrpSpPr>
            <p:nvPr/>
          </p:nvGrpSpPr>
          <p:grpSpPr bwMode="auto">
            <a:xfrm rot="-2096749">
              <a:off x="1728" y="1920"/>
              <a:ext cx="2112" cy="576"/>
              <a:chOff x="1108" y="1347"/>
              <a:chExt cx="3840" cy="1051"/>
            </a:xfrm>
          </p:grpSpPr>
          <p:grpSp>
            <p:nvGrpSpPr>
              <p:cNvPr id="29703" name="Group 7"/>
              <p:cNvGrpSpPr>
                <a:grpSpLocks/>
              </p:cNvGrpSpPr>
              <p:nvPr/>
            </p:nvGrpSpPr>
            <p:grpSpPr bwMode="auto">
              <a:xfrm rot="-6063835">
                <a:off x="2502" y="-47"/>
                <a:ext cx="1051" cy="3840"/>
                <a:chOff x="2016" y="480"/>
                <a:chExt cx="1051" cy="3840"/>
              </a:xfrm>
            </p:grpSpPr>
            <p:grpSp>
              <p:nvGrpSpPr>
                <p:cNvPr id="29704" name="Group 8"/>
                <p:cNvGrpSpPr>
                  <a:grpSpLocks/>
                </p:cNvGrpSpPr>
                <p:nvPr/>
              </p:nvGrpSpPr>
              <p:grpSpPr bwMode="auto">
                <a:xfrm>
                  <a:off x="2064" y="480"/>
                  <a:ext cx="1003" cy="3580"/>
                  <a:chOff x="2064" y="480"/>
                  <a:chExt cx="1003" cy="3580"/>
                </a:xfrm>
              </p:grpSpPr>
              <p:grpSp>
                <p:nvGrpSpPr>
                  <p:cNvPr id="29705" name="Group 9"/>
                  <p:cNvGrpSpPr>
                    <a:grpSpLocks/>
                  </p:cNvGrpSpPr>
                  <p:nvPr/>
                </p:nvGrpSpPr>
                <p:grpSpPr bwMode="auto">
                  <a:xfrm rot="526776">
                    <a:off x="2496" y="480"/>
                    <a:ext cx="571" cy="1804"/>
                    <a:chOff x="2352" y="432"/>
                    <a:chExt cx="571" cy="1804"/>
                  </a:xfrm>
                </p:grpSpPr>
                <p:sp>
                  <p:nvSpPr>
                    <p:cNvPr id="2970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496" y="432"/>
                      <a:ext cx="427" cy="91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  <p:sp>
                  <p:nvSpPr>
                    <p:cNvPr id="29707" name="Freeform 11"/>
                    <p:cNvSpPr>
                      <a:spLocks/>
                    </p:cNvSpPr>
                    <p:nvPr/>
                  </p:nvSpPr>
                  <p:spPr bwMode="auto">
                    <a:xfrm rot="-145982">
                      <a:off x="2352" y="1344"/>
                      <a:ext cx="427" cy="89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</p:grpSp>
              <p:grpSp>
                <p:nvGrpSpPr>
                  <p:cNvPr id="29708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2064" y="2256"/>
                    <a:ext cx="571" cy="1804"/>
                    <a:chOff x="2352" y="432"/>
                    <a:chExt cx="571" cy="1804"/>
                  </a:xfrm>
                </p:grpSpPr>
                <p:sp>
                  <p:nvSpPr>
                    <p:cNvPr id="29709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2496" y="432"/>
                      <a:ext cx="427" cy="91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  <p:sp>
                  <p:nvSpPr>
                    <p:cNvPr id="29710" name="Freeform 14"/>
                    <p:cNvSpPr>
                      <a:spLocks/>
                    </p:cNvSpPr>
                    <p:nvPr/>
                  </p:nvSpPr>
                  <p:spPr bwMode="auto">
                    <a:xfrm rot="-145982">
                      <a:off x="2352" y="1344"/>
                      <a:ext cx="427" cy="89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</p:grpSp>
            </p:grpSp>
            <p:grpSp>
              <p:nvGrpSpPr>
                <p:cNvPr id="29711" name="Group 15"/>
                <p:cNvGrpSpPr>
                  <a:grpSpLocks/>
                </p:cNvGrpSpPr>
                <p:nvPr/>
              </p:nvGrpSpPr>
              <p:grpSpPr bwMode="auto">
                <a:xfrm>
                  <a:off x="2016" y="740"/>
                  <a:ext cx="1003" cy="3580"/>
                  <a:chOff x="2064" y="480"/>
                  <a:chExt cx="1003" cy="3580"/>
                </a:xfrm>
              </p:grpSpPr>
              <p:grpSp>
                <p:nvGrpSpPr>
                  <p:cNvPr id="29712" name="Group 16"/>
                  <p:cNvGrpSpPr>
                    <a:grpSpLocks/>
                  </p:cNvGrpSpPr>
                  <p:nvPr/>
                </p:nvGrpSpPr>
                <p:grpSpPr bwMode="auto">
                  <a:xfrm rot="526776">
                    <a:off x="2496" y="480"/>
                    <a:ext cx="571" cy="1804"/>
                    <a:chOff x="2352" y="432"/>
                    <a:chExt cx="571" cy="1804"/>
                  </a:xfrm>
                </p:grpSpPr>
                <p:sp>
                  <p:nvSpPr>
                    <p:cNvPr id="29713" name="Freeform 17"/>
                    <p:cNvSpPr>
                      <a:spLocks/>
                    </p:cNvSpPr>
                    <p:nvPr/>
                  </p:nvSpPr>
                  <p:spPr bwMode="auto">
                    <a:xfrm>
                      <a:off x="2496" y="432"/>
                      <a:ext cx="427" cy="91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  <p:sp>
                  <p:nvSpPr>
                    <p:cNvPr id="29714" name="Freeform 18"/>
                    <p:cNvSpPr>
                      <a:spLocks/>
                    </p:cNvSpPr>
                    <p:nvPr/>
                  </p:nvSpPr>
                  <p:spPr bwMode="auto">
                    <a:xfrm rot="-145982">
                      <a:off x="2352" y="1344"/>
                      <a:ext cx="427" cy="89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</p:grpSp>
              <p:grpSp>
                <p:nvGrpSpPr>
                  <p:cNvPr id="29715" name="Group 19"/>
                  <p:cNvGrpSpPr>
                    <a:grpSpLocks/>
                  </p:cNvGrpSpPr>
                  <p:nvPr/>
                </p:nvGrpSpPr>
                <p:grpSpPr bwMode="auto">
                  <a:xfrm>
                    <a:off x="2064" y="2256"/>
                    <a:ext cx="571" cy="1804"/>
                    <a:chOff x="2352" y="432"/>
                    <a:chExt cx="571" cy="1804"/>
                  </a:xfrm>
                </p:grpSpPr>
                <p:sp>
                  <p:nvSpPr>
                    <p:cNvPr id="29716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2496" y="432"/>
                      <a:ext cx="427" cy="91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  <p:sp>
                  <p:nvSpPr>
                    <p:cNvPr id="29717" name="Freeform 21"/>
                    <p:cNvSpPr>
                      <a:spLocks/>
                    </p:cNvSpPr>
                    <p:nvPr/>
                  </p:nvSpPr>
                  <p:spPr bwMode="auto">
                    <a:xfrm rot="-145982">
                      <a:off x="2352" y="1344"/>
                      <a:ext cx="427" cy="892"/>
                    </a:xfrm>
                    <a:custGeom>
                      <a:avLst/>
                      <a:gdLst>
                        <a:gd name="T0" fmla="*/ 287 w 427"/>
                        <a:gd name="T1" fmla="*/ 0 h 892"/>
                        <a:gd name="T2" fmla="*/ 116 w 427"/>
                        <a:gd name="T3" fmla="*/ 39 h 892"/>
                        <a:gd name="T4" fmla="*/ 90 w 427"/>
                        <a:gd name="T5" fmla="*/ 66 h 892"/>
                        <a:gd name="T6" fmla="*/ 51 w 427"/>
                        <a:gd name="T7" fmla="*/ 79 h 892"/>
                        <a:gd name="T8" fmla="*/ 37 w 427"/>
                        <a:gd name="T9" fmla="*/ 118 h 892"/>
                        <a:gd name="T10" fmla="*/ 11 w 427"/>
                        <a:gd name="T11" fmla="*/ 157 h 892"/>
                        <a:gd name="T12" fmla="*/ 37 w 427"/>
                        <a:gd name="T13" fmla="*/ 328 h 892"/>
                        <a:gd name="T14" fmla="*/ 116 w 427"/>
                        <a:gd name="T15" fmla="*/ 367 h 892"/>
                        <a:gd name="T16" fmla="*/ 287 w 427"/>
                        <a:gd name="T17" fmla="*/ 446 h 892"/>
                        <a:gd name="T18" fmla="*/ 391 w 427"/>
                        <a:gd name="T19" fmla="*/ 525 h 892"/>
                        <a:gd name="T20" fmla="*/ 326 w 427"/>
                        <a:gd name="T21" fmla="*/ 787 h 892"/>
                        <a:gd name="T22" fmla="*/ 313 w 427"/>
                        <a:gd name="T23" fmla="*/ 826 h 892"/>
                        <a:gd name="T24" fmla="*/ 273 w 427"/>
                        <a:gd name="T25" fmla="*/ 839 h 892"/>
                        <a:gd name="T26" fmla="*/ 129 w 427"/>
                        <a:gd name="T27" fmla="*/ 892 h 89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27" h="892">
                          <a:moveTo>
                            <a:pt x="287" y="0"/>
                          </a:moveTo>
                          <a:cubicBezTo>
                            <a:pt x="226" y="9"/>
                            <a:pt x="174" y="24"/>
                            <a:pt x="116" y="39"/>
                          </a:cubicBezTo>
                          <a:cubicBezTo>
                            <a:pt x="107" y="48"/>
                            <a:pt x="100" y="59"/>
                            <a:pt x="90" y="66"/>
                          </a:cubicBezTo>
                          <a:cubicBezTo>
                            <a:pt x="78" y="73"/>
                            <a:pt x="60" y="69"/>
                            <a:pt x="51" y="79"/>
                          </a:cubicBezTo>
                          <a:cubicBezTo>
                            <a:pt x="41" y="88"/>
                            <a:pt x="43" y="105"/>
                            <a:pt x="37" y="118"/>
                          </a:cubicBezTo>
                          <a:cubicBezTo>
                            <a:pt x="29" y="131"/>
                            <a:pt x="19" y="144"/>
                            <a:pt x="11" y="157"/>
                          </a:cubicBezTo>
                          <a:cubicBezTo>
                            <a:pt x="16" y="214"/>
                            <a:pt x="0" y="283"/>
                            <a:pt x="37" y="328"/>
                          </a:cubicBezTo>
                          <a:cubicBezTo>
                            <a:pt x="58" y="354"/>
                            <a:pt x="87" y="354"/>
                            <a:pt x="116" y="367"/>
                          </a:cubicBezTo>
                          <a:cubicBezTo>
                            <a:pt x="174" y="391"/>
                            <a:pt x="227" y="426"/>
                            <a:pt x="287" y="446"/>
                          </a:cubicBezTo>
                          <a:cubicBezTo>
                            <a:pt x="375" y="504"/>
                            <a:pt x="343" y="475"/>
                            <a:pt x="391" y="525"/>
                          </a:cubicBezTo>
                          <a:cubicBezTo>
                            <a:pt x="427" y="627"/>
                            <a:pt x="414" y="728"/>
                            <a:pt x="326" y="787"/>
                          </a:cubicBezTo>
                          <a:cubicBezTo>
                            <a:pt x="321" y="800"/>
                            <a:pt x="322" y="816"/>
                            <a:pt x="313" y="826"/>
                          </a:cubicBezTo>
                          <a:cubicBezTo>
                            <a:pt x="302" y="835"/>
                            <a:pt x="286" y="834"/>
                            <a:pt x="273" y="839"/>
                          </a:cubicBezTo>
                          <a:cubicBezTo>
                            <a:pt x="224" y="855"/>
                            <a:pt x="174" y="869"/>
                            <a:pt x="129" y="892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r-CA"/>
                    </a:p>
                  </p:txBody>
                </p:sp>
              </p:grpSp>
            </p:grpSp>
          </p:grpSp>
          <p:grpSp>
            <p:nvGrpSpPr>
              <p:cNvPr id="29718" name="Group 22"/>
              <p:cNvGrpSpPr>
                <a:grpSpLocks/>
              </p:cNvGrpSpPr>
              <p:nvPr/>
            </p:nvGrpSpPr>
            <p:grpSpPr bwMode="auto">
              <a:xfrm rot="-21696096">
                <a:off x="1969" y="1583"/>
                <a:ext cx="48" cy="192"/>
                <a:chOff x="2928" y="528"/>
                <a:chExt cx="0" cy="240"/>
              </a:xfrm>
            </p:grpSpPr>
            <p:sp>
              <p:nvSpPr>
                <p:cNvPr id="29719" name="Line 23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20" name="Line 24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21" name="Group 25"/>
              <p:cNvGrpSpPr>
                <a:grpSpLocks/>
              </p:cNvGrpSpPr>
              <p:nvPr/>
            </p:nvGrpSpPr>
            <p:grpSpPr bwMode="auto">
              <a:xfrm rot="-10757062">
                <a:off x="2302" y="2016"/>
                <a:ext cx="49" cy="47"/>
                <a:chOff x="2928" y="528"/>
                <a:chExt cx="0" cy="240"/>
              </a:xfrm>
            </p:grpSpPr>
            <p:sp>
              <p:nvSpPr>
                <p:cNvPr id="29722" name="Line 26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23" name="Line 27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24" name="Group 28"/>
              <p:cNvGrpSpPr>
                <a:grpSpLocks/>
              </p:cNvGrpSpPr>
              <p:nvPr/>
            </p:nvGrpSpPr>
            <p:grpSpPr bwMode="auto">
              <a:xfrm rot="-10919804">
                <a:off x="2208" y="1920"/>
                <a:ext cx="48" cy="192"/>
                <a:chOff x="2928" y="528"/>
                <a:chExt cx="0" cy="240"/>
              </a:xfrm>
            </p:grpSpPr>
            <p:sp>
              <p:nvSpPr>
                <p:cNvPr id="29725" name="Line 29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26" name="Line 30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27" name="Group 31"/>
              <p:cNvGrpSpPr>
                <a:grpSpLocks/>
              </p:cNvGrpSpPr>
              <p:nvPr/>
            </p:nvGrpSpPr>
            <p:grpSpPr bwMode="auto">
              <a:xfrm rot="3846" flipH="1">
                <a:off x="1535" y="1727"/>
                <a:ext cx="48" cy="240"/>
                <a:chOff x="3600" y="1200"/>
                <a:chExt cx="0" cy="240"/>
              </a:xfrm>
            </p:grpSpPr>
            <p:sp>
              <p:nvSpPr>
                <p:cNvPr id="29728" name="Line 32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29" name="Line 33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30" name="Group 34"/>
              <p:cNvGrpSpPr>
                <a:grpSpLocks/>
              </p:cNvGrpSpPr>
              <p:nvPr/>
            </p:nvGrpSpPr>
            <p:grpSpPr bwMode="auto">
              <a:xfrm rot="-10848682">
                <a:off x="2017" y="1583"/>
                <a:ext cx="48" cy="432"/>
                <a:chOff x="3600" y="1200"/>
                <a:chExt cx="0" cy="240"/>
              </a:xfrm>
            </p:grpSpPr>
            <p:sp>
              <p:nvSpPr>
                <p:cNvPr id="29731" name="Line 35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32" name="Line 36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33" name="Group 37"/>
              <p:cNvGrpSpPr>
                <a:grpSpLocks/>
              </p:cNvGrpSpPr>
              <p:nvPr/>
            </p:nvGrpSpPr>
            <p:grpSpPr bwMode="auto">
              <a:xfrm rot="-10815897">
                <a:off x="2400" y="1823"/>
                <a:ext cx="48" cy="288"/>
                <a:chOff x="3600" y="1200"/>
                <a:chExt cx="0" cy="240"/>
              </a:xfrm>
            </p:grpSpPr>
            <p:sp>
              <p:nvSpPr>
                <p:cNvPr id="29734" name="Line 38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35" name="Line 39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36" name="Group 40"/>
              <p:cNvGrpSpPr>
                <a:grpSpLocks/>
              </p:cNvGrpSpPr>
              <p:nvPr/>
            </p:nvGrpSpPr>
            <p:grpSpPr bwMode="auto">
              <a:xfrm rot="64559" flipH="1">
                <a:off x="4319" y="1679"/>
                <a:ext cx="51" cy="480"/>
                <a:chOff x="2928" y="528"/>
                <a:chExt cx="0" cy="240"/>
              </a:xfrm>
            </p:grpSpPr>
            <p:sp>
              <p:nvSpPr>
                <p:cNvPr id="29737" name="Line 41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38" name="Line 42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39" name="Group 43"/>
              <p:cNvGrpSpPr>
                <a:grpSpLocks/>
              </p:cNvGrpSpPr>
              <p:nvPr/>
            </p:nvGrpSpPr>
            <p:grpSpPr bwMode="auto">
              <a:xfrm rot="-10777600">
                <a:off x="3311" y="1823"/>
                <a:ext cx="48" cy="336"/>
                <a:chOff x="3600" y="1200"/>
                <a:chExt cx="0" cy="240"/>
              </a:xfrm>
            </p:grpSpPr>
            <p:sp>
              <p:nvSpPr>
                <p:cNvPr id="29740" name="Line 44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41" name="Line 45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42" name="Group 46"/>
              <p:cNvGrpSpPr>
                <a:grpSpLocks/>
              </p:cNvGrpSpPr>
              <p:nvPr/>
            </p:nvGrpSpPr>
            <p:grpSpPr bwMode="auto">
              <a:xfrm rot="-10896096">
                <a:off x="2927" y="1680"/>
                <a:ext cx="48" cy="433"/>
                <a:chOff x="3600" y="1200"/>
                <a:chExt cx="0" cy="240"/>
              </a:xfrm>
            </p:grpSpPr>
            <p:sp>
              <p:nvSpPr>
                <p:cNvPr id="29743" name="Line 47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44" name="Line 48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45" name="Group 49"/>
              <p:cNvGrpSpPr>
                <a:grpSpLocks/>
              </p:cNvGrpSpPr>
              <p:nvPr/>
            </p:nvGrpSpPr>
            <p:grpSpPr bwMode="auto">
              <a:xfrm rot="-10907968">
                <a:off x="2495" y="1680"/>
                <a:ext cx="48" cy="430"/>
                <a:chOff x="3600" y="1200"/>
                <a:chExt cx="0" cy="240"/>
              </a:xfrm>
            </p:grpSpPr>
            <p:sp>
              <p:nvSpPr>
                <p:cNvPr id="29746" name="Line 50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47" name="Line 51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48" name="Group 52"/>
              <p:cNvGrpSpPr>
                <a:grpSpLocks/>
              </p:cNvGrpSpPr>
              <p:nvPr/>
            </p:nvGrpSpPr>
            <p:grpSpPr bwMode="auto">
              <a:xfrm rot="-82753">
                <a:off x="1344" y="1727"/>
                <a:ext cx="48" cy="240"/>
                <a:chOff x="2928" y="528"/>
                <a:chExt cx="0" cy="240"/>
              </a:xfrm>
            </p:grpSpPr>
            <p:sp>
              <p:nvSpPr>
                <p:cNvPr id="29749" name="Line 53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50" name="Line 54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51" name="Group 55"/>
              <p:cNvGrpSpPr>
                <a:grpSpLocks/>
              </p:cNvGrpSpPr>
              <p:nvPr/>
            </p:nvGrpSpPr>
            <p:grpSpPr bwMode="auto">
              <a:xfrm rot="10663462" flipH="1">
                <a:off x="2590" y="1680"/>
                <a:ext cx="48" cy="288"/>
                <a:chOff x="2928" y="528"/>
                <a:chExt cx="0" cy="240"/>
              </a:xfrm>
            </p:grpSpPr>
            <p:sp>
              <p:nvSpPr>
                <p:cNvPr id="29752" name="Line 56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53" name="Line 57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54" name="Group 58"/>
              <p:cNvGrpSpPr>
                <a:grpSpLocks/>
              </p:cNvGrpSpPr>
              <p:nvPr/>
            </p:nvGrpSpPr>
            <p:grpSpPr bwMode="auto">
              <a:xfrm rot="-10807514">
                <a:off x="1679" y="1582"/>
                <a:ext cx="48" cy="290"/>
                <a:chOff x="2928" y="528"/>
                <a:chExt cx="0" cy="240"/>
              </a:xfrm>
            </p:grpSpPr>
            <p:sp>
              <p:nvSpPr>
                <p:cNvPr id="29755" name="Line 59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56" name="Line 60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57" name="Group 61"/>
              <p:cNvGrpSpPr>
                <a:grpSpLocks/>
              </p:cNvGrpSpPr>
              <p:nvPr/>
            </p:nvGrpSpPr>
            <p:grpSpPr bwMode="auto">
              <a:xfrm rot="3846" flipH="1">
                <a:off x="1776" y="1584"/>
                <a:ext cx="48" cy="96"/>
                <a:chOff x="3600" y="1200"/>
                <a:chExt cx="0" cy="240"/>
              </a:xfrm>
            </p:grpSpPr>
            <p:sp>
              <p:nvSpPr>
                <p:cNvPr id="29758" name="Line 62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59" name="Line 63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60" name="Group 64"/>
              <p:cNvGrpSpPr>
                <a:grpSpLocks/>
              </p:cNvGrpSpPr>
              <p:nvPr/>
            </p:nvGrpSpPr>
            <p:grpSpPr bwMode="auto">
              <a:xfrm rot="-10757062">
                <a:off x="1824" y="1584"/>
                <a:ext cx="49" cy="47"/>
                <a:chOff x="2928" y="528"/>
                <a:chExt cx="0" cy="240"/>
              </a:xfrm>
            </p:grpSpPr>
            <p:sp>
              <p:nvSpPr>
                <p:cNvPr id="29761" name="Line 65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62" name="Line 66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63" name="Group 67"/>
              <p:cNvGrpSpPr>
                <a:grpSpLocks/>
              </p:cNvGrpSpPr>
              <p:nvPr/>
            </p:nvGrpSpPr>
            <p:grpSpPr bwMode="auto">
              <a:xfrm rot="-10807514">
                <a:off x="1583" y="1584"/>
                <a:ext cx="48" cy="384"/>
                <a:chOff x="2928" y="528"/>
                <a:chExt cx="0" cy="240"/>
              </a:xfrm>
            </p:grpSpPr>
            <p:sp>
              <p:nvSpPr>
                <p:cNvPr id="29764" name="Line 68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65" name="Line 69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66" name="Group 70"/>
              <p:cNvGrpSpPr>
                <a:grpSpLocks/>
              </p:cNvGrpSpPr>
              <p:nvPr/>
            </p:nvGrpSpPr>
            <p:grpSpPr bwMode="auto">
              <a:xfrm rot="3846" flipH="1">
                <a:off x="1440" y="1872"/>
                <a:ext cx="48" cy="96"/>
                <a:chOff x="3600" y="1200"/>
                <a:chExt cx="0" cy="240"/>
              </a:xfrm>
            </p:grpSpPr>
            <p:sp>
              <p:nvSpPr>
                <p:cNvPr id="29767" name="Line 71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68" name="Line 72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69" name="Group 73"/>
              <p:cNvGrpSpPr>
                <a:grpSpLocks/>
              </p:cNvGrpSpPr>
              <p:nvPr/>
            </p:nvGrpSpPr>
            <p:grpSpPr bwMode="auto">
              <a:xfrm rot="-10807514">
                <a:off x="3024" y="1776"/>
                <a:ext cx="48" cy="384"/>
                <a:chOff x="2928" y="528"/>
                <a:chExt cx="0" cy="240"/>
              </a:xfrm>
            </p:grpSpPr>
            <p:sp>
              <p:nvSpPr>
                <p:cNvPr id="29770" name="Line 74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71" name="Line 75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72" name="Group 76"/>
              <p:cNvGrpSpPr>
                <a:grpSpLocks/>
              </p:cNvGrpSpPr>
              <p:nvPr/>
            </p:nvGrpSpPr>
            <p:grpSpPr bwMode="auto">
              <a:xfrm rot="-21696096">
                <a:off x="2880" y="1680"/>
                <a:ext cx="48" cy="192"/>
                <a:chOff x="2928" y="528"/>
                <a:chExt cx="0" cy="240"/>
              </a:xfrm>
            </p:grpSpPr>
            <p:sp>
              <p:nvSpPr>
                <p:cNvPr id="29773" name="Line 77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74" name="Line 78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75" name="Group 79"/>
              <p:cNvGrpSpPr>
                <a:grpSpLocks/>
              </p:cNvGrpSpPr>
              <p:nvPr/>
            </p:nvGrpSpPr>
            <p:grpSpPr bwMode="auto">
              <a:xfrm rot="3846" flipH="1">
                <a:off x="2784" y="1680"/>
                <a:ext cx="48" cy="48"/>
                <a:chOff x="3600" y="1200"/>
                <a:chExt cx="0" cy="240"/>
              </a:xfrm>
            </p:grpSpPr>
            <p:sp>
              <p:nvSpPr>
                <p:cNvPr id="29776" name="Line 80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77" name="Line 81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78" name="Group 82"/>
              <p:cNvGrpSpPr>
                <a:grpSpLocks/>
              </p:cNvGrpSpPr>
              <p:nvPr/>
            </p:nvGrpSpPr>
            <p:grpSpPr bwMode="auto">
              <a:xfrm rot="-10757062">
                <a:off x="2688" y="1728"/>
                <a:ext cx="49" cy="47"/>
                <a:chOff x="2928" y="528"/>
                <a:chExt cx="0" cy="240"/>
              </a:xfrm>
            </p:grpSpPr>
            <p:sp>
              <p:nvSpPr>
                <p:cNvPr id="29779" name="Line 83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80" name="Line 84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81" name="Group 85"/>
              <p:cNvGrpSpPr>
                <a:grpSpLocks/>
              </p:cNvGrpSpPr>
              <p:nvPr/>
            </p:nvGrpSpPr>
            <p:grpSpPr bwMode="auto">
              <a:xfrm rot="-10919804">
                <a:off x="3120" y="1968"/>
                <a:ext cx="48" cy="192"/>
                <a:chOff x="2928" y="528"/>
                <a:chExt cx="0" cy="240"/>
              </a:xfrm>
            </p:grpSpPr>
            <p:sp>
              <p:nvSpPr>
                <p:cNvPr id="29782" name="Line 86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83" name="Line 87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84" name="Group 88"/>
              <p:cNvGrpSpPr>
                <a:grpSpLocks/>
              </p:cNvGrpSpPr>
              <p:nvPr/>
            </p:nvGrpSpPr>
            <p:grpSpPr bwMode="auto">
              <a:xfrm rot="-10807514">
                <a:off x="3408" y="1727"/>
                <a:ext cx="48" cy="432"/>
                <a:chOff x="2928" y="528"/>
                <a:chExt cx="0" cy="240"/>
              </a:xfrm>
            </p:grpSpPr>
            <p:sp>
              <p:nvSpPr>
                <p:cNvPr id="29785" name="Line 89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86" name="Line 90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87" name="Group 91"/>
              <p:cNvGrpSpPr>
                <a:grpSpLocks/>
              </p:cNvGrpSpPr>
              <p:nvPr/>
            </p:nvGrpSpPr>
            <p:grpSpPr bwMode="auto">
              <a:xfrm rot="-82753">
                <a:off x="3552" y="1728"/>
                <a:ext cx="48" cy="288"/>
                <a:chOff x="2928" y="528"/>
                <a:chExt cx="0" cy="240"/>
              </a:xfrm>
            </p:grpSpPr>
            <p:sp>
              <p:nvSpPr>
                <p:cNvPr id="29788" name="Line 92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89" name="Line 93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90" name="Group 94"/>
              <p:cNvGrpSpPr>
                <a:grpSpLocks/>
              </p:cNvGrpSpPr>
              <p:nvPr/>
            </p:nvGrpSpPr>
            <p:grpSpPr bwMode="auto">
              <a:xfrm rot="3846" flipH="1">
                <a:off x="3648" y="1728"/>
                <a:ext cx="48" cy="48"/>
                <a:chOff x="3600" y="1200"/>
                <a:chExt cx="0" cy="240"/>
              </a:xfrm>
            </p:grpSpPr>
            <p:sp>
              <p:nvSpPr>
                <p:cNvPr id="29791" name="Line 95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92" name="Line 96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93" name="Group 97"/>
              <p:cNvGrpSpPr>
                <a:grpSpLocks/>
              </p:cNvGrpSpPr>
              <p:nvPr/>
            </p:nvGrpSpPr>
            <p:grpSpPr bwMode="auto">
              <a:xfrm rot="-10815897">
                <a:off x="3743" y="1680"/>
                <a:ext cx="48" cy="191"/>
                <a:chOff x="3600" y="1200"/>
                <a:chExt cx="0" cy="240"/>
              </a:xfrm>
            </p:grpSpPr>
            <p:sp>
              <p:nvSpPr>
                <p:cNvPr id="29794" name="Line 98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95" name="Line 99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96" name="Group 100"/>
              <p:cNvGrpSpPr>
                <a:grpSpLocks/>
              </p:cNvGrpSpPr>
              <p:nvPr/>
            </p:nvGrpSpPr>
            <p:grpSpPr bwMode="auto">
              <a:xfrm rot="64559" flipH="1">
                <a:off x="3888" y="1728"/>
                <a:ext cx="48" cy="336"/>
                <a:chOff x="2928" y="528"/>
                <a:chExt cx="0" cy="240"/>
              </a:xfrm>
            </p:grpSpPr>
            <p:sp>
              <p:nvSpPr>
                <p:cNvPr id="29797" name="Line 101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798" name="Line 102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799" name="Group 103"/>
              <p:cNvGrpSpPr>
                <a:grpSpLocks/>
              </p:cNvGrpSpPr>
              <p:nvPr/>
            </p:nvGrpSpPr>
            <p:grpSpPr bwMode="auto">
              <a:xfrm rot="10663462" flipH="1">
                <a:off x="3936" y="1774"/>
                <a:ext cx="48" cy="385"/>
                <a:chOff x="2928" y="528"/>
                <a:chExt cx="0" cy="240"/>
              </a:xfrm>
            </p:grpSpPr>
            <p:sp>
              <p:nvSpPr>
                <p:cNvPr id="29800" name="Line 104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801" name="Line 105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802" name="Group 106"/>
              <p:cNvGrpSpPr>
                <a:grpSpLocks/>
              </p:cNvGrpSpPr>
              <p:nvPr/>
            </p:nvGrpSpPr>
            <p:grpSpPr bwMode="auto">
              <a:xfrm rot="-10815897">
                <a:off x="4032" y="1919"/>
                <a:ext cx="48" cy="240"/>
                <a:chOff x="3600" y="1200"/>
                <a:chExt cx="0" cy="240"/>
              </a:xfrm>
            </p:grpSpPr>
            <p:sp>
              <p:nvSpPr>
                <p:cNvPr id="29803" name="Line 107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804" name="Line 108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805" name="Group 109"/>
              <p:cNvGrpSpPr>
                <a:grpSpLocks/>
              </p:cNvGrpSpPr>
              <p:nvPr/>
            </p:nvGrpSpPr>
            <p:grpSpPr bwMode="auto">
              <a:xfrm rot="-10919804">
                <a:off x="4128" y="1968"/>
                <a:ext cx="96" cy="192"/>
                <a:chOff x="2928" y="528"/>
                <a:chExt cx="0" cy="240"/>
              </a:xfrm>
            </p:grpSpPr>
            <p:sp>
              <p:nvSpPr>
                <p:cNvPr id="29806" name="Line 110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807" name="Line 111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808" name="Group 112"/>
              <p:cNvGrpSpPr>
                <a:grpSpLocks/>
              </p:cNvGrpSpPr>
              <p:nvPr/>
            </p:nvGrpSpPr>
            <p:grpSpPr bwMode="auto">
              <a:xfrm rot="-10848682">
                <a:off x="2113" y="1679"/>
                <a:ext cx="48" cy="432"/>
                <a:chOff x="3600" y="1200"/>
                <a:chExt cx="0" cy="240"/>
              </a:xfrm>
            </p:grpSpPr>
            <p:sp>
              <p:nvSpPr>
                <p:cNvPr id="29809" name="Line 113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810" name="Line 114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811" name="Group 115"/>
              <p:cNvGrpSpPr>
                <a:grpSpLocks/>
              </p:cNvGrpSpPr>
              <p:nvPr/>
            </p:nvGrpSpPr>
            <p:grpSpPr bwMode="auto">
              <a:xfrm rot="-10848682">
                <a:off x="4368" y="1680"/>
                <a:ext cx="48" cy="432"/>
                <a:chOff x="3600" y="1200"/>
                <a:chExt cx="0" cy="240"/>
              </a:xfrm>
            </p:grpSpPr>
            <p:sp>
              <p:nvSpPr>
                <p:cNvPr id="29812" name="Line 116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813" name="Line 117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814" name="Group 118"/>
              <p:cNvGrpSpPr>
                <a:grpSpLocks/>
              </p:cNvGrpSpPr>
              <p:nvPr/>
            </p:nvGrpSpPr>
            <p:grpSpPr bwMode="auto">
              <a:xfrm rot="-10919804">
                <a:off x="4416" y="1680"/>
                <a:ext cx="96" cy="192"/>
                <a:chOff x="2928" y="528"/>
                <a:chExt cx="0" cy="240"/>
              </a:xfrm>
            </p:grpSpPr>
            <p:sp>
              <p:nvSpPr>
                <p:cNvPr id="29815" name="Line 119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816" name="Line 120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817" name="Group 121"/>
              <p:cNvGrpSpPr>
                <a:grpSpLocks/>
              </p:cNvGrpSpPr>
              <p:nvPr/>
            </p:nvGrpSpPr>
            <p:grpSpPr bwMode="auto">
              <a:xfrm rot="-10815897">
                <a:off x="4704" y="1680"/>
                <a:ext cx="48" cy="240"/>
                <a:chOff x="3600" y="1200"/>
                <a:chExt cx="0" cy="240"/>
              </a:xfrm>
            </p:grpSpPr>
            <p:sp>
              <p:nvSpPr>
                <p:cNvPr id="29818" name="Line 122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33CC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819" name="Line 123"/>
                <p:cNvSpPr>
                  <a:spLocks noChangeShapeType="1"/>
                </p:cNvSpPr>
                <p:nvPr/>
              </p:nvSpPr>
              <p:spPr bwMode="auto">
                <a:xfrm>
                  <a:off x="3600" y="1296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8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820" name="Group 124"/>
              <p:cNvGrpSpPr>
                <a:grpSpLocks/>
              </p:cNvGrpSpPr>
              <p:nvPr/>
            </p:nvGrpSpPr>
            <p:grpSpPr bwMode="auto">
              <a:xfrm rot="-10919804">
                <a:off x="4560" y="1680"/>
                <a:ext cx="96" cy="144"/>
                <a:chOff x="2928" y="528"/>
                <a:chExt cx="0" cy="240"/>
              </a:xfrm>
            </p:grpSpPr>
            <p:sp>
              <p:nvSpPr>
                <p:cNvPr id="29821" name="Line 125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822" name="Line 126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29823" name="Group 127"/>
              <p:cNvGrpSpPr>
                <a:grpSpLocks/>
              </p:cNvGrpSpPr>
              <p:nvPr/>
            </p:nvGrpSpPr>
            <p:grpSpPr bwMode="auto">
              <a:xfrm rot="-10919804">
                <a:off x="1200" y="1776"/>
                <a:ext cx="48" cy="192"/>
                <a:chOff x="2928" y="528"/>
                <a:chExt cx="0" cy="240"/>
              </a:xfrm>
            </p:grpSpPr>
            <p:sp>
              <p:nvSpPr>
                <p:cNvPr id="29824" name="Line 128"/>
                <p:cNvSpPr>
                  <a:spLocks noChangeShapeType="1"/>
                </p:cNvSpPr>
                <p:nvPr/>
              </p:nvSpPr>
              <p:spPr bwMode="auto">
                <a:xfrm>
                  <a:off x="2928" y="52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29825" name="Line 129"/>
                <p:cNvSpPr>
                  <a:spLocks noChangeShapeType="1"/>
                </p:cNvSpPr>
                <p:nvPr/>
              </p:nvSpPr>
              <p:spPr bwMode="auto">
                <a:xfrm>
                  <a:off x="2928" y="624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</p:grpSp>
        <p:sp>
          <p:nvSpPr>
            <p:cNvPr id="29826" name="Rectangle 130"/>
            <p:cNvSpPr>
              <a:spLocks noChangeArrowheads="1"/>
            </p:cNvSpPr>
            <p:nvPr/>
          </p:nvSpPr>
          <p:spPr bwMode="auto">
            <a:xfrm>
              <a:off x="2304" y="1728"/>
              <a:ext cx="2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FF8000"/>
                  </a:solidFill>
                  <a:latin typeface="Comic Sans MS" panose="030F0702030302020204" pitchFamily="66" charset="0"/>
                </a:rPr>
                <a:t>A</a:t>
              </a:r>
              <a:endPara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9827" name="Rectangle 131"/>
            <p:cNvSpPr>
              <a:spLocks noChangeArrowheads="1"/>
            </p:cNvSpPr>
            <p:nvPr/>
          </p:nvSpPr>
          <p:spPr bwMode="auto">
            <a:xfrm>
              <a:off x="2592" y="1488"/>
              <a:ext cx="225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FF0000"/>
                  </a:solidFill>
                  <a:latin typeface="Comic Sans MS" panose="030F0702030302020204" pitchFamily="66" charset="0"/>
                </a:rPr>
                <a:t>G</a:t>
              </a:r>
              <a:endPara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9828" name="Rectangle 132"/>
            <p:cNvSpPr>
              <a:spLocks noChangeArrowheads="1"/>
            </p:cNvSpPr>
            <p:nvPr/>
          </p:nvSpPr>
          <p:spPr bwMode="auto">
            <a:xfrm>
              <a:off x="2448" y="2640"/>
              <a:ext cx="2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FF8000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29829" name="Rectangle 133"/>
            <p:cNvSpPr>
              <a:spLocks noChangeArrowheads="1"/>
            </p:cNvSpPr>
            <p:nvPr/>
          </p:nvSpPr>
          <p:spPr bwMode="auto">
            <a:xfrm>
              <a:off x="2736" y="2448"/>
              <a:ext cx="21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00FF00"/>
                  </a:solidFill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29830" name="Rectangle 134"/>
            <p:cNvSpPr>
              <a:spLocks noChangeArrowheads="1"/>
            </p:cNvSpPr>
            <p:nvPr/>
          </p:nvSpPr>
          <p:spPr bwMode="auto">
            <a:xfrm>
              <a:off x="2928" y="1536"/>
              <a:ext cx="225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33CCFF"/>
                  </a:solidFill>
                  <a:latin typeface="Comic Sans MS" panose="030F0702030302020204" pitchFamily="66" charset="0"/>
                </a:rPr>
                <a:t>T</a:t>
              </a:r>
            </a:p>
          </p:txBody>
        </p:sp>
        <p:sp>
          <p:nvSpPr>
            <p:cNvPr id="29831" name="Rectangle 135"/>
            <p:cNvSpPr>
              <a:spLocks noChangeArrowheads="1"/>
            </p:cNvSpPr>
            <p:nvPr/>
          </p:nvSpPr>
          <p:spPr bwMode="auto">
            <a:xfrm>
              <a:off x="2064" y="2784"/>
              <a:ext cx="225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33CCFF"/>
                  </a:solidFill>
                  <a:latin typeface="Comic Sans MS" panose="030F0702030302020204" pitchFamily="66" charset="0"/>
                </a:rPr>
                <a:t>T</a:t>
              </a:r>
              <a:endPara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9832" name="Rectangle 136"/>
            <p:cNvSpPr>
              <a:spLocks noChangeArrowheads="1"/>
            </p:cNvSpPr>
            <p:nvPr/>
          </p:nvSpPr>
          <p:spPr bwMode="auto">
            <a:xfrm>
              <a:off x="2832" y="2784"/>
              <a:ext cx="225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altLang="fr-FR" sz="2000">
                  <a:solidFill>
                    <a:srgbClr val="33CCFF"/>
                  </a:solidFill>
                  <a:latin typeface="Comic Sans MS" panose="030F0702030302020204" pitchFamily="66" charset="0"/>
                </a:rPr>
                <a:t>T</a:t>
              </a:r>
              <a:endPara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29833" name="Picture 137" descr="tabactransgeniq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557338"/>
            <a:ext cx="2108200" cy="317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834" name="Text Box 138"/>
          <p:cNvSpPr txBox="1">
            <a:spLocks noChangeArrowheads="1"/>
          </p:cNvSpPr>
          <p:nvPr/>
        </p:nvSpPr>
        <p:spPr bwMode="auto">
          <a:xfrm>
            <a:off x="250825" y="5241925"/>
            <a:ext cx="86423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C’est ce qui permet aux cellules de </a:t>
            </a:r>
            <a:r>
              <a:rPr lang="fr-FR" altLang="fr-FR" sz="2000" b="1">
                <a:solidFill>
                  <a:srgbClr val="66FF33"/>
                </a:solidFill>
                <a:latin typeface="Comic Sans MS" panose="030F0702030302020204" pitchFamily="66" charset="0"/>
              </a:rPr>
              <a:t>tabac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 de produire la </a:t>
            </a:r>
            <a:r>
              <a:rPr lang="fr-FR" altLang="fr-FR" sz="2000" b="1">
                <a:solidFill>
                  <a:srgbClr val="66FF33"/>
                </a:solidFill>
                <a:latin typeface="Comic Sans MS" panose="030F0702030302020204" pitchFamily="66" charset="0"/>
              </a:rPr>
              <a:t>protéine lumineuse de la luciole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 (mouche à feu) si on introduit ce </a:t>
            </a:r>
            <a:r>
              <a:rPr lang="fr-FR" altLang="fr-FR" sz="2000" b="1">
                <a:solidFill>
                  <a:srgbClr val="66CCFF"/>
                </a:solidFill>
                <a:latin typeface="Comic Sans MS" panose="030F0702030302020204" pitchFamily="66" charset="0"/>
              </a:rPr>
              <a:t>gène étranger dans la plante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fr-FR" altLang="fr-FR" sz="2000" b="1"/>
          </a:p>
        </p:txBody>
      </p:sp>
      <p:pic>
        <p:nvPicPr>
          <p:cNvPr id="29835" name="Picture 139" descr="JPEG - 23.3 ko">
            <a:hlinkClick r:id="rId4" tooltip="JPEG - 23.3 ko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38" r="18056"/>
          <a:stretch>
            <a:fillRect/>
          </a:stretch>
        </p:blipFill>
        <p:spPr bwMode="auto">
          <a:xfrm>
            <a:off x="1835150" y="1544638"/>
            <a:ext cx="1873250" cy="137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836" name="Picture 140" descr="T013957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2852738"/>
            <a:ext cx="205740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837" name="AutoShape 141"/>
          <p:cNvCxnSpPr>
            <a:cxnSpLocks noChangeShapeType="1"/>
          </p:cNvCxnSpPr>
          <p:nvPr/>
        </p:nvCxnSpPr>
        <p:spPr bwMode="auto">
          <a:xfrm rot="10800000" flipV="1">
            <a:off x="5148263" y="3716338"/>
            <a:ext cx="1511300" cy="217487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CCFF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839" name="Text Box 143"/>
          <p:cNvSpPr txBox="1">
            <a:spLocks noChangeArrowheads="1"/>
          </p:cNvSpPr>
          <p:nvPr/>
        </p:nvSpPr>
        <p:spPr bwMode="auto">
          <a:xfrm>
            <a:off x="3419475" y="5876925"/>
            <a:ext cx="4268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C’est un exemple de </a:t>
            </a:r>
            <a:r>
              <a:rPr lang="fr-FR" altLang="fr-FR" sz="2000" b="1">
                <a:solidFill>
                  <a:srgbClr val="66CCFF"/>
                </a:solidFill>
                <a:latin typeface="Comic Sans MS" panose="030F0702030302020204" pitchFamily="66" charset="0"/>
              </a:rPr>
              <a:t>transgénèse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!</a:t>
            </a:r>
            <a:endParaRPr lang="fr-CA" altLang="fr-FR" sz="2000" b="1">
              <a:solidFill>
                <a:schemeClr val="folHlink"/>
              </a:solidFill>
              <a:latin typeface="Comic Sans MS" panose="030F0702030302020204" pitchFamily="66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9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9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834" grpId="1" build="allAtOnce"/>
      <p:bldP spid="298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609725" y="1412875"/>
            <a:ext cx="6500813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fr-FR" altLang="fr-FR" b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Et enfin…</a:t>
            </a:r>
          </a:p>
          <a:p>
            <a:pPr algn="ctr"/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comment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la molécule d’ADN peut-elle </a:t>
            </a:r>
          </a:p>
          <a:p>
            <a:pPr algn="ctr"/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se répliquer (se copier)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afin de </a:t>
            </a:r>
          </a:p>
          <a:p>
            <a:pPr algn="ctr"/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permettre la transmission de son message, </a:t>
            </a:r>
          </a:p>
          <a:p>
            <a:pPr algn="ctr"/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de façon intégrale, d’une cellule à une autre?</a:t>
            </a:r>
          </a:p>
          <a:p>
            <a:pPr algn="ctr"/>
            <a:endParaRPr lang="fr-FR" altLang="fr-FR" b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La réponse tient pour beaucoup dans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la structure même de la molécule : </a:t>
            </a:r>
          </a:p>
          <a:p>
            <a:pPr algn="ctr"/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la double hélice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13" name="Group 13"/>
          <p:cNvGrpSpPr>
            <a:grpSpLocks/>
          </p:cNvGrpSpPr>
          <p:nvPr/>
        </p:nvGrpSpPr>
        <p:grpSpPr bwMode="auto">
          <a:xfrm rot="5400000">
            <a:off x="4866482" y="2859881"/>
            <a:ext cx="6096000" cy="1668463"/>
            <a:chOff x="1108" y="1347"/>
            <a:chExt cx="3840" cy="1051"/>
          </a:xfrm>
        </p:grpSpPr>
        <p:grpSp>
          <p:nvGrpSpPr>
            <p:cNvPr id="25614" name="Group 14"/>
            <p:cNvGrpSpPr>
              <a:grpSpLocks/>
            </p:cNvGrpSpPr>
            <p:nvPr/>
          </p:nvGrpSpPr>
          <p:grpSpPr bwMode="auto">
            <a:xfrm rot="-6063835">
              <a:off x="2502" y="-47"/>
              <a:ext cx="1051" cy="3840"/>
              <a:chOff x="2016" y="480"/>
              <a:chExt cx="1051" cy="3840"/>
            </a:xfrm>
          </p:grpSpPr>
          <p:grpSp>
            <p:nvGrpSpPr>
              <p:cNvPr id="25615" name="Group 15"/>
              <p:cNvGrpSpPr>
                <a:grpSpLocks/>
              </p:cNvGrpSpPr>
              <p:nvPr/>
            </p:nvGrpSpPr>
            <p:grpSpPr bwMode="auto">
              <a:xfrm>
                <a:off x="2064" y="480"/>
                <a:ext cx="1003" cy="3580"/>
                <a:chOff x="2064" y="480"/>
                <a:chExt cx="1003" cy="3580"/>
              </a:xfrm>
            </p:grpSpPr>
            <p:grpSp>
              <p:nvGrpSpPr>
                <p:cNvPr id="25616" name="Group 16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25617" name="Freeform 17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25618" name="Freeform 18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25619" name="Group 19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25620" name="Freeform 20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25621" name="Freeform 21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  <p:grpSp>
            <p:nvGrpSpPr>
              <p:cNvPr id="25622" name="Group 22"/>
              <p:cNvGrpSpPr>
                <a:grpSpLocks/>
              </p:cNvGrpSpPr>
              <p:nvPr/>
            </p:nvGrpSpPr>
            <p:grpSpPr bwMode="auto">
              <a:xfrm>
                <a:off x="2016" y="740"/>
                <a:ext cx="1003" cy="3580"/>
                <a:chOff x="2064" y="480"/>
                <a:chExt cx="1003" cy="3580"/>
              </a:xfrm>
            </p:grpSpPr>
            <p:grpSp>
              <p:nvGrpSpPr>
                <p:cNvPr id="25623" name="Group 23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25624" name="Freeform 24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25625" name="Freeform 25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25626" name="Group 26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25627" name="Freeform 27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25628" name="Freeform 28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</p:grpSp>
        <p:grpSp>
          <p:nvGrpSpPr>
            <p:cNvPr id="25629" name="Group 29"/>
            <p:cNvGrpSpPr>
              <a:grpSpLocks/>
            </p:cNvGrpSpPr>
            <p:nvPr/>
          </p:nvGrpSpPr>
          <p:grpSpPr bwMode="auto">
            <a:xfrm rot="-21696096">
              <a:off x="1969" y="1583"/>
              <a:ext cx="48" cy="192"/>
              <a:chOff x="2928" y="528"/>
              <a:chExt cx="0" cy="240"/>
            </a:xfrm>
          </p:grpSpPr>
          <p:sp>
            <p:nvSpPr>
              <p:cNvPr id="25630" name="Line 3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31" name="Line 3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32" name="Group 32"/>
            <p:cNvGrpSpPr>
              <a:grpSpLocks/>
            </p:cNvGrpSpPr>
            <p:nvPr/>
          </p:nvGrpSpPr>
          <p:grpSpPr bwMode="auto">
            <a:xfrm rot="-10757062">
              <a:off x="2302" y="2016"/>
              <a:ext cx="49" cy="47"/>
              <a:chOff x="2928" y="528"/>
              <a:chExt cx="0" cy="240"/>
            </a:xfrm>
          </p:grpSpPr>
          <p:sp>
            <p:nvSpPr>
              <p:cNvPr id="25633" name="Line 3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34" name="Line 3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35" name="Group 35"/>
            <p:cNvGrpSpPr>
              <a:grpSpLocks/>
            </p:cNvGrpSpPr>
            <p:nvPr/>
          </p:nvGrpSpPr>
          <p:grpSpPr bwMode="auto">
            <a:xfrm rot="-10919804">
              <a:off x="2208" y="1920"/>
              <a:ext cx="48" cy="192"/>
              <a:chOff x="2928" y="528"/>
              <a:chExt cx="0" cy="240"/>
            </a:xfrm>
          </p:grpSpPr>
          <p:sp>
            <p:nvSpPr>
              <p:cNvPr id="25636" name="Line 3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37" name="Line 3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38" name="Group 38"/>
            <p:cNvGrpSpPr>
              <a:grpSpLocks/>
            </p:cNvGrpSpPr>
            <p:nvPr/>
          </p:nvGrpSpPr>
          <p:grpSpPr bwMode="auto">
            <a:xfrm rot="3846" flipH="1">
              <a:off x="1535" y="1727"/>
              <a:ext cx="48" cy="240"/>
              <a:chOff x="3600" y="1200"/>
              <a:chExt cx="0" cy="240"/>
            </a:xfrm>
          </p:grpSpPr>
          <p:sp>
            <p:nvSpPr>
              <p:cNvPr id="25639" name="Line 3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40" name="Line 4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41" name="Group 41"/>
            <p:cNvGrpSpPr>
              <a:grpSpLocks/>
            </p:cNvGrpSpPr>
            <p:nvPr/>
          </p:nvGrpSpPr>
          <p:grpSpPr bwMode="auto">
            <a:xfrm rot="-10848682">
              <a:off x="2017" y="1583"/>
              <a:ext cx="48" cy="432"/>
              <a:chOff x="3600" y="1200"/>
              <a:chExt cx="0" cy="240"/>
            </a:xfrm>
          </p:grpSpPr>
          <p:sp>
            <p:nvSpPr>
              <p:cNvPr id="25642" name="Line 42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43" name="Line 43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44" name="Group 44"/>
            <p:cNvGrpSpPr>
              <a:grpSpLocks/>
            </p:cNvGrpSpPr>
            <p:nvPr/>
          </p:nvGrpSpPr>
          <p:grpSpPr bwMode="auto">
            <a:xfrm rot="-10815897">
              <a:off x="2400" y="1823"/>
              <a:ext cx="48" cy="288"/>
              <a:chOff x="3600" y="1200"/>
              <a:chExt cx="0" cy="240"/>
            </a:xfrm>
          </p:grpSpPr>
          <p:sp>
            <p:nvSpPr>
              <p:cNvPr id="25645" name="Line 45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46" name="Line 46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47" name="Group 47"/>
            <p:cNvGrpSpPr>
              <a:grpSpLocks/>
            </p:cNvGrpSpPr>
            <p:nvPr/>
          </p:nvGrpSpPr>
          <p:grpSpPr bwMode="auto">
            <a:xfrm rot="64559" flipH="1">
              <a:off x="4319" y="1679"/>
              <a:ext cx="51" cy="480"/>
              <a:chOff x="2928" y="528"/>
              <a:chExt cx="0" cy="240"/>
            </a:xfrm>
          </p:grpSpPr>
          <p:sp>
            <p:nvSpPr>
              <p:cNvPr id="25648" name="Line 4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49" name="Line 4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50" name="Group 50"/>
            <p:cNvGrpSpPr>
              <a:grpSpLocks/>
            </p:cNvGrpSpPr>
            <p:nvPr/>
          </p:nvGrpSpPr>
          <p:grpSpPr bwMode="auto">
            <a:xfrm rot="-10777600">
              <a:off x="3311" y="1823"/>
              <a:ext cx="48" cy="336"/>
              <a:chOff x="3600" y="1200"/>
              <a:chExt cx="0" cy="240"/>
            </a:xfrm>
          </p:grpSpPr>
          <p:sp>
            <p:nvSpPr>
              <p:cNvPr id="25651" name="Line 51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52" name="Line 52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53" name="Group 53"/>
            <p:cNvGrpSpPr>
              <a:grpSpLocks/>
            </p:cNvGrpSpPr>
            <p:nvPr/>
          </p:nvGrpSpPr>
          <p:grpSpPr bwMode="auto">
            <a:xfrm rot="-10896096">
              <a:off x="2927" y="1680"/>
              <a:ext cx="48" cy="433"/>
              <a:chOff x="3600" y="1200"/>
              <a:chExt cx="0" cy="240"/>
            </a:xfrm>
          </p:grpSpPr>
          <p:sp>
            <p:nvSpPr>
              <p:cNvPr id="25654" name="Line 5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55" name="Line 5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56" name="Group 56"/>
            <p:cNvGrpSpPr>
              <a:grpSpLocks/>
            </p:cNvGrpSpPr>
            <p:nvPr/>
          </p:nvGrpSpPr>
          <p:grpSpPr bwMode="auto">
            <a:xfrm rot="-10907968">
              <a:off x="2495" y="1680"/>
              <a:ext cx="48" cy="430"/>
              <a:chOff x="3600" y="1200"/>
              <a:chExt cx="0" cy="240"/>
            </a:xfrm>
          </p:grpSpPr>
          <p:sp>
            <p:nvSpPr>
              <p:cNvPr id="25657" name="Line 57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58" name="Line 58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59" name="Group 59"/>
            <p:cNvGrpSpPr>
              <a:grpSpLocks/>
            </p:cNvGrpSpPr>
            <p:nvPr/>
          </p:nvGrpSpPr>
          <p:grpSpPr bwMode="auto">
            <a:xfrm rot="-82753">
              <a:off x="1344" y="1727"/>
              <a:ext cx="48" cy="240"/>
              <a:chOff x="2928" y="528"/>
              <a:chExt cx="0" cy="240"/>
            </a:xfrm>
          </p:grpSpPr>
          <p:sp>
            <p:nvSpPr>
              <p:cNvPr id="25660" name="Line 6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61" name="Line 6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62" name="Group 62"/>
            <p:cNvGrpSpPr>
              <a:grpSpLocks/>
            </p:cNvGrpSpPr>
            <p:nvPr/>
          </p:nvGrpSpPr>
          <p:grpSpPr bwMode="auto">
            <a:xfrm rot="10663462" flipH="1">
              <a:off x="2590" y="1680"/>
              <a:ext cx="48" cy="288"/>
              <a:chOff x="2928" y="528"/>
              <a:chExt cx="0" cy="240"/>
            </a:xfrm>
          </p:grpSpPr>
          <p:sp>
            <p:nvSpPr>
              <p:cNvPr id="25663" name="Line 6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64" name="Line 6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65" name="Group 65"/>
            <p:cNvGrpSpPr>
              <a:grpSpLocks/>
            </p:cNvGrpSpPr>
            <p:nvPr/>
          </p:nvGrpSpPr>
          <p:grpSpPr bwMode="auto">
            <a:xfrm rot="-10807514">
              <a:off x="1679" y="1582"/>
              <a:ext cx="48" cy="290"/>
              <a:chOff x="2928" y="528"/>
              <a:chExt cx="0" cy="240"/>
            </a:xfrm>
          </p:grpSpPr>
          <p:sp>
            <p:nvSpPr>
              <p:cNvPr id="25666" name="Line 6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67" name="Line 6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68" name="Group 68"/>
            <p:cNvGrpSpPr>
              <a:grpSpLocks/>
            </p:cNvGrpSpPr>
            <p:nvPr/>
          </p:nvGrpSpPr>
          <p:grpSpPr bwMode="auto">
            <a:xfrm rot="3846" flipH="1">
              <a:off x="1776" y="1584"/>
              <a:ext cx="48" cy="96"/>
              <a:chOff x="3600" y="1200"/>
              <a:chExt cx="0" cy="240"/>
            </a:xfrm>
          </p:grpSpPr>
          <p:sp>
            <p:nvSpPr>
              <p:cNvPr id="25669" name="Line 6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70" name="Line 7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71" name="Group 71"/>
            <p:cNvGrpSpPr>
              <a:grpSpLocks/>
            </p:cNvGrpSpPr>
            <p:nvPr/>
          </p:nvGrpSpPr>
          <p:grpSpPr bwMode="auto">
            <a:xfrm rot="-10757062">
              <a:off x="1824" y="1584"/>
              <a:ext cx="49" cy="47"/>
              <a:chOff x="2928" y="528"/>
              <a:chExt cx="0" cy="240"/>
            </a:xfrm>
          </p:grpSpPr>
          <p:sp>
            <p:nvSpPr>
              <p:cNvPr id="25672" name="Line 7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73" name="Line 7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74" name="Group 74"/>
            <p:cNvGrpSpPr>
              <a:grpSpLocks/>
            </p:cNvGrpSpPr>
            <p:nvPr/>
          </p:nvGrpSpPr>
          <p:grpSpPr bwMode="auto">
            <a:xfrm rot="-10807514">
              <a:off x="1583" y="1584"/>
              <a:ext cx="48" cy="384"/>
              <a:chOff x="2928" y="528"/>
              <a:chExt cx="0" cy="240"/>
            </a:xfrm>
          </p:grpSpPr>
          <p:sp>
            <p:nvSpPr>
              <p:cNvPr id="25675" name="Line 7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76" name="Line 7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77" name="Group 77"/>
            <p:cNvGrpSpPr>
              <a:grpSpLocks/>
            </p:cNvGrpSpPr>
            <p:nvPr/>
          </p:nvGrpSpPr>
          <p:grpSpPr bwMode="auto">
            <a:xfrm rot="3846" flipH="1">
              <a:off x="1440" y="1872"/>
              <a:ext cx="48" cy="96"/>
              <a:chOff x="3600" y="1200"/>
              <a:chExt cx="0" cy="240"/>
            </a:xfrm>
          </p:grpSpPr>
          <p:sp>
            <p:nvSpPr>
              <p:cNvPr id="25678" name="Line 78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79" name="Line 79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80" name="Group 80"/>
            <p:cNvGrpSpPr>
              <a:grpSpLocks/>
            </p:cNvGrpSpPr>
            <p:nvPr/>
          </p:nvGrpSpPr>
          <p:grpSpPr bwMode="auto">
            <a:xfrm rot="-10807514">
              <a:off x="3024" y="1776"/>
              <a:ext cx="48" cy="384"/>
              <a:chOff x="2928" y="528"/>
              <a:chExt cx="0" cy="240"/>
            </a:xfrm>
          </p:grpSpPr>
          <p:sp>
            <p:nvSpPr>
              <p:cNvPr id="25681" name="Line 8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82" name="Line 8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83" name="Group 83"/>
            <p:cNvGrpSpPr>
              <a:grpSpLocks/>
            </p:cNvGrpSpPr>
            <p:nvPr/>
          </p:nvGrpSpPr>
          <p:grpSpPr bwMode="auto">
            <a:xfrm rot="-21696096">
              <a:off x="2880" y="1680"/>
              <a:ext cx="48" cy="192"/>
              <a:chOff x="2928" y="528"/>
              <a:chExt cx="0" cy="240"/>
            </a:xfrm>
          </p:grpSpPr>
          <p:sp>
            <p:nvSpPr>
              <p:cNvPr id="25684" name="Line 84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85" name="Line 85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86" name="Group 86"/>
            <p:cNvGrpSpPr>
              <a:grpSpLocks/>
            </p:cNvGrpSpPr>
            <p:nvPr/>
          </p:nvGrpSpPr>
          <p:grpSpPr bwMode="auto">
            <a:xfrm rot="3846" flipH="1">
              <a:off x="2784" y="1680"/>
              <a:ext cx="48" cy="48"/>
              <a:chOff x="3600" y="1200"/>
              <a:chExt cx="0" cy="240"/>
            </a:xfrm>
          </p:grpSpPr>
          <p:sp>
            <p:nvSpPr>
              <p:cNvPr id="25687" name="Line 87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88" name="Line 88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89" name="Group 89"/>
            <p:cNvGrpSpPr>
              <a:grpSpLocks/>
            </p:cNvGrpSpPr>
            <p:nvPr/>
          </p:nvGrpSpPr>
          <p:grpSpPr bwMode="auto">
            <a:xfrm rot="-10757062">
              <a:off x="2688" y="1728"/>
              <a:ext cx="49" cy="47"/>
              <a:chOff x="2928" y="528"/>
              <a:chExt cx="0" cy="240"/>
            </a:xfrm>
          </p:grpSpPr>
          <p:sp>
            <p:nvSpPr>
              <p:cNvPr id="25690" name="Line 9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91" name="Line 9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92" name="Group 92"/>
            <p:cNvGrpSpPr>
              <a:grpSpLocks/>
            </p:cNvGrpSpPr>
            <p:nvPr/>
          </p:nvGrpSpPr>
          <p:grpSpPr bwMode="auto">
            <a:xfrm rot="-10919804">
              <a:off x="3120" y="1968"/>
              <a:ext cx="48" cy="192"/>
              <a:chOff x="2928" y="528"/>
              <a:chExt cx="0" cy="240"/>
            </a:xfrm>
          </p:grpSpPr>
          <p:sp>
            <p:nvSpPr>
              <p:cNvPr id="25693" name="Line 9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94" name="Line 9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95" name="Group 95"/>
            <p:cNvGrpSpPr>
              <a:grpSpLocks/>
            </p:cNvGrpSpPr>
            <p:nvPr/>
          </p:nvGrpSpPr>
          <p:grpSpPr bwMode="auto">
            <a:xfrm rot="-10807514">
              <a:off x="3408" y="1727"/>
              <a:ext cx="48" cy="432"/>
              <a:chOff x="2928" y="528"/>
              <a:chExt cx="0" cy="240"/>
            </a:xfrm>
          </p:grpSpPr>
          <p:sp>
            <p:nvSpPr>
              <p:cNvPr id="25696" name="Line 9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697" name="Line 9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698" name="Group 98"/>
            <p:cNvGrpSpPr>
              <a:grpSpLocks/>
            </p:cNvGrpSpPr>
            <p:nvPr/>
          </p:nvGrpSpPr>
          <p:grpSpPr bwMode="auto">
            <a:xfrm rot="-82753">
              <a:off x="3552" y="1728"/>
              <a:ext cx="48" cy="288"/>
              <a:chOff x="2928" y="528"/>
              <a:chExt cx="0" cy="240"/>
            </a:xfrm>
          </p:grpSpPr>
          <p:sp>
            <p:nvSpPr>
              <p:cNvPr id="25699" name="Line 99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700" name="Line 100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701" name="Group 101"/>
            <p:cNvGrpSpPr>
              <a:grpSpLocks/>
            </p:cNvGrpSpPr>
            <p:nvPr/>
          </p:nvGrpSpPr>
          <p:grpSpPr bwMode="auto">
            <a:xfrm rot="3846" flipH="1">
              <a:off x="3648" y="1728"/>
              <a:ext cx="48" cy="48"/>
              <a:chOff x="3600" y="1200"/>
              <a:chExt cx="0" cy="240"/>
            </a:xfrm>
          </p:grpSpPr>
          <p:sp>
            <p:nvSpPr>
              <p:cNvPr id="25702" name="Line 102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703" name="Line 103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704" name="Group 104"/>
            <p:cNvGrpSpPr>
              <a:grpSpLocks/>
            </p:cNvGrpSpPr>
            <p:nvPr/>
          </p:nvGrpSpPr>
          <p:grpSpPr bwMode="auto">
            <a:xfrm rot="-10815897">
              <a:off x="3743" y="1680"/>
              <a:ext cx="48" cy="191"/>
              <a:chOff x="3600" y="1200"/>
              <a:chExt cx="0" cy="240"/>
            </a:xfrm>
          </p:grpSpPr>
          <p:sp>
            <p:nvSpPr>
              <p:cNvPr id="25705" name="Line 105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706" name="Line 106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707" name="Group 107"/>
            <p:cNvGrpSpPr>
              <a:grpSpLocks/>
            </p:cNvGrpSpPr>
            <p:nvPr/>
          </p:nvGrpSpPr>
          <p:grpSpPr bwMode="auto">
            <a:xfrm rot="64559" flipH="1">
              <a:off x="3888" y="1728"/>
              <a:ext cx="48" cy="336"/>
              <a:chOff x="2928" y="528"/>
              <a:chExt cx="0" cy="240"/>
            </a:xfrm>
          </p:grpSpPr>
          <p:sp>
            <p:nvSpPr>
              <p:cNvPr id="25708" name="Line 10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709" name="Line 10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710" name="Group 110"/>
            <p:cNvGrpSpPr>
              <a:grpSpLocks/>
            </p:cNvGrpSpPr>
            <p:nvPr/>
          </p:nvGrpSpPr>
          <p:grpSpPr bwMode="auto">
            <a:xfrm rot="10663462" flipH="1">
              <a:off x="3936" y="1774"/>
              <a:ext cx="48" cy="385"/>
              <a:chOff x="2928" y="528"/>
              <a:chExt cx="0" cy="240"/>
            </a:xfrm>
          </p:grpSpPr>
          <p:sp>
            <p:nvSpPr>
              <p:cNvPr id="25711" name="Line 11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712" name="Line 11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713" name="Group 113"/>
            <p:cNvGrpSpPr>
              <a:grpSpLocks/>
            </p:cNvGrpSpPr>
            <p:nvPr/>
          </p:nvGrpSpPr>
          <p:grpSpPr bwMode="auto">
            <a:xfrm rot="-10815897">
              <a:off x="4032" y="1919"/>
              <a:ext cx="48" cy="240"/>
              <a:chOff x="3600" y="1200"/>
              <a:chExt cx="0" cy="240"/>
            </a:xfrm>
          </p:grpSpPr>
          <p:sp>
            <p:nvSpPr>
              <p:cNvPr id="25714" name="Line 11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715" name="Line 11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716" name="Group 116"/>
            <p:cNvGrpSpPr>
              <a:grpSpLocks/>
            </p:cNvGrpSpPr>
            <p:nvPr/>
          </p:nvGrpSpPr>
          <p:grpSpPr bwMode="auto">
            <a:xfrm rot="-10919804">
              <a:off x="4128" y="1968"/>
              <a:ext cx="96" cy="192"/>
              <a:chOff x="2928" y="528"/>
              <a:chExt cx="0" cy="240"/>
            </a:xfrm>
          </p:grpSpPr>
          <p:sp>
            <p:nvSpPr>
              <p:cNvPr id="25717" name="Line 11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718" name="Line 11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719" name="Group 119"/>
            <p:cNvGrpSpPr>
              <a:grpSpLocks/>
            </p:cNvGrpSpPr>
            <p:nvPr/>
          </p:nvGrpSpPr>
          <p:grpSpPr bwMode="auto">
            <a:xfrm rot="-10848682">
              <a:off x="2113" y="1679"/>
              <a:ext cx="48" cy="432"/>
              <a:chOff x="3600" y="1200"/>
              <a:chExt cx="0" cy="240"/>
            </a:xfrm>
          </p:grpSpPr>
          <p:sp>
            <p:nvSpPr>
              <p:cNvPr id="25720" name="Line 120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721" name="Line 121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722" name="Group 122"/>
            <p:cNvGrpSpPr>
              <a:grpSpLocks/>
            </p:cNvGrpSpPr>
            <p:nvPr/>
          </p:nvGrpSpPr>
          <p:grpSpPr bwMode="auto">
            <a:xfrm rot="-10848682">
              <a:off x="4368" y="1680"/>
              <a:ext cx="48" cy="432"/>
              <a:chOff x="3600" y="1200"/>
              <a:chExt cx="0" cy="240"/>
            </a:xfrm>
          </p:grpSpPr>
          <p:sp>
            <p:nvSpPr>
              <p:cNvPr id="25723" name="Line 123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724" name="Line 124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725" name="Group 125"/>
            <p:cNvGrpSpPr>
              <a:grpSpLocks/>
            </p:cNvGrpSpPr>
            <p:nvPr/>
          </p:nvGrpSpPr>
          <p:grpSpPr bwMode="auto">
            <a:xfrm rot="-10919804">
              <a:off x="4416" y="1680"/>
              <a:ext cx="96" cy="192"/>
              <a:chOff x="2928" y="528"/>
              <a:chExt cx="0" cy="240"/>
            </a:xfrm>
          </p:grpSpPr>
          <p:sp>
            <p:nvSpPr>
              <p:cNvPr id="25726" name="Line 12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727" name="Line 12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728" name="Group 128"/>
            <p:cNvGrpSpPr>
              <a:grpSpLocks/>
            </p:cNvGrpSpPr>
            <p:nvPr/>
          </p:nvGrpSpPr>
          <p:grpSpPr bwMode="auto">
            <a:xfrm rot="-10815897">
              <a:off x="4704" y="1680"/>
              <a:ext cx="48" cy="240"/>
              <a:chOff x="3600" y="1200"/>
              <a:chExt cx="0" cy="240"/>
            </a:xfrm>
          </p:grpSpPr>
          <p:sp>
            <p:nvSpPr>
              <p:cNvPr id="25729" name="Line 12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730" name="Line 13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731" name="Group 131"/>
            <p:cNvGrpSpPr>
              <a:grpSpLocks/>
            </p:cNvGrpSpPr>
            <p:nvPr/>
          </p:nvGrpSpPr>
          <p:grpSpPr bwMode="auto">
            <a:xfrm rot="-10919804">
              <a:off x="4560" y="1680"/>
              <a:ext cx="96" cy="144"/>
              <a:chOff x="2928" y="528"/>
              <a:chExt cx="0" cy="240"/>
            </a:xfrm>
          </p:grpSpPr>
          <p:sp>
            <p:nvSpPr>
              <p:cNvPr id="25732" name="Line 13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733" name="Line 13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5734" name="Group 134"/>
            <p:cNvGrpSpPr>
              <a:grpSpLocks/>
            </p:cNvGrpSpPr>
            <p:nvPr/>
          </p:nvGrpSpPr>
          <p:grpSpPr bwMode="auto">
            <a:xfrm rot="-10919804">
              <a:off x="1200" y="1776"/>
              <a:ext cx="48" cy="192"/>
              <a:chOff x="2928" y="528"/>
              <a:chExt cx="0" cy="240"/>
            </a:xfrm>
          </p:grpSpPr>
          <p:sp>
            <p:nvSpPr>
              <p:cNvPr id="25735" name="Line 13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5736" name="Line 13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</p:grpSp>
      <p:sp>
        <p:nvSpPr>
          <p:cNvPr id="25739" name="Text Box 139"/>
          <p:cNvSpPr txBox="1">
            <a:spLocks noChangeArrowheads="1"/>
          </p:cNvSpPr>
          <p:nvPr/>
        </p:nvSpPr>
        <p:spPr bwMode="auto">
          <a:xfrm>
            <a:off x="827088" y="908050"/>
            <a:ext cx="6265862" cy="289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Les </a:t>
            </a:r>
            <a:r>
              <a:rPr lang="fr-FR" altLang="fr-FR" b="1">
                <a:solidFill>
                  <a:srgbClr val="FFCCCC"/>
                </a:solidFill>
                <a:latin typeface="Comic Sans MS" panose="030F0702030302020204" pitchFamily="66" charset="0"/>
              </a:rPr>
              <a:t>Bases azotées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de l’ADN sont</a:t>
            </a:r>
          </a:p>
          <a:p>
            <a:r>
              <a:rPr lang="fr-FR" altLang="fr-FR" b="1">
                <a:solidFill>
                  <a:srgbClr val="FFCCCC"/>
                </a:solidFill>
                <a:latin typeface="Comic Sans MS" panose="030F0702030302020204" pitchFamily="66" charset="0"/>
              </a:rPr>
              <a:t>complémentaires 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deux à deux :</a:t>
            </a:r>
          </a:p>
          <a:p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au centre de la double hélice, toujours, </a:t>
            </a:r>
          </a:p>
          <a:p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	</a:t>
            </a:r>
            <a:r>
              <a:rPr lang="fr-FR" altLang="fr-FR" b="1">
                <a:solidFill>
                  <a:srgbClr val="FF9933"/>
                </a:solidFill>
                <a:latin typeface="Comic Sans MS" panose="030F0702030302020204" pitchFamily="66" charset="0"/>
              </a:rPr>
              <a:t>A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est </a:t>
            </a:r>
            <a:r>
              <a:rPr lang="fr-FR" altLang="fr-FR" b="1">
                <a:solidFill>
                  <a:srgbClr val="FFCCCC"/>
                </a:solidFill>
                <a:latin typeface="Comic Sans MS" panose="030F0702030302020204" pitchFamily="66" charset="0"/>
              </a:rPr>
              <a:t>avec</a:t>
            </a:r>
            <a:r>
              <a:rPr lang="fr-FR" altLang="fr-FR" b="1">
                <a:solidFill>
                  <a:schemeClr val="hlink"/>
                </a:solidFill>
                <a:latin typeface="Comic Sans MS" panose="030F0702030302020204" pitchFamily="66" charset="0"/>
              </a:rPr>
              <a:t> T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	et </a:t>
            </a:r>
            <a:r>
              <a:rPr lang="fr-FR" altLang="fr-FR" b="1">
                <a:solidFill>
                  <a:srgbClr val="66FF33"/>
                </a:solidFill>
                <a:latin typeface="Comic Sans MS" panose="030F0702030302020204" pitchFamily="66" charset="0"/>
              </a:rPr>
              <a:t>C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b="1">
                <a:solidFill>
                  <a:srgbClr val="FFCCCC"/>
                </a:solidFill>
                <a:latin typeface="Comic Sans MS" panose="030F0702030302020204" pitchFamily="66" charset="0"/>
              </a:rPr>
              <a:t>avec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b="1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.  </a:t>
            </a:r>
          </a:p>
          <a:p>
            <a:endParaRPr lang="fr-FR" altLang="fr-FR" b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endParaRPr lang="fr-FR" altLang="fr-FR" sz="2000" b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			</a:t>
            </a:r>
          </a:p>
        </p:txBody>
      </p:sp>
      <p:sp>
        <p:nvSpPr>
          <p:cNvPr id="25740" name="Line 140"/>
          <p:cNvSpPr>
            <a:spLocks noChangeShapeType="1"/>
          </p:cNvSpPr>
          <p:nvPr/>
        </p:nvSpPr>
        <p:spPr bwMode="auto">
          <a:xfrm>
            <a:off x="3779838" y="2276475"/>
            <a:ext cx="374491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25741" name="Line 141"/>
          <p:cNvSpPr>
            <a:spLocks noChangeShapeType="1"/>
          </p:cNvSpPr>
          <p:nvPr/>
        </p:nvSpPr>
        <p:spPr bwMode="auto">
          <a:xfrm>
            <a:off x="3779838" y="2636838"/>
            <a:ext cx="3671887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A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116013" y="1052513"/>
            <a:ext cx="7010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Tous les </a:t>
            </a:r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êtres vivants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sont constitués d’une ou plusieurs </a:t>
            </a:r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cellules</a:t>
            </a:r>
            <a:r>
              <a:rPr lang="fr-FR" altLang="fr-FR" b="1">
                <a:solidFill>
                  <a:srgbClr val="FFFF66"/>
                </a:solidFill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fr-FR" altLang="fr-FR" b="1">
              <a:solidFill>
                <a:schemeClr val="folHlink"/>
              </a:solidFill>
              <a:latin typeface="Comic Sans MS" panose="030F0702030302020204" pitchFamily="66" charset="0"/>
            </a:endParaRPr>
          </a:p>
        </p:txBody>
      </p:sp>
      <p:pic>
        <p:nvPicPr>
          <p:cNvPr id="8195" name="Picture 3" descr="DSC00068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6" r="3625"/>
          <a:stretch>
            <a:fillRect/>
          </a:stretch>
        </p:blipFill>
        <p:spPr bwMode="auto">
          <a:xfrm>
            <a:off x="900113" y="2565400"/>
            <a:ext cx="2447925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 descr="DSC00069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" t="9875" r="37694"/>
          <a:stretch>
            <a:fillRect/>
          </a:stretch>
        </p:blipFill>
        <p:spPr bwMode="auto">
          <a:xfrm>
            <a:off x="6011863" y="2403475"/>
            <a:ext cx="2520950" cy="29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900113" y="5445125"/>
            <a:ext cx="2390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CA" altLang="fr-FR" sz="1600">
                <a:latin typeface="Comic Sans MS" panose="030F0702030302020204" pitchFamily="66" charset="0"/>
              </a:rPr>
              <a:t>Cellule buccale humaine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708400" y="5157788"/>
            <a:ext cx="18716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CA" altLang="fr-FR" sz="1600">
                <a:latin typeface="Comic Sans MS" panose="030F0702030302020204" pitchFamily="66" charset="0"/>
              </a:rPr>
              <a:t>Bactéries </a:t>
            </a:r>
            <a:r>
              <a:rPr lang="fr-CA" altLang="fr-FR" sz="1600" u="sng">
                <a:latin typeface="Comic Sans MS" panose="030F0702030302020204" pitchFamily="66" charset="0"/>
              </a:rPr>
              <a:t>E.</a:t>
            </a:r>
            <a:r>
              <a:rPr lang="fr-CA" altLang="fr-FR" sz="1600">
                <a:latin typeface="Comic Sans MS" panose="030F0702030302020204" pitchFamily="66" charset="0"/>
              </a:rPr>
              <a:t> </a:t>
            </a:r>
            <a:r>
              <a:rPr lang="fr-CA" altLang="fr-FR" sz="1600" u="sng">
                <a:latin typeface="Comic Sans MS" panose="030F0702030302020204" pitchFamily="66" charset="0"/>
              </a:rPr>
              <a:t>coli</a:t>
            </a:r>
          </a:p>
          <a:p>
            <a:r>
              <a:rPr lang="fr-CA" altLang="fr-FR" sz="1600" i="1">
                <a:latin typeface="Comic Sans MS" panose="030F0702030302020204" pitchFamily="66" charset="0"/>
              </a:rPr>
              <a:t>(Escherichia coli)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867400" y="5445125"/>
            <a:ext cx="2795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CA" altLang="fr-FR" sz="1600">
                <a:latin typeface="Comic Sans MS" panose="030F0702030302020204" pitchFamily="66" charset="0"/>
              </a:rPr>
              <a:t>Cellules d’épiderme d’oignon</a:t>
            </a:r>
          </a:p>
        </p:txBody>
      </p:sp>
      <p:pic>
        <p:nvPicPr>
          <p:cNvPr id="8204" name="Picture 12" descr="155280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3141663"/>
            <a:ext cx="2376488" cy="178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15" name="Group 127"/>
          <p:cNvGrpSpPr>
            <a:grpSpLocks/>
          </p:cNvGrpSpPr>
          <p:nvPr/>
        </p:nvGrpSpPr>
        <p:grpSpPr bwMode="auto">
          <a:xfrm>
            <a:off x="6011863" y="549275"/>
            <a:ext cx="1592262" cy="5686425"/>
            <a:chOff x="3787" y="346"/>
            <a:chExt cx="1003" cy="3582"/>
          </a:xfrm>
        </p:grpSpPr>
        <p:grpSp>
          <p:nvGrpSpPr>
            <p:cNvPr id="37892" name="Group 4"/>
            <p:cNvGrpSpPr>
              <a:grpSpLocks/>
            </p:cNvGrpSpPr>
            <p:nvPr/>
          </p:nvGrpSpPr>
          <p:grpSpPr bwMode="auto">
            <a:xfrm rot="-663835">
              <a:off x="3787" y="346"/>
              <a:ext cx="1003" cy="3580"/>
              <a:chOff x="2064" y="480"/>
              <a:chExt cx="1003" cy="3580"/>
            </a:xfrm>
          </p:grpSpPr>
          <p:grpSp>
            <p:nvGrpSpPr>
              <p:cNvPr id="37893" name="Group 5"/>
              <p:cNvGrpSpPr>
                <a:grpSpLocks/>
              </p:cNvGrpSpPr>
              <p:nvPr/>
            </p:nvGrpSpPr>
            <p:grpSpPr bwMode="auto">
              <a:xfrm rot="526776">
                <a:off x="2496" y="480"/>
                <a:ext cx="571" cy="1804"/>
                <a:chOff x="2352" y="432"/>
                <a:chExt cx="571" cy="1804"/>
              </a:xfrm>
            </p:grpSpPr>
            <p:sp>
              <p:nvSpPr>
                <p:cNvPr id="37894" name="Freeform 6"/>
                <p:cNvSpPr>
                  <a:spLocks/>
                </p:cNvSpPr>
                <p:nvPr/>
              </p:nvSpPr>
              <p:spPr bwMode="auto">
                <a:xfrm>
                  <a:off x="2496" y="432"/>
                  <a:ext cx="427" cy="91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7895" name="Freeform 7"/>
                <p:cNvSpPr>
                  <a:spLocks/>
                </p:cNvSpPr>
                <p:nvPr/>
              </p:nvSpPr>
              <p:spPr bwMode="auto">
                <a:xfrm rot="-145982">
                  <a:off x="2352" y="1344"/>
                  <a:ext cx="427" cy="89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7896" name="Group 8"/>
              <p:cNvGrpSpPr>
                <a:grpSpLocks/>
              </p:cNvGrpSpPr>
              <p:nvPr/>
            </p:nvGrpSpPr>
            <p:grpSpPr bwMode="auto">
              <a:xfrm>
                <a:off x="2064" y="2256"/>
                <a:ext cx="571" cy="1804"/>
                <a:chOff x="2352" y="432"/>
                <a:chExt cx="571" cy="1804"/>
              </a:xfrm>
            </p:grpSpPr>
            <p:sp>
              <p:nvSpPr>
                <p:cNvPr id="37897" name="Freeform 9"/>
                <p:cNvSpPr>
                  <a:spLocks/>
                </p:cNvSpPr>
                <p:nvPr/>
              </p:nvSpPr>
              <p:spPr bwMode="auto">
                <a:xfrm>
                  <a:off x="2496" y="432"/>
                  <a:ext cx="427" cy="91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7898" name="Freeform 10"/>
                <p:cNvSpPr>
                  <a:spLocks/>
                </p:cNvSpPr>
                <p:nvPr/>
              </p:nvSpPr>
              <p:spPr bwMode="auto">
                <a:xfrm rot="-145982">
                  <a:off x="2352" y="1344"/>
                  <a:ext cx="427" cy="89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</p:grpSp>
        <p:sp>
          <p:nvSpPr>
            <p:cNvPr id="37908" name="Line 20"/>
            <p:cNvSpPr>
              <a:spLocks noChangeShapeType="1"/>
            </p:cNvSpPr>
            <p:nvPr/>
          </p:nvSpPr>
          <p:spPr bwMode="auto">
            <a:xfrm rot="-16296096">
              <a:off x="4490" y="1091"/>
              <a:ext cx="0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10" name="Line 22"/>
            <p:cNvSpPr>
              <a:spLocks noChangeShapeType="1"/>
            </p:cNvSpPr>
            <p:nvPr/>
          </p:nvSpPr>
          <p:spPr bwMode="auto">
            <a:xfrm rot="-5357062">
              <a:off x="4331" y="1480"/>
              <a:ext cx="0" cy="27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13" name="Line 25"/>
            <p:cNvSpPr>
              <a:spLocks noChangeShapeType="1"/>
            </p:cNvSpPr>
            <p:nvPr/>
          </p:nvSpPr>
          <p:spPr bwMode="auto">
            <a:xfrm rot="-5519804">
              <a:off x="4172" y="1408"/>
              <a:ext cx="0" cy="2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17" name="Line 29"/>
            <p:cNvSpPr>
              <a:spLocks noChangeShapeType="1"/>
            </p:cNvSpPr>
            <p:nvPr/>
          </p:nvSpPr>
          <p:spPr bwMode="auto">
            <a:xfrm rot="5403846" flipH="1">
              <a:off x="4557" y="618"/>
              <a:ext cx="0" cy="272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19" name="Line 31"/>
            <p:cNvSpPr>
              <a:spLocks noChangeShapeType="1"/>
            </p:cNvSpPr>
            <p:nvPr/>
          </p:nvSpPr>
          <p:spPr bwMode="auto">
            <a:xfrm rot="-5448682">
              <a:off x="4237" y="1211"/>
              <a:ext cx="0" cy="1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22" name="Line 34"/>
            <p:cNvSpPr>
              <a:spLocks noChangeShapeType="1"/>
            </p:cNvSpPr>
            <p:nvPr/>
          </p:nvSpPr>
          <p:spPr bwMode="auto">
            <a:xfrm rot="-5415897">
              <a:off x="4535" y="1591"/>
              <a:ext cx="0" cy="227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26" name="Line 38"/>
            <p:cNvSpPr>
              <a:spLocks noChangeShapeType="1"/>
            </p:cNvSpPr>
            <p:nvPr/>
          </p:nvSpPr>
          <p:spPr bwMode="auto">
            <a:xfrm rot="5464559" flipH="1" flipV="1">
              <a:off x="4602" y="3431"/>
              <a:ext cx="4" cy="27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28" name="Line 40"/>
            <p:cNvSpPr>
              <a:spLocks noChangeShapeType="1"/>
            </p:cNvSpPr>
            <p:nvPr/>
          </p:nvSpPr>
          <p:spPr bwMode="auto">
            <a:xfrm rot="16222400" flipV="1">
              <a:off x="4489" y="2500"/>
              <a:ext cx="1" cy="227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31" name="Line 43"/>
            <p:cNvSpPr>
              <a:spLocks noChangeShapeType="1"/>
            </p:cNvSpPr>
            <p:nvPr/>
          </p:nvSpPr>
          <p:spPr bwMode="auto">
            <a:xfrm rot="-5496096">
              <a:off x="4151" y="2114"/>
              <a:ext cx="0" cy="2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34" name="Line 46"/>
            <p:cNvSpPr>
              <a:spLocks noChangeShapeType="1"/>
            </p:cNvSpPr>
            <p:nvPr/>
          </p:nvSpPr>
          <p:spPr bwMode="auto">
            <a:xfrm rot="-5507968">
              <a:off x="4580" y="1683"/>
              <a:ext cx="0" cy="226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38" name="Line 50"/>
            <p:cNvSpPr>
              <a:spLocks noChangeShapeType="1"/>
            </p:cNvSpPr>
            <p:nvPr/>
          </p:nvSpPr>
          <p:spPr bwMode="auto">
            <a:xfrm rot="5317247">
              <a:off x="4305" y="453"/>
              <a:ext cx="0" cy="23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40" name="Line 52"/>
            <p:cNvSpPr>
              <a:spLocks noChangeShapeType="1"/>
            </p:cNvSpPr>
            <p:nvPr/>
          </p:nvSpPr>
          <p:spPr bwMode="auto">
            <a:xfrm rot="-5536538" flipH="1" flipV="1">
              <a:off x="4601" y="1753"/>
              <a:ext cx="4" cy="27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43" name="Line 55"/>
            <p:cNvSpPr>
              <a:spLocks noChangeShapeType="1"/>
            </p:cNvSpPr>
            <p:nvPr/>
          </p:nvSpPr>
          <p:spPr bwMode="auto">
            <a:xfrm rot="16192486" flipV="1">
              <a:off x="4671" y="820"/>
              <a:ext cx="1" cy="2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47" name="Line 59"/>
            <p:cNvSpPr>
              <a:spLocks noChangeShapeType="1"/>
            </p:cNvSpPr>
            <p:nvPr/>
          </p:nvSpPr>
          <p:spPr bwMode="auto">
            <a:xfrm rot="5403846" flipH="1">
              <a:off x="4671" y="913"/>
              <a:ext cx="0" cy="226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49" name="Line 61"/>
            <p:cNvSpPr>
              <a:spLocks noChangeShapeType="1"/>
            </p:cNvSpPr>
            <p:nvPr/>
          </p:nvSpPr>
          <p:spPr bwMode="auto">
            <a:xfrm rot="-5357062">
              <a:off x="4648" y="981"/>
              <a:ext cx="0" cy="2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52" name="Line 64"/>
            <p:cNvSpPr>
              <a:spLocks noChangeShapeType="1"/>
            </p:cNvSpPr>
            <p:nvPr/>
          </p:nvSpPr>
          <p:spPr bwMode="auto">
            <a:xfrm rot="-5407514">
              <a:off x="4671" y="730"/>
              <a:ext cx="0" cy="2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56" name="Line 68"/>
            <p:cNvSpPr>
              <a:spLocks noChangeShapeType="1"/>
            </p:cNvSpPr>
            <p:nvPr/>
          </p:nvSpPr>
          <p:spPr bwMode="auto">
            <a:xfrm rot="5403846" flipH="1">
              <a:off x="4331" y="527"/>
              <a:ext cx="0" cy="272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58" name="Line 70"/>
            <p:cNvSpPr>
              <a:spLocks noChangeShapeType="1"/>
            </p:cNvSpPr>
            <p:nvPr/>
          </p:nvSpPr>
          <p:spPr bwMode="auto">
            <a:xfrm rot="-5407514">
              <a:off x="4105" y="2251"/>
              <a:ext cx="0" cy="2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62" name="Line 74"/>
            <p:cNvSpPr>
              <a:spLocks noChangeShapeType="1"/>
            </p:cNvSpPr>
            <p:nvPr/>
          </p:nvSpPr>
          <p:spPr bwMode="auto">
            <a:xfrm rot="-16296096">
              <a:off x="4264" y="2046"/>
              <a:ext cx="0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65" name="Line 77"/>
            <p:cNvSpPr>
              <a:spLocks noChangeShapeType="1"/>
            </p:cNvSpPr>
            <p:nvPr/>
          </p:nvSpPr>
          <p:spPr bwMode="auto">
            <a:xfrm rot="5403846" flipH="1">
              <a:off x="4491" y="1955"/>
              <a:ext cx="0" cy="227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67" name="Line 79"/>
            <p:cNvSpPr>
              <a:spLocks noChangeShapeType="1"/>
            </p:cNvSpPr>
            <p:nvPr/>
          </p:nvSpPr>
          <p:spPr bwMode="auto">
            <a:xfrm rot="-5357062">
              <a:off x="4579" y="1820"/>
              <a:ext cx="1" cy="31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70" name="Line 82"/>
            <p:cNvSpPr>
              <a:spLocks noChangeShapeType="1"/>
            </p:cNvSpPr>
            <p:nvPr/>
          </p:nvSpPr>
          <p:spPr bwMode="auto">
            <a:xfrm rot="16080196" flipV="1">
              <a:off x="4200" y="2392"/>
              <a:ext cx="5" cy="25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73" name="Line 85"/>
            <p:cNvSpPr>
              <a:spLocks noChangeShapeType="1"/>
            </p:cNvSpPr>
            <p:nvPr/>
          </p:nvSpPr>
          <p:spPr bwMode="auto">
            <a:xfrm rot="16192486" flipV="1">
              <a:off x="4603" y="2567"/>
              <a:ext cx="1" cy="27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77" name="Line 89"/>
            <p:cNvSpPr>
              <a:spLocks noChangeShapeType="1"/>
            </p:cNvSpPr>
            <p:nvPr/>
          </p:nvSpPr>
          <p:spPr bwMode="auto">
            <a:xfrm rot="5317247">
              <a:off x="4626" y="2634"/>
              <a:ext cx="0" cy="31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80" name="Line 92"/>
            <p:cNvSpPr>
              <a:spLocks noChangeShapeType="1"/>
            </p:cNvSpPr>
            <p:nvPr/>
          </p:nvSpPr>
          <p:spPr bwMode="auto">
            <a:xfrm rot="5403846" flipH="1">
              <a:off x="4535" y="2772"/>
              <a:ext cx="0" cy="227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82" name="Line 94"/>
            <p:cNvSpPr>
              <a:spLocks noChangeShapeType="1"/>
            </p:cNvSpPr>
            <p:nvPr/>
          </p:nvSpPr>
          <p:spPr bwMode="auto">
            <a:xfrm rot="16184103" flipV="1">
              <a:off x="4444" y="2863"/>
              <a:ext cx="1" cy="318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 rot="5464559" flipH="1">
              <a:off x="4275" y="2967"/>
              <a:ext cx="0" cy="2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88" name="Line 100"/>
            <p:cNvSpPr>
              <a:spLocks noChangeShapeType="1"/>
            </p:cNvSpPr>
            <p:nvPr/>
          </p:nvSpPr>
          <p:spPr bwMode="auto">
            <a:xfrm rot="16063462" flipH="1">
              <a:off x="4172" y="3086"/>
              <a:ext cx="0" cy="31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91" name="Line 103"/>
            <p:cNvSpPr>
              <a:spLocks noChangeShapeType="1"/>
            </p:cNvSpPr>
            <p:nvPr/>
          </p:nvSpPr>
          <p:spPr bwMode="auto">
            <a:xfrm rot="16184103" flipV="1">
              <a:off x="4149" y="3248"/>
              <a:ext cx="1" cy="2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94" name="Line 106"/>
            <p:cNvSpPr>
              <a:spLocks noChangeShapeType="1"/>
            </p:cNvSpPr>
            <p:nvPr/>
          </p:nvSpPr>
          <p:spPr bwMode="auto">
            <a:xfrm rot="-5519804">
              <a:off x="4420" y="3384"/>
              <a:ext cx="3" cy="18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97" name="Line 109"/>
            <p:cNvSpPr>
              <a:spLocks noChangeShapeType="1"/>
            </p:cNvSpPr>
            <p:nvPr/>
          </p:nvSpPr>
          <p:spPr bwMode="auto">
            <a:xfrm rot="-5448682">
              <a:off x="4146" y="1302"/>
              <a:ext cx="0" cy="1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00" name="Line 112"/>
            <p:cNvSpPr>
              <a:spLocks noChangeShapeType="1"/>
            </p:cNvSpPr>
            <p:nvPr/>
          </p:nvSpPr>
          <p:spPr bwMode="auto">
            <a:xfrm rot="-5448682">
              <a:off x="4600" y="3583"/>
              <a:ext cx="0" cy="1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03" name="Line 115"/>
            <p:cNvSpPr>
              <a:spLocks noChangeShapeType="1"/>
            </p:cNvSpPr>
            <p:nvPr/>
          </p:nvSpPr>
          <p:spPr bwMode="auto">
            <a:xfrm rot="-5519804">
              <a:off x="4605" y="3611"/>
              <a:ext cx="0" cy="27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06" name="Line 118"/>
            <p:cNvSpPr>
              <a:spLocks noChangeShapeType="1"/>
            </p:cNvSpPr>
            <p:nvPr/>
          </p:nvSpPr>
          <p:spPr bwMode="auto">
            <a:xfrm rot="16184103" flipV="1">
              <a:off x="4444" y="3814"/>
              <a:ext cx="1" cy="227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09" name="Line 121"/>
            <p:cNvSpPr>
              <a:spLocks noChangeShapeType="1"/>
            </p:cNvSpPr>
            <p:nvPr/>
          </p:nvSpPr>
          <p:spPr bwMode="auto">
            <a:xfrm rot="16080196" flipV="1">
              <a:off x="4573" y="3715"/>
              <a:ext cx="2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12" name="Line 124"/>
            <p:cNvSpPr>
              <a:spLocks noChangeShapeType="1"/>
            </p:cNvSpPr>
            <p:nvPr/>
          </p:nvSpPr>
          <p:spPr bwMode="auto">
            <a:xfrm rot="16080196" flipV="1">
              <a:off x="4307" y="320"/>
              <a:ext cx="2" cy="2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38016" name="Group 128"/>
          <p:cNvGrpSpPr>
            <a:grpSpLocks/>
          </p:cNvGrpSpPr>
          <p:nvPr/>
        </p:nvGrpSpPr>
        <p:grpSpPr bwMode="auto">
          <a:xfrm>
            <a:off x="6948488" y="620713"/>
            <a:ext cx="1800225" cy="5683250"/>
            <a:chOff x="4377" y="391"/>
            <a:chExt cx="1134" cy="3580"/>
          </a:xfrm>
        </p:grpSpPr>
        <p:grpSp>
          <p:nvGrpSpPr>
            <p:cNvPr id="37899" name="Group 11"/>
            <p:cNvGrpSpPr>
              <a:grpSpLocks/>
            </p:cNvGrpSpPr>
            <p:nvPr/>
          </p:nvGrpSpPr>
          <p:grpSpPr bwMode="auto">
            <a:xfrm rot="-663835">
              <a:off x="4508" y="391"/>
              <a:ext cx="1003" cy="3580"/>
              <a:chOff x="2064" y="480"/>
              <a:chExt cx="1003" cy="3580"/>
            </a:xfrm>
          </p:grpSpPr>
          <p:grpSp>
            <p:nvGrpSpPr>
              <p:cNvPr id="37900" name="Group 12"/>
              <p:cNvGrpSpPr>
                <a:grpSpLocks/>
              </p:cNvGrpSpPr>
              <p:nvPr/>
            </p:nvGrpSpPr>
            <p:grpSpPr bwMode="auto">
              <a:xfrm rot="526776">
                <a:off x="2496" y="480"/>
                <a:ext cx="571" cy="1804"/>
                <a:chOff x="2352" y="432"/>
                <a:chExt cx="571" cy="1804"/>
              </a:xfrm>
            </p:grpSpPr>
            <p:sp>
              <p:nvSpPr>
                <p:cNvPr id="37901" name="Freeform 13"/>
                <p:cNvSpPr>
                  <a:spLocks/>
                </p:cNvSpPr>
                <p:nvPr/>
              </p:nvSpPr>
              <p:spPr bwMode="auto">
                <a:xfrm>
                  <a:off x="2496" y="432"/>
                  <a:ext cx="427" cy="91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7902" name="Freeform 14"/>
                <p:cNvSpPr>
                  <a:spLocks/>
                </p:cNvSpPr>
                <p:nvPr/>
              </p:nvSpPr>
              <p:spPr bwMode="auto">
                <a:xfrm rot="-145982">
                  <a:off x="2352" y="1344"/>
                  <a:ext cx="427" cy="89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7903" name="Group 15"/>
              <p:cNvGrpSpPr>
                <a:grpSpLocks/>
              </p:cNvGrpSpPr>
              <p:nvPr/>
            </p:nvGrpSpPr>
            <p:grpSpPr bwMode="auto">
              <a:xfrm>
                <a:off x="2064" y="2256"/>
                <a:ext cx="571" cy="1804"/>
                <a:chOff x="2352" y="432"/>
                <a:chExt cx="571" cy="1804"/>
              </a:xfrm>
            </p:grpSpPr>
            <p:sp>
              <p:nvSpPr>
                <p:cNvPr id="37904" name="Freeform 16"/>
                <p:cNvSpPr>
                  <a:spLocks/>
                </p:cNvSpPr>
                <p:nvPr/>
              </p:nvSpPr>
              <p:spPr bwMode="auto">
                <a:xfrm>
                  <a:off x="2496" y="432"/>
                  <a:ext cx="427" cy="91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7905" name="Freeform 17"/>
                <p:cNvSpPr>
                  <a:spLocks/>
                </p:cNvSpPr>
                <p:nvPr/>
              </p:nvSpPr>
              <p:spPr bwMode="auto">
                <a:xfrm rot="-145982">
                  <a:off x="2352" y="1344"/>
                  <a:ext cx="427" cy="89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</p:grpSp>
        <p:sp>
          <p:nvSpPr>
            <p:cNvPr id="37907" name="Line 19"/>
            <p:cNvSpPr>
              <a:spLocks noChangeShapeType="1"/>
            </p:cNvSpPr>
            <p:nvPr/>
          </p:nvSpPr>
          <p:spPr bwMode="auto">
            <a:xfrm rot="-16296096">
              <a:off x="5080" y="1096"/>
              <a:ext cx="0" cy="22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11" name="Line 23"/>
            <p:cNvSpPr>
              <a:spLocks noChangeShapeType="1"/>
            </p:cNvSpPr>
            <p:nvPr/>
          </p:nvSpPr>
          <p:spPr bwMode="auto">
            <a:xfrm rot="-5357062">
              <a:off x="4709" y="1509"/>
              <a:ext cx="0" cy="209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14" name="Line 26"/>
            <p:cNvSpPr>
              <a:spLocks noChangeShapeType="1"/>
            </p:cNvSpPr>
            <p:nvPr/>
          </p:nvSpPr>
          <p:spPr bwMode="auto">
            <a:xfrm rot="16080196" flipV="1">
              <a:off x="4657" y="1380"/>
              <a:ext cx="28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16" name="Line 28"/>
            <p:cNvSpPr>
              <a:spLocks noChangeShapeType="1"/>
            </p:cNvSpPr>
            <p:nvPr/>
          </p:nvSpPr>
          <p:spPr bwMode="auto">
            <a:xfrm rot="5403846" flipH="1">
              <a:off x="4914" y="656"/>
              <a:ext cx="0" cy="195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20" name="Line 32"/>
            <p:cNvSpPr>
              <a:spLocks noChangeShapeType="1"/>
            </p:cNvSpPr>
            <p:nvPr/>
          </p:nvSpPr>
          <p:spPr bwMode="auto">
            <a:xfrm rot="-5448682">
              <a:off x="4779" y="1168"/>
              <a:ext cx="0" cy="259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23" name="Line 35"/>
            <p:cNvSpPr>
              <a:spLocks noChangeShapeType="1"/>
            </p:cNvSpPr>
            <p:nvPr/>
          </p:nvSpPr>
          <p:spPr bwMode="auto">
            <a:xfrm rot="-5415897">
              <a:off x="4894" y="1597"/>
              <a:ext cx="0" cy="218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25" name="Line 37"/>
            <p:cNvSpPr>
              <a:spLocks noChangeShapeType="1"/>
            </p:cNvSpPr>
            <p:nvPr/>
          </p:nvSpPr>
          <p:spPr bwMode="auto">
            <a:xfrm rot="5464559" flipH="1">
              <a:off x="5017" y="3470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29" name="Line 41"/>
            <p:cNvSpPr>
              <a:spLocks noChangeShapeType="1"/>
            </p:cNvSpPr>
            <p:nvPr/>
          </p:nvSpPr>
          <p:spPr bwMode="auto">
            <a:xfrm rot="-5377600">
              <a:off x="4853" y="2500"/>
              <a:ext cx="0" cy="227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32" name="Line 44"/>
            <p:cNvSpPr>
              <a:spLocks noChangeShapeType="1"/>
            </p:cNvSpPr>
            <p:nvPr/>
          </p:nvSpPr>
          <p:spPr bwMode="auto">
            <a:xfrm rot="-5496096">
              <a:off x="4621" y="2098"/>
              <a:ext cx="0" cy="306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35" name="Line 47"/>
            <p:cNvSpPr>
              <a:spLocks noChangeShapeType="1"/>
            </p:cNvSpPr>
            <p:nvPr/>
          </p:nvSpPr>
          <p:spPr bwMode="auto">
            <a:xfrm rot="-5507968">
              <a:off x="5050" y="1668"/>
              <a:ext cx="0" cy="258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37" name="Line 49"/>
            <p:cNvSpPr>
              <a:spLocks noChangeShapeType="1"/>
            </p:cNvSpPr>
            <p:nvPr/>
          </p:nvSpPr>
          <p:spPr bwMode="auto">
            <a:xfrm rot="5317247">
              <a:off x="4788" y="434"/>
              <a:ext cx="0" cy="18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41" name="Line 53"/>
            <p:cNvSpPr>
              <a:spLocks noChangeShapeType="1"/>
            </p:cNvSpPr>
            <p:nvPr/>
          </p:nvSpPr>
          <p:spPr bwMode="auto">
            <a:xfrm rot="16063462" flipH="1">
              <a:off x="5099" y="1757"/>
              <a:ext cx="0" cy="263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44" name="Line 56"/>
            <p:cNvSpPr>
              <a:spLocks noChangeShapeType="1"/>
            </p:cNvSpPr>
            <p:nvPr/>
          </p:nvSpPr>
          <p:spPr bwMode="auto">
            <a:xfrm rot="-5407514">
              <a:off x="5197" y="848"/>
              <a:ext cx="0" cy="17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46" name="Line 58"/>
            <p:cNvSpPr>
              <a:spLocks noChangeShapeType="1"/>
            </p:cNvSpPr>
            <p:nvPr/>
          </p:nvSpPr>
          <p:spPr bwMode="auto">
            <a:xfrm rot="5403846" flipH="1" flipV="1">
              <a:off x="5188" y="895"/>
              <a:ext cx="3" cy="266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50" name="Line 62"/>
            <p:cNvSpPr>
              <a:spLocks noChangeShapeType="1"/>
            </p:cNvSpPr>
            <p:nvPr/>
          </p:nvSpPr>
          <p:spPr bwMode="auto">
            <a:xfrm rot="16242938" flipV="1">
              <a:off x="5147" y="981"/>
              <a:ext cx="1" cy="27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53" name="Line 65"/>
            <p:cNvSpPr>
              <a:spLocks noChangeShapeType="1"/>
            </p:cNvSpPr>
            <p:nvPr/>
          </p:nvSpPr>
          <p:spPr bwMode="auto">
            <a:xfrm rot="-5407514">
              <a:off x="5124" y="730"/>
              <a:ext cx="0" cy="23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55" name="Line 67"/>
            <p:cNvSpPr>
              <a:spLocks noChangeShapeType="1"/>
            </p:cNvSpPr>
            <p:nvPr/>
          </p:nvSpPr>
          <p:spPr bwMode="auto">
            <a:xfrm rot="5403846" flipH="1" flipV="1">
              <a:off x="4811" y="552"/>
              <a:ext cx="1" cy="219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59" name="Line 71"/>
            <p:cNvSpPr>
              <a:spLocks noChangeShapeType="1"/>
            </p:cNvSpPr>
            <p:nvPr/>
          </p:nvSpPr>
          <p:spPr bwMode="auto">
            <a:xfrm rot="-5407514">
              <a:off x="4538" y="2226"/>
              <a:ext cx="0" cy="321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61" name="Line 73"/>
            <p:cNvSpPr>
              <a:spLocks noChangeShapeType="1"/>
            </p:cNvSpPr>
            <p:nvPr/>
          </p:nvSpPr>
          <p:spPr bwMode="auto">
            <a:xfrm rot="-16296096">
              <a:off x="4846" y="2008"/>
              <a:ext cx="0" cy="30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64" name="Line 76"/>
            <p:cNvSpPr>
              <a:spLocks noChangeShapeType="1"/>
            </p:cNvSpPr>
            <p:nvPr/>
          </p:nvSpPr>
          <p:spPr bwMode="auto">
            <a:xfrm rot="5403846" flipH="1">
              <a:off x="4999" y="1945"/>
              <a:ext cx="0" cy="246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68" name="Line 80"/>
            <p:cNvSpPr>
              <a:spLocks noChangeShapeType="1"/>
            </p:cNvSpPr>
            <p:nvPr/>
          </p:nvSpPr>
          <p:spPr bwMode="auto">
            <a:xfrm rot="-5357062">
              <a:off x="5032" y="1830"/>
              <a:ext cx="12" cy="311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71" name="Line 83"/>
            <p:cNvSpPr>
              <a:spLocks noChangeShapeType="1"/>
            </p:cNvSpPr>
            <p:nvPr/>
          </p:nvSpPr>
          <p:spPr bwMode="auto">
            <a:xfrm rot="16080196" flipV="1">
              <a:off x="4593" y="2397"/>
              <a:ext cx="1" cy="251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74" name="Line 86"/>
            <p:cNvSpPr>
              <a:spLocks noChangeShapeType="1"/>
            </p:cNvSpPr>
            <p:nvPr/>
          </p:nvSpPr>
          <p:spPr bwMode="auto">
            <a:xfrm rot="-5407514">
              <a:off x="5035" y="2590"/>
              <a:ext cx="0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76" name="Line 88"/>
            <p:cNvSpPr>
              <a:spLocks noChangeShapeType="1"/>
            </p:cNvSpPr>
            <p:nvPr/>
          </p:nvSpPr>
          <p:spPr bwMode="auto">
            <a:xfrm rot="5317247">
              <a:off x="5047" y="2670"/>
              <a:ext cx="0" cy="25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79" name="Line 91"/>
            <p:cNvSpPr>
              <a:spLocks noChangeShapeType="1"/>
            </p:cNvSpPr>
            <p:nvPr/>
          </p:nvSpPr>
          <p:spPr bwMode="auto">
            <a:xfrm rot="5403846" flipH="1" flipV="1">
              <a:off x="5019" y="2743"/>
              <a:ext cx="15" cy="301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83" name="Line 95"/>
            <p:cNvSpPr>
              <a:spLocks noChangeShapeType="1"/>
            </p:cNvSpPr>
            <p:nvPr/>
          </p:nvSpPr>
          <p:spPr bwMode="auto">
            <a:xfrm rot="-5415897">
              <a:off x="4934" y="2873"/>
              <a:ext cx="0" cy="297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85" name="Line 97"/>
            <p:cNvSpPr>
              <a:spLocks noChangeShapeType="1"/>
            </p:cNvSpPr>
            <p:nvPr/>
          </p:nvSpPr>
          <p:spPr bwMode="auto">
            <a:xfrm rot="5464559" flipH="1">
              <a:off x="4721" y="2994"/>
              <a:ext cx="29" cy="26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 rot="16063462" flipH="1">
              <a:off x="4606" y="3111"/>
              <a:ext cx="0" cy="27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 rot="-5415897">
              <a:off x="4631" y="3267"/>
              <a:ext cx="0" cy="235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 rot="-5519804">
              <a:off x="4684" y="3395"/>
              <a:ext cx="0" cy="16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 rot="-5448682">
              <a:off x="4688" y="1259"/>
              <a:ext cx="0" cy="259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01" name="Line 113"/>
            <p:cNvSpPr>
              <a:spLocks noChangeShapeType="1"/>
            </p:cNvSpPr>
            <p:nvPr/>
          </p:nvSpPr>
          <p:spPr bwMode="auto">
            <a:xfrm rot="-5448682">
              <a:off x="5097" y="3527"/>
              <a:ext cx="0" cy="259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04" name="Line 116"/>
            <p:cNvSpPr>
              <a:spLocks noChangeShapeType="1"/>
            </p:cNvSpPr>
            <p:nvPr/>
          </p:nvSpPr>
          <p:spPr bwMode="auto">
            <a:xfrm rot="-5519804">
              <a:off x="5093" y="3624"/>
              <a:ext cx="0" cy="251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07" name="Line 119"/>
            <p:cNvSpPr>
              <a:spLocks noChangeShapeType="1"/>
            </p:cNvSpPr>
            <p:nvPr/>
          </p:nvSpPr>
          <p:spPr bwMode="auto">
            <a:xfrm rot="-5415897">
              <a:off x="4986" y="3811"/>
              <a:ext cx="0" cy="235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10" name="Line 122"/>
            <p:cNvSpPr>
              <a:spLocks noChangeShapeType="1"/>
            </p:cNvSpPr>
            <p:nvPr/>
          </p:nvSpPr>
          <p:spPr bwMode="auto">
            <a:xfrm rot="16080196" flipV="1">
              <a:off x="5079" y="3725"/>
              <a:ext cx="1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13" name="Line 125"/>
            <p:cNvSpPr>
              <a:spLocks noChangeShapeType="1"/>
            </p:cNvSpPr>
            <p:nvPr/>
          </p:nvSpPr>
          <p:spPr bwMode="auto">
            <a:xfrm rot="-5519804">
              <a:off x="4864" y="334"/>
              <a:ext cx="0" cy="20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827088" y="2781300"/>
            <a:ext cx="3960812" cy="258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Pour permettre la réplication,</a:t>
            </a:r>
          </a:p>
          <a:p>
            <a:r>
              <a:rPr lang="fr-FR" altLang="fr-FR" b="1">
                <a:latin typeface="Comic Sans MS" panose="030F0702030302020204" pitchFamily="66" charset="0"/>
              </a:rPr>
              <a:t>la double hélice s’ouvre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, </a:t>
            </a:r>
          </a:p>
          <a:p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comme une fermeture-éclair, </a:t>
            </a:r>
          </a:p>
          <a:p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en </a:t>
            </a:r>
            <a:r>
              <a:rPr lang="fr-FR" altLang="fr-FR" b="1">
                <a:latin typeface="Comic Sans MS" panose="030F0702030302020204" pitchFamily="66" charset="0"/>
              </a:rPr>
              <a:t>deux brins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.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  </a:t>
            </a:r>
          </a:p>
          <a:p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			</a:t>
            </a:r>
          </a:p>
        </p:txBody>
      </p:sp>
      <p:grpSp>
        <p:nvGrpSpPr>
          <p:cNvPr id="38017" name="Group 129"/>
          <p:cNvGrpSpPr>
            <a:grpSpLocks/>
          </p:cNvGrpSpPr>
          <p:nvPr/>
        </p:nvGrpSpPr>
        <p:grpSpPr bwMode="auto">
          <a:xfrm>
            <a:off x="4787900" y="620713"/>
            <a:ext cx="1592263" cy="5686425"/>
            <a:chOff x="3787" y="346"/>
            <a:chExt cx="1003" cy="3582"/>
          </a:xfrm>
        </p:grpSpPr>
        <p:grpSp>
          <p:nvGrpSpPr>
            <p:cNvPr id="38018" name="Group 130"/>
            <p:cNvGrpSpPr>
              <a:grpSpLocks/>
            </p:cNvGrpSpPr>
            <p:nvPr/>
          </p:nvGrpSpPr>
          <p:grpSpPr bwMode="auto">
            <a:xfrm rot="-663835">
              <a:off x="3787" y="346"/>
              <a:ext cx="1003" cy="3580"/>
              <a:chOff x="2064" y="480"/>
              <a:chExt cx="1003" cy="3580"/>
            </a:xfrm>
          </p:grpSpPr>
          <p:grpSp>
            <p:nvGrpSpPr>
              <p:cNvPr id="38019" name="Group 131"/>
              <p:cNvGrpSpPr>
                <a:grpSpLocks/>
              </p:cNvGrpSpPr>
              <p:nvPr/>
            </p:nvGrpSpPr>
            <p:grpSpPr bwMode="auto">
              <a:xfrm rot="526776">
                <a:off x="2496" y="480"/>
                <a:ext cx="571" cy="1804"/>
                <a:chOff x="2352" y="432"/>
                <a:chExt cx="571" cy="1804"/>
              </a:xfrm>
            </p:grpSpPr>
            <p:sp>
              <p:nvSpPr>
                <p:cNvPr id="38020" name="Freeform 132"/>
                <p:cNvSpPr>
                  <a:spLocks/>
                </p:cNvSpPr>
                <p:nvPr/>
              </p:nvSpPr>
              <p:spPr bwMode="auto">
                <a:xfrm>
                  <a:off x="2496" y="432"/>
                  <a:ext cx="427" cy="91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8021" name="Freeform 133"/>
                <p:cNvSpPr>
                  <a:spLocks/>
                </p:cNvSpPr>
                <p:nvPr/>
              </p:nvSpPr>
              <p:spPr bwMode="auto">
                <a:xfrm rot="-145982">
                  <a:off x="2352" y="1344"/>
                  <a:ext cx="427" cy="89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8022" name="Group 134"/>
              <p:cNvGrpSpPr>
                <a:grpSpLocks/>
              </p:cNvGrpSpPr>
              <p:nvPr/>
            </p:nvGrpSpPr>
            <p:grpSpPr bwMode="auto">
              <a:xfrm>
                <a:off x="2064" y="2256"/>
                <a:ext cx="571" cy="1804"/>
                <a:chOff x="2352" y="432"/>
                <a:chExt cx="571" cy="1804"/>
              </a:xfrm>
            </p:grpSpPr>
            <p:sp>
              <p:nvSpPr>
                <p:cNvPr id="38023" name="Freeform 135"/>
                <p:cNvSpPr>
                  <a:spLocks/>
                </p:cNvSpPr>
                <p:nvPr/>
              </p:nvSpPr>
              <p:spPr bwMode="auto">
                <a:xfrm>
                  <a:off x="2496" y="432"/>
                  <a:ext cx="427" cy="91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8024" name="Freeform 136"/>
                <p:cNvSpPr>
                  <a:spLocks/>
                </p:cNvSpPr>
                <p:nvPr/>
              </p:nvSpPr>
              <p:spPr bwMode="auto">
                <a:xfrm rot="-145982">
                  <a:off x="2352" y="1344"/>
                  <a:ext cx="427" cy="89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</p:grpSp>
        <p:sp>
          <p:nvSpPr>
            <p:cNvPr id="38025" name="Line 137"/>
            <p:cNvSpPr>
              <a:spLocks noChangeShapeType="1"/>
            </p:cNvSpPr>
            <p:nvPr/>
          </p:nvSpPr>
          <p:spPr bwMode="auto">
            <a:xfrm rot="-16296096">
              <a:off x="4490" y="1091"/>
              <a:ext cx="0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26" name="Line 138"/>
            <p:cNvSpPr>
              <a:spLocks noChangeShapeType="1"/>
            </p:cNvSpPr>
            <p:nvPr/>
          </p:nvSpPr>
          <p:spPr bwMode="auto">
            <a:xfrm rot="-5357062">
              <a:off x="4331" y="1480"/>
              <a:ext cx="0" cy="27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27" name="Line 139"/>
            <p:cNvSpPr>
              <a:spLocks noChangeShapeType="1"/>
            </p:cNvSpPr>
            <p:nvPr/>
          </p:nvSpPr>
          <p:spPr bwMode="auto">
            <a:xfrm rot="-5519804">
              <a:off x="4172" y="1408"/>
              <a:ext cx="0" cy="2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28" name="Line 140"/>
            <p:cNvSpPr>
              <a:spLocks noChangeShapeType="1"/>
            </p:cNvSpPr>
            <p:nvPr/>
          </p:nvSpPr>
          <p:spPr bwMode="auto">
            <a:xfrm rot="5403846" flipH="1">
              <a:off x="4557" y="618"/>
              <a:ext cx="0" cy="272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29" name="Line 141"/>
            <p:cNvSpPr>
              <a:spLocks noChangeShapeType="1"/>
            </p:cNvSpPr>
            <p:nvPr/>
          </p:nvSpPr>
          <p:spPr bwMode="auto">
            <a:xfrm rot="-5448682">
              <a:off x="4237" y="1211"/>
              <a:ext cx="0" cy="1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30" name="Line 142"/>
            <p:cNvSpPr>
              <a:spLocks noChangeShapeType="1"/>
            </p:cNvSpPr>
            <p:nvPr/>
          </p:nvSpPr>
          <p:spPr bwMode="auto">
            <a:xfrm rot="-5415897">
              <a:off x="4535" y="1591"/>
              <a:ext cx="0" cy="227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31" name="Line 143"/>
            <p:cNvSpPr>
              <a:spLocks noChangeShapeType="1"/>
            </p:cNvSpPr>
            <p:nvPr/>
          </p:nvSpPr>
          <p:spPr bwMode="auto">
            <a:xfrm rot="5464559" flipH="1" flipV="1">
              <a:off x="4602" y="3431"/>
              <a:ext cx="4" cy="27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32" name="Line 144"/>
            <p:cNvSpPr>
              <a:spLocks noChangeShapeType="1"/>
            </p:cNvSpPr>
            <p:nvPr/>
          </p:nvSpPr>
          <p:spPr bwMode="auto">
            <a:xfrm rot="16222400" flipV="1">
              <a:off x="4489" y="2500"/>
              <a:ext cx="1" cy="227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33" name="Line 145"/>
            <p:cNvSpPr>
              <a:spLocks noChangeShapeType="1"/>
            </p:cNvSpPr>
            <p:nvPr/>
          </p:nvSpPr>
          <p:spPr bwMode="auto">
            <a:xfrm rot="-5496096">
              <a:off x="4151" y="2114"/>
              <a:ext cx="0" cy="2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34" name="Line 146"/>
            <p:cNvSpPr>
              <a:spLocks noChangeShapeType="1"/>
            </p:cNvSpPr>
            <p:nvPr/>
          </p:nvSpPr>
          <p:spPr bwMode="auto">
            <a:xfrm rot="-5507968">
              <a:off x="4580" y="1683"/>
              <a:ext cx="0" cy="226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35" name="Line 147"/>
            <p:cNvSpPr>
              <a:spLocks noChangeShapeType="1"/>
            </p:cNvSpPr>
            <p:nvPr/>
          </p:nvSpPr>
          <p:spPr bwMode="auto">
            <a:xfrm rot="5317247">
              <a:off x="4305" y="453"/>
              <a:ext cx="0" cy="23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36" name="Line 148"/>
            <p:cNvSpPr>
              <a:spLocks noChangeShapeType="1"/>
            </p:cNvSpPr>
            <p:nvPr/>
          </p:nvSpPr>
          <p:spPr bwMode="auto">
            <a:xfrm rot="-5536538" flipH="1" flipV="1">
              <a:off x="4601" y="1753"/>
              <a:ext cx="4" cy="27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37" name="Line 149"/>
            <p:cNvSpPr>
              <a:spLocks noChangeShapeType="1"/>
            </p:cNvSpPr>
            <p:nvPr/>
          </p:nvSpPr>
          <p:spPr bwMode="auto">
            <a:xfrm rot="16192486" flipV="1">
              <a:off x="4671" y="820"/>
              <a:ext cx="1" cy="2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38" name="Line 150"/>
            <p:cNvSpPr>
              <a:spLocks noChangeShapeType="1"/>
            </p:cNvSpPr>
            <p:nvPr/>
          </p:nvSpPr>
          <p:spPr bwMode="auto">
            <a:xfrm rot="5403846" flipH="1">
              <a:off x="4671" y="913"/>
              <a:ext cx="0" cy="226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39" name="Line 151"/>
            <p:cNvSpPr>
              <a:spLocks noChangeShapeType="1"/>
            </p:cNvSpPr>
            <p:nvPr/>
          </p:nvSpPr>
          <p:spPr bwMode="auto">
            <a:xfrm rot="-5357062">
              <a:off x="4648" y="981"/>
              <a:ext cx="0" cy="2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40" name="Line 152"/>
            <p:cNvSpPr>
              <a:spLocks noChangeShapeType="1"/>
            </p:cNvSpPr>
            <p:nvPr/>
          </p:nvSpPr>
          <p:spPr bwMode="auto">
            <a:xfrm rot="-5407514">
              <a:off x="4671" y="730"/>
              <a:ext cx="0" cy="2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41" name="Line 153"/>
            <p:cNvSpPr>
              <a:spLocks noChangeShapeType="1"/>
            </p:cNvSpPr>
            <p:nvPr/>
          </p:nvSpPr>
          <p:spPr bwMode="auto">
            <a:xfrm rot="5403846" flipH="1">
              <a:off x="4331" y="527"/>
              <a:ext cx="0" cy="272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42" name="Line 154"/>
            <p:cNvSpPr>
              <a:spLocks noChangeShapeType="1"/>
            </p:cNvSpPr>
            <p:nvPr/>
          </p:nvSpPr>
          <p:spPr bwMode="auto">
            <a:xfrm rot="-5407514">
              <a:off x="4105" y="2251"/>
              <a:ext cx="0" cy="2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43" name="Line 155"/>
            <p:cNvSpPr>
              <a:spLocks noChangeShapeType="1"/>
            </p:cNvSpPr>
            <p:nvPr/>
          </p:nvSpPr>
          <p:spPr bwMode="auto">
            <a:xfrm rot="-16296096">
              <a:off x="4264" y="2046"/>
              <a:ext cx="0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44" name="Line 156"/>
            <p:cNvSpPr>
              <a:spLocks noChangeShapeType="1"/>
            </p:cNvSpPr>
            <p:nvPr/>
          </p:nvSpPr>
          <p:spPr bwMode="auto">
            <a:xfrm rot="5403846" flipH="1">
              <a:off x="4491" y="1955"/>
              <a:ext cx="0" cy="227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45" name="Line 157"/>
            <p:cNvSpPr>
              <a:spLocks noChangeShapeType="1"/>
            </p:cNvSpPr>
            <p:nvPr/>
          </p:nvSpPr>
          <p:spPr bwMode="auto">
            <a:xfrm rot="-5357062">
              <a:off x="4579" y="1820"/>
              <a:ext cx="1" cy="31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46" name="Line 158"/>
            <p:cNvSpPr>
              <a:spLocks noChangeShapeType="1"/>
            </p:cNvSpPr>
            <p:nvPr/>
          </p:nvSpPr>
          <p:spPr bwMode="auto">
            <a:xfrm rot="16080196" flipV="1">
              <a:off x="4200" y="2392"/>
              <a:ext cx="5" cy="25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47" name="Line 159"/>
            <p:cNvSpPr>
              <a:spLocks noChangeShapeType="1"/>
            </p:cNvSpPr>
            <p:nvPr/>
          </p:nvSpPr>
          <p:spPr bwMode="auto">
            <a:xfrm rot="16192486" flipV="1">
              <a:off x="4603" y="2567"/>
              <a:ext cx="1" cy="27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48" name="Line 160"/>
            <p:cNvSpPr>
              <a:spLocks noChangeShapeType="1"/>
            </p:cNvSpPr>
            <p:nvPr/>
          </p:nvSpPr>
          <p:spPr bwMode="auto">
            <a:xfrm rot="5317247">
              <a:off x="4626" y="2634"/>
              <a:ext cx="0" cy="31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49" name="Line 161"/>
            <p:cNvSpPr>
              <a:spLocks noChangeShapeType="1"/>
            </p:cNvSpPr>
            <p:nvPr/>
          </p:nvSpPr>
          <p:spPr bwMode="auto">
            <a:xfrm rot="5403846" flipH="1">
              <a:off x="4535" y="2772"/>
              <a:ext cx="0" cy="227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50" name="Line 162"/>
            <p:cNvSpPr>
              <a:spLocks noChangeShapeType="1"/>
            </p:cNvSpPr>
            <p:nvPr/>
          </p:nvSpPr>
          <p:spPr bwMode="auto">
            <a:xfrm rot="16184103" flipV="1">
              <a:off x="4444" y="2863"/>
              <a:ext cx="1" cy="318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51" name="Line 163"/>
            <p:cNvSpPr>
              <a:spLocks noChangeShapeType="1"/>
            </p:cNvSpPr>
            <p:nvPr/>
          </p:nvSpPr>
          <p:spPr bwMode="auto">
            <a:xfrm rot="5464559" flipH="1">
              <a:off x="4275" y="2967"/>
              <a:ext cx="0" cy="2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52" name="Line 164"/>
            <p:cNvSpPr>
              <a:spLocks noChangeShapeType="1"/>
            </p:cNvSpPr>
            <p:nvPr/>
          </p:nvSpPr>
          <p:spPr bwMode="auto">
            <a:xfrm rot="16063462" flipH="1">
              <a:off x="4172" y="3086"/>
              <a:ext cx="0" cy="31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53" name="Line 165"/>
            <p:cNvSpPr>
              <a:spLocks noChangeShapeType="1"/>
            </p:cNvSpPr>
            <p:nvPr/>
          </p:nvSpPr>
          <p:spPr bwMode="auto">
            <a:xfrm rot="16184103" flipV="1">
              <a:off x="4149" y="3248"/>
              <a:ext cx="1" cy="2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54" name="Line 166"/>
            <p:cNvSpPr>
              <a:spLocks noChangeShapeType="1"/>
            </p:cNvSpPr>
            <p:nvPr/>
          </p:nvSpPr>
          <p:spPr bwMode="auto">
            <a:xfrm rot="-5519804">
              <a:off x="4420" y="3384"/>
              <a:ext cx="3" cy="18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55" name="Line 167"/>
            <p:cNvSpPr>
              <a:spLocks noChangeShapeType="1"/>
            </p:cNvSpPr>
            <p:nvPr/>
          </p:nvSpPr>
          <p:spPr bwMode="auto">
            <a:xfrm rot="-5448682">
              <a:off x="4146" y="1302"/>
              <a:ext cx="0" cy="1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56" name="Line 168"/>
            <p:cNvSpPr>
              <a:spLocks noChangeShapeType="1"/>
            </p:cNvSpPr>
            <p:nvPr/>
          </p:nvSpPr>
          <p:spPr bwMode="auto">
            <a:xfrm rot="-5448682">
              <a:off x="4600" y="3583"/>
              <a:ext cx="0" cy="1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57" name="Line 169"/>
            <p:cNvSpPr>
              <a:spLocks noChangeShapeType="1"/>
            </p:cNvSpPr>
            <p:nvPr/>
          </p:nvSpPr>
          <p:spPr bwMode="auto">
            <a:xfrm rot="-5519804">
              <a:off x="4605" y="3611"/>
              <a:ext cx="0" cy="27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58" name="Line 170"/>
            <p:cNvSpPr>
              <a:spLocks noChangeShapeType="1"/>
            </p:cNvSpPr>
            <p:nvPr/>
          </p:nvSpPr>
          <p:spPr bwMode="auto">
            <a:xfrm rot="16184103" flipV="1">
              <a:off x="4444" y="3814"/>
              <a:ext cx="1" cy="227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59" name="Line 171"/>
            <p:cNvSpPr>
              <a:spLocks noChangeShapeType="1"/>
            </p:cNvSpPr>
            <p:nvPr/>
          </p:nvSpPr>
          <p:spPr bwMode="auto">
            <a:xfrm rot="16080196" flipV="1">
              <a:off x="4573" y="3715"/>
              <a:ext cx="2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8060" name="Line 172"/>
            <p:cNvSpPr>
              <a:spLocks noChangeShapeType="1"/>
            </p:cNvSpPr>
            <p:nvPr/>
          </p:nvSpPr>
          <p:spPr bwMode="auto">
            <a:xfrm rot="16080196" flipV="1">
              <a:off x="4307" y="320"/>
              <a:ext cx="2" cy="2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38062" name="Group 174"/>
          <p:cNvGrpSpPr>
            <a:grpSpLocks/>
          </p:cNvGrpSpPr>
          <p:nvPr/>
        </p:nvGrpSpPr>
        <p:grpSpPr bwMode="auto">
          <a:xfrm rot="5400000">
            <a:off x="4879182" y="2834481"/>
            <a:ext cx="6096000" cy="1668463"/>
            <a:chOff x="1108" y="1347"/>
            <a:chExt cx="3840" cy="1051"/>
          </a:xfrm>
        </p:grpSpPr>
        <p:grpSp>
          <p:nvGrpSpPr>
            <p:cNvPr id="38063" name="Group 175"/>
            <p:cNvGrpSpPr>
              <a:grpSpLocks/>
            </p:cNvGrpSpPr>
            <p:nvPr/>
          </p:nvGrpSpPr>
          <p:grpSpPr bwMode="auto">
            <a:xfrm rot="-6063835">
              <a:off x="2502" y="-47"/>
              <a:ext cx="1051" cy="3840"/>
              <a:chOff x="2016" y="480"/>
              <a:chExt cx="1051" cy="3840"/>
            </a:xfrm>
          </p:grpSpPr>
          <p:grpSp>
            <p:nvGrpSpPr>
              <p:cNvPr id="38064" name="Group 176"/>
              <p:cNvGrpSpPr>
                <a:grpSpLocks/>
              </p:cNvGrpSpPr>
              <p:nvPr/>
            </p:nvGrpSpPr>
            <p:grpSpPr bwMode="auto">
              <a:xfrm>
                <a:off x="2064" y="480"/>
                <a:ext cx="1003" cy="3580"/>
                <a:chOff x="2064" y="480"/>
                <a:chExt cx="1003" cy="3580"/>
              </a:xfrm>
            </p:grpSpPr>
            <p:grpSp>
              <p:nvGrpSpPr>
                <p:cNvPr id="38065" name="Group 177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38066" name="Freeform 178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38067" name="Freeform 179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38068" name="Group 180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38069" name="Freeform 181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38070" name="Freeform 182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  <p:grpSp>
            <p:nvGrpSpPr>
              <p:cNvPr id="38071" name="Group 183"/>
              <p:cNvGrpSpPr>
                <a:grpSpLocks/>
              </p:cNvGrpSpPr>
              <p:nvPr/>
            </p:nvGrpSpPr>
            <p:grpSpPr bwMode="auto">
              <a:xfrm>
                <a:off x="2016" y="740"/>
                <a:ext cx="1003" cy="3580"/>
                <a:chOff x="2064" y="480"/>
                <a:chExt cx="1003" cy="3580"/>
              </a:xfrm>
            </p:grpSpPr>
            <p:grpSp>
              <p:nvGrpSpPr>
                <p:cNvPr id="38072" name="Group 184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38073" name="Freeform 185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38074" name="Freeform 186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38075" name="Group 187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38076" name="Freeform 188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38077" name="Freeform 189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</p:grpSp>
        <p:grpSp>
          <p:nvGrpSpPr>
            <p:cNvPr id="38078" name="Group 190"/>
            <p:cNvGrpSpPr>
              <a:grpSpLocks/>
            </p:cNvGrpSpPr>
            <p:nvPr/>
          </p:nvGrpSpPr>
          <p:grpSpPr bwMode="auto">
            <a:xfrm rot="-21696096">
              <a:off x="1969" y="1583"/>
              <a:ext cx="48" cy="192"/>
              <a:chOff x="2928" y="528"/>
              <a:chExt cx="0" cy="240"/>
            </a:xfrm>
          </p:grpSpPr>
          <p:sp>
            <p:nvSpPr>
              <p:cNvPr id="38079" name="Line 19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080" name="Line 19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081" name="Group 193"/>
            <p:cNvGrpSpPr>
              <a:grpSpLocks/>
            </p:cNvGrpSpPr>
            <p:nvPr/>
          </p:nvGrpSpPr>
          <p:grpSpPr bwMode="auto">
            <a:xfrm rot="-10757062">
              <a:off x="2302" y="2016"/>
              <a:ext cx="49" cy="47"/>
              <a:chOff x="2928" y="528"/>
              <a:chExt cx="0" cy="240"/>
            </a:xfrm>
          </p:grpSpPr>
          <p:sp>
            <p:nvSpPr>
              <p:cNvPr id="38082" name="Line 194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083" name="Line 195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084" name="Group 196"/>
            <p:cNvGrpSpPr>
              <a:grpSpLocks/>
            </p:cNvGrpSpPr>
            <p:nvPr/>
          </p:nvGrpSpPr>
          <p:grpSpPr bwMode="auto">
            <a:xfrm rot="-10919804">
              <a:off x="2208" y="1920"/>
              <a:ext cx="48" cy="192"/>
              <a:chOff x="2928" y="528"/>
              <a:chExt cx="0" cy="240"/>
            </a:xfrm>
          </p:grpSpPr>
          <p:sp>
            <p:nvSpPr>
              <p:cNvPr id="38085" name="Line 19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086" name="Line 19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087" name="Group 199"/>
            <p:cNvGrpSpPr>
              <a:grpSpLocks/>
            </p:cNvGrpSpPr>
            <p:nvPr/>
          </p:nvGrpSpPr>
          <p:grpSpPr bwMode="auto">
            <a:xfrm rot="3846" flipH="1">
              <a:off x="1535" y="1727"/>
              <a:ext cx="48" cy="240"/>
              <a:chOff x="3600" y="1200"/>
              <a:chExt cx="0" cy="240"/>
            </a:xfrm>
          </p:grpSpPr>
          <p:sp>
            <p:nvSpPr>
              <p:cNvPr id="38088" name="Line 200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089" name="Line 201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090" name="Group 202"/>
            <p:cNvGrpSpPr>
              <a:grpSpLocks/>
            </p:cNvGrpSpPr>
            <p:nvPr/>
          </p:nvGrpSpPr>
          <p:grpSpPr bwMode="auto">
            <a:xfrm rot="-10848682">
              <a:off x="2017" y="1583"/>
              <a:ext cx="48" cy="432"/>
              <a:chOff x="3600" y="1200"/>
              <a:chExt cx="0" cy="240"/>
            </a:xfrm>
          </p:grpSpPr>
          <p:sp>
            <p:nvSpPr>
              <p:cNvPr id="38091" name="Line 203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092" name="Line 204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093" name="Group 205"/>
            <p:cNvGrpSpPr>
              <a:grpSpLocks/>
            </p:cNvGrpSpPr>
            <p:nvPr/>
          </p:nvGrpSpPr>
          <p:grpSpPr bwMode="auto">
            <a:xfrm rot="-10815897">
              <a:off x="2400" y="1823"/>
              <a:ext cx="48" cy="288"/>
              <a:chOff x="3600" y="1200"/>
              <a:chExt cx="0" cy="240"/>
            </a:xfrm>
          </p:grpSpPr>
          <p:sp>
            <p:nvSpPr>
              <p:cNvPr id="38094" name="Line 206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095" name="Line 207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096" name="Group 208"/>
            <p:cNvGrpSpPr>
              <a:grpSpLocks/>
            </p:cNvGrpSpPr>
            <p:nvPr/>
          </p:nvGrpSpPr>
          <p:grpSpPr bwMode="auto">
            <a:xfrm rot="64559" flipH="1">
              <a:off x="4319" y="1679"/>
              <a:ext cx="51" cy="480"/>
              <a:chOff x="2928" y="528"/>
              <a:chExt cx="0" cy="240"/>
            </a:xfrm>
          </p:grpSpPr>
          <p:sp>
            <p:nvSpPr>
              <p:cNvPr id="38097" name="Line 209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098" name="Line 210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099" name="Group 211"/>
            <p:cNvGrpSpPr>
              <a:grpSpLocks/>
            </p:cNvGrpSpPr>
            <p:nvPr/>
          </p:nvGrpSpPr>
          <p:grpSpPr bwMode="auto">
            <a:xfrm rot="-10777600">
              <a:off x="3311" y="1823"/>
              <a:ext cx="48" cy="336"/>
              <a:chOff x="3600" y="1200"/>
              <a:chExt cx="0" cy="240"/>
            </a:xfrm>
          </p:grpSpPr>
          <p:sp>
            <p:nvSpPr>
              <p:cNvPr id="38100" name="Line 212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01" name="Line 213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02" name="Group 214"/>
            <p:cNvGrpSpPr>
              <a:grpSpLocks/>
            </p:cNvGrpSpPr>
            <p:nvPr/>
          </p:nvGrpSpPr>
          <p:grpSpPr bwMode="auto">
            <a:xfrm rot="-10896096">
              <a:off x="2927" y="1680"/>
              <a:ext cx="48" cy="433"/>
              <a:chOff x="3600" y="1200"/>
              <a:chExt cx="0" cy="240"/>
            </a:xfrm>
          </p:grpSpPr>
          <p:sp>
            <p:nvSpPr>
              <p:cNvPr id="38103" name="Line 215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04" name="Line 216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05" name="Group 217"/>
            <p:cNvGrpSpPr>
              <a:grpSpLocks/>
            </p:cNvGrpSpPr>
            <p:nvPr/>
          </p:nvGrpSpPr>
          <p:grpSpPr bwMode="auto">
            <a:xfrm rot="-10907968">
              <a:off x="2495" y="1680"/>
              <a:ext cx="48" cy="430"/>
              <a:chOff x="3600" y="1200"/>
              <a:chExt cx="0" cy="240"/>
            </a:xfrm>
          </p:grpSpPr>
          <p:sp>
            <p:nvSpPr>
              <p:cNvPr id="38106" name="Line 218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07" name="Line 219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08" name="Group 220"/>
            <p:cNvGrpSpPr>
              <a:grpSpLocks/>
            </p:cNvGrpSpPr>
            <p:nvPr/>
          </p:nvGrpSpPr>
          <p:grpSpPr bwMode="auto">
            <a:xfrm rot="-82753">
              <a:off x="1344" y="1727"/>
              <a:ext cx="48" cy="240"/>
              <a:chOff x="2928" y="528"/>
              <a:chExt cx="0" cy="240"/>
            </a:xfrm>
          </p:grpSpPr>
          <p:sp>
            <p:nvSpPr>
              <p:cNvPr id="38109" name="Line 22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10" name="Line 22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11" name="Group 223"/>
            <p:cNvGrpSpPr>
              <a:grpSpLocks/>
            </p:cNvGrpSpPr>
            <p:nvPr/>
          </p:nvGrpSpPr>
          <p:grpSpPr bwMode="auto">
            <a:xfrm rot="10663462" flipH="1">
              <a:off x="2590" y="1680"/>
              <a:ext cx="48" cy="288"/>
              <a:chOff x="2928" y="528"/>
              <a:chExt cx="0" cy="240"/>
            </a:xfrm>
          </p:grpSpPr>
          <p:sp>
            <p:nvSpPr>
              <p:cNvPr id="38112" name="Line 224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13" name="Line 225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14" name="Group 226"/>
            <p:cNvGrpSpPr>
              <a:grpSpLocks/>
            </p:cNvGrpSpPr>
            <p:nvPr/>
          </p:nvGrpSpPr>
          <p:grpSpPr bwMode="auto">
            <a:xfrm rot="-10807514">
              <a:off x="1679" y="1582"/>
              <a:ext cx="48" cy="290"/>
              <a:chOff x="2928" y="528"/>
              <a:chExt cx="0" cy="240"/>
            </a:xfrm>
          </p:grpSpPr>
          <p:sp>
            <p:nvSpPr>
              <p:cNvPr id="38115" name="Line 22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16" name="Line 22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17" name="Group 229"/>
            <p:cNvGrpSpPr>
              <a:grpSpLocks/>
            </p:cNvGrpSpPr>
            <p:nvPr/>
          </p:nvGrpSpPr>
          <p:grpSpPr bwMode="auto">
            <a:xfrm rot="3846" flipH="1">
              <a:off x="1776" y="1584"/>
              <a:ext cx="48" cy="96"/>
              <a:chOff x="3600" y="1200"/>
              <a:chExt cx="0" cy="240"/>
            </a:xfrm>
          </p:grpSpPr>
          <p:sp>
            <p:nvSpPr>
              <p:cNvPr id="38118" name="Line 230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19" name="Line 231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20" name="Group 232"/>
            <p:cNvGrpSpPr>
              <a:grpSpLocks/>
            </p:cNvGrpSpPr>
            <p:nvPr/>
          </p:nvGrpSpPr>
          <p:grpSpPr bwMode="auto">
            <a:xfrm rot="-10757062">
              <a:off x="1824" y="1584"/>
              <a:ext cx="49" cy="47"/>
              <a:chOff x="2928" y="528"/>
              <a:chExt cx="0" cy="240"/>
            </a:xfrm>
          </p:grpSpPr>
          <p:sp>
            <p:nvSpPr>
              <p:cNvPr id="38121" name="Line 23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22" name="Line 23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23" name="Group 235"/>
            <p:cNvGrpSpPr>
              <a:grpSpLocks/>
            </p:cNvGrpSpPr>
            <p:nvPr/>
          </p:nvGrpSpPr>
          <p:grpSpPr bwMode="auto">
            <a:xfrm rot="-10807514">
              <a:off x="1583" y="1584"/>
              <a:ext cx="48" cy="384"/>
              <a:chOff x="2928" y="528"/>
              <a:chExt cx="0" cy="240"/>
            </a:xfrm>
          </p:grpSpPr>
          <p:sp>
            <p:nvSpPr>
              <p:cNvPr id="38124" name="Line 23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25" name="Line 23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26" name="Group 238"/>
            <p:cNvGrpSpPr>
              <a:grpSpLocks/>
            </p:cNvGrpSpPr>
            <p:nvPr/>
          </p:nvGrpSpPr>
          <p:grpSpPr bwMode="auto">
            <a:xfrm rot="3846" flipH="1">
              <a:off x="1440" y="1872"/>
              <a:ext cx="48" cy="96"/>
              <a:chOff x="3600" y="1200"/>
              <a:chExt cx="0" cy="240"/>
            </a:xfrm>
          </p:grpSpPr>
          <p:sp>
            <p:nvSpPr>
              <p:cNvPr id="38127" name="Line 23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28" name="Line 24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29" name="Group 241"/>
            <p:cNvGrpSpPr>
              <a:grpSpLocks/>
            </p:cNvGrpSpPr>
            <p:nvPr/>
          </p:nvGrpSpPr>
          <p:grpSpPr bwMode="auto">
            <a:xfrm rot="-10807514">
              <a:off x="3024" y="1776"/>
              <a:ext cx="48" cy="384"/>
              <a:chOff x="2928" y="528"/>
              <a:chExt cx="0" cy="240"/>
            </a:xfrm>
          </p:grpSpPr>
          <p:sp>
            <p:nvSpPr>
              <p:cNvPr id="38130" name="Line 24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31" name="Line 24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32" name="Group 244"/>
            <p:cNvGrpSpPr>
              <a:grpSpLocks/>
            </p:cNvGrpSpPr>
            <p:nvPr/>
          </p:nvGrpSpPr>
          <p:grpSpPr bwMode="auto">
            <a:xfrm rot="-21696096">
              <a:off x="2880" y="1680"/>
              <a:ext cx="48" cy="192"/>
              <a:chOff x="2928" y="528"/>
              <a:chExt cx="0" cy="240"/>
            </a:xfrm>
          </p:grpSpPr>
          <p:sp>
            <p:nvSpPr>
              <p:cNvPr id="38133" name="Line 24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34" name="Line 24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35" name="Group 247"/>
            <p:cNvGrpSpPr>
              <a:grpSpLocks/>
            </p:cNvGrpSpPr>
            <p:nvPr/>
          </p:nvGrpSpPr>
          <p:grpSpPr bwMode="auto">
            <a:xfrm rot="3846" flipH="1">
              <a:off x="2784" y="1680"/>
              <a:ext cx="48" cy="48"/>
              <a:chOff x="3600" y="1200"/>
              <a:chExt cx="0" cy="240"/>
            </a:xfrm>
          </p:grpSpPr>
          <p:sp>
            <p:nvSpPr>
              <p:cNvPr id="38136" name="Line 248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37" name="Line 249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38" name="Group 250"/>
            <p:cNvGrpSpPr>
              <a:grpSpLocks/>
            </p:cNvGrpSpPr>
            <p:nvPr/>
          </p:nvGrpSpPr>
          <p:grpSpPr bwMode="auto">
            <a:xfrm rot="-10757062">
              <a:off x="2688" y="1728"/>
              <a:ext cx="49" cy="47"/>
              <a:chOff x="2928" y="528"/>
              <a:chExt cx="0" cy="240"/>
            </a:xfrm>
          </p:grpSpPr>
          <p:sp>
            <p:nvSpPr>
              <p:cNvPr id="38139" name="Line 25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40" name="Line 25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41" name="Group 253"/>
            <p:cNvGrpSpPr>
              <a:grpSpLocks/>
            </p:cNvGrpSpPr>
            <p:nvPr/>
          </p:nvGrpSpPr>
          <p:grpSpPr bwMode="auto">
            <a:xfrm rot="-10919804">
              <a:off x="3120" y="1968"/>
              <a:ext cx="48" cy="192"/>
              <a:chOff x="2928" y="528"/>
              <a:chExt cx="0" cy="240"/>
            </a:xfrm>
          </p:grpSpPr>
          <p:sp>
            <p:nvSpPr>
              <p:cNvPr id="38142" name="Line 254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43" name="Line 255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44" name="Group 256"/>
            <p:cNvGrpSpPr>
              <a:grpSpLocks/>
            </p:cNvGrpSpPr>
            <p:nvPr/>
          </p:nvGrpSpPr>
          <p:grpSpPr bwMode="auto">
            <a:xfrm rot="-10807514">
              <a:off x="3408" y="1727"/>
              <a:ext cx="48" cy="432"/>
              <a:chOff x="2928" y="528"/>
              <a:chExt cx="0" cy="240"/>
            </a:xfrm>
          </p:grpSpPr>
          <p:sp>
            <p:nvSpPr>
              <p:cNvPr id="38145" name="Line 25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46" name="Line 25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47" name="Group 259"/>
            <p:cNvGrpSpPr>
              <a:grpSpLocks/>
            </p:cNvGrpSpPr>
            <p:nvPr/>
          </p:nvGrpSpPr>
          <p:grpSpPr bwMode="auto">
            <a:xfrm rot="-82753">
              <a:off x="3552" y="1728"/>
              <a:ext cx="48" cy="288"/>
              <a:chOff x="2928" y="528"/>
              <a:chExt cx="0" cy="240"/>
            </a:xfrm>
          </p:grpSpPr>
          <p:sp>
            <p:nvSpPr>
              <p:cNvPr id="38148" name="Line 26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49" name="Line 26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50" name="Group 262"/>
            <p:cNvGrpSpPr>
              <a:grpSpLocks/>
            </p:cNvGrpSpPr>
            <p:nvPr/>
          </p:nvGrpSpPr>
          <p:grpSpPr bwMode="auto">
            <a:xfrm rot="3846" flipH="1">
              <a:off x="3648" y="1728"/>
              <a:ext cx="48" cy="48"/>
              <a:chOff x="3600" y="1200"/>
              <a:chExt cx="0" cy="240"/>
            </a:xfrm>
          </p:grpSpPr>
          <p:sp>
            <p:nvSpPr>
              <p:cNvPr id="38151" name="Line 263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52" name="Line 264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53" name="Group 265"/>
            <p:cNvGrpSpPr>
              <a:grpSpLocks/>
            </p:cNvGrpSpPr>
            <p:nvPr/>
          </p:nvGrpSpPr>
          <p:grpSpPr bwMode="auto">
            <a:xfrm rot="-10815897">
              <a:off x="3743" y="1680"/>
              <a:ext cx="48" cy="191"/>
              <a:chOff x="3600" y="1200"/>
              <a:chExt cx="0" cy="240"/>
            </a:xfrm>
          </p:grpSpPr>
          <p:sp>
            <p:nvSpPr>
              <p:cNvPr id="38154" name="Line 266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55" name="Line 267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56" name="Group 268"/>
            <p:cNvGrpSpPr>
              <a:grpSpLocks/>
            </p:cNvGrpSpPr>
            <p:nvPr/>
          </p:nvGrpSpPr>
          <p:grpSpPr bwMode="auto">
            <a:xfrm rot="64559" flipH="1">
              <a:off x="3888" y="1728"/>
              <a:ext cx="48" cy="336"/>
              <a:chOff x="2928" y="528"/>
              <a:chExt cx="0" cy="240"/>
            </a:xfrm>
          </p:grpSpPr>
          <p:sp>
            <p:nvSpPr>
              <p:cNvPr id="38157" name="Line 269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58" name="Line 270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59" name="Group 271"/>
            <p:cNvGrpSpPr>
              <a:grpSpLocks/>
            </p:cNvGrpSpPr>
            <p:nvPr/>
          </p:nvGrpSpPr>
          <p:grpSpPr bwMode="auto">
            <a:xfrm rot="10663462" flipH="1">
              <a:off x="3936" y="1774"/>
              <a:ext cx="48" cy="385"/>
              <a:chOff x="2928" y="528"/>
              <a:chExt cx="0" cy="240"/>
            </a:xfrm>
          </p:grpSpPr>
          <p:sp>
            <p:nvSpPr>
              <p:cNvPr id="38160" name="Line 27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61" name="Line 27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62" name="Group 274"/>
            <p:cNvGrpSpPr>
              <a:grpSpLocks/>
            </p:cNvGrpSpPr>
            <p:nvPr/>
          </p:nvGrpSpPr>
          <p:grpSpPr bwMode="auto">
            <a:xfrm rot="-10815897">
              <a:off x="4032" y="1919"/>
              <a:ext cx="48" cy="240"/>
              <a:chOff x="3600" y="1200"/>
              <a:chExt cx="0" cy="240"/>
            </a:xfrm>
          </p:grpSpPr>
          <p:sp>
            <p:nvSpPr>
              <p:cNvPr id="38163" name="Line 275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64" name="Line 276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65" name="Group 277"/>
            <p:cNvGrpSpPr>
              <a:grpSpLocks/>
            </p:cNvGrpSpPr>
            <p:nvPr/>
          </p:nvGrpSpPr>
          <p:grpSpPr bwMode="auto">
            <a:xfrm rot="-10919804">
              <a:off x="4128" y="1968"/>
              <a:ext cx="96" cy="192"/>
              <a:chOff x="2928" y="528"/>
              <a:chExt cx="0" cy="240"/>
            </a:xfrm>
          </p:grpSpPr>
          <p:sp>
            <p:nvSpPr>
              <p:cNvPr id="38166" name="Line 27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67" name="Line 27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68" name="Group 280"/>
            <p:cNvGrpSpPr>
              <a:grpSpLocks/>
            </p:cNvGrpSpPr>
            <p:nvPr/>
          </p:nvGrpSpPr>
          <p:grpSpPr bwMode="auto">
            <a:xfrm rot="-10848682">
              <a:off x="2113" y="1679"/>
              <a:ext cx="48" cy="432"/>
              <a:chOff x="3600" y="1200"/>
              <a:chExt cx="0" cy="240"/>
            </a:xfrm>
          </p:grpSpPr>
          <p:sp>
            <p:nvSpPr>
              <p:cNvPr id="38169" name="Line 281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70" name="Line 282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71" name="Group 283"/>
            <p:cNvGrpSpPr>
              <a:grpSpLocks/>
            </p:cNvGrpSpPr>
            <p:nvPr/>
          </p:nvGrpSpPr>
          <p:grpSpPr bwMode="auto">
            <a:xfrm rot="-10848682">
              <a:off x="4368" y="1680"/>
              <a:ext cx="48" cy="432"/>
              <a:chOff x="3600" y="1200"/>
              <a:chExt cx="0" cy="240"/>
            </a:xfrm>
          </p:grpSpPr>
          <p:sp>
            <p:nvSpPr>
              <p:cNvPr id="38172" name="Line 28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73" name="Line 28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74" name="Group 286"/>
            <p:cNvGrpSpPr>
              <a:grpSpLocks/>
            </p:cNvGrpSpPr>
            <p:nvPr/>
          </p:nvGrpSpPr>
          <p:grpSpPr bwMode="auto">
            <a:xfrm rot="-10919804">
              <a:off x="4416" y="1680"/>
              <a:ext cx="96" cy="192"/>
              <a:chOff x="2928" y="528"/>
              <a:chExt cx="0" cy="240"/>
            </a:xfrm>
          </p:grpSpPr>
          <p:sp>
            <p:nvSpPr>
              <p:cNvPr id="38175" name="Line 28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76" name="Line 28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77" name="Group 289"/>
            <p:cNvGrpSpPr>
              <a:grpSpLocks/>
            </p:cNvGrpSpPr>
            <p:nvPr/>
          </p:nvGrpSpPr>
          <p:grpSpPr bwMode="auto">
            <a:xfrm rot="-10815897">
              <a:off x="4704" y="1680"/>
              <a:ext cx="48" cy="240"/>
              <a:chOff x="3600" y="1200"/>
              <a:chExt cx="0" cy="240"/>
            </a:xfrm>
          </p:grpSpPr>
          <p:sp>
            <p:nvSpPr>
              <p:cNvPr id="38178" name="Line 290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79" name="Line 291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80" name="Group 292"/>
            <p:cNvGrpSpPr>
              <a:grpSpLocks/>
            </p:cNvGrpSpPr>
            <p:nvPr/>
          </p:nvGrpSpPr>
          <p:grpSpPr bwMode="auto">
            <a:xfrm rot="-10919804">
              <a:off x="4560" y="1680"/>
              <a:ext cx="96" cy="144"/>
              <a:chOff x="2928" y="528"/>
              <a:chExt cx="0" cy="240"/>
            </a:xfrm>
          </p:grpSpPr>
          <p:sp>
            <p:nvSpPr>
              <p:cNvPr id="38181" name="Line 29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82" name="Line 29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8183" name="Group 295"/>
            <p:cNvGrpSpPr>
              <a:grpSpLocks/>
            </p:cNvGrpSpPr>
            <p:nvPr/>
          </p:nvGrpSpPr>
          <p:grpSpPr bwMode="auto">
            <a:xfrm rot="-10919804">
              <a:off x="1200" y="1776"/>
              <a:ext cx="48" cy="192"/>
              <a:chOff x="2928" y="528"/>
              <a:chExt cx="0" cy="240"/>
            </a:xfrm>
          </p:grpSpPr>
          <p:sp>
            <p:nvSpPr>
              <p:cNvPr id="38184" name="Line 29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8185" name="Line 29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</p:grpSp>
      <p:sp>
        <p:nvSpPr>
          <p:cNvPr id="38188" name="Text Box 300"/>
          <p:cNvSpPr txBox="1">
            <a:spLocks noChangeArrowheads="1"/>
          </p:cNvSpPr>
          <p:nvPr/>
        </p:nvSpPr>
        <p:spPr bwMode="auto">
          <a:xfrm>
            <a:off x="827088" y="908050"/>
            <a:ext cx="6265862" cy="289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Les </a:t>
            </a:r>
            <a:r>
              <a:rPr lang="fr-FR" altLang="fr-FR" b="1">
                <a:solidFill>
                  <a:srgbClr val="FFCCCC"/>
                </a:solidFill>
                <a:latin typeface="Comic Sans MS" panose="030F0702030302020204" pitchFamily="66" charset="0"/>
              </a:rPr>
              <a:t>Bases azotées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de l’ADN sont</a:t>
            </a:r>
          </a:p>
          <a:p>
            <a:r>
              <a:rPr lang="fr-FR" altLang="fr-FR" b="1">
                <a:solidFill>
                  <a:srgbClr val="FFCCCC"/>
                </a:solidFill>
                <a:latin typeface="Comic Sans MS" panose="030F0702030302020204" pitchFamily="66" charset="0"/>
              </a:rPr>
              <a:t>complémentaires 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deux à deux :</a:t>
            </a:r>
          </a:p>
          <a:p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au centre de la double hélice, toujours, </a:t>
            </a:r>
          </a:p>
          <a:p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	</a:t>
            </a:r>
            <a:r>
              <a:rPr lang="fr-FR" altLang="fr-FR" b="1">
                <a:solidFill>
                  <a:srgbClr val="FF9933"/>
                </a:solidFill>
                <a:latin typeface="Comic Sans MS" panose="030F0702030302020204" pitchFamily="66" charset="0"/>
              </a:rPr>
              <a:t>A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est </a:t>
            </a:r>
            <a:r>
              <a:rPr lang="fr-FR" altLang="fr-FR" b="1">
                <a:solidFill>
                  <a:srgbClr val="FFCCCC"/>
                </a:solidFill>
                <a:latin typeface="Comic Sans MS" panose="030F0702030302020204" pitchFamily="66" charset="0"/>
              </a:rPr>
              <a:t>avec</a:t>
            </a:r>
            <a:r>
              <a:rPr lang="fr-FR" altLang="fr-FR" b="1">
                <a:solidFill>
                  <a:schemeClr val="hlink"/>
                </a:solidFill>
                <a:latin typeface="Comic Sans MS" panose="030F0702030302020204" pitchFamily="66" charset="0"/>
              </a:rPr>
              <a:t> T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	et </a:t>
            </a:r>
            <a:r>
              <a:rPr lang="fr-FR" altLang="fr-FR" b="1">
                <a:solidFill>
                  <a:srgbClr val="66FF33"/>
                </a:solidFill>
                <a:latin typeface="Comic Sans MS" panose="030F0702030302020204" pitchFamily="66" charset="0"/>
              </a:rPr>
              <a:t>C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b="1">
                <a:solidFill>
                  <a:srgbClr val="FFCCCC"/>
                </a:solidFill>
                <a:latin typeface="Comic Sans MS" panose="030F0702030302020204" pitchFamily="66" charset="0"/>
              </a:rPr>
              <a:t>avec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b="1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.  </a:t>
            </a:r>
          </a:p>
          <a:p>
            <a:endParaRPr lang="fr-FR" altLang="fr-FR" b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endParaRPr lang="fr-FR" altLang="fr-FR" sz="2000" b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			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8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8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8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8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3000"/>
                                        <p:tgtEl>
                                          <p:spTgt spid="38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8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3000"/>
                                        <p:tgtEl>
                                          <p:spTgt spid="380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4" grpId="0"/>
      <p:bldP spid="3818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241" name="Group 305"/>
          <p:cNvGrpSpPr>
            <a:grpSpLocks/>
          </p:cNvGrpSpPr>
          <p:nvPr/>
        </p:nvGrpSpPr>
        <p:grpSpPr bwMode="auto">
          <a:xfrm>
            <a:off x="6516688" y="549275"/>
            <a:ext cx="1592262" cy="5686425"/>
            <a:chOff x="4014" y="346"/>
            <a:chExt cx="1003" cy="3582"/>
          </a:xfrm>
        </p:grpSpPr>
        <p:grpSp>
          <p:nvGrpSpPr>
            <p:cNvPr id="39939" name="Group 3"/>
            <p:cNvGrpSpPr>
              <a:grpSpLocks/>
            </p:cNvGrpSpPr>
            <p:nvPr/>
          </p:nvGrpSpPr>
          <p:grpSpPr bwMode="auto">
            <a:xfrm rot="-663835">
              <a:off x="4014" y="346"/>
              <a:ext cx="1003" cy="3580"/>
              <a:chOff x="2064" y="480"/>
              <a:chExt cx="1003" cy="3580"/>
            </a:xfrm>
          </p:grpSpPr>
          <p:grpSp>
            <p:nvGrpSpPr>
              <p:cNvPr id="39940" name="Group 4"/>
              <p:cNvGrpSpPr>
                <a:grpSpLocks/>
              </p:cNvGrpSpPr>
              <p:nvPr/>
            </p:nvGrpSpPr>
            <p:grpSpPr bwMode="auto">
              <a:xfrm rot="526776">
                <a:off x="2496" y="480"/>
                <a:ext cx="571" cy="1804"/>
                <a:chOff x="2352" y="432"/>
                <a:chExt cx="571" cy="1804"/>
              </a:xfrm>
            </p:grpSpPr>
            <p:sp>
              <p:nvSpPr>
                <p:cNvPr id="39941" name="Freeform 5"/>
                <p:cNvSpPr>
                  <a:spLocks/>
                </p:cNvSpPr>
                <p:nvPr/>
              </p:nvSpPr>
              <p:spPr bwMode="auto">
                <a:xfrm>
                  <a:off x="2496" y="432"/>
                  <a:ext cx="427" cy="91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rgbClr val="FF99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9942" name="Freeform 6"/>
                <p:cNvSpPr>
                  <a:spLocks/>
                </p:cNvSpPr>
                <p:nvPr/>
              </p:nvSpPr>
              <p:spPr bwMode="auto">
                <a:xfrm rot="-145982">
                  <a:off x="2352" y="1344"/>
                  <a:ext cx="427" cy="89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rgbClr val="FF99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9943" name="Group 7"/>
              <p:cNvGrpSpPr>
                <a:grpSpLocks/>
              </p:cNvGrpSpPr>
              <p:nvPr/>
            </p:nvGrpSpPr>
            <p:grpSpPr bwMode="auto">
              <a:xfrm>
                <a:off x="2064" y="2256"/>
                <a:ext cx="571" cy="1804"/>
                <a:chOff x="2352" y="432"/>
                <a:chExt cx="571" cy="1804"/>
              </a:xfrm>
            </p:grpSpPr>
            <p:sp>
              <p:nvSpPr>
                <p:cNvPr id="39944" name="Freeform 8"/>
                <p:cNvSpPr>
                  <a:spLocks/>
                </p:cNvSpPr>
                <p:nvPr/>
              </p:nvSpPr>
              <p:spPr bwMode="auto">
                <a:xfrm>
                  <a:off x="2496" y="432"/>
                  <a:ext cx="427" cy="91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rgbClr val="FF99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9945" name="Freeform 9"/>
                <p:cNvSpPr>
                  <a:spLocks/>
                </p:cNvSpPr>
                <p:nvPr/>
              </p:nvSpPr>
              <p:spPr bwMode="auto">
                <a:xfrm rot="-145982">
                  <a:off x="2352" y="1344"/>
                  <a:ext cx="427" cy="89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rgbClr val="FF99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</p:grpSp>
        <p:sp>
          <p:nvSpPr>
            <p:cNvPr id="39946" name="Line 10"/>
            <p:cNvSpPr>
              <a:spLocks noChangeShapeType="1"/>
            </p:cNvSpPr>
            <p:nvPr/>
          </p:nvSpPr>
          <p:spPr bwMode="auto">
            <a:xfrm rot="-16296096">
              <a:off x="4717" y="1091"/>
              <a:ext cx="0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47" name="Line 11"/>
            <p:cNvSpPr>
              <a:spLocks noChangeShapeType="1"/>
            </p:cNvSpPr>
            <p:nvPr/>
          </p:nvSpPr>
          <p:spPr bwMode="auto">
            <a:xfrm rot="-5357062">
              <a:off x="4558" y="1480"/>
              <a:ext cx="0" cy="27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48" name="Line 12"/>
            <p:cNvSpPr>
              <a:spLocks noChangeShapeType="1"/>
            </p:cNvSpPr>
            <p:nvPr/>
          </p:nvSpPr>
          <p:spPr bwMode="auto">
            <a:xfrm rot="-5519804">
              <a:off x="4399" y="1408"/>
              <a:ext cx="0" cy="2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49" name="Line 13"/>
            <p:cNvSpPr>
              <a:spLocks noChangeShapeType="1"/>
            </p:cNvSpPr>
            <p:nvPr/>
          </p:nvSpPr>
          <p:spPr bwMode="auto">
            <a:xfrm rot="5403846" flipH="1">
              <a:off x="4784" y="618"/>
              <a:ext cx="0" cy="272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50" name="Line 14"/>
            <p:cNvSpPr>
              <a:spLocks noChangeShapeType="1"/>
            </p:cNvSpPr>
            <p:nvPr/>
          </p:nvSpPr>
          <p:spPr bwMode="auto">
            <a:xfrm rot="-5448682">
              <a:off x="4464" y="1211"/>
              <a:ext cx="0" cy="1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51" name="Line 15"/>
            <p:cNvSpPr>
              <a:spLocks noChangeShapeType="1"/>
            </p:cNvSpPr>
            <p:nvPr/>
          </p:nvSpPr>
          <p:spPr bwMode="auto">
            <a:xfrm rot="-5415897">
              <a:off x="4762" y="1591"/>
              <a:ext cx="0" cy="227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52" name="Line 16"/>
            <p:cNvSpPr>
              <a:spLocks noChangeShapeType="1"/>
            </p:cNvSpPr>
            <p:nvPr/>
          </p:nvSpPr>
          <p:spPr bwMode="auto">
            <a:xfrm rot="5464559" flipH="1" flipV="1">
              <a:off x="4829" y="3431"/>
              <a:ext cx="4" cy="27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53" name="Line 17"/>
            <p:cNvSpPr>
              <a:spLocks noChangeShapeType="1"/>
            </p:cNvSpPr>
            <p:nvPr/>
          </p:nvSpPr>
          <p:spPr bwMode="auto">
            <a:xfrm rot="16222400" flipV="1">
              <a:off x="4716" y="2500"/>
              <a:ext cx="1" cy="227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54" name="Line 18"/>
            <p:cNvSpPr>
              <a:spLocks noChangeShapeType="1"/>
            </p:cNvSpPr>
            <p:nvPr/>
          </p:nvSpPr>
          <p:spPr bwMode="auto">
            <a:xfrm rot="-5496096">
              <a:off x="4378" y="2114"/>
              <a:ext cx="0" cy="2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55" name="Line 19"/>
            <p:cNvSpPr>
              <a:spLocks noChangeShapeType="1"/>
            </p:cNvSpPr>
            <p:nvPr/>
          </p:nvSpPr>
          <p:spPr bwMode="auto">
            <a:xfrm rot="-5507968">
              <a:off x="4807" y="1683"/>
              <a:ext cx="0" cy="226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56" name="Line 20"/>
            <p:cNvSpPr>
              <a:spLocks noChangeShapeType="1"/>
            </p:cNvSpPr>
            <p:nvPr/>
          </p:nvSpPr>
          <p:spPr bwMode="auto">
            <a:xfrm rot="5317247">
              <a:off x="4532" y="453"/>
              <a:ext cx="0" cy="23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57" name="Line 21"/>
            <p:cNvSpPr>
              <a:spLocks noChangeShapeType="1"/>
            </p:cNvSpPr>
            <p:nvPr/>
          </p:nvSpPr>
          <p:spPr bwMode="auto">
            <a:xfrm rot="-5536538" flipH="1" flipV="1">
              <a:off x="4828" y="1753"/>
              <a:ext cx="4" cy="27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58" name="Line 22"/>
            <p:cNvSpPr>
              <a:spLocks noChangeShapeType="1"/>
            </p:cNvSpPr>
            <p:nvPr/>
          </p:nvSpPr>
          <p:spPr bwMode="auto">
            <a:xfrm rot="16192486" flipV="1">
              <a:off x="4898" y="820"/>
              <a:ext cx="1" cy="2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59" name="Line 23"/>
            <p:cNvSpPr>
              <a:spLocks noChangeShapeType="1"/>
            </p:cNvSpPr>
            <p:nvPr/>
          </p:nvSpPr>
          <p:spPr bwMode="auto">
            <a:xfrm rot="5403846" flipH="1">
              <a:off x="4898" y="913"/>
              <a:ext cx="0" cy="226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60" name="Line 24"/>
            <p:cNvSpPr>
              <a:spLocks noChangeShapeType="1"/>
            </p:cNvSpPr>
            <p:nvPr/>
          </p:nvSpPr>
          <p:spPr bwMode="auto">
            <a:xfrm rot="-5357062">
              <a:off x="4875" y="981"/>
              <a:ext cx="0" cy="2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61" name="Line 25"/>
            <p:cNvSpPr>
              <a:spLocks noChangeShapeType="1"/>
            </p:cNvSpPr>
            <p:nvPr/>
          </p:nvSpPr>
          <p:spPr bwMode="auto">
            <a:xfrm rot="-5407514">
              <a:off x="4898" y="730"/>
              <a:ext cx="0" cy="2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62" name="Line 26"/>
            <p:cNvSpPr>
              <a:spLocks noChangeShapeType="1"/>
            </p:cNvSpPr>
            <p:nvPr/>
          </p:nvSpPr>
          <p:spPr bwMode="auto">
            <a:xfrm rot="5403846" flipH="1">
              <a:off x="4558" y="527"/>
              <a:ext cx="0" cy="272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63" name="Line 27"/>
            <p:cNvSpPr>
              <a:spLocks noChangeShapeType="1"/>
            </p:cNvSpPr>
            <p:nvPr/>
          </p:nvSpPr>
          <p:spPr bwMode="auto">
            <a:xfrm rot="-5407514">
              <a:off x="4332" y="2251"/>
              <a:ext cx="0" cy="2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64" name="Line 28"/>
            <p:cNvSpPr>
              <a:spLocks noChangeShapeType="1"/>
            </p:cNvSpPr>
            <p:nvPr/>
          </p:nvSpPr>
          <p:spPr bwMode="auto">
            <a:xfrm rot="-16296096">
              <a:off x="4491" y="2046"/>
              <a:ext cx="0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65" name="Line 29"/>
            <p:cNvSpPr>
              <a:spLocks noChangeShapeType="1"/>
            </p:cNvSpPr>
            <p:nvPr/>
          </p:nvSpPr>
          <p:spPr bwMode="auto">
            <a:xfrm rot="5403846" flipH="1">
              <a:off x="4718" y="1955"/>
              <a:ext cx="0" cy="227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66" name="Line 30"/>
            <p:cNvSpPr>
              <a:spLocks noChangeShapeType="1"/>
            </p:cNvSpPr>
            <p:nvPr/>
          </p:nvSpPr>
          <p:spPr bwMode="auto">
            <a:xfrm rot="-5357062">
              <a:off x="4806" y="1820"/>
              <a:ext cx="1" cy="31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67" name="Line 31"/>
            <p:cNvSpPr>
              <a:spLocks noChangeShapeType="1"/>
            </p:cNvSpPr>
            <p:nvPr/>
          </p:nvSpPr>
          <p:spPr bwMode="auto">
            <a:xfrm rot="16080196" flipV="1">
              <a:off x="4427" y="2392"/>
              <a:ext cx="5" cy="25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68" name="Line 32"/>
            <p:cNvSpPr>
              <a:spLocks noChangeShapeType="1"/>
            </p:cNvSpPr>
            <p:nvPr/>
          </p:nvSpPr>
          <p:spPr bwMode="auto">
            <a:xfrm rot="16192486" flipV="1">
              <a:off x="4830" y="2567"/>
              <a:ext cx="1" cy="27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69" name="Line 33"/>
            <p:cNvSpPr>
              <a:spLocks noChangeShapeType="1"/>
            </p:cNvSpPr>
            <p:nvPr/>
          </p:nvSpPr>
          <p:spPr bwMode="auto">
            <a:xfrm rot="5317247">
              <a:off x="4853" y="2634"/>
              <a:ext cx="0" cy="31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70" name="Line 34"/>
            <p:cNvSpPr>
              <a:spLocks noChangeShapeType="1"/>
            </p:cNvSpPr>
            <p:nvPr/>
          </p:nvSpPr>
          <p:spPr bwMode="auto">
            <a:xfrm rot="5403846" flipH="1">
              <a:off x="4762" y="2772"/>
              <a:ext cx="0" cy="227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71" name="Line 35"/>
            <p:cNvSpPr>
              <a:spLocks noChangeShapeType="1"/>
            </p:cNvSpPr>
            <p:nvPr/>
          </p:nvSpPr>
          <p:spPr bwMode="auto">
            <a:xfrm rot="16184103" flipV="1">
              <a:off x="4671" y="2863"/>
              <a:ext cx="1" cy="318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72" name="Line 36"/>
            <p:cNvSpPr>
              <a:spLocks noChangeShapeType="1"/>
            </p:cNvSpPr>
            <p:nvPr/>
          </p:nvSpPr>
          <p:spPr bwMode="auto">
            <a:xfrm rot="5464559" flipH="1">
              <a:off x="4502" y="2967"/>
              <a:ext cx="0" cy="2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73" name="Line 37"/>
            <p:cNvSpPr>
              <a:spLocks noChangeShapeType="1"/>
            </p:cNvSpPr>
            <p:nvPr/>
          </p:nvSpPr>
          <p:spPr bwMode="auto">
            <a:xfrm rot="16063462" flipH="1">
              <a:off x="4399" y="3086"/>
              <a:ext cx="0" cy="31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74" name="Line 38"/>
            <p:cNvSpPr>
              <a:spLocks noChangeShapeType="1"/>
            </p:cNvSpPr>
            <p:nvPr/>
          </p:nvSpPr>
          <p:spPr bwMode="auto">
            <a:xfrm rot="16184103" flipV="1">
              <a:off x="4376" y="3248"/>
              <a:ext cx="1" cy="2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75" name="Line 39"/>
            <p:cNvSpPr>
              <a:spLocks noChangeShapeType="1"/>
            </p:cNvSpPr>
            <p:nvPr/>
          </p:nvSpPr>
          <p:spPr bwMode="auto">
            <a:xfrm rot="-5519804">
              <a:off x="4647" y="3384"/>
              <a:ext cx="3" cy="18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76" name="Line 40"/>
            <p:cNvSpPr>
              <a:spLocks noChangeShapeType="1"/>
            </p:cNvSpPr>
            <p:nvPr/>
          </p:nvSpPr>
          <p:spPr bwMode="auto">
            <a:xfrm rot="-5448682">
              <a:off x="4373" y="1302"/>
              <a:ext cx="0" cy="1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77" name="Line 41"/>
            <p:cNvSpPr>
              <a:spLocks noChangeShapeType="1"/>
            </p:cNvSpPr>
            <p:nvPr/>
          </p:nvSpPr>
          <p:spPr bwMode="auto">
            <a:xfrm rot="-5448682">
              <a:off x="4827" y="3583"/>
              <a:ext cx="0" cy="1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78" name="Line 42"/>
            <p:cNvSpPr>
              <a:spLocks noChangeShapeType="1"/>
            </p:cNvSpPr>
            <p:nvPr/>
          </p:nvSpPr>
          <p:spPr bwMode="auto">
            <a:xfrm rot="-5519804">
              <a:off x="4832" y="3611"/>
              <a:ext cx="0" cy="27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79" name="Line 43"/>
            <p:cNvSpPr>
              <a:spLocks noChangeShapeType="1"/>
            </p:cNvSpPr>
            <p:nvPr/>
          </p:nvSpPr>
          <p:spPr bwMode="auto">
            <a:xfrm rot="16184103" flipV="1">
              <a:off x="4671" y="3814"/>
              <a:ext cx="1" cy="227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80" name="Line 44"/>
            <p:cNvSpPr>
              <a:spLocks noChangeShapeType="1"/>
            </p:cNvSpPr>
            <p:nvPr/>
          </p:nvSpPr>
          <p:spPr bwMode="auto">
            <a:xfrm rot="16080196" flipV="1">
              <a:off x="4800" y="3715"/>
              <a:ext cx="2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81" name="Line 45"/>
            <p:cNvSpPr>
              <a:spLocks noChangeShapeType="1"/>
            </p:cNvSpPr>
            <p:nvPr/>
          </p:nvSpPr>
          <p:spPr bwMode="auto">
            <a:xfrm rot="16080196" flipV="1">
              <a:off x="4534" y="320"/>
              <a:ext cx="2" cy="2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39982" name="Group 46"/>
          <p:cNvGrpSpPr>
            <a:grpSpLocks/>
          </p:cNvGrpSpPr>
          <p:nvPr/>
        </p:nvGrpSpPr>
        <p:grpSpPr bwMode="auto">
          <a:xfrm>
            <a:off x="7100888" y="620713"/>
            <a:ext cx="1800225" cy="5683250"/>
            <a:chOff x="4377" y="391"/>
            <a:chExt cx="1134" cy="3580"/>
          </a:xfrm>
        </p:grpSpPr>
        <p:grpSp>
          <p:nvGrpSpPr>
            <p:cNvPr id="39983" name="Group 47"/>
            <p:cNvGrpSpPr>
              <a:grpSpLocks/>
            </p:cNvGrpSpPr>
            <p:nvPr/>
          </p:nvGrpSpPr>
          <p:grpSpPr bwMode="auto">
            <a:xfrm rot="-663835">
              <a:off x="4508" y="391"/>
              <a:ext cx="1003" cy="3580"/>
              <a:chOff x="2064" y="480"/>
              <a:chExt cx="1003" cy="3580"/>
            </a:xfrm>
          </p:grpSpPr>
          <p:grpSp>
            <p:nvGrpSpPr>
              <p:cNvPr id="39984" name="Group 48"/>
              <p:cNvGrpSpPr>
                <a:grpSpLocks/>
              </p:cNvGrpSpPr>
              <p:nvPr/>
            </p:nvGrpSpPr>
            <p:grpSpPr bwMode="auto">
              <a:xfrm rot="526776">
                <a:off x="2496" y="480"/>
                <a:ext cx="571" cy="1804"/>
                <a:chOff x="2352" y="432"/>
                <a:chExt cx="571" cy="1804"/>
              </a:xfrm>
            </p:grpSpPr>
            <p:sp>
              <p:nvSpPr>
                <p:cNvPr id="39985" name="Freeform 49"/>
                <p:cNvSpPr>
                  <a:spLocks/>
                </p:cNvSpPr>
                <p:nvPr/>
              </p:nvSpPr>
              <p:spPr bwMode="auto">
                <a:xfrm>
                  <a:off x="2496" y="432"/>
                  <a:ext cx="427" cy="91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9986" name="Freeform 50"/>
                <p:cNvSpPr>
                  <a:spLocks/>
                </p:cNvSpPr>
                <p:nvPr/>
              </p:nvSpPr>
              <p:spPr bwMode="auto">
                <a:xfrm rot="-145982">
                  <a:off x="2352" y="1344"/>
                  <a:ext cx="427" cy="89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39987" name="Group 51"/>
              <p:cNvGrpSpPr>
                <a:grpSpLocks/>
              </p:cNvGrpSpPr>
              <p:nvPr/>
            </p:nvGrpSpPr>
            <p:grpSpPr bwMode="auto">
              <a:xfrm>
                <a:off x="2064" y="2256"/>
                <a:ext cx="571" cy="1804"/>
                <a:chOff x="2352" y="432"/>
                <a:chExt cx="571" cy="1804"/>
              </a:xfrm>
            </p:grpSpPr>
            <p:sp>
              <p:nvSpPr>
                <p:cNvPr id="39988" name="Freeform 52"/>
                <p:cNvSpPr>
                  <a:spLocks/>
                </p:cNvSpPr>
                <p:nvPr/>
              </p:nvSpPr>
              <p:spPr bwMode="auto">
                <a:xfrm>
                  <a:off x="2496" y="432"/>
                  <a:ext cx="427" cy="91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39989" name="Freeform 53"/>
                <p:cNvSpPr>
                  <a:spLocks/>
                </p:cNvSpPr>
                <p:nvPr/>
              </p:nvSpPr>
              <p:spPr bwMode="auto">
                <a:xfrm rot="-145982">
                  <a:off x="2352" y="1344"/>
                  <a:ext cx="427" cy="89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</p:grpSp>
        <p:sp>
          <p:nvSpPr>
            <p:cNvPr id="39990" name="Line 54"/>
            <p:cNvSpPr>
              <a:spLocks noChangeShapeType="1"/>
            </p:cNvSpPr>
            <p:nvPr/>
          </p:nvSpPr>
          <p:spPr bwMode="auto">
            <a:xfrm rot="-16296096">
              <a:off x="5080" y="1096"/>
              <a:ext cx="0" cy="22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91" name="Line 55"/>
            <p:cNvSpPr>
              <a:spLocks noChangeShapeType="1"/>
            </p:cNvSpPr>
            <p:nvPr/>
          </p:nvSpPr>
          <p:spPr bwMode="auto">
            <a:xfrm rot="-5357062">
              <a:off x="4709" y="1509"/>
              <a:ext cx="0" cy="209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92" name="Line 56"/>
            <p:cNvSpPr>
              <a:spLocks noChangeShapeType="1"/>
            </p:cNvSpPr>
            <p:nvPr/>
          </p:nvSpPr>
          <p:spPr bwMode="auto">
            <a:xfrm rot="16080196" flipV="1">
              <a:off x="4657" y="1380"/>
              <a:ext cx="28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93" name="Line 57"/>
            <p:cNvSpPr>
              <a:spLocks noChangeShapeType="1"/>
            </p:cNvSpPr>
            <p:nvPr/>
          </p:nvSpPr>
          <p:spPr bwMode="auto">
            <a:xfrm rot="5403846" flipH="1">
              <a:off x="4914" y="656"/>
              <a:ext cx="0" cy="195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94" name="Line 58"/>
            <p:cNvSpPr>
              <a:spLocks noChangeShapeType="1"/>
            </p:cNvSpPr>
            <p:nvPr/>
          </p:nvSpPr>
          <p:spPr bwMode="auto">
            <a:xfrm rot="-5448682">
              <a:off x="4779" y="1168"/>
              <a:ext cx="0" cy="259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95" name="Line 59"/>
            <p:cNvSpPr>
              <a:spLocks noChangeShapeType="1"/>
            </p:cNvSpPr>
            <p:nvPr/>
          </p:nvSpPr>
          <p:spPr bwMode="auto">
            <a:xfrm rot="-5415897">
              <a:off x="4894" y="1597"/>
              <a:ext cx="0" cy="218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96" name="Line 60"/>
            <p:cNvSpPr>
              <a:spLocks noChangeShapeType="1"/>
            </p:cNvSpPr>
            <p:nvPr/>
          </p:nvSpPr>
          <p:spPr bwMode="auto">
            <a:xfrm rot="5464559" flipH="1">
              <a:off x="5017" y="3470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97" name="Line 61"/>
            <p:cNvSpPr>
              <a:spLocks noChangeShapeType="1"/>
            </p:cNvSpPr>
            <p:nvPr/>
          </p:nvSpPr>
          <p:spPr bwMode="auto">
            <a:xfrm rot="-5377600">
              <a:off x="4853" y="2500"/>
              <a:ext cx="0" cy="227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98" name="Line 62"/>
            <p:cNvSpPr>
              <a:spLocks noChangeShapeType="1"/>
            </p:cNvSpPr>
            <p:nvPr/>
          </p:nvSpPr>
          <p:spPr bwMode="auto">
            <a:xfrm rot="-5496096">
              <a:off x="4621" y="2098"/>
              <a:ext cx="0" cy="306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9999" name="Line 63"/>
            <p:cNvSpPr>
              <a:spLocks noChangeShapeType="1"/>
            </p:cNvSpPr>
            <p:nvPr/>
          </p:nvSpPr>
          <p:spPr bwMode="auto">
            <a:xfrm rot="-5507968">
              <a:off x="5050" y="1668"/>
              <a:ext cx="0" cy="258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00" name="Line 64"/>
            <p:cNvSpPr>
              <a:spLocks noChangeShapeType="1"/>
            </p:cNvSpPr>
            <p:nvPr/>
          </p:nvSpPr>
          <p:spPr bwMode="auto">
            <a:xfrm rot="5317247">
              <a:off x="4788" y="434"/>
              <a:ext cx="0" cy="18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01" name="Line 65"/>
            <p:cNvSpPr>
              <a:spLocks noChangeShapeType="1"/>
            </p:cNvSpPr>
            <p:nvPr/>
          </p:nvSpPr>
          <p:spPr bwMode="auto">
            <a:xfrm rot="16063462" flipH="1">
              <a:off x="5099" y="1757"/>
              <a:ext cx="0" cy="263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02" name="Line 66"/>
            <p:cNvSpPr>
              <a:spLocks noChangeShapeType="1"/>
            </p:cNvSpPr>
            <p:nvPr/>
          </p:nvSpPr>
          <p:spPr bwMode="auto">
            <a:xfrm rot="-5407514">
              <a:off x="5197" y="848"/>
              <a:ext cx="0" cy="17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03" name="Line 67"/>
            <p:cNvSpPr>
              <a:spLocks noChangeShapeType="1"/>
            </p:cNvSpPr>
            <p:nvPr/>
          </p:nvSpPr>
          <p:spPr bwMode="auto">
            <a:xfrm rot="5403846" flipH="1" flipV="1">
              <a:off x="5188" y="895"/>
              <a:ext cx="3" cy="266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04" name="Line 68"/>
            <p:cNvSpPr>
              <a:spLocks noChangeShapeType="1"/>
            </p:cNvSpPr>
            <p:nvPr/>
          </p:nvSpPr>
          <p:spPr bwMode="auto">
            <a:xfrm rot="16242938" flipV="1">
              <a:off x="5147" y="981"/>
              <a:ext cx="1" cy="27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05" name="Line 69"/>
            <p:cNvSpPr>
              <a:spLocks noChangeShapeType="1"/>
            </p:cNvSpPr>
            <p:nvPr/>
          </p:nvSpPr>
          <p:spPr bwMode="auto">
            <a:xfrm rot="-5407514">
              <a:off x="5124" y="730"/>
              <a:ext cx="0" cy="23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06" name="Line 70"/>
            <p:cNvSpPr>
              <a:spLocks noChangeShapeType="1"/>
            </p:cNvSpPr>
            <p:nvPr/>
          </p:nvSpPr>
          <p:spPr bwMode="auto">
            <a:xfrm rot="5403846" flipH="1" flipV="1">
              <a:off x="4811" y="552"/>
              <a:ext cx="1" cy="219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07" name="Line 71"/>
            <p:cNvSpPr>
              <a:spLocks noChangeShapeType="1"/>
            </p:cNvSpPr>
            <p:nvPr/>
          </p:nvSpPr>
          <p:spPr bwMode="auto">
            <a:xfrm rot="-5407514">
              <a:off x="4538" y="2226"/>
              <a:ext cx="0" cy="321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08" name="Line 72"/>
            <p:cNvSpPr>
              <a:spLocks noChangeShapeType="1"/>
            </p:cNvSpPr>
            <p:nvPr/>
          </p:nvSpPr>
          <p:spPr bwMode="auto">
            <a:xfrm rot="-16296096">
              <a:off x="4846" y="2008"/>
              <a:ext cx="0" cy="30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09" name="Line 73"/>
            <p:cNvSpPr>
              <a:spLocks noChangeShapeType="1"/>
            </p:cNvSpPr>
            <p:nvPr/>
          </p:nvSpPr>
          <p:spPr bwMode="auto">
            <a:xfrm rot="5403846" flipH="1">
              <a:off x="4999" y="1945"/>
              <a:ext cx="0" cy="246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10" name="Line 74"/>
            <p:cNvSpPr>
              <a:spLocks noChangeShapeType="1"/>
            </p:cNvSpPr>
            <p:nvPr/>
          </p:nvSpPr>
          <p:spPr bwMode="auto">
            <a:xfrm rot="-5357062">
              <a:off x="5032" y="1830"/>
              <a:ext cx="12" cy="311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11" name="Line 75"/>
            <p:cNvSpPr>
              <a:spLocks noChangeShapeType="1"/>
            </p:cNvSpPr>
            <p:nvPr/>
          </p:nvSpPr>
          <p:spPr bwMode="auto">
            <a:xfrm rot="16080196" flipV="1">
              <a:off x="4593" y="2397"/>
              <a:ext cx="1" cy="251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12" name="Line 76"/>
            <p:cNvSpPr>
              <a:spLocks noChangeShapeType="1"/>
            </p:cNvSpPr>
            <p:nvPr/>
          </p:nvSpPr>
          <p:spPr bwMode="auto">
            <a:xfrm rot="-5407514">
              <a:off x="5035" y="2590"/>
              <a:ext cx="0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13" name="Line 77"/>
            <p:cNvSpPr>
              <a:spLocks noChangeShapeType="1"/>
            </p:cNvSpPr>
            <p:nvPr/>
          </p:nvSpPr>
          <p:spPr bwMode="auto">
            <a:xfrm rot="5317247">
              <a:off x="5047" y="2670"/>
              <a:ext cx="0" cy="25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14" name="Line 78"/>
            <p:cNvSpPr>
              <a:spLocks noChangeShapeType="1"/>
            </p:cNvSpPr>
            <p:nvPr/>
          </p:nvSpPr>
          <p:spPr bwMode="auto">
            <a:xfrm rot="5403846" flipH="1" flipV="1">
              <a:off x="5019" y="2743"/>
              <a:ext cx="15" cy="301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15" name="Line 79"/>
            <p:cNvSpPr>
              <a:spLocks noChangeShapeType="1"/>
            </p:cNvSpPr>
            <p:nvPr/>
          </p:nvSpPr>
          <p:spPr bwMode="auto">
            <a:xfrm rot="-5415897">
              <a:off x="4934" y="2873"/>
              <a:ext cx="0" cy="297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16" name="Line 80"/>
            <p:cNvSpPr>
              <a:spLocks noChangeShapeType="1"/>
            </p:cNvSpPr>
            <p:nvPr/>
          </p:nvSpPr>
          <p:spPr bwMode="auto">
            <a:xfrm rot="5464559" flipH="1">
              <a:off x="4721" y="2994"/>
              <a:ext cx="29" cy="26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17" name="Line 81"/>
            <p:cNvSpPr>
              <a:spLocks noChangeShapeType="1"/>
            </p:cNvSpPr>
            <p:nvPr/>
          </p:nvSpPr>
          <p:spPr bwMode="auto">
            <a:xfrm rot="16063462" flipH="1">
              <a:off x="4606" y="3111"/>
              <a:ext cx="0" cy="27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18" name="Line 82"/>
            <p:cNvSpPr>
              <a:spLocks noChangeShapeType="1"/>
            </p:cNvSpPr>
            <p:nvPr/>
          </p:nvSpPr>
          <p:spPr bwMode="auto">
            <a:xfrm rot="-5415897">
              <a:off x="4631" y="3267"/>
              <a:ext cx="0" cy="235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19" name="Line 83"/>
            <p:cNvSpPr>
              <a:spLocks noChangeShapeType="1"/>
            </p:cNvSpPr>
            <p:nvPr/>
          </p:nvSpPr>
          <p:spPr bwMode="auto">
            <a:xfrm rot="-5519804">
              <a:off x="4684" y="3395"/>
              <a:ext cx="0" cy="16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20" name="Line 84"/>
            <p:cNvSpPr>
              <a:spLocks noChangeShapeType="1"/>
            </p:cNvSpPr>
            <p:nvPr/>
          </p:nvSpPr>
          <p:spPr bwMode="auto">
            <a:xfrm rot="-5448682">
              <a:off x="4688" y="1259"/>
              <a:ext cx="0" cy="259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21" name="Line 85"/>
            <p:cNvSpPr>
              <a:spLocks noChangeShapeType="1"/>
            </p:cNvSpPr>
            <p:nvPr/>
          </p:nvSpPr>
          <p:spPr bwMode="auto">
            <a:xfrm rot="-5448682">
              <a:off x="5097" y="3527"/>
              <a:ext cx="0" cy="259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22" name="Line 86"/>
            <p:cNvSpPr>
              <a:spLocks noChangeShapeType="1"/>
            </p:cNvSpPr>
            <p:nvPr/>
          </p:nvSpPr>
          <p:spPr bwMode="auto">
            <a:xfrm rot="-5519804">
              <a:off x="5093" y="3624"/>
              <a:ext cx="0" cy="251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23" name="Line 87"/>
            <p:cNvSpPr>
              <a:spLocks noChangeShapeType="1"/>
            </p:cNvSpPr>
            <p:nvPr/>
          </p:nvSpPr>
          <p:spPr bwMode="auto">
            <a:xfrm rot="-5415897">
              <a:off x="4986" y="3811"/>
              <a:ext cx="0" cy="235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24" name="Line 88"/>
            <p:cNvSpPr>
              <a:spLocks noChangeShapeType="1"/>
            </p:cNvSpPr>
            <p:nvPr/>
          </p:nvSpPr>
          <p:spPr bwMode="auto">
            <a:xfrm rot="16080196" flipV="1">
              <a:off x="5079" y="3725"/>
              <a:ext cx="1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25" name="Line 89"/>
            <p:cNvSpPr>
              <a:spLocks noChangeShapeType="1"/>
            </p:cNvSpPr>
            <p:nvPr/>
          </p:nvSpPr>
          <p:spPr bwMode="auto">
            <a:xfrm rot="-5519804">
              <a:off x="4864" y="334"/>
              <a:ext cx="0" cy="20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40027" name="Group 91"/>
          <p:cNvGrpSpPr>
            <a:grpSpLocks/>
          </p:cNvGrpSpPr>
          <p:nvPr/>
        </p:nvGrpSpPr>
        <p:grpSpPr bwMode="auto">
          <a:xfrm>
            <a:off x="4787900" y="620713"/>
            <a:ext cx="1592263" cy="5686425"/>
            <a:chOff x="3787" y="346"/>
            <a:chExt cx="1003" cy="3582"/>
          </a:xfrm>
        </p:grpSpPr>
        <p:grpSp>
          <p:nvGrpSpPr>
            <p:cNvPr id="40028" name="Group 92"/>
            <p:cNvGrpSpPr>
              <a:grpSpLocks/>
            </p:cNvGrpSpPr>
            <p:nvPr/>
          </p:nvGrpSpPr>
          <p:grpSpPr bwMode="auto">
            <a:xfrm rot="-663835">
              <a:off x="3787" y="346"/>
              <a:ext cx="1003" cy="3580"/>
              <a:chOff x="2064" y="480"/>
              <a:chExt cx="1003" cy="3580"/>
            </a:xfrm>
          </p:grpSpPr>
          <p:grpSp>
            <p:nvGrpSpPr>
              <p:cNvPr id="40029" name="Group 93"/>
              <p:cNvGrpSpPr>
                <a:grpSpLocks/>
              </p:cNvGrpSpPr>
              <p:nvPr/>
            </p:nvGrpSpPr>
            <p:grpSpPr bwMode="auto">
              <a:xfrm rot="526776">
                <a:off x="2496" y="480"/>
                <a:ext cx="571" cy="1804"/>
                <a:chOff x="2352" y="432"/>
                <a:chExt cx="571" cy="1804"/>
              </a:xfrm>
            </p:grpSpPr>
            <p:sp>
              <p:nvSpPr>
                <p:cNvPr id="40030" name="Freeform 94"/>
                <p:cNvSpPr>
                  <a:spLocks/>
                </p:cNvSpPr>
                <p:nvPr/>
              </p:nvSpPr>
              <p:spPr bwMode="auto">
                <a:xfrm>
                  <a:off x="2496" y="432"/>
                  <a:ext cx="427" cy="91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40031" name="Freeform 95"/>
                <p:cNvSpPr>
                  <a:spLocks/>
                </p:cNvSpPr>
                <p:nvPr/>
              </p:nvSpPr>
              <p:spPr bwMode="auto">
                <a:xfrm rot="-145982">
                  <a:off x="2352" y="1344"/>
                  <a:ext cx="427" cy="89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40032" name="Group 96"/>
              <p:cNvGrpSpPr>
                <a:grpSpLocks/>
              </p:cNvGrpSpPr>
              <p:nvPr/>
            </p:nvGrpSpPr>
            <p:grpSpPr bwMode="auto">
              <a:xfrm>
                <a:off x="2064" y="2256"/>
                <a:ext cx="571" cy="1804"/>
                <a:chOff x="2352" y="432"/>
                <a:chExt cx="571" cy="1804"/>
              </a:xfrm>
            </p:grpSpPr>
            <p:sp>
              <p:nvSpPr>
                <p:cNvPr id="40033" name="Freeform 97"/>
                <p:cNvSpPr>
                  <a:spLocks/>
                </p:cNvSpPr>
                <p:nvPr/>
              </p:nvSpPr>
              <p:spPr bwMode="auto">
                <a:xfrm>
                  <a:off x="2496" y="432"/>
                  <a:ext cx="427" cy="91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40034" name="Freeform 98"/>
                <p:cNvSpPr>
                  <a:spLocks/>
                </p:cNvSpPr>
                <p:nvPr/>
              </p:nvSpPr>
              <p:spPr bwMode="auto">
                <a:xfrm rot="-145982">
                  <a:off x="2352" y="1344"/>
                  <a:ext cx="427" cy="89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</p:grpSp>
        <p:sp>
          <p:nvSpPr>
            <p:cNvPr id="40035" name="Line 99"/>
            <p:cNvSpPr>
              <a:spLocks noChangeShapeType="1"/>
            </p:cNvSpPr>
            <p:nvPr/>
          </p:nvSpPr>
          <p:spPr bwMode="auto">
            <a:xfrm rot="-16296096">
              <a:off x="4490" y="1091"/>
              <a:ext cx="0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36" name="Line 100"/>
            <p:cNvSpPr>
              <a:spLocks noChangeShapeType="1"/>
            </p:cNvSpPr>
            <p:nvPr/>
          </p:nvSpPr>
          <p:spPr bwMode="auto">
            <a:xfrm rot="-5357062">
              <a:off x="4331" y="1480"/>
              <a:ext cx="0" cy="27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37" name="Line 101"/>
            <p:cNvSpPr>
              <a:spLocks noChangeShapeType="1"/>
            </p:cNvSpPr>
            <p:nvPr/>
          </p:nvSpPr>
          <p:spPr bwMode="auto">
            <a:xfrm rot="-5519804">
              <a:off x="4172" y="1408"/>
              <a:ext cx="0" cy="2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38" name="Line 102"/>
            <p:cNvSpPr>
              <a:spLocks noChangeShapeType="1"/>
            </p:cNvSpPr>
            <p:nvPr/>
          </p:nvSpPr>
          <p:spPr bwMode="auto">
            <a:xfrm rot="5403846" flipH="1">
              <a:off x="4557" y="618"/>
              <a:ext cx="0" cy="272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39" name="Line 103"/>
            <p:cNvSpPr>
              <a:spLocks noChangeShapeType="1"/>
            </p:cNvSpPr>
            <p:nvPr/>
          </p:nvSpPr>
          <p:spPr bwMode="auto">
            <a:xfrm rot="-5448682">
              <a:off x="4237" y="1211"/>
              <a:ext cx="0" cy="1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40" name="Line 104"/>
            <p:cNvSpPr>
              <a:spLocks noChangeShapeType="1"/>
            </p:cNvSpPr>
            <p:nvPr/>
          </p:nvSpPr>
          <p:spPr bwMode="auto">
            <a:xfrm rot="-5415897">
              <a:off x="4535" y="1591"/>
              <a:ext cx="0" cy="227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41" name="Line 105"/>
            <p:cNvSpPr>
              <a:spLocks noChangeShapeType="1"/>
            </p:cNvSpPr>
            <p:nvPr/>
          </p:nvSpPr>
          <p:spPr bwMode="auto">
            <a:xfrm rot="5464559" flipH="1" flipV="1">
              <a:off x="4602" y="3431"/>
              <a:ext cx="4" cy="27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42" name="Line 106"/>
            <p:cNvSpPr>
              <a:spLocks noChangeShapeType="1"/>
            </p:cNvSpPr>
            <p:nvPr/>
          </p:nvSpPr>
          <p:spPr bwMode="auto">
            <a:xfrm rot="16222400" flipV="1">
              <a:off x="4489" y="2500"/>
              <a:ext cx="1" cy="227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43" name="Line 107"/>
            <p:cNvSpPr>
              <a:spLocks noChangeShapeType="1"/>
            </p:cNvSpPr>
            <p:nvPr/>
          </p:nvSpPr>
          <p:spPr bwMode="auto">
            <a:xfrm rot="-5496096">
              <a:off x="4151" y="2114"/>
              <a:ext cx="0" cy="2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44" name="Line 108"/>
            <p:cNvSpPr>
              <a:spLocks noChangeShapeType="1"/>
            </p:cNvSpPr>
            <p:nvPr/>
          </p:nvSpPr>
          <p:spPr bwMode="auto">
            <a:xfrm rot="-5507968">
              <a:off x="4580" y="1683"/>
              <a:ext cx="0" cy="226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45" name="Line 109"/>
            <p:cNvSpPr>
              <a:spLocks noChangeShapeType="1"/>
            </p:cNvSpPr>
            <p:nvPr/>
          </p:nvSpPr>
          <p:spPr bwMode="auto">
            <a:xfrm rot="5317247">
              <a:off x="4305" y="453"/>
              <a:ext cx="0" cy="23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46" name="Line 110"/>
            <p:cNvSpPr>
              <a:spLocks noChangeShapeType="1"/>
            </p:cNvSpPr>
            <p:nvPr/>
          </p:nvSpPr>
          <p:spPr bwMode="auto">
            <a:xfrm rot="-5536538" flipH="1" flipV="1">
              <a:off x="4601" y="1753"/>
              <a:ext cx="4" cy="27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47" name="Line 111"/>
            <p:cNvSpPr>
              <a:spLocks noChangeShapeType="1"/>
            </p:cNvSpPr>
            <p:nvPr/>
          </p:nvSpPr>
          <p:spPr bwMode="auto">
            <a:xfrm rot="16192486" flipV="1">
              <a:off x="4671" y="820"/>
              <a:ext cx="1" cy="2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48" name="Line 112"/>
            <p:cNvSpPr>
              <a:spLocks noChangeShapeType="1"/>
            </p:cNvSpPr>
            <p:nvPr/>
          </p:nvSpPr>
          <p:spPr bwMode="auto">
            <a:xfrm rot="5403846" flipH="1">
              <a:off x="4671" y="913"/>
              <a:ext cx="0" cy="226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49" name="Line 113"/>
            <p:cNvSpPr>
              <a:spLocks noChangeShapeType="1"/>
            </p:cNvSpPr>
            <p:nvPr/>
          </p:nvSpPr>
          <p:spPr bwMode="auto">
            <a:xfrm rot="-5357062">
              <a:off x="4648" y="981"/>
              <a:ext cx="0" cy="2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50" name="Line 114"/>
            <p:cNvSpPr>
              <a:spLocks noChangeShapeType="1"/>
            </p:cNvSpPr>
            <p:nvPr/>
          </p:nvSpPr>
          <p:spPr bwMode="auto">
            <a:xfrm rot="-5407514">
              <a:off x="4671" y="730"/>
              <a:ext cx="0" cy="22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51" name="Line 115"/>
            <p:cNvSpPr>
              <a:spLocks noChangeShapeType="1"/>
            </p:cNvSpPr>
            <p:nvPr/>
          </p:nvSpPr>
          <p:spPr bwMode="auto">
            <a:xfrm rot="5403846" flipH="1">
              <a:off x="4331" y="527"/>
              <a:ext cx="0" cy="272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52" name="Line 116"/>
            <p:cNvSpPr>
              <a:spLocks noChangeShapeType="1"/>
            </p:cNvSpPr>
            <p:nvPr/>
          </p:nvSpPr>
          <p:spPr bwMode="auto">
            <a:xfrm rot="-5407514">
              <a:off x="4105" y="2251"/>
              <a:ext cx="0" cy="2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53" name="Line 117"/>
            <p:cNvSpPr>
              <a:spLocks noChangeShapeType="1"/>
            </p:cNvSpPr>
            <p:nvPr/>
          </p:nvSpPr>
          <p:spPr bwMode="auto">
            <a:xfrm rot="-16296096">
              <a:off x="4264" y="2046"/>
              <a:ext cx="0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54" name="Line 118"/>
            <p:cNvSpPr>
              <a:spLocks noChangeShapeType="1"/>
            </p:cNvSpPr>
            <p:nvPr/>
          </p:nvSpPr>
          <p:spPr bwMode="auto">
            <a:xfrm rot="5403846" flipH="1">
              <a:off x="4491" y="1955"/>
              <a:ext cx="0" cy="227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55" name="Line 119"/>
            <p:cNvSpPr>
              <a:spLocks noChangeShapeType="1"/>
            </p:cNvSpPr>
            <p:nvPr/>
          </p:nvSpPr>
          <p:spPr bwMode="auto">
            <a:xfrm rot="-5357062">
              <a:off x="4579" y="1820"/>
              <a:ext cx="1" cy="31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56" name="Line 120"/>
            <p:cNvSpPr>
              <a:spLocks noChangeShapeType="1"/>
            </p:cNvSpPr>
            <p:nvPr/>
          </p:nvSpPr>
          <p:spPr bwMode="auto">
            <a:xfrm rot="16080196" flipV="1">
              <a:off x="4200" y="2392"/>
              <a:ext cx="5" cy="25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57" name="Line 121"/>
            <p:cNvSpPr>
              <a:spLocks noChangeShapeType="1"/>
            </p:cNvSpPr>
            <p:nvPr/>
          </p:nvSpPr>
          <p:spPr bwMode="auto">
            <a:xfrm rot="16192486" flipV="1">
              <a:off x="4603" y="2567"/>
              <a:ext cx="1" cy="27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58" name="Line 122"/>
            <p:cNvSpPr>
              <a:spLocks noChangeShapeType="1"/>
            </p:cNvSpPr>
            <p:nvPr/>
          </p:nvSpPr>
          <p:spPr bwMode="auto">
            <a:xfrm rot="5317247">
              <a:off x="4626" y="2634"/>
              <a:ext cx="0" cy="31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59" name="Line 123"/>
            <p:cNvSpPr>
              <a:spLocks noChangeShapeType="1"/>
            </p:cNvSpPr>
            <p:nvPr/>
          </p:nvSpPr>
          <p:spPr bwMode="auto">
            <a:xfrm rot="5403846" flipH="1">
              <a:off x="4535" y="2772"/>
              <a:ext cx="0" cy="227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60" name="Line 124"/>
            <p:cNvSpPr>
              <a:spLocks noChangeShapeType="1"/>
            </p:cNvSpPr>
            <p:nvPr/>
          </p:nvSpPr>
          <p:spPr bwMode="auto">
            <a:xfrm rot="16184103" flipV="1">
              <a:off x="4444" y="2863"/>
              <a:ext cx="1" cy="318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61" name="Line 125"/>
            <p:cNvSpPr>
              <a:spLocks noChangeShapeType="1"/>
            </p:cNvSpPr>
            <p:nvPr/>
          </p:nvSpPr>
          <p:spPr bwMode="auto">
            <a:xfrm rot="5464559" flipH="1">
              <a:off x="4275" y="2967"/>
              <a:ext cx="0" cy="2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62" name="Line 126"/>
            <p:cNvSpPr>
              <a:spLocks noChangeShapeType="1"/>
            </p:cNvSpPr>
            <p:nvPr/>
          </p:nvSpPr>
          <p:spPr bwMode="auto">
            <a:xfrm rot="16063462" flipH="1">
              <a:off x="4172" y="3086"/>
              <a:ext cx="0" cy="31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63" name="Line 127"/>
            <p:cNvSpPr>
              <a:spLocks noChangeShapeType="1"/>
            </p:cNvSpPr>
            <p:nvPr/>
          </p:nvSpPr>
          <p:spPr bwMode="auto">
            <a:xfrm rot="16184103" flipV="1">
              <a:off x="4149" y="3248"/>
              <a:ext cx="1" cy="2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64" name="Line 128"/>
            <p:cNvSpPr>
              <a:spLocks noChangeShapeType="1"/>
            </p:cNvSpPr>
            <p:nvPr/>
          </p:nvSpPr>
          <p:spPr bwMode="auto">
            <a:xfrm rot="-5519804">
              <a:off x="4420" y="3384"/>
              <a:ext cx="3" cy="18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65" name="Line 129"/>
            <p:cNvSpPr>
              <a:spLocks noChangeShapeType="1"/>
            </p:cNvSpPr>
            <p:nvPr/>
          </p:nvSpPr>
          <p:spPr bwMode="auto">
            <a:xfrm rot="-5448682">
              <a:off x="4146" y="1302"/>
              <a:ext cx="0" cy="1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66" name="Line 130"/>
            <p:cNvSpPr>
              <a:spLocks noChangeShapeType="1"/>
            </p:cNvSpPr>
            <p:nvPr/>
          </p:nvSpPr>
          <p:spPr bwMode="auto">
            <a:xfrm rot="-5448682">
              <a:off x="4600" y="3583"/>
              <a:ext cx="0" cy="173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67" name="Line 131"/>
            <p:cNvSpPr>
              <a:spLocks noChangeShapeType="1"/>
            </p:cNvSpPr>
            <p:nvPr/>
          </p:nvSpPr>
          <p:spPr bwMode="auto">
            <a:xfrm rot="-5519804">
              <a:off x="4605" y="3611"/>
              <a:ext cx="0" cy="27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68" name="Line 132"/>
            <p:cNvSpPr>
              <a:spLocks noChangeShapeType="1"/>
            </p:cNvSpPr>
            <p:nvPr/>
          </p:nvSpPr>
          <p:spPr bwMode="auto">
            <a:xfrm rot="16184103" flipV="1">
              <a:off x="4444" y="3814"/>
              <a:ext cx="1" cy="227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69" name="Line 133"/>
            <p:cNvSpPr>
              <a:spLocks noChangeShapeType="1"/>
            </p:cNvSpPr>
            <p:nvPr/>
          </p:nvSpPr>
          <p:spPr bwMode="auto">
            <a:xfrm rot="16080196" flipV="1">
              <a:off x="4573" y="3715"/>
              <a:ext cx="2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070" name="Line 134"/>
            <p:cNvSpPr>
              <a:spLocks noChangeShapeType="1"/>
            </p:cNvSpPr>
            <p:nvPr/>
          </p:nvSpPr>
          <p:spPr bwMode="auto">
            <a:xfrm rot="16080196" flipV="1">
              <a:off x="4307" y="320"/>
              <a:ext cx="2" cy="2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sp>
        <p:nvSpPr>
          <p:cNvPr id="40196" name="Rectangle 260"/>
          <p:cNvSpPr>
            <a:spLocks noChangeArrowheads="1"/>
          </p:cNvSpPr>
          <p:nvPr/>
        </p:nvSpPr>
        <p:spPr bwMode="auto">
          <a:xfrm>
            <a:off x="468313" y="1001713"/>
            <a:ext cx="45720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En fonction de la complémentarité des bases azotées, un </a:t>
            </a:r>
            <a:r>
              <a:rPr lang="fr-FR" altLang="fr-FR" b="1">
                <a:solidFill>
                  <a:srgbClr val="FF99FF"/>
                </a:solidFill>
                <a:latin typeface="Comic Sans MS" panose="030F0702030302020204" pitchFamily="66" charset="0"/>
              </a:rPr>
              <a:t>2</a:t>
            </a:r>
            <a:r>
              <a:rPr lang="fr-FR" altLang="fr-FR" b="1" baseline="30000">
                <a:solidFill>
                  <a:srgbClr val="FF99FF"/>
                </a:solidFill>
                <a:latin typeface="Comic Sans MS" panose="030F0702030302020204" pitchFamily="66" charset="0"/>
              </a:rPr>
              <a:t>e</a:t>
            </a:r>
            <a:r>
              <a:rPr lang="fr-FR" altLang="fr-FR" b="1">
                <a:solidFill>
                  <a:srgbClr val="FF99FF"/>
                </a:solidFill>
                <a:latin typeface="Comic Sans MS" panose="030F0702030302020204" pitchFamily="66" charset="0"/>
              </a:rPr>
              <a:t> brin complémentaire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est formé sur chacun des </a:t>
            </a:r>
            <a:r>
              <a:rPr lang="fr-FR" altLang="fr-FR" b="1">
                <a:latin typeface="Comic Sans MS" panose="030F0702030302020204" pitchFamily="66" charset="0"/>
              </a:rPr>
              <a:t>brins originaux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. </a:t>
            </a:r>
          </a:p>
        </p:txBody>
      </p:sp>
      <p:grpSp>
        <p:nvGrpSpPr>
          <p:cNvPr id="40243" name="Group 307"/>
          <p:cNvGrpSpPr>
            <a:grpSpLocks/>
          </p:cNvGrpSpPr>
          <p:nvPr/>
        </p:nvGrpSpPr>
        <p:grpSpPr bwMode="auto">
          <a:xfrm>
            <a:off x="5435600" y="698500"/>
            <a:ext cx="1800225" cy="5683250"/>
            <a:chOff x="3515" y="346"/>
            <a:chExt cx="1134" cy="3580"/>
          </a:xfrm>
        </p:grpSpPr>
        <p:grpSp>
          <p:nvGrpSpPr>
            <p:cNvPr id="40198" name="Group 262"/>
            <p:cNvGrpSpPr>
              <a:grpSpLocks/>
            </p:cNvGrpSpPr>
            <p:nvPr/>
          </p:nvGrpSpPr>
          <p:grpSpPr bwMode="auto">
            <a:xfrm rot="-663835">
              <a:off x="3646" y="346"/>
              <a:ext cx="1003" cy="3580"/>
              <a:chOff x="2064" y="480"/>
              <a:chExt cx="1003" cy="3580"/>
            </a:xfrm>
          </p:grpSpPr>
          <p:grpSp>
            <p:nvGrpSpPr>
              <p:cNvPr id="40199" name="Group 263"/>
              <p:cNvGrpSpPr>
                <a:grpSpLocks/>
              </p:cNvGrpSpPr>
              <p:nvPr/>
            </p:nvGrpSpPr>
            <p:grpSpPr bwMode="auto">
              <a:xfrm rot="526776">
                <a:off x="2496" y="480"/>
                <a:ext cx="571" cy="1804"/>
                <a:chOff x="2352" y="432"/>
                <a:chExt cx="571" cy="1804"/>
              </a:xfrm>
            </p:grpSpPr>
            <p:sp>
              <p:nvSpPr>
                <p:cNvPr id="40200" name="Freeform 264"/>
                <p:cNvSpPr>
                  <a:spLocks/>
                </p:cNvSpPr>
                <p:nvPr/>
              </p:nvSpPr>
              <p:spPr bwMode="auto">
                <a:xfrm>
                  <a:off x="2496" y="432"/>
                  <a:ext cx="427" cy="91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rgbClr val="FF99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40201" name="Freeform 265"/>
                <p:cNvSpPr>
                  <a:spLocks/>
                </p:cNvSpPr>
                <p:nvPr/>
              </p:nvSpPr>
              <p:spPr bwMode="auto">
                <a:xfrm rot="-145982">
                  <a:off x="2352" y="1344"/>
                  <a:ext cx="427" cy="89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rgbClr val="FF99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  <p:grpSp>
            <p:nvGrpSpPr>
              <p:cNvPr id="40202" name="Group 266"/>
              <p:cNvGrpSpPr>
                <a:grpSpLocks/>
              </p:cNvGrpSpPr>
              <p:nvPr/>
            </p:nvGrpSpPr>
            <p:grpSpPr bwMode="auto">
              <a:xfrm>
                <a:off x="2064" y="2256"/>
                <a:ext cx="571" cy="1804"/>
                <a:chOff x="2352" y="432"/>
                <a:chExt cx="571" cy="1804"/>
              </a:xfrm>
            </p:grpSpPr>
            <p:sp>
              <p:nvSpPr>
                <p:cNvPr id="40203" name="Freeform 267"/>
                <p:cNvSpPr>
                  <a:spLocks/>
                </p:cNvSpPr>
                <p:nvPr/>
              </p:nvSpPr>
              <p:spPr bwMode="auto">
                <a:xfrm>
                  <a:off x="2496" y="432"/>
                  <a:ext cx="427" cy="91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rgbClr val="FF99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  <p:sp>
              <p:nvSpPr>
                <p:cNvPr id="40204" name="Freeform 268"/>
                <p:cNvSpPr>
                  <a:spLocks/>
                </p:cNvSpPr>
                <p:nvPr/>
              </p:nvSpPr>
              <p:spPr bwMode="auto">
                <a:xfrm rot="-145982">
                  <a:off x="2352" y="1344"/>
                  <a:ext cx="427" cy="892"/>
                </a:xfrm>
                <a:custGeom>
                  <a:avLst/>
                  <a:gdLst>
                    <a:gd name="T0" fmla="*/ 287 w 427"/>
                    <a:gd name="T1" fmla="*/ 0 h 892"/>
                    <a:gd name="T2" fmla="*/ 116 w 427"/>
                    <a:gd name="T3" fmla="*/ 39 h 892"/>
                    <a:gd name="T4" fmla="*/ 90 w 427"/>
                    <a:gd name="T5" fmla="*/ 66 h 892"/>
                    <a:gd name="T6" fmla="*/ 51 w 427"/>
                    <a:gd name="T7" fmla="*/ 79 h 892"/>
                    <a:gd name="T8" fmla="*/ 37 w 427"/>
                    <a:gd name="T9" fmla="*/ 118 h 892"/>
                    <a:gd name="T10" fmla="*/ 11 w 427"/>
                    <a:gd name="T11" fmla="*/ 157 h 892"/>
                    <a:gd name="T12" fmla="*/ 37 w 427"/>
                    <a:gd name="T13" fmla="*/ 328 h 892"/>
                    <a:gd name="T14" fmla="*/ 116 w 427"/>
                    <a:gd name="T15" fmla="*/ 367 h 892"/>
                    <a:gd name="T16" fmla="*/ 287 w 427"/>
                    <a:gd name="T17" fmla="*/ 446 h 892"/>
                    <a:gd name="T18" fmla="*/ 391 w 427"/>
                    <a:gd name="T19" fmla="*/ 525 h 892"/>
                    <a:gd name="T20" fmla="*/ 326 w 427"/>
                    <a:gd name="T21" fmla="*/ 787 h 892"/>
                    <a:gd name="T22" fmla="*/ 313 w 427"/>
                    <a:gd name="T23" fmla="*/ 826 h 892"/>
                    <a:gd name="T24" fmla="*/ 273 w 427"/>
                    <a:gd name="T25" fmla="*/ 839 h 892"/>
                    <a:gd name="T26" fmla="*/ 129 w 427"/>
                    <a:gd name="T27" fmla="*/ 892 h 8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27" h="892">
                      <a:moveTo>
                        <a:pt x="287" y="0"/>
                      </a:moveTo>
                      <a:cubicBezTo>
                        <a:pt x="226" y="9"/>
                        <a:pt x="174" y="24"/>
                        <a:pt x="116" y="39"/>
                      </a:cubicBezTo>
                      <a:cubicBezTo>
                        <a:pt x="107" y="48"/>
                        <a:pt x="100" y="59"/>
                        <a:pt x="90" y="66"/>
                      </a:cubicBezTo>
                      <a:cubicBezTo>
                        <a:pt x="78" y="73"/>
                        <a:pt x="60" y="69"/>
                        <a:pt x="51" y="79"/>
                      </a:cubicBezTo>
                      <a:cubicBezTo>
                        <a:pt x="41" y="88"/>
                        <a:pt x="43" y="105"/>
                        <a:pt x="37" y="118"/>
                      </a:cubicBezTo>
                      <a:cubicBezTo>
                        <a:pt x="29" y="131"/>
                        <a:pt x="19" y="144"/>
                        <a:pt x="11" y="157"/>
                      </a:cubicBezTo>
                      <a:cubicBezTo>
                        <a:pt x="16" y="214"/>
                        <a:pt x="0" y="283"/>
                        <a:pt x="37" y="328"/>
                      </a:cubicBezTo>
                      <a:cubicBezTo>
                        <a:pt x="58" y="354"/>
                        <a:pt x="87" y="354"/>
                        <a:pt x="116" y="367"/>
                      </a:cubicBezTo>
                      <a:cubicBezTo>
                        <a:pt x="174" y="391"/>
                        <a:pt x="227" y="426"/>
                        <a:pt x="287" y="446"/>
                      </a:cubicBezTo>
                      <a:cubicBezTo>
                        <a:pt x="375" y="504"/>
                        <a:pt x="343" y="475"/>
                        <a:pt x="391" y="525"/>
                      </a:cubicBezTo>
                      <a:cubicBezTo>
                        <a:pt x="427" y="627"/>
                        <a:pt x="414" y="728"/>
                        <a:pt x="326" y="787"/>
                      </a:cubicBezTo>
                      <a:cubicBezTo>
                        <a:pt x="321" y="800"/>
                        <a:pt x="322" y="816"/>
                        <a:pt x="313" y="826"/>
                      </a:cubicBezTo>
                      <a:cubicBezTo>
                        <a:pt x="302" y="835"/>
                        <a:pt x="286" y="834"/>
                        <a:pt x="273" y="839"/>
                      </a:cubicBezTo>
                      <a:cubicBezTo>
                        <a:pt x="224" y="855"/>
                        <a:pt x="174" y="869"/>
                        <a:pt x="129" y="892"/>
                      </a:cubicBezTo>
                    </a:path>
                  </a:pathLst>
                </a:custGeom>
                <a:noFill/>
                <a:ln w="28575" cmpd="sng">
                  <a:solidFill>
                    <a:srgbClr val="FF99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CA"/>
                </a:p>
              </p:txBody>
            </p:sp>
          </p:grpSp>
        </p:grpSp>
        <p:sp>
          <p:nvSpPr>
            <p:cNvPr id="40205" name="Line 269"/>
            <p:cNvSpPr>
              <a:spLocks noChangeShapeType="1"/>
            </p:cNvSpPr>
            <p:nvPr/>
          </p:nvSpPr>
          <p:spPr bwMode="auto">
            <a:xfrm rot="-16296096">
              <a:off x="4218" y="1051"/>
              <a:ext cx="0" cy="22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06" name="Line 270"/>
            <p:cNvSpPr>
              <a:spLocks noChangeShapeType="1"/>
            </p:cNvSpPr>
            <p:nvPr/>
          </p:nvSpPr>
          <p:spPr bwMode="auto">
            <a:xfrm rot="-5357062">
              <a:off x="3847" y="1464"/>
              <a:ext cx="0" cy="209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07" name="Line 271"/>
            <p:cNvSpPr>
              <a:spLocks noChangeShapeType="1"/>
            </p:cNvSpPr>
            <p:nvPr/>
          </p:nvSpPr>
          <p:spPr bwMode="auto">
            <a:xfrm rot="16080196" flipV="1">
              <a:off x="3795" y="1335"/>
              <a:ext cx="28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08" name="Line 272"/>
            <p:cNvSpPr>
              <a:spLocks noChangeShapeType="1"/>
            </p:cNvSpPr>
            <p:nvPr/>
          </p:nvSpPr>
          <p:spPr bwMode="auto">
            <a:xfrm rot="5403846" flipH="1">
              <a:off x="4052" y="611"/>
              <a:ext cx="0" cy="195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09" name="Line 273"/>
            <p:cNvSpPr>
              <a:spLocks noChangeShapeType="1"/>
            </p:cNvSpPr>
            <p:nvPr/>
          </p:nvSpPr>
          <p:spPr bwMode="auto">
            <a:xfrm rot="-5448682">
              <a:off x="3917" y="1123"/>
              <a:ext cx="0" cy="259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10" name="Line 274"/>
            <p:cNvSpPr>
              <a:spLocks noChangeShapeType="1"/>
            </p:cNvSpPr>
            <p:nvPr/>
          </p:nvSpPr>
          <p:spPr bwMode="auto">
            <a:xfrm rot="-5415897">
              <a:off x="4032" y="1552"/>
              <a:ext cx="0" cy="218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11" name="Line 275"/>
            <p:cNvSpPr>
              <a:spLocks noChangeShapeType="1"/>
            </p:cNvSpPr>
            <p:nvPr/>
          </p:nvSpPr>
          <p:spPr bwMode="auto">
            <a:xfrm rot="5464559" flipH="1">
              <a:off x="4155" y="3425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12" name="Line 276"/>
            <p:cNvSpPr>
              <a:spLocks noChangeShapeType="1"/>
            </p:cNvSpPr>
            <p:nvPr/>
          </p:nvSpPr>
          <p:spPr bwMode="auto">
            <a:xfrm rot="-5377600">
              <a:off x="3991" y="2455"/>
              <a:ext cx="0" cy="227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13" name="Line 277"/>
            <p:cNvSpPr>
              <a:spLocks noChangeShapeType="1"/>
            </p:cNvSpPr>
            <p:nvPr/>
          </p:nvSpPr>
          <p:spPr bwMode="auto">
            <a:xfrm rot="-5496096">
              <a:off x="3759" y="2053"/>
              <a:ext cx="0" cy="306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14" name="Line 278"/>
            <p:cNvSpPr>
              <a:spLocks noChangeShapeType="1"/>
            </p:cNvSpPr>
            <p:nvPr/>
          </p:nvSpPr>
          <p:spPr bwMode="auto">
            <a:xfrm rot="-5507968">
              <a:off x="4188" y="1623"/>
              <a:ext cx="0" cy="258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15" name="Line 279"/>
            <p:cNvSpPr>
              <a:spLocks noChangeShapeType="1"/>
            </p:cNvSpPr>
            <p:nvPr/>
          </p:nvSpPr>
          <p:spPr bwMode="auto">
            <a:xfrm rot="5317247">
              <a:off x="3926" y="389"/>
              <a:ext cx="0" cy="18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16" name="Line 280"/>
            <p:cNvSpPr>
              <a:spLocks noChangeShapeType="1"/>
            </p:cNvSpPr>
            <p:nvPr/>
          </p:nvSpPr>
          <p:spPr bwMode="auto">
            <a:xfrm rot="16063462" flipH="1">
              <a:off x="4237" y="1712"/>
              <a:ext cx="0" cy="263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17" name="Line 281"/>
            <p:cNvSpPr>
              <a:spLocks noChangeShapeType="1"/>
            </p:cNvSpPr>
            <p:nvPr/>
          </p:nvSpPr>
          <p:spPr bwMode="auto">
            <a:xfrm rot="-5407514">
              <a:off x="4335" y="803"/>
              <a:ext cx="0" cy="17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18" name="Line 282"/>
            <p:cNvSpPr>
              <a:spLocks noChangeShapeType="1"/>
            </p:cNvSpPr>
            <p:nvPr/>
          </p:nvSpPr>
          <p:spPr bwMode="auto">
            <a:xfrm rot="5403846" flipH="1" flipV="1">
              <a:off x="4326" y="850"/>
              <a:ext cx="3" cy="266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19" name="Line 283"/>
            <p:cNvSpPr>
              <a:spLocks noChangeShapeType="1"/>
            </p:cNvSpPr>
            <p:nvPr/>
          </p:nvSpPr>
          <p:spPr bwMode="auto">
            <a:xfrm rot="16242938" flipV="1">
              <a:off x="4285" y="936"/>
              <a:ext cx="1" cy="27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20" name="Line 284"/>
            <p:cNvSpPr>
              <a:spLocks noChangeShapeType="1"/>
            </p:cNvSpPr>
            <p:nvPr/>
          </p:nvSpPr>
          <p:spPr bwMode="auto">
            <a:xfrm rot="-5407514">
              <a:off x="4262" y="685"/>
              <a:ext cx="0" cy="23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21" name="Line 285"/>
            <p:cNvSpPr>
              <a:spLocks noChangeShapeType="1"/>
            </p:cNvSpPr>
            <p:nvPr/>
          </p:nvSpPr>
          <p:spPr bwMode="auto">
            <a:xfrm rot="5403846" flipH="1" flipV="1">
              <a:off x="3949" y="507"/>
              <a:ext cx="1" cy="219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22" name="Line 286"/>
            <p:cNvSpPr>
              <a:spLocks noChangeShapeType="1"/>
            </p:cNvSpPr>
            <p:nvPr/>
          </p:nvSpPr>
          <p:spPr bwMode="auto">
            <a:xfrm rot="-5407514">
              <a:off x="3676" y="2181"/>
              <a:ext cx="0" cy="321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23" name="Line 287"/>
            <p:cNvSpPr>
              <a:spLocks noChangeShapeType="1"/>
            </p:cNvSpPr>
            <p:nvPr/>
          </p:nvSpPr>
          <p:spPr bwMode="auto">
            <a:xfrm rot="-16296096">
              <a:off x="3984" y="1963"/>
              <a:ext cx="0" cy="30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24" name="Line 288"/>
            <p:cNvSpPr>
              <a:spLocks noChangeShapeType="1"/>
            </p:cNvSpPr>
            <p:nvPr/>
          </p:nvSpPr>
          <p:spPr bwMode="auto">
            <a:xfrm rot="5403846" flipH="1">
              <a:off x="4137" y="1900"/>
              <a:ext cx="0" cy="246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25" name="Line 289"/>
            <p:cNvSpPr>
              <a:spLocks noChangeShapeType="1"/>
            </p:cNvSpPr>
            <p:nvPr/>
          </p:nvSpPr>
          <p:spPr bwMode="auto">
            <a:xfrm rot="-5357062">
              <a:off x="4170" y="1785"/>
              <a:ext cx="12" cy="311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26" name="Line 290"/>
            <p:cNvSpPr>
              <a:spLocks noChangeShapeType="1"/>
            </p:cNvSpPr>
            <p:nvPr/>
          </p:nvSpPr>
          <p:spPr bwMode="auto">
            <a:xfrm rot="16080196" flipV="1">
              <a:off x="3731" y="2352"/>
              <a:ext cx="1" cy="251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27" name="Line 291"/>
            <p:cNvSpPr>
              <a:spLocks noChangeShapeType="1"/>
            </p:cNvSpPr>
            <p:nvPr/>
          </p:nvSpPr>
          <p:spPr bwMode="auto">
            <a:xfrm rot="-5407514">
              <a:off x="4173" y="2545"/>
              <a:ext cx="0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28" name="Line 292"/>
            <p:cNvSpPr>
              <a:spLocks noChangeShapeType="1"/>
            </p:cNvSpPr>
            <p:nvPr/>
          </p:nvSpPr>
          <p:spPr bwMode="auto">
            <a:xfrm rot="5317247">
              <a:off x="4185" y="2625"/>
              <a:ext cx="0" cy="25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29" name="Line 293"/>
            <p:cNvSpPr>
              <a:spLocks noChangeShapeType="1"/>
            </p:cNvSpPr>
            <p:nvPr/>
          </p:nvSpPr>
          <p:spPr bwMode="auto">
            <a:xfrm rot="5403846" flipH="1" flipV="1">
              <a:off x="4157" y="2698"/>
              <a:ext cx="15" cy="301"/>
            </a:xfrm>
            <a:prstGeom prst="line">
              <a:avLst/>
            </a:prstGeom>
            <a:noFill/>
            <a:ln w="28575">
              <a:solidFill>
                <a:srgbClr val="33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30" name="Line 294"/>
            <p:cNvSpPr>
              <a:spLocks noChangeShapeType="1"/>
            </p:cNvSpPr>
            <p:nvPr/>
          </p:nvSpPr>
          <p:spPr bwMode="auto">
            <a:xfrm rot="-5415897">
              <a:off x="4072" y="2828"/>
              <a:ext cx="0" cy="297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31" name="Line 295"/>
            <p:cNvSpPr>
              <a:spLocks noChangeShapeType="1"/>
            </p:cNvSpPr>
            <p:nvPr/>
          </p:nvSpPr>
          <p:spPr bwMode="auto">
            <a:xfrm rot="5464559" flipH="1">
              <a:off x="3859" y="2949"/>
              <a:ext cx="29" cy="26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32" name="Line 296"/>
            <p:cNvSpPr>
              <a:spLocks noChangeShapeType="1"/>
            </p:cNvSpPr>
            <p:nvPr/>
          </p:nvSpPr>
          <p:spPr bwMode="auto">
            <a:xfrm rot="16063462" flipH="1">
              <a:off x="3744" y="3066"/>
              <a:ext cx="0" cy="27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33" name="Line 297"/>
            <p:cNvSpPr>
              <a:spLocks noChangeShapeType="1"/>
            </p:cNvSpPr>
            <p:nvPr/>
          </p:nvSpPr>
          <p:spPr bwMode="auto">
            <a:xfrm rot="-5415897">
              <a:off x="3769" y="3222"/>
              <a:ext cx="0" cy="235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34" name="Line 298"/>
            <p:cNvSpPr>
              <a:spLocks noChangeShapeType="1"/>
            </p:cNvSpPr>
            <p:nvPr/>
          </p:nvSpPr>
          <p:spPr bwMode="auto">
            <a:xfrm rot="-5519804">
              <a:off x="3822" y="3350"/>
              <a:ext cx="0" cy="16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35" name="Line 299"/>
            <p:cNvSpPr>
              <a:spLocks noChangeShapeType="1"/>
            </p:cNvSpPr>
            <p:nvPr/>
          </p:nvSpPr>
          <p:spPr bwMode="auto">
            <a:xfrm rot="-5448682">
              <a:off x="3826" y="1214"/>
              <a:ext cx="0" cy="259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36" name="Line 300"/>
            <p:cNvSpPr>
              <a:spLocks noChangeShapeType="1"/>
            </p:cNvSpPr>
            <p:nvPr/>
          </p:nvSpPr>
          <p:spPr bwMode="auto">
            <a:xfrm rot="-5448682">
              <a:off x="4235" y="3482"/>
              <a:ext cx="0" cy="259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37" name="Line 301"/>
            <p:cNvSpPr>
              <a:spLocks noChangeShapeType="1"/>
            </p:cNvSpPr>
            <p:nvPr/>
          </p:nvSpPr>
          <p:spPr bwMode="auto">
            <a:xfrm rot="-5519804">
              <a:off x="4231" y="3579"/>
              <a:ext cx="0" cy="251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38" name="Line 302"/>
            <p:cNvSpPr>
              <a:spLocks noChangeShapeType="1"/>
            </p:cNvSpPr>
            <p:nvPr/>
          </p:nvSpPr>
          <p:spPr bwMode="auto">
            <a:xfrm rot="-5415897">
              <a:off x="4124" y="3766"/>
              <a:ext cx="0" cy="235"/>
            </a:xfrm>
            <a:prstGeom prst="line">
              <a:avLst/>
            </a:prstGeom>
            <a:noFill/>
            <a:ln w="28575">
              <a:solidFill>
                <a:srgbClr val="FF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39" name="Line 303"/>
            <p:cNvSpPr>
              <a:spLocks noChangeShapeType="1"/>
            </p:cNvSpPr>
            <p:nvPr/>
          </p:nvSpPr>
          <p:spPr bwMode="auto">
            <a:xfrm rot="16080196" flipV="1">
              <a:off x="4217" y="3680"/>
              <a:ext cx="1" cy="227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40240" name="Line 304"/>
            <p:cNvSpPr>
              <a:spLocks noChangeShapeType="1"/>
            </p:cNvSpPr>
            <p:nvPr/>
          </p:nvSpPr>
          <p:spPr bwMode="auto">
            <a:xfrm rot="-5519804">
              <a:off x="4002" y="289"/>
              <a:ext cx="0" cy="20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sp>
        <p:nvSpPr>
          <p:cNvPr id="40244" name="Rectangle 308"/>
          <p:cNvSpPr>
            <a:spLocks noChangeArrowheads="1"/>
          </p:cNvSpPr>
          <p:nvPr/>
        </p:nvSpPr>
        <p:spPr bwMode="auto">
          <a:xfrm>
            <a:off x="395288" y="3716338"/>
            <a:ext cx="4572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Résultat : la molécule</a:t>
            </a:r>
            <a:r>
              <a:rPr lang="fr-FR" altLang="fr-FR" b="1">
                <a:solidFill>
                  <a:srgbClr val="FFCC00"/>
                </a:solidFill>
                <a:latin typeface="Comic Sans MS" panose="030F0702030302020204" pitchFamily="66" charset="0"/>
              </a:rPr>
              <a:t> d’ADN de départ 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existe maintenant</a:t>
            </a:r>
            <a:r>
              <a:rPr lang="fr-FR" altLang="fr-FR" b="1">
                <a:solidFill>
                  <a:srgbClr val="FFCC00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en </a:t>
            </a:r>
            <a:r>
              <a:rPr lang="fr-FR" altLang="fr-FR" b="1">
                <a:solidFill>
                  <a:srgbClr val="FFCC00"/>
                </a:solidFill>
                <a:latin typeface="Comic Sans MS" panose="030F0702030302020204" pitchFamily="66" charset="0"/>
              </a:rPr>
              <a:t>2 copies identiques (même séquence de bases azotées).</a:t>
            </a:r>
          </a:p>
          <a:p>
            <a:endParaRPr lang="fr-CA" altLang="fr-FR">
              <a:solidFill>
                <a:schemeClr val="fol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40245" name="Rectangle 309"/>
          <p:cNvSpPr>
            <a:spLocks noChangeArrowheads="1"/>
          </p:cNvSpPr>
          <p:nvPr/>
        </p:nvSpPr>
        <p:spPr bwMode="auto">
          <a:xfrm>
            <a:off x="323850" y="6092825"/>
            <a:ext cx="4572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sz="1400" b="1" i="1">
                <a:solidFill>
                  <a:srgbClr val="FFFFCC"/>
                </a:solidFill>
                <a:latin typeface="Comic Sans MS" panose="030F0702030302020204" pitchFamily="66" charset="0"/>
              </a:rPr>
              <a:t>Pour voir tout ça en images animées, </a:t>
            </a:r>
            <a:r>
              <a:rPr lang="fr-FR" altLang="fr-FR" sz="1400" i="1">
                <a:solidFill>
                  <a:srgbClr val="FFFFCC"/>
                </a:solidFill>
                <a:latin typeface="Comic Sans MS" panose="030F0702030302020204" pitchFamily="66" charset="0"/>
              </a:rPr>
              <a:t>cliquez sur le lien dans la section « génétique » mon site web</a:t>
            </a:r>
            <a:endParaRPr lang="fr-CA" altLang="fr-FR" sz="1400" i="1">
              <a:solidFill>
                <a:srgbClr val="FFFFCC"/>
              </a:solidFill>
              <a:latin typeface="Comic Sans MS" panose="030F0702030302020204" pitchFamily="66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96" grpId="0"/>
      <p:bldP spid="40244" grpId="0"/>
      <p:bldP spid="4024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900113" y="715963"/>
            <a:ext cx="7877175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sz="1600" b="1">
                <a:solidFill>
                  <a:schemeClr val="folHlink"/>
                </a:solidFill>
                <a:latin typeface="Comic Sans MS" panose="030F0702030302020204" pitchFamily="66" charset="0"/>
              </a:rPr>
              <a:t>un</a:t>
            </a:r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3200" b="1">
                <a:solidFill>
                  <a:schemeClr val="folHlink"/>
                </a:solidFill>
                <a:latin typeface="Comic Sans MS" panose="030F0702030302020204" pitchFamily="66" charset="0"/>
              </a:rPr>
              <a:t>Chromosome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avant la réplication de l’ADN</a:t>
            </a:r>
          </a:p>
          <a:p>
            <a:r>
              <a:rPr lang="fr-FR" altLang="fr-FR" sz="1600" b="1">
                <a:solidFill>
                  <a:schemeClr val="folHlink"/>
                </a:solidFill>
                <a:latin typeface="Comic Sans MS" panose="030F0702030302020204" pitchFamily="66" charset="0"/>
              </a:rPr>
              <a:t>= une double hélice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	</a:t>
            </a:r>
          </a:p>
        </p:txBody>
      </p:sp>
      <p:grpSp>
        <p:nvGrpSpPr>
          <p:cNvPr id="32771" name="Group 3"/>
          <p:cNvGrpSpPr>
            <a:grpSpLocks/>
          </p:cNvGrpSpPr>
          <p:nvPr/>
        </p:nvGrpSpPr>
        <p:grpSpPr bwMode="auto">
          <a:xfrm>
            <a:off x="1116013" y="2924175"/>
            <a:ext cx="2736850" cy="2232025"/>
            <a:chOff x="2961" y="7101"/>
            <a:chExt cx="1980" cy="1980"/>
          </a:xfrm>
        </p:grpSpPr>
        <p:sp>
          <p:nvSpPr>
            <p:cNvPr id="32772" name="Oval 4"/>
            <p:cNvSpPr>
              <a:spLocks noChangeArrowheads="1"/>
            </p:cNvSpPr>
            <p:nvPr/>
          </p:nvSpPr>
          <p:spPr bwMode="auto">
            <a:xfrm>
              <a:off x="2961" y="7101"/>
              <a:ext cx="1980" cy="19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CA" altLang="fr-FR" sz="1100">
                <a:latin typeface="Times New Roman" panose="02020603050405020304" pitchFamily="18" charset="0"/>
              </a:endParaRPr>
            </a:p>
            <a:p>
              <a:endParaRPr lang="fr-CA" altLang="fr-FR" sz="1100">
                <a:latin typeface="Times New Roman" panose="02020603050405020304" pitchFamily="18" charset="0"/>
              </a:endParaRPr>
            </a:p>
            <a:p>
              <a:endParaRPr lang="fr-CA" altLang="fr-FR" sz="1100">
                <a:latin typeface="Times New Roman" panose="02020603050405020304" pitchFamily="18" charset="0"/>
              </a:endParaRPr>
            </a:p>
            <a:p>
              <a:r>
                <a:rPr lang="fr-CA" altLang="fr-FR" sz="1100">
                  <a:latin typeface="Times New Roman" panose="02020603050405020304" pitchFamily="18" charset="0"/>
                </a:rPr>
                <a:t>	Etc.</a:t>
              </a:r>
              <a:endParaRPr lang="fr-CA" altLang="fr-FR"/>
            </a:p>
          </p:txBody>
        </p:sp>
        <p:grpSp>
          <p:nvGrpSpPr>
            <p:cNvPr id="32773" name="Group 5"/>
            <p:cNvGrpSpPr>
              <a:grpSpLocks/>
            </p:cNvGrpSpPr>
            <p:nvPr/>
          </p:nvGrpSpPr>
          <p:grpSpPr bwMode="auto">
            <a:xfrm>
              <a:off x="3321" y="7641"/>
              <a:ext cx="360" cy="900"/>
              <a:chOff x="1701" y="3964"/>
              <a:chExt cx="360" cy="540"/>
            </a:xfrm>
          </p:grpSpPr>
          <p:sp>
            <p:nvSpPr>
              <p:cNvPr id="32774" name="Line 6"/>
              <p:cNvSpPr>
                <a:spLocks noChangeShapeType="1"/>
              </p:cNvSpPr>
              <p:nvPr/>
            </p:nvSpPr>
            <p:spPr bwMode="auto">
              <a:xfrm>
                <a:off x="1701" y="3964"/>
                <a:ext cx="0" cy="54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32775" name="Line 7"/>
              <p:cNvSpPr>
                <a:spLocks noChangeShapeType="1"/>
              </p:cNvSpPr>
              <p:nvPr/>
            </p:nvSpPr>
            <p:spPr bwMode="auto">
              <a:xfrm>
                <a:off x="2061" y="3964"/>
                <a:ext cx="0" cy="54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  <p:grpSp>
          <p:nvGrpSpPr>
            <p:cNvPr id="32776" name="Group 8"/>
            <p:cNvGrpSpPr>
              <a:grpSpLocks/>
            </p:cNvGrpSpPr>
            <p:nvPr/>
          </p:nvGrpSpPr>
          <p:grpSpPr bwMode="auto">
            <a:xfrm>
              <a:off x="4041" y="7641"/>
              <a:ext cx="360" cy="540"/>
              <a:chOff x="1701" y="3964"/>
              <a:chExt cx="360" cy="540"/>
            </a:xfrm>
          </p:grpSpPr>
          <p:sp>
            <p:nvSpPr>
              <p:cNvPr id="32777" name="Line 9"/>
              <p:cNvSpPr>
                <a:spLocks noChangeShapeType="1"/>
              </p:cNvSpPr>
              <p:nvPr/>
            </p:nvSpPr>
            <p:spPr bwMode="auto">
              <a:xfrm>
                <a:off x="1701" y="3964"/>
                <a:ext cx="0" cy="54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32778" name="Line 10"/>
              <p:cNvSpPr>
                <a:spLocks noChangeShapeType="1"/>
              </p:cNvSpPr>
              <p:nvPr/>
            </p:nvSpPr>
            <p:spPr bwMode="auto">
              <a:xfrm>
                <a:off x="2061" y="3964"/>
                <a:ext cx="0" cy="54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</p:grp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2916238" y="4365625"/>
            <a:ext cx="4651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CA" altLang="fr-FR" sz="1400">
                <a:solidFill>
                  <a:schemeClr val="bg2"/>
                </a:solidFill>
              </a:rPr>
              <a:t>Etc.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1116013" y="6021388"/>
            <a:ext cx="7632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sz="1800">
                <a:latin typeface="Comic Sans MS" panose="030F0702030302020204" pitchFamily="66" charset="0"/>
              </a:rPr>
              <a:t>Espèce humaine : 23 paires = 46 chromosomes</a:t>
            </a:r>
          </a:p>
        </p:txBody>
      </p:sp>
      <p:grpSp>
        <p:nvGrpSpPr>
          <p:cNvPr id="32781" name="Group 13"/>
          <p:cNvGrpSpPr>
            <a:grpSpLocks/>
          </p:cNvGrpSpPr>
          <p:nvPr/>
        </p:nvGrpSpPr>
        <p:grpSpPr bwMode="auto">
          <a:xfrm rot="5400000">
            <a:off x="4518819" y="2786857"/>
            <a:ext cx="6096000" cy="1668462"/>
            <a:chOff x="1108" y="1347"/>
            <a:chExt cx="3840" cy="1051"/>
          </a:xfrm>
        </p:grpSpPr>
        <p:grpSp>
          <p:nvGrpSpPr>
            <p:cNvPr id="32782" name="Group 14"/>
            <p:cNvGrpSpPr>
              <a:grpSpLocks/>
            </p:cNvGrpSpPr>
            <p:nvPr/>
          </p:nvGrpSpPr>
          <p:grpSpPr bwMode="auto">
            <a:xfrm rot="-6063835">
              <a:off x="2502" y="-47"/>
              <a:ext cx="1051" cy="3840"/>
              <a:chOff x="2016" y="480"/>
              <a:chExt cx="1051" cy="3840"/>
            </a:xfrm>
          </p:grpSpPr>
          <p:grpSp>
            <p:nvGrpSpPr>
              <p:cNvPr id="32783" name="Group 15"/>
              <p:cNvGrpSpPr>
                <a:grpSpLocks/>
              </p:cNvGrpSpPr>
              <p:nvPr/>
            </p:nvGrpSpPr>
            <p:grpSpPr bwMode="auto">
              <a:xfrm>
                <a:off x="2064" y="480"/>
                <a:ext cx="1003" cy="3580"/>
                <a:chOff x="2064" y="480"/>
                <a:chExt cx="1003" cy="3580"/>
              </a:xfrm>
            </p:grpSpPr>
            <p:grpSp>
              <p:nvGrpSpPr>
                <p:cNvPr id="32784" name="Group 16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32785" name="Freeform 17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32786" name="Freeform 18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32787" name="Group 19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32788" name="Freeform 20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32789" name="Freeform 21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  <p:grpSp>
            <p:nvGrpSpPr>
              <p:cNvPr id="32790" name="Group 22"/>
              <p:cNvGrpSpPr>
                <a:grpSpLocks/>
              </p:cNvGrpSpPr>
              <p:nvPr/>
            </p:nvGrpSpPr>
            <p:grpSpPr bwMode="auto">
              <a:xfrm>
                <a:off x="2016" y="740"/>
                <a:ext cx="1003" cy="3580"/>
                <a:chOff x="2064" y="480"/>
                <a:chExt cx="1003" cy="3580"/>
              </a:xfrm>
            </p:grpSpPr>
            <p:grpSp>
              <p:nvGrpSpPr>
                <p:cNvPr id="32791" name="Group 23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32792" name="Freeform 24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32793" name="Freeform 25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32794" name="Group 26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32795" name="Freeform 27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32796" name="Freeform 28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</p:grpSp>
        <p:grpSp>
          <p:nvGrpSpPr>
            <p:cNvPr id="32797" name="Group 29"/>
            <p:cNvGrpSpPr>
              <a:grpSpLocks/>
            </p:cNvGrpSpPr>
            <p:nvPr/>
          </p:nvGrpSpPr>
          <p:grpSpPr bwMode="auto">
            <a:xfrm rot="-21696096">
              <a:off x="1969" y="1583"/>
              <a:ext cx="48" cy="192"/>
              <a:chOff x="2928" y="528"/>
              <a:chExt cx="0" cy="240"/>
            </a:xfrm>
          </p:grpSpPr>
          <p:sp>
            <p:nvSpPr>
              <p:cNvPr id="32798" name="Line 3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799" name="Line 3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00" name="Group 32"/>
            <p:cNvGrpSpPr>
              <a:grpSpLocks/>
            </p:cNvGrpSpPr>
            <p:nvPr/>
          </p:nvGrpSpPr>
          <p:grpSpPr bwMode="auto">
            <a:xfrm rot="-10757062">
              <a:off x="2302" y="2016"/>
              <a:ext cx="49" cy="47"/>
              <a:chOff x="2928" y="528"/>
              <a:chExt cx="0" cy="240"/>
            </a:xfrm>
          </p:grpSpPr>
          <p:sp>
            <p:nvSpPr>
              <p:cNvPr id="32801" name="Line 3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02" name="Line 3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03" name="Group 35"/>
            <p:cNvGrpSpPr>
              <a:grpSpLocks/>
            </p:cNvGrpSpPr>
            <p:nvPr/>
          </p:nvGrpSpPr>
          <p:grpSpPr bwMode="auto">
            <a:xfrm rot="-10919804">
              <a:off x="2208" y="1920"/>
              <a:ext cx="48" cy="192"/>
              <a:chOff x="2928" y="528"/>
              <a:chExt cx="0" cy="240"/>
            </a:xfrm>
          </p:grpSpPr>
          <p:sp>
            <p:nvSpPr>
              <p:cNvPr id="32804" name="Line 3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05" name="Line 3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06" name="Group 38"/>
            <p:cNvGrpSpPr>
              <a:grpSpLocks/>
            </p:cNvGrpSpPr>
            <p:nvPr/>
          </p:nvGrpSpPr>
          <p:grpSpPr bwMode="auto">
            <a:xfrm rot="3846" flipH="1">
              <a:off x="1535" y="1727"/>
              <a:ext cx="48" cy="240"/>
              <a:chOff x="3600" y="1200"/>
              <a:chExt cx="0" cy="240"/>
            </a:xfrm>
          </p:grpSpPr>
          <p:sp>
            <p:nvSpPr>
              <p:cNvPr id="32807" name="Line 3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08" name="Line 4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09" name="Group 41"/>
            <p:cNvGrpSpPr>
              <a:grpSpLocks/>
            </p:cNvGrpSpPr>
            <p:nvPr/>
          </p:nvGrpSpPr>
          <p:grpSpPr bwMode="auto">
            <a:xfrm rot="-10848682">
              <a:off x="2017" y="1583"/>
              <a:ext cx="48" cy="432"/>
              <a:chOff x="3600" y="1200"/>
              <a:chExt cx="0" cy="240"/>
            </a:xfrm>
          </p:grpSpPr>
          <p:sp>
            <p:nvSpPr>
              <p:cNvPr id="32810" name="Line 42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11" name="Line 43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12" name="Group 44"/>
            <p:cNvGrpSpPr>
              <a:grpSpLocks/>
            </p:cNvGrpSpPr>
            <p:nvPr/>
          </p:nvGrpSpPr>
          <p:grpSpPr bwMode="auto">
            <a:xfrm rot="-10815897">
              <a:off x="2400" y="1823"/>
              <a:ext cx="48" cy="288"/>
              <a:chOff x="3600" y="1200"/>
              <a:chExt cx="0" cy="240"/>
            </a:xfrm>
          </p:grpSpPr>
          <p:sp>
            <p:nvSpPr>
              <p:cNvPr id="32813" name="Line 45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14" name="Line 46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15" name="Group 47"/>
            <p:cNvGrpSpPr>
              <a:grpSpLocks/>
            </p:cNvGrpSpPr>
            <p:nvPr/>
          </p:nvGrpSpPr>
          <p:grpSpPr bwMode="auto">
            <a:xfrm rot="64559" flipH="1">
              <a:off x="4319" y="1679"/>
              <a:ext cx="51" cy="480"/>
              <a:chOff x="2928" y="528"/>
              <a:chExt cx="0" cy="240"/>
            </a:xfrm>
          </p:grpSpPr>
          <p:sp>
            <p:nvSpPr>
              <p:cNvPr id="32816" name="Line 4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17" name="Line 4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18" name="Group 50"/>
            <p:cNvGrpSpPr>
              <a:grpSpLocks/>
            </p:cNvGrpSpPr>
            <p:nvPr/>
          </p:nvGrpSpPr>
          <p:grpSpPr bwMode="auto">
            <a:xfrm rot="-10777600">
              <a:off x="3311" y="1823"/>
              <a:ext cx="48" cy="336"/>
              <a:chOff x="3600" y="1200"/>
              <a:chExt cx="0" cy="240"/>
            </a:xfrm>
          </p:grpSpPr>
          <p:sp>
            <p:nvSpPr>
              <p:cNvPr id="32819" name="Line 51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20" name="Line 52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21" name="Group 53"/>
            <p:cNvGrpSpPr>
              <a:grpSpLocks/>
            </p:cNvGrpSpPr>
            <p:nvPr/>
          </p:nvGrpSpPr>
          <p:grpSpPr bwMode="auto">
            <a:xfrm rot="-10896096">
              <a:off x="2927" y="1680"/>
              <a:ext cx="48" cy="433"/>
              <a:chOff x="3600" y="1200"/>
              <a:chExt cx="0" cy="240"/>
            </a:xfrm>
          </p:grpSpPr>
          <p:sp>
            <p:nvSpPr>
              <p:cNvPr id="32822" name="Line 5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23" name="Line 5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24" name="Group 56"/>
            <p:cNvGrpSpPr>
              <a:grpSpLocks/>
            </p:cNvGrpSpPr>
            <p:nvPr/>
          </p:nvGrpSpPr>
          <p:grpSpPr bwMode="auto">
            <a:xfrm rot="-10907968">
              <a:off x="2495" y="1680"/>
              <a:ext cx="48" cy="430"/>
              <a:chOff x="3600" y="1200"/>
              <a:chExt cx="0" cy="240"/>
            </a:xfrm>
          </p:grpSpPr>
          <p:sp>
            <p:nvSpPr>
              <p:cNvPr id="32825" name="Line 57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26" name="Line 58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27" name="Group 59"/>
            <p:cNvGrpSpPr>
              <a:grpSpLocks/>
            </p:cNvGrpSpPr>
            <p:nvPr/>
          </p:nvGrpSpPr>
          <p:grpSpPr bwMode="auto">
            <a:xfrm rot="-82753">
              <a:off x="1344" y="1727"/>
              <a:ext cx="48" cy="240"/>
              <a:chOff x="2928" y="528"/>
              <a:chExt cx="0" cy="240"/>
            </a:xfrm>
          </p:grpSpPr>
          <p:sp>
            <p:nvSpPr>
              <p:cNvPr id="32828" name="Line 6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29" name="Line 6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30" name="Group 62"/>
            <p:cNvGrpSpPr>
              <a:grpSpLocks/>
            </p:cNvGrpSpPr>
            <p:nvPr/>
          </p:nvGrpSpPr>
          <p:grpSpPr bwMode="auto">
            <a:xfrm rot="10663462" flipH="1">
              <a:off x="2590" y="1680"/>
              <a:ext cx="48" cy="288"/>
              <a:chOff x="2928" y="528"/>
              <a:chExt cx="0" cy="240"/>
            </a:xfrm>
          </p:grpSpPr>
          <p:sp>
            <p:nvSpPr>
              <p:cNvPr id="32831" name="Line 6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32" name="Line 6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33" name="Group 65"/>
            <p:cNvGrpSpPr>
              <a:grpSpLocks/>
            </p:cNvGrpSpPr>
            <p:nvPr/>
          </p:nvGrpSpPr>
          <p:grpSpPr bwMode="auto">
            <a:xfrm rot="-10807514">
              <a:off x="1679" y="1582"/>
              <a:ext cx="48" cy="290"/>
              <a:chOff x="2928" y="528"/>
              <a:chExt cx="0" cy="240"/>
            </a:xfrm>
          </p:grpSpPr>
          <p:sp>
            <p:nvSpPr>
              <p:cNvPr id="32834" name="Line 6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35" name="Line 6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36" name="Group 68"/>
            <p:cNvGrpSpPr>
              <a:grpSpLocks/>
            </p:cNvGrpSpPr>
            <p:nvPr/>
          </p:nvGrpSpPr>
          <p:grpSpPr bwMode="auto">
            <a:xfrm rot="3846" flipH="1">
              <a:off x="1776" y="1584"/>
              <a:ext cx="48" cy="96"/>
              <a:chOff x="3600" y="1200"/>
              <a:chExt cx="0" cy="240"/>
            </a:xfrm>
          </p:grpSpPr>
          <p:sp>
            <p:nvSpPr>
              <p:cNvPr id="32837" name="Line 6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38" name="Line 7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39" name="Group 71"/>
            <p:cNvGrpSpPr>
              <a:grpSpLocks/>
            </p:cNvGrpSpPr>
            <p:nvPr/>
          </p:nvGrpSpPr>
          <p:grpSpPr bwMode="auto">
            <a:xfrm rot="-10757062">
              <a:off x="1824" y="1584"/>
              <a:ext cx="49" cy="47"/>
              <a:chOff x="2928" y="528"/>
              <a:chExt cx="0" cy="240"/>
            </a:xfrm>
          </p:grpSpPr>
          <p:sp>
            <p:nvSpPr>
              <p:cNvPr id="32840" name="Line 7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41" name="Line 7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42" name="Group 74"/>
            <p:cNvGrpSpPr>
              <a:grpSpLocks/>
            </p:cNvGrpSpPr>
            <p:nvPr/>
          </p:nvGrpSpPr>
          <p:grpSpPr bwMode="auto">
            <a:xfrm rot="-10807514">
              <a:off x="1583" y="1584"/>
              <a:ext cx="48" cy="384"/>
              <a:chOff x="2928" y="528"/>
              <a:chExt cx="0" cy="240"/>
            </a:xfrm>
          </p:grpSpPr>
          <p:sp>
            <p:nvSpPr>
              <p:cNvPr id="32843" name="Line 7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44" name="Line 7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45" name="Group 77"/>
            <p:cNvGrpSpPr>
              <a:grpSpLocks/>
            </p:cNvGrpSpPr>
            <p:nvPr/>
          </p:nvGrpSpPr>
          <p:grpSpPr bwMode="auto">
            <a:xfrm rot="3846" flipH="1">
              <a:off x="1440" y="1872"/>
              <a:ext cx="48" cy="96"/>
              <a:chOff x="3600" y="1200"/>
              <a:chExt cx="0" cy="240"/>
            </a:xfrm>
          </p:grpSpPr>
          <p:sp>
            <p:nvSpPr>
              <p:cNvPr id="32846" name="Line 78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47" name="Line 79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48" name="Group 80"/>
            <p:cNvGrpSpPr>
              <a:grpSpLocks/>
            </p:cNvGrpSpPr>
            <p:nvPr/>
          </p:nvGrpSpPr>
          <p:grpSpPr bwMode="auto">
            <a:xfrm rot="-10807514">
              <a:off x="3024" y="1776"/>
              <a:ext cx="48" cy="384"/>
              <a:chOff x="2928" y="528"/>
              <a:chExt cx="0" cy="240"/>
            </a:xfrm>
          </p:grpSpPr>
          <p:sp>
            <p:nvSpPr>
              <p:cNvPr id="32849" name="Line 8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50" name="Line 8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51" name="Group 83"/>
            <p:cNvGrpSpPr>
              <a:grpSpLocks/>
            </p:cNvGrpSpPr>
            <p:nvPr/>
          </p:nvGrpSpPr>
          <p:grpSpPr bwMode="auto">
            <a:xfrm rot="-21696096">
              <a:off x="2880" y="1680"/>
              <a:ext cx="48" cy="192"/>
              <a:chOff x="2928" y="528"/>
              <a:chExt cx="0" cy="240"/>
            </a:xfrm>
          </p:grpSpPr>
          <p:sp>
            <p:nvSpPr>
              <p:cNvPr id="32852" name="Line 84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53" name="Line 85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54" name="Group 86"/>
            <p:cNvGrpSpPr>
              <a:grpSpLocks/>
            </p:cNvGrpSpPr>
            <p:nvPr/>
          </p:nvGrpSpPr>
          <p:grpSpPr bwMode="auto">
            <a:xfrm rot="3846" flipH="1">
              <a:off x="2784" y="1680"/>
              <a:ext cx="48" cy="48"/>
              <a:chOff x="3600" y="1200"/>
              <a:chExt cx="0" cy="240"/>
            </a:xfrm>
          </p:grpSpPr>
          <p:sp>
            <p:nvSpPr>
              <p:cNvPr id="32855" name="Line 87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56" name="Line 88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57" name="Group 89"/>
            <p:cNvGrpSpPr>
              <a:grpSpLocks/>
            </p:cNvGrpSpPr>
            <p:nvPr/>
          </p:nvGrpSpPr>
          <p:grpSpPr bwMode="auto">
            <a:xfrm rot="-10757062">
              <a:off x="2688" y="1728"/>
              <a:ext cx="49" cy="47"/>
              <a:chOff x="2928" y="528"/>
              <a:chExt cx="0" cy="240"/>
            </a:xfrm>
          </p:grpSpPr>
          <p:sp>
            <p:nvSpPr>
              <p:cNvPr id="32858" name="Line 9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59" name="Line 9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60" name="Group 92"/>
            <p:cNvGrpSpPr>
              <a:grpSpLocks/>
            </p:cNvGrpSpPr>
            <p:nvPr/>
          </p:nvGrpSpPr>
          <p:grpSpPr bwMode="auto">
            <a:xfrm rot="-10919804">
              <a:off x="3120" y="1968"/>
              <a:ext cx="48" cy="192"/>
              <a:chOff x="2928" y="528"/>
              <a:chExt cx="0" cy="240"/>
            </a:xfrm>
          </p:grpSpPr>
          <p:sp>
            <p:nvSpPr>
              <p:cNvPr id="32861" name="Line 9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62" name="Line 9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63" name="Group 95"/>
            <p:cNvGrpSpPr>
              <a:grpSpLocks/>
            </p:cNvGrpSpPr>
            <p:nvPr/>
          </p:nvGrpSpPr>
          <p:grpSpPr bwMode="auto">
            <a:xfrm rot="-10807514">
              <a:off x="3408" y="1727"/>
              <a:ext cx="48" cy="432"/>
              <a:chOff x="2928" y="528"/>
              <a:chExt cx="0" cy="240"/>
            </a:xfrm>
          </p:grpSpPr>
          <p:sp>
            <p:nvSpPr>
              <p:cNvPr id="32864" name="Line 9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65" name="Line 9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66" name="Group 98"/>
            <p:cNvGrpSpPr>
              <a:grpSpLocks/>
            </p:cNvGrpSpPr>
            <p:nvPr/>
          </p:nvGrpSpPr>
          <p:grpSpPr bwMode="auto">
            <a:xfrm rot="-82753">
              <a:off x="3552" y="1728"/>
              <a:ext cx="48" cy="288"/>
              <a:chOff x="2928" y="528"/>
              <a:chExt cx="0" cy="240"/>
            </a:xfrm>
          </p:grpSpPr>
          <p:sp>
            <p:nvSpPr>
              <p:cNvPr id="32867" name="Line 99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68" name="Line 100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69" name="Group 101"/>
            <p:cNvGrpSpPr>
              <a:grpSpLocks/>
            </p:cNvGrpSpPr>
            <p:nvPr/>
          </p:nvGrpSpPr>
          <p:grpSpPr bwMode="auto">
            <a:xfrm rot="3846" flipH="1">
              <a:off x="3648" y="1728"/>
              <a:ext cx="48" cy="48"/>
              <a:chOff x="3600" y="1200"/>
              <a:chExt cx="0" cy="240"/>
            </a:xfrm>
          </p:grpSpPr>
          <p:sp>
            <p:nvSpPr>
              <p:cNvPr id="32870" name="Line 102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71" name="Line 103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72" name="Group 104"/>
            <p:cNvGrpSpPr>
              <a:grpSpLocks/>
            </p:cNvGrpSpPr>
            <p:nvPr/>
          </p:nvGrpSpPr>
          <p:grpSpPr bwMode="auto">
            <a:xfrm rot="-10815897">
              <a:off x="3743" y="1680"/>
              <a:ext cx="48" cy="191"/>
              <a:chOff x="3600" y="1200"/>
              <a:chExt cx="0" cy="240"/>
            </a:xfrm>
          </p:grpSpPr>
          <p:sp>
            <p:nvSpPr>
              <p:cNvPr id="32873" name="Line 105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74" name="Line 106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75" name="Group 107"/>
            <p:cNvGrpSpPr>
              <a:grpSpLocks/>
            </p:cNvGrpSpPr>
            <p:nvPr/>
          </p:nvGrpSpPr>
          <p:grpSpPr bwMode="auto">
            <a:xfrm rot="64559" flipH="1">
              <a:off x="3888" y="1728"/>
              <a:ext cx="48" cy="336"/>
              <a:chOff x="2928" y="528"/>
              <a:chExt cx="0" cy="240"/>
            </a:xfrm>
          </p:grpSpPr>
          <p:sp>
            <p:nvSpPr>
              <p:cNvPr id="32876" name="Line 10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77" name="Line 10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78" name="Group 110"/>
            <p:cNvGrpSpPr>
              <a:grpSpLocks/>
            </p:cNvGrpSpPr>
            <p:nvPr/>
          </p:nvGrpSpPr>
          <p:grpSpPr bwMode="auto">
            <a:xfrm rot="10663462" flipH="1">
              <a:off x="3936" y="1774"/>
              <a:ext cx="48" cy="385"/>
              <a:chOff x="2928" y="528"/>
              <a:chExt cx="0" cy="240"/>
            </a:xfrm>
          </p:grpSpPr>
          <p:sp>
            <p:nvSpPr>
              <p:cNvPr id="32879" name="Line 11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80" name="Line 11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81" name="Group 113"/>
            <p:cNvGrpSpPr>
              <a:grpSpLocks/>
            </p:cNvGrpSpPr>
            <p:nvPr/>
          </p:nvGrpSpPr>
          <p:grpSpPr bwMode="auto">
            <a:xfrm rot="-10815897">
              <a:off x="4032" y="1919"/>
              <a:ext cx="48" cy="240"/>
              <a:chOff x="3600" y="1200"/>
              <a:chExt cx="0" cy="240"/>
            </a:xfrm>
          </p:grpSpPr>
          <p:sp>
            <p:nvSpPr>
              <p:cNvPr id="32882" name="Line 11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83" name="Line 11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84" name="Group 116"/>
            <p:cNvGrpSpPr>
              <a:grpSpLocks/>
            </p:cNvGrpSpPr>
            <p:nvPr/>
          </p:nvGrpSpPr>
          <p:grpSpPr bwMode="auto">
            <a:xfrm rot="-10919804">
              <a:off x="4128" y="1968"/>
              <a:ext cx="96" cy="192"/>
              <a:chOff x="2928" y="528"/>
              <a:chExt cx="0" cy="240"/>
            </a:xfrm>
          </p:grpSpPr>
          <p:sp>
            <p:nvSpPr>
              <p:cNvPr id="32885" name="Line 11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86" name="Line 11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87" name="Group 119"/>
            <p:cNvGrpSpPr>
              <a:grpSpLocks/>
            </p:cNvGrpSpPr>
            <p:nvPr/>
          </p:nvGrpSpPr>
          <p:grpSpPr bwMode="auto">
            <a:xfrm rot="-10848682">
              <a:off x="2113" y="1679"/>
              <a:ext cx="48" cy="432"/>
              <a:chOff x="3600" y="1200"/>
              <a:chExt cx="0" cy="240"/>
            </a:xfrm>
          </p:grpSpPr>
          <p:sp>
            <p:nvSpPr>
              <p:cNvPr id="32888" name="Line 120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89" name="Line 121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90" name="Group 122"/>
            <p:cNvGrpSpPr>
              <a:grpSpLocks/>
            </p:cNvGrpSpPr>
            <p:nvPr/>
          </p:nvGrpSpPr>
          <p:grpSpPr bwMode="auto">
            <a:xfrm rot="-10848682">
              <a:off x="4368" y="1680"/>
              <a:ext cx="48" cy="432"/>
              <a:chOff x="3600" y="1200"/>
              <a:chExt cx="0" cy="240"/>
            </a:xfrm>
          </p:grpSpPr>
          <p:sp>
            <p:nvSpPr>
              <p:cNvPr id="32891" name="Line 123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92" name="Line 124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93" name="Group 125"/>
            <p:cNvGrpSpPr>
              <a:grpSpLocks/>
            </p:cNvGrpSpPr>
            <p:nvPr/>
          </p:nvGrpSpPr>
          <p:grpSpPr bwMode="auto">
            <a:xfrm rot="-10919804">
              <a:off x="4416" y="1680"/>
              <a:ext cx="96" cy="192"/>
              <a:chOff x="2928" y="528"/>
              <a:chExt cx="0" cy="240"/>
            </a:xfrm>
          </p:grpSpPr>
          <p:sp>
            <p:nvSpPr>
              <p:cNvPr id="32894" name="Line 12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95" name="Line 12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96" name="Group 128"/>
            <p:cNvGrpSpPr>
              <a:grpSpLocks/>
            </p:cNvGrpSpPr>
            <p:nvPr/>
          </p:nvGrpSpPr>
          <p:grpSpPr bwMode="auto">
            <a:xfrm rot="-10815897">
              <a:off x="4704" y="1680"/>
              <a:ext cx="48" cy="240"/>
              <a:chOff x="3600" y="1200"/>
              <a:chExt cx="0" cy="240"/>
            </a:xfrm>
          </p:grpSpPr>
          <p:sp>
            <p:nvSpPr>
              <p:cNvPr id="32897" name="Line 12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898" name="Line 13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899" name="Group 131"/>
            <p:cNvGrpSpPr>
              <a:grpSpLocks/>
            </p:cNvGrpSpPr>
            <p:nvPr/>
          </p:nvGrpSpPr>
          <p:grpSpPr bwMode="auto">
            <a:xfrm rot="-10919804">
              <a:off x="4560" y="1680"/>
              <a:ext cx="96" cy="144"/>
              <a:chOff x="2928" y="528"/>
              <a:chExt cx="0" cy="240"/>
            </a:xfrm>
          </p:grpSpPr>
          <p:sp>
            <p:nvSpPr>
              <p:cNvPr id="32900" name="Line 13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901" name="Line 13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2902" name="Group 134"/>
            <p:cNvGrpSpPr>
              <a:grpSpLocks/>
            </p:cNvGrpSpPr>
            <p:nvPr/>
          </p:nvGrpSpPr>
          <p:grpSpPr bwMode="auto">
            <a:xfrm rot="-10919804">
              <a:off x="1200" y="1776"/>
              <a:ext cx="48" cy="192"/>
              <a:chOff x="2928" y="528"/>
              <a:chExt cx="0" cy="240"/>
            </a:xfrm>
          </p:grpSpPr>
          <p:sp>
            <p:nvSpPr>
              <p:cNvPr id="32903" name="Line 13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2904" name="Line 13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</p:grpSp>
      <p:sp>
        <p:nvSpPr>
          <p:cNvPr id="32905" name="Line 137"/>
          <p:cNvSpPr>
            <a:spLocks noChangeShapeType="1"/>
          </p:cNvSpPr>
          <p:nvPr/>
        </p:nvSpPr>
        <p:spPr bwMode="auto">
          <a:xfrm flipV="1">
            <a:off x="2124075" y="765175"/>
            <a:ext cx="5327650" cy="2808288"/>
          </a:xfrm>
          <a:prstGeom prst="line">
            <a:avLst/>
          </a:prstGeom>
          <a:noFill/>
          <a:ln w="19050">
            <a:solidFill>
              <a:srgbClr val="FF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32906" name="Line 138"/>
          <p:cNvSpPr>
            <a:spLocks noChangeShapeType="1"/>
          </p:cNvSpPr>
          <p:nvPr/>
        </p:nvSpPr>
        <p:spPr bwMode="auto">
          <a:xfrm>
            <a:off x="2124075" y="4508500"/>
            <a:ext cx="5400675" cy="1873250"/>
          </a:xfrm>
          <a:prstGeom prst="line">
            <a:avLst/>
          </a:prstGeom>
          <a:noFill/>
          <a:ln w="19050">
            <a:solidFill>
              <a:srgbClr val="FF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A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900113" y="715963"/>
            <a:ext cx="4967287" cy="231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sz="1600" b="1">
                <a:solidFill>
                  <a:schemeClr val="folHlink"/>
                </a:solidFill>
                <a:latin typeface="Comic Sans MS" panose="030F0702030302020204" pitchFamily="66" charset="0"/>
              </a:rPr>
              <a:t>un</a:t>
            </a:r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3200" b="1">
                <a:solidFill>
                  <a:schemeClr val="folHlink"/>
                </a:solidFill>
                <a:latin typeface="Comic Sans MS" panose="030F0702030302020204" pitchFamily="66" charset="0"/>
              </a:rPr>
              <a:t>Chromosome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   après la réplication</a:t>
            </a:r>
          </a:p>
          <a:p>
            <a:endParaRPr lang="fr-FR" altLang="fr-FR" sz="1000" b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r>
              <a:rPr lang="fr-FR" altLang="fr-FR" sz="1600" b="1">
                <a:solidFill>
                  <a:schemeClr val="folHlink"/>
                </a:solidFill>
                <a:latin typeface="Comic Sans MS" panose="030F0702030302020204" pitchFamily="66" charset="0"/>
              </a:rPr>
              <a:t>= deux double hélices </a:t>
            </a:r>
          </a:p>
          <a:p>
            <a:r>
              <a:rPr lang="fr-FR" altLang="fr-FR" sz="1600" b="1">
                <a:solidFill>
                  <a:schemeClr val="folHlink"/>
                </a:solidFill>
                <a:latin typeface="Comic Sans MS" panose="030F0702030302020204" pitchFamily="66" charset="0"/>
              </a:rPr>
              <a:t>  identiques </a:t>
            </a:r>
          </a:p>
          <a:p>
            <a:r>
              <a:rPr lang="fr-FR" altLang="fr-FR" sz="1600" b="1">
                <a:solidFill>
                  <a:schemeClr val="folHlink"/>
                </a:solidFill>
                <a:latin typeface="Comic Sans MS" panose="030F0702030302020204" pitchFamily="66" charset="0"/>
              </a:rPr>
              <a:t>  attachées ensemble </a:t>
            </a:r>
          </a:p>
          <a:p>
            <a:r>
              <a:rPr lang="fr-FR" altLang="fr-FR" sz="1600" b="1">
                <a:solidFill>
                  <a:schemeClr val="folHlink"/>
                </a:solidFill>
                <a:latin typeface="Comic Sans MS" panose="030F0702030302020204" pitchFamily="66" charset="0"/>
              </a:rPr>
              <a:t>  par un </a:t>
            </a:r>
            <a:r>
              <a:rPr lang="fr-FR" altLang="fr-FR" sz="1600" b="1">
                <a:solidFill>
                  <a:schemeClr val="hlink"/>
                </a:solidFill>
                <a:latin typeface="Comic Sans MS" panose="030F0702030302020204" pitchFamily="66" charset="0"/>
              </a:rPr>
              <a:t>centromère</a:t>
            </a:r>
          </a:p>
          <a:p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			</a:t>
            </a:r>
            <a:endParaRPr lang="fr-FR" altLang="fr-FR" sz="1600" b="1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1116013" y="5589588"/>
            <a:ext cx="396081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sz="1800">
                <a:latin typeface="Comic Sans MS" panose="030F0702030302020204" pitchFamily="66" charset="0"/>
              </a:rPr>
              <a:t>Les 2 copies pourront </a:t>
            </a:r>
          </a:p>
          <a:p>
            <a:r>
              <a:rPr lang="fr-FR" altLang="fr-FR" sz="1800">
                <a:latin typeface="Comic Sans MS" panose="030F0702030302020204" pitchFamily="66" charset="0"/>
              </a:rPr>
              <a:t>être distribuées aux cellules-filles </a:t>
            </a:r>
          </a:p>
          <a:p>
            <a:r>
              <a:rPr lang="fr-FR" altLang="fr-FR" sz="1800">
                <a:latin typeface="Comic Sans MS" panose="030F0702030302020204" pitchFamily="66" charset="0"/>
              </a:rPr>
              <a:t>lors de la mitose ou de la méiose!</a:t>
            </a:r>
          </a:p>
        </p:txBody>
      </p:sp>
      <p:grpSp>
        <p:nvGrpSpPr>
          <p:cNvPr id="24589" name="Group 13"/>
          <p:cNvGrpSpPr>
            <a:grpSpLocks/>
          </p:cNvGrpSpPr>
          <p:nvPr/>
        </p:nvGrpSpPr>
        <p:grpSpPr bwMode="auto">
          <a:xfrm rot="5400000">
            <a:off x="4518819" y="2786857"/>
            <a:ext cx="6096000" cy="1668462"/>
            <a:chOff x="1108" y="1347"/>
            <a:chExt cx="3840" cy="1051"/>
          </a:xfrm>
        </p:grpSpPr>
        <p:grpSp>
          <p:nvGrpSpPr>
            <p:cNvPr id="24590" name="Group 14"/>
            <p:cNvGrpSpPr>
              <a:grpSpLocks/>
            </p:cNvGrpSpPr>
            <p:nvPr/>
          </p:nvGrpSpPr>
          <p:grpSpPr bwMode="auto">
            <a:xfrm rot="-6063835">
              <a:off x="2502" y="-47"/>
              <a:ext cx="1051" cy="3840"/>
              <a:chOff x="2016" y="480"/>
              <a:chExt cx="1051" cy="3840"/>
            </a:xfrm>
          </p:grpSpPr>
          <p:grpSp>
            <p:nvGrpSpPr>
              <p:cNvPr id="24591" name="Group 15"/>
              <p:cNvGrpSpPr>
                <a:grpSpLocks/>
              </p:cNvGrpSpPr>
              <p:nvPr/>
            </p:nvGrpSpPr>
            <p:grpSpPr bwMode="auto">
              <a:xfrm>
                <a:off x="2064" y="480"/>
                <a:ext cx="1003" cy="3580"/>
                <a:chOff x="2064" y="480"/>
                <a:chExt cx="1003" cy="3580"/>
              </a:xfrm>
            </p:grpSpPr>
            <p:grpSp>
              <p:nvGrpSpPr>
                <p:cNvPr id="24592" name="Group 16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24593" name="Freeform 17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24594" name="Freeform 18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24595" name="Group 19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24596" name="Freeform 20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24597" name="Freeform 21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  <p:grpSp>
            <p:nvGrpSpPr>
              <p:cNvPr id="24598" name="Group 22"/>
              <p:cNvGrpSpPr>
                <a:grpSpLocks/>
              </p:cNvGrpSpPr>
              <p:nvPr/>
            </p:nvGrpSpPr>
            <p:grpSpPr bwMode="auto">
              <a:xfrm>
                <a:off x="2016" y="740"/>
                <a:ext cx="1003" cy="3580"/>
                <a:chOff x="2064" y="480"/>
                <a:chExt cx="1003" cy="3580"/>
              </a:xfrm>
            </p:grpSpPr>
            <p:grpSp>
              <p:nvGrpSpPr>
                <p:cNvPr id="24599" name="Group 23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24600" name="Freeform 24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24601" name="Freeform 25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24602" name="Group 26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24603" name="Freeform 27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24604" name="Freeform 28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</p:grpSp>
        <p:grpSp>
          <p:nvGrpSpPr>
            <p:cNvPr id="24605" name="Group 29"/>
            <p:cNvGrpSpPr>
              <a:grpSpLocks/>
            </p:cNvGrpSpPr>
            <p:nvPr/>
          </p:nvGrpSpPr>
          <p:grpSpPr bwMode="auto">
            <a:xfrm rot="-21696096">
              <a:off x="1969" y="1583"/>
              <a:ext cx="48" cy="192"/>
              <a:chOff x="2928" y="528"/>
              <a:chExt cx="0" cy="240"/>
            </a:xfrm>
          </p:grpSpPr>
          <p:sp>
            <p:nvSpPr>
              <p:cNvPr id="24606" name="Line 3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07" name="Line 3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08" name="Group 32"/>
            <p:cNvGrpSpPr>
              <a:grpSpLocks/>
            </p:cNvGrpSpPr>
            <p:nvPr/>
          </p:nvGrpSpPr>
          <p:grpSpPr bwMode="auto">
            <a:xfrm rot="-10757062">
              <a:off x="2302" y="2016"/>
              <a:ext cx="49" cy="47"/>
              <a:chOff x="2928" y="528"/>
              <a:chExt cx="0" cy="240"/>
            </a:xfrm>
          </p:grpSpPr>
          <p:sp>
            <p:nvSpPr>
              <p:cNvPr id="24609" name="Line 3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10" name="Line 3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11" name="Group 35"/>
            <p:cNvGrpSpPr>
              <a:grpSpLocks/>
            </p:cNvGrpSpPr>
            <p:nvPr/>
          </p:nvGrpSpPr>
          <p:grpSpPr bwMode="auto">
            <a:xfrm rot="-10919804">
              <a:off x="2208" y="1920"/>
              <a:ext cx="48" cy="192"/>
              <a:chOff x="2928" y="528"/>
              <a:chExt cx="0" cy="240"/>
            </a:xfrm>
          </p:grpSpPr>
          <p:sp>
            <p:nvSpPr>
              <p:cNvPr id="24612" name="Line 3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13" name="Line 3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14" name="Group 38"/>
            <p:cNvGrpSpPr>
              <a:grpSpLocks/>
            </p:cNvGrpSpPr>
            <p:nvPr/>
          </p:nvGrpSpPr>
          <p:grpSpPr bwMode="auto">
            <a:xfrm rot="3846" flipH="1">
              <a:off x="1535" y="1727"/>
              <a:ext cx="48" cy="240"/>
              <a:chOff x="3600" y="1200"/>
              <a:chExt cx="0" cy="240"/>
            </a:xfrm>
          </p:grpSpPr>
          <p:sp>
            <p:nvSpPr>
              <p:cNvPr id="24615" name="Line 3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16" name="Line 4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17" name="Group 41"/>
            <p:cNvGrpSpPr>
              <a:grpSpLocks/>
            </p:cNvGrpSpPr>
            <p:nvPr/>
          </p:nvGrpSpPr>
          <p:grpSpPr bwMode="auto">
            <a:xfrm rot="-10848682">
              <a:off x="2017" y="1583"/>
              <a:ext cx="48" cy="432"/>
              <a:chOff x="3600" y="1200"/>
              <a:chExt cx="0" cy="240"/>
            </a:xfrm>
          </p:grpSpPr>
          <p:sp>
            <p:nvSpPr>
              <p:cNvPr id="24618" name="Line 42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19" name="Line 43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20" name="Group 44"/>
            <p:cNvGrpSpPr>
              <a:grpSpLocks/>
            </p:cNvGrpSpPr>
            <p:nvPr/>
          </p:nvGrpSpPr>
          <p:grpSpPr bwMode="auto">
            <a:xfrm rot="-10815897">
              <a:off x="2400" y="1823"/>
              <a:ext cx="48" cy="288"/>
              <a:chOff x="3600" y="1200"/>
              <a:chExt cx="0" cy="240"/>
            </a:xfrm>
          </p:grpSpPr>
          <p:sp>
            <p:nvSpPr>
              <p:cNvPr id="24621" name="Line 45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22" name="Line 46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23" name="Group 47"/>
            <p:cNvGrpSpPr>
              <a:grpSpLocks/>
            </p:cNvGrpSpPr>
            <p:nvPr/>
          </p:nvGrpSpPr>
          <p:grpSpPr bwMode="auto">
            <a:xfrm rot="64559" flipH="1">
              <a:off x="4319" y="1679"/>
              <a:ext cx="51" cy="480"/>
              <a:chOff x="2928" y="528"/>
              <a:chExt cx="0" cy="240"/>
            </a:xfrm>
          </p:grpSpPr>
          <p:sp>
            <p:nvSpPr>
              <p:cNvPr id="24624" name="Line 4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25" name="Line 4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26" name="Group 50"/>
            <p:cNvGrpSpPr>
              <a:grpSpLocks/>
            </p:cNvGrpSpPr>
            <p:nvPr/>
          </p:nvGrpSpPr>
          <p:grpSpPr bwMode="auto">
            <a:xfrm rot="-10777600">
              <a:off x="3311" y="1823"/>
              <a:ext cx="48" cy="336"/>
              <a:chOff x="3600" y="1200"/>
              <a:chExt cx="0" cy="240"/>
            </a:xfrm>
          </p:grpSpPr>
          <p:sp>
            <p:nvSpPr>
              <p:cNvPr id="24627" name="Line 51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28" name="Line 52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29" name="Group 53"/>
            <p:cNvGrpSpPr>
              <a:grpSpLocks/>
            </p:cNvGrpSpPr>
            <p:nvPr/>
          </p:nvGrpSpPr>
          <p:grpSpPr bwMode="auto">
            <a:xfrm rot="-10896096">
              <a:off x="2927" y="1680"/>
              <a:ext cx="48" cy="433"/>
              <a:chOff x="3600" y="1200"/>
              <a:chExt cx="0" cy="240"/>
            </a:xfrm>
          </p:grpSpPr>
          <p:sp>
            <p:nvSpPr>
              <p:cNvPr id="24630" name="Line 5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31" name="Line 5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32" name="Group 56"/>
            <p:cNvGrpSpPr>
              <a:grpSpLocks/>
            </p:cNvGrpSpPr>
            <p:nvPr/>
          </p:nvGrpSpPr>
          <p:grpSpPr bwMode="auto">
            <a:xfrm rot="-10907968">
              <a:off x="2495" y="1680"/>
              <a:ext cx="48" cy="430"/>
              <a:chOff x="3600" y="1200"/>
              <a:chExt cx="0" cy="240"/>
            </a:xfrm>
          </p:grpSpPr>
          <p:sp>
            <p:nvSpPr>
              <p:cNvPr id="24633" name="Line 57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34" name="Line 58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35" name="Group 59"/>
            <p:cNvGrpSpPr>
              <a:grpSpLocks/>
            </p:cNvGrpSpPr>
            <p:nvPr/>
          </p:nvGrpSpPr>
          <p:grpSpPr bwMode="auto">
            <a:xfrm rot="-82753">
              <a:off x="1344" y="1727"/>
              <a:ext cx="48" cy="240"/>
              <a:chOff x="2928" y="528"/>
              <a:chExt cx="0" cy="240"/>
            </a:xfrm>
          </p:grpSpPr>
          <p:sp>
            <p:nvSpPr>
              <p:cNvPr id="24636" name="Line 6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37" name="Line 6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38" name="Group 62"/>
            <p:cNvGrpSpPr>
              <a:grpSpLocks/>
            </p:cNvGrpSpPr>
            <p:nvPr/>
          </p:nvGrpSpPr>
          <p:grpSpPr bwMode="auto">
            <a:xfrm rot="10663462" flipH="1">
              <a:off x="2590" y="1680"/>
              <a:ext cx="48" cy="288"/>
              <a:chOff x="2928" y="528"/>
              <a:chExt cx="0" cy="240"/>
            </a:xfrm>
          </p:grpSpPr>
          <p:sp>
            <p:nvSpPr>
              <p:cNvPr id="24639" name="Line 6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40" name="Line 6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41" name="Group 65"/>
            <p:cNvGrpSpPr>
              <a:grpSpLocks/>
            </p:cNvGrpSpPr>
            <p:nvPr/>
          </p:nvGrpSpPr>
          <p:grpSpPr bwMode="auto">
            <a:xfrm rot="-10807514">
              <a:off x="1679" y="1582"/>
              <a:ext cx="48" cy="290"/>
              <a:chOff x="2928" y="528"/>
              <a:chExt cx="0" cy="240"/>
            </a:xfrm>
          </p:grpSpPr>
          <p:sp>
            <p:nvSpPr>
              <p:cNvPr id="24642" name="Line 6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43" name="Line 6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44" name="Group 68"/>
            <p:cNvGrpSpPr>
              <a:grpSpLocks/>
            </p:cNvGrpSpPr>
            <p:nvPr/>
          </p:nvGrpSpPr>
          <p:grpSpPr bwMode="auto">
            <a:xfrm rot="3846" flipH="1">
              <a:off x="1776" y="1584"/>
              <a:ext cx="48" cy="96"/>
              <a:chOff x="3600" y="1200"/>
              <a:chExt cx="0" cy="240"/>
            </a:xfrm>
          </p:grpSpPr>
          <p:sp>
            <p:nvSpPr>
              <p:cNvPr id="24645" name="Line 6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46" name="Line 7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47" name="Group 71"/>
            <p:cNvGrpSpPr>
              <a:grpSpLocks/>
            </p:cNvGrpSpPr>
            <p:nvPr/>
          </p:nvGrpSpPr>
          <p:grpSpPr bwMode="auto">
            <a:xfrm rot="-10757062">
              <a:off x="1824" y="1584"/>
              <a:ext cx="49" cy="47"/>
              <a:chOff x="2928" y="528"/>
              <a:chExt cx="0" cy="240"/>
            </a:xfrm>
          </p:grpSpPr>
          <p:sp>
            <p:nvSpPr>
              <p:cNvPr id="24648" name="Line 7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49" name="Line 7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50" name="Group 74"/>
            <p:cNvGrpSpPr>
              <a:grpSpLocks/>
            </p:cNvGrpSpPr>
            <p:nvPr/>
          </p:nvGrpSpPr>
          <p:grpSpPr bwMode="auto">
            <a:xfrm rot="-10807514">
              <a:off x="1583" y="1584"/>
              <a:ext cx="48" cy="384"/>
              <a:chOff x="2928" y="528"/>
              <a:chExt cx="0" cy="240"/>
            </a:xfrm>
          </p:grpSpPr>
          <p:sp>
            <p:nvSpPr>
              <p:cNvPr id="24651" name="Line 7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52" name="Line 7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53" name="Group 77"/>
            <p:cNvGrpSpPr>
              <a:grpSpLocks/>
            </p:cNvGrpSpPr>
            <p:nvPr/>
          </p:nvGrpSpPr>
          <p:grpSpPr bwMode="auto">
            <a:xfrm rot="3846" flipH="1">
              <a:off x="1440" y="1872"/>
              <a:ext cx="48" cy="96"/>
              <a:chOff x="3600" y="1200"/>
              <a:chExt cx="0" cy="240"/>
            </a:xfrm>
          </p:grpSpPr>
          <p:sp>
            <p:nvSpPr>
              <p:cNvPr id="24654" name="Line 78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55" name="Line 79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56" name="Group 80"/>
            <p:cNvGrpSpPr>
              <a:grpSpLocks/>
            </p:cNvGrpSpPr>
            <p:nvPr/>
          </p:nvGrpSpPr>
          <p:grpSpPr bwMode="auto">
            <a:xfrm rot="-10807514">
              <a:off x="3024" y="1776"/>
              <a:ext cx="48" cy="384"/>
              <a:chOff x="2928" y="528"/>
              <a:chExt cx="0" cy="240"/>
            </a:xfrm>
          </p:grpSpPr>
          <p:sp>
            <p:nvSpPr>
              <p:cNvPr id="24657" name="Line 8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58" name="Line 8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59" name="Group 83"/>
            <p:cNvGrpSpPr>
              <a:grpSpLocks/>
            </p:cNvGrpSpPr>
            <p:nvPr/>
          </p:nvGrpSpPr>
          <p:grpSpPr bwMode="auto">
            <a:xfrm rot="-21696096">
              <a:off x="2880" y="1680"/>
              <a:ext cx="48" cy="192"/>
              <a:chOff x="2928" y="528"/>
              <a:chExt cx="0" cy="240"/>
            </a:xfrm>
          </p:grpSpPr>
          <p:sp>
            <p:nvSpPr>
              <p:cNvPr id="24660" name="Line 84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61" name="Line 85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62" name="Group 86"/>
            <p:cNvGrpSpPr>
              <a:grpSpLocks/>
            </p:cNvGrpSpPr>
            <p:nvPr/>
          </p:nvGrpSpPr>
          <p:grpSpPr bwMode="auto">
            <a:xfrm rot="3846" flipH="1">
              <a:off x="2784" y="1680"/>
              <a:ext cx="48" cy="48"/>
              <a:chOff x="3600" y="1200"/>
              <a:chExt cx="0" cy="240"/>
            </a:xfrm>
          </p:grpSpPr>
          <p:sp>
            <p:nvSpPr>
              <p:cNvPr id="24663" name="Line 87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64" name="Line 88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65" name="Group 89"/>
            <p:cNvGrpSpPr>
              <a:grpSpLocks/>
            </p:cNvGrpSpPr>
            <p:nvPr/>
          </p:nvGrpSpPr>
          <p:grpSpPr bwMode="auto">
            <a:xfrm rot="-10757062">
              <a:off x="2688" y="1728"/>
              <a:ext cx="49" cy="47"/>
              <a:chOff x="2928" y="528"/>
              <a:chExt cx="0" cy="240"/>
            </a:xfrm>
          </p:grpSpPr>
          <p:sp>
            <p:nvSpPr>
              <p:cNvPr id="24666" name="Line 9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67" name="Line 9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68" name="Group 92"/>
            <p:cNvGrpSpPr>
              <a:grpSpLocks/>
            </p:cNvGrpSpPr>
            <p:nvPr/>
          </p:nvGrpSpPr>
          <p:grpSpPr bwMode="auto">
            <a:xfrm rot="-10919804">
              <a:off x="3120" y="1968"/>
              <a:ext cx="48" cy="192"/>
              <a:chOff x="2928" y="528"/>
              <a:chExt cx="0" cy="240"/>
            </a:xfrm>
          </p:grpSpPr>
          <p:sp>
            <p:nvSpPr>
              <p:cNvPr id="24669" name="Line 9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70" name="Line 9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71" name="Group 95"/>
            <p:cNvGrpSpPr>
              <a:grpSpLocks/>
            </p:cNvGrpSpPr>
            <p:nvPr/>
          </p:nvGrpSpPr>
          <p:grpSpPr bwMode="auto">
            <a:xfrm rot="-10807514">
              <a:off x="3408" y="1727"/>
              <a:ext cx="48" cy="432"/>
              <a:chOff x="2928" y="528"/>
              <a:chExt cx="0" cy="240"/>
            </a:xfrm>
          </p:grpSpPr>
          <p:sp>
            <p:nvSpPr>
              <p:cNvPr id="24672" name="Line 9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73" name="Line 9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74" name="Group 98"/>
            <p:cNvGrpSpPr>
              <a:grpSpLocks/>
            </p:cNvGrpSpPr>
            <p:nvPr/>
          </p:nvGrpSpPr>
          <p:grpSpPr bwMode="auto">
            <a:xfrm rot="-82753">
              <a:off x="3552" y="1728"/>
              <a:ext cx="48" cy="288"/>
              <a:chOff x="2928" y="528"/>
              <a:chExt cx="0" cy="240"/>
            </a:xfrm>
          </p:grpSpPr>
          <p:sp>
            <p:nvSpPr>
              <p:cNvPr id="24675" name="Line 99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76" name="Line 100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77" name="Group 101"/>
            <p:cNvGrpSpPr>
              <a:grpSpLocks/>
            </p:cNvGrpSpPr>
            <p:nvPr/>
          </p:nvGrpSpPr>
          <p:grpSpPr bwMode="auto">
            <a:xfrm rot="3846" flipH="1">
              <a:off x="3648" y="1728"/>
              <a:ext cx="48" cy="48"/>
              <a:chOff x="3600" y="1200"/>
              <a:chExt cx="0" cy="240"/>
            </a:xfrm>
          </p:grpSpPr>
          <p:sp>
            <p:nvSpPr>
              <p:cNvPr id="24678" name="Line 102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79" name="Line 103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80" name="Group 104"/>
            <p:cNvGrpSpPr>
              <a:grpSpLocks/>
            </p:cNvGrpSpPr>
            <p:nvPr/>
          </p:nvGrpSpPr>
          <p:grpSpPr bwMode="auto">
            <a:xfrm rot="-10815897">
              <a:off x="3743" y="1680"/>
              <a:ext cx="48" cy="191"/>
              <a:chOff x="3600" y="1200"/>
              <a:chExt cx="0" cy="240"/>
            </a:xfrm>
          </p:grpSpPr>
          <p:sp>
            <p:nvSpPr>
              <p:cNvPr id="24681" name="Line 105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82" name="Line 106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83" name="Group 107"/>
            <p:cNvGrpSpPr>
              <a:grpSpLocks/>
            </p:cNvGrpSpPr>
            <p:nvPr/>
          </p:nvGrpSpPr>
          <p:grpSpPr bwMode="auto">
            <a:xfrm rot="64559" flipH="1">
              <a:off x="3888" y="1728"/>
              <a:ext cx="48" cy="336"/>
              <a:chOff x="2928" y="528"/>
              <a:chExt cx="0" cy="240"/>
            </a:xfrm>
          </p:grpSpPr>
          <p:sp>
            <p:nvSpPr>
              <p:cNvPr id="24684" name="Line 10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85" name="Line 10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86" name="Group 110"/>
            <p:cNvGrpSpPr>
              <a:grpSpLocks/>
            </p:cNvGrpSpPr>
            <p:nvPr/>
          </p:nvGrpSpPr>
          <p:grpSpPr bwMode="auto">
            <a:xfrm rot="10663462" flipH="1">
              <a:off x="3936" y="1774"/>
              <a:ext cx="48" cy="385"/>
              <a:chOff x="2928" y="528"/>
              <a:chExt cx="0" cy="240"/>
            </a:xfrm>
          </p:grpSpPr>
          <p:sp>
            <p:nvSpPr>
              <p:cNvPr id="24687" name="Line 11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88" name="Line 11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89" name="Group 113"/>
            <p:cNvGrpSpPr>
              <a:grpSpLocks/>
            </p:cNvGrpSpPr>
            <p:nvPr/>
          </p:nvGrpSpPr>
          <p:grpSpPr bwMode="auto">
            <a:xfrm rot="-10815897">
              <a:off x="4032" y="1919"/>
              <a:ext cx="48" cy="240"/>
              <a:chOff x="3600" y="1200"/>
              <a:chExt cx="0" cy="240"/>
            </a:xfrm>
          </p:grpSpPr>
          <p:sp>
            <p:nvSpPr>
              <p:cNvPr id="24690" name="Line 11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91" name="Line 11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92" name="Group 116"/>
            <p:cNvGrpSpPr>
              <a:grpSpLocks/>
            </p:cNvGrpSpPr>
            <p:nvPr/>
          </p:nvGrpSpPr>
          <p:grpSpPr bwMode="auto">
            <a:xfrm rot="-10919804">
              <a:off x="4128" y="1968"/>
              <a:ext cx="96" cy="192"/>
              <a:chOff x="2928" y="528"/>
              <a:chExt cx="0" cy="240"/>
            </a:xfrm>
          </p:grpSpPr>
          <p:sp>
            <p:nvSpPr>
              <p:cNvPr id="24693" name="Line 11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94" name="Line 11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95" name="Group 119"/>
            <p:cNvGrpSpPr>
              <a:grpSpLocks/>
            </p:cNvGrpSpPr>
            <p:nvPr/>
          </p:nvGrpSpPr>
          <p:grpSpPr bwMode="auto">
            <a:xfrm rot="-10848682">
              <a:off x="2113" y="1679"/>
              <a:ext cx="48" cy="432"/>
              <a:chOff x="3600" y="1200"/>
              <a:chExt cx="0" cy="240"/>
            </a:xfrm>
          </p:grpSpPr>
          <p:sp>
            <p:nvSpPr>
              <p:cNvPr id="24696" name="Line 120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697" name="Line 121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698" name="Group 122"/>
            <p:cNvGrpSpPr>
              <a:grpSpLocks/>
            </p:cNvGrpSpPr>
            <p:nvPr/>
          </p:nvGrpSpPr>
          <p:grpSpPr bwMode="auto">
            <a:xfrm rot="-10848682">
              <a:off x="4368" y="1680"/>
              <a:ext cx="48" cy="432"/>
              <a:chOff x="3600" y="1200"/>
              <a:chExt cx="0" cy="240"/>
            </a:xfrm>
          </p:grpSpPr>
          <p:sp>
            <p:nvSpPr>
              <p:cNvPr id="24699" name="Line 123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00" name="Line 124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01" name="Group 125"/>
            <p:cNvGrpSpPr>
              <a:grpSpLocks/>
            </p:cNvGrpSpPr>
            <p:nvPr/>
          </p:nvGrpSpPr>
          <p:grpSpPr bwMode="auto">
            <a:xfrm rot="-10919804">
              <a:off x="4416" y="1680"/>
              <a:ext cx="96" cy="192"/>
              <a:chOff x="2928" y="528"/>
              <a:chExt cx="0" cy="240"/>
            </a:xfrm>
          </p:grpSpPr>
          <p:sp>
            <p:nvSpPr>
              <p:cNvPr id="24702" name="Line 12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03" name="Line 12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04" name="Group 128"/>
            <p:cNvGrpSpPr>
              <a:grpSpLocks/>
            </p:cNvGrpSpPr>
            <p:nvPr/>
          </p:nvGrpSpPr>
          <p:grpSpPr bwMode="auto">
            <a:xfrm rot="-10815897">
              <a:off x="4704" y="1680"/>
              <a:ext cx="48" cy="240"/>
              <a:chOff x="3600" y="1200"/>
              <a:chExt cx="0" cy="240"/>
            </a:xfrm>
          </p:grpSpPr>
          <p:sp>
            <p:nvSpPr>
              <p:cNvPr id="24705" name="Line 12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06" name="Line 13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07" name="Group 131"/>
            <p:cNvGrpSpPr>
              <a:grpSpLocks/>
            </p:cNvGrpSpPr>
            <p:nvPr/>
          </p:nvGrpSpPr>
          <p:grpSpPr bwMode="auto">
            <a:xfrm rot="-10919804">
              <a:off x="4560" y="1680"/>
              <a:ext cx="96" cy="144"/>
              <a:chOff x="2928" y="528"/>
              <a:chExt cx="0" cy="240"/>
            </a:xfrm>
          </p:grpSpPr>
          <p:sp>
            <p:nvSpPr>
              <p:cNvPr id="24708" name="Line 13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09" name="Line 13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10" name="Group 134"/>
            <p:cNvGrpSpPr>
              <a:grpSpLocks/>
            </p:cNvGrpSpPr>
            <p:nvPr/>
          </p:nvGrpSpPr>
          <p:grpSpPr bwMode="auto">
            <a:xfrm rot="-10919804">
              <a:off x="1200" y="1776"/>
              <a:ext cx="48" cy="192"/>
              <a:chOff x="2928" y="528"/>
              <a:chExt cx="0" cy="240"/>
            </a:xfrm>
          </p:grpSpPr>
          <p:sp>
            <p:nvSpPr>
              <p:cNvPr id="24711" name="Line 13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12" name="Line 13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</p:grpSp>
      <p:grpSp>
        <p:nvGrpSpPr>
          <p:cNvPr id="24735" name="Group 159"/>
          <p:cNvGrpSpPr>
            <a:grpSpLocks/>
          </p:cNvGrpSpPr>
          <p:nvPr/>
        </p:nvGrpSpPr>
        <p:grpSpPr bwMode="auto">
          <a:xfrm>
            <a:off x="900113" y="2924175"/>
            <a:ext cx="2736850" cy="2232025"/>
            <a:chOff x="476" y="1344"/>
            <a:chExt cx="1724" cy="1406"/>
          </a:xfrm>
        </p:grpSpPr>
        <p:grpSp>
          <p:nvGrpSpPr>
            <p:cNvPr id="24715" name="Group 139"/>
            <p:cNvGrpSpPr>
              <a:grpSpLocks/>
            </p:cNvGrpSpPr>
            <p:nvPr/>
          </p:nvGrpSpPr>
          <p:grpSpPr bwMode="auto">
            <a:xfrm>
              <a:off x="476" y="1344"/>
              <a:ext cx="1724" cy="1406"/>
              <a:chOff x="6381" y="5764"/>
              <a:chExt cx="1980" cy="1980"/>
            </a:xfrm>
          </p:grpSpPr>
          <p:sp>
            <p:nvSpPr>
              <p:cNvPr id="24716" name="Oval 140"/>
              <p:cNvSpPr>
                <a:spLocks noChangeArrowheads="1"/>
              </p:cNvSpPr>
              <p:nvPr/>
            </p:nvSpPr>
            <p:spPr bwMode="auto">
              <a:xfrm>
                <a:off x="6381" y="5764"/>
                <a:ext cx="1980" cy="19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CA" altLang="fr-FR"/>
              </a:p>
            </p:txBody>
          </p:sp>
          <p:grpSp>
            <p:nvGrpSpPr>
              <p:cNvPr id="24717" name="Group 141"/>
              <p:cNvGrpSpPr>
                <a:grpSpLocks/>
              </p:cNvGrpSpPr>
              <p:nvPr/>
            </p:nvGrpSpPr>
            <p:grpSpPr bwMode="auto">
              <a:xfrm>
                <a:off x="6741" y="6304"/>
                <a:ext cx="540" cy="900"/>
                <a:chOff x="2961" y="3964"/>
                <a:chExt cx="540" cy="540"/>
              </a:xfrm>
            </p:grpSpPr>
            <p:grpSp>
              <p:nvGrpSpPr>
                <p:cNvPr id="24718" name="Group 142"/>
                <p:cNvGrpSpPr>
                  <a:grpSpLocks/>
                </p:cNvGrpSpPr>
                <p:nvPr/>
              </p:nvGrpSpPr>
              <p:grpSpPr bwMode="auto">
                <a:xfrm>
                  <a:off x="3321" y="3964"/>
                  <a:ext cx="180" cy="540"/>
                  <a:chOff x="2241" y="2704"/>
                  <a:chExt cx="180" cy="540"/>
                </a:xfrm>
              </p:grpSpPr>
              <p:sp>
                <p:nvSpPr>
                  <p:cNvPr id="24719" name="Line 143"/>
                  <p:cNvSpPr>
                    <a:spLocks noChangeShapeType="1"/>
                  </p:cNvSpPr>
                  <p:nvPr/>
                </p:nvSpPr>
                <p:spPr bwMode="auto">
                  <a:xfrm>
                    <a:off x="2241" y="2704"/>
                    <a:ext cx="0" cy="54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fr-CA"/>
                  </a:p>
                </p:txBody>
              </p:sp>
              <p:sp>
                <p:nvSpPr>
                  <p:cNvPr id="24720" name="Line 144"/>
                  <p:cNvSpPr>
                    <a:spLocks noChangeShapeType="1"/>
                  </p:cNvSpPr>
                  <p:nvPr/>
                </p:nvSpPr>
                <p:spPr bwMode="auto">
                  <a:xfrm>
                    <a:off x="2421" y="2704"/>
                    <a:ext cx="0" cy="54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fr-CA"/>
                  </a:p>
                </p:txBody>
              </p:sp>
              <p:sp>
                <p:nvSpPr>
                  <p:cNvPr id="24721" name="Oval 145"/>
                  <p:cNvSpPr>
                    <a:spLocks noChangeArrowheads="1"/>
                  </p:cNvSpPr>
                  <p:nvPr/>
                </p:nvSpPr>
                <p:spPr bwMode="auto">
                  <a:xfrm>
                    <a:off x="2241" y="2884"/>
                    <a:ext cx="180" cy="180"/>
                  </a:xfrm>
                  <a:prstGeom prst="ellipse">
                    <a:avLst/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24722" name="Group 146"/>
                <p:cNvGrpSpPr>
                  <a:grpSpLocks/>
                </p:cNvGrpSpPr>
                <p:nvPr/>
              </p:nvGrpSpPr>
              <p:grpSpPr bwMode="auto">
                <a:xfrm>
                  <a:off x="2961" y="3964"/>
                  <a:ext cx="180" cy="540"/>
                  <a:chOff x="2241" y="2704"/>
                  <a:chExt cx="180" cy="540"/>
                </a:xfrm>
              </p:grpSpPr>
              <p:sp>
                <p:nvSpPr>
                  <p:cNvPr id="24723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2241" y="2704"/>
                    <a:ext cx="0" cy="54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fr-CA"/>
                  </a:p>
                </p:txBody>
              </p:sp>
              <p:sp>
                <p:nvSpPr>
                  <p:cNvPr id="24724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2421" y="2704"/>
                    <a:ext cx="0" cy="54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fr-CA"/>
                  </a:p>
                </p:txBody>
              </p:sp>
              <p:sp>
                <p:nvSpPr>
                  <p:cNvPr id="24725" name="Oval 149"/>
                  <p:cNvSpPr>
                    <a:spLocks noChangeArrowheads="1"/>
                  </p:cNvSpPr>
                  <p:nvPr/>
                </p:nvSpPr>
                <p:spPr bwMode="auto">
                  <a:xfrm>
                    <a:off x="2241" y="2884"/>
                    <a:ext cx="180" cy="180"/>
                  </a:xfrm>
                  <a:prstGeom prst="ellipse">
                    <a:avLst/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CA"/>
                  </a:p>
                </p:txBody>
              </p:sp>
            </p:grpSp>
          </p:grpSp>
          <p:grpSp>
            <p:nvGrpSpPr>
              <p:cNvPr id="24726" name="Group 150"/>
              <p:cNvGrpSpPr>
                <a:grpSpLocks/>
              </p:cNvGrpSpPr>
              <p:nvPr/>
            </p:nvGrpSpPr>
            <p:grpSpPr bwMode="auto">
              <a:xfrm>
                <a:off x="7461" y="6304"/>
                <a:ext cx="540" cy="540"/>
                <a:chOff x="2961" y="3964"/>
                <a:chExt cx="540" cy="540"/>
              </a:xfrm>
            </p:grpSpPr>
            <p:grpSp>
              <p:nvGrpSpPr>
                <p:cNvPr id="24727" name="Group 151"/>
                <p:cNvGrpSpPr>
                  <a:grpSpLocks/>
                </p:cNvGrpSpPr>
                <p:nvPr/>
              </p:nvGrpSpPr>
              <p:grpSpPr bwMode="auto">
                <a:xfrm>
                  <a:off x="3321" y="3964"/>
                  <a:ext cx="180" cy="540"/>
                  <a:chOff x="2241" y="2704"/>
                  <a:chExt cx="180" cy="540"/>
                </a:xfrm>
              </p:grpSpPr>
              <p:sp>
                <p:nvSpPr>
                  <p:cNvPr id="24728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2241" y="2704"/>
                    <a:ext cx="0" cy="54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fr-CA"/>
                  </a:p>
                </p:txBody>
              </p:sp>
              <p:sp>
                <p:nvSpPr>
                  <p:cNvPr id="24729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2421" y="2704"/>
                    <a:ext cx="0" cy="54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fr-CA"/>
                  </a:p>
                </p:txBody>
              </p:sp>
              <p:sp>
                <p:nvSpPr>
                  <p:cNvPr id="24730" name="Oval 154"/>
                  <p:cNvSpPr>
                    <a:spLocks noChangeArrowheads="1"/>
                  </p:cNvSpPr>
                  <p:nvPr/>
                </p:nvSpPr>
                <p:spPr bwMode="auto">
                  <a:xfrm>
                    <a:off x="2241" y="2884"/>
                    <a:ext cx="180" cy="180"/>
                  </a:xfrm>
                  <a:prstGeom prst="ellipse">
                    <a:avLst/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24731" name="Group 155"/>
                <p:cNvGrpSpPr>
                  <a:grpSpLocks/>
                </p:cNvGrpSpPr>
                <p:nvPr/>
              </p:nvGrpSpPr>
              <p:grpSpPr bwMode="auto">
                <a:xfrm>
                  <a:off x="2961" y="3964"/>
                  <a:ext cx="180" cy="540"/>
                  <a:chOff x="2241" y="2704"/>
                  <a:chExt cx="180" cy="540"/>
                </a:xfrm>
              </p:grpSpPr>
              <p:sp>
                <p:nvSpPr>
                  <p:cNvPr id="24732" name="Line 156"/>
                  <p:cNvSpPr>
                    <a:spLocks noChangeShapeType="1"/>
                  </p:cNvSpPr>
                  <p:nvPr/>
                </p:nvSpPr>
                <p:spPr bwMode="auto">
                  <a:xfrm>
                    <a:off x="2241" y="2704"/>
                    <a:ext cx="0" cy="54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fr-CA"/>
                  </a:p>
                </p:txBody>
              </p:sp>
              <p:sp>
                <p:nvSpPr>
                  <p:cNvPr id="24733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2421" y="2704"/>
                    <a:ext cx="0" cy="54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fr-CA"/>
                  </a:p>
                </p:txBody>
              </p:sp>
              <p:sp>
                <p:nvSpPr>
                  <p:cNvPr id="24734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2241" y="2884"/>
                    <a:ext cx="180" cy="180"/>
                  </a:xfrm>
                  <a:prstGeom prst="ellipse">
                    <a:avLst/>
                  </a:prstGeom>
                  <a:solidFill>
                    <a:srgbClr val="969696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CA"/>
                  </a:p>
                </p:txBody>
              </p:sp>
            </p:grpSp>
          </p:grpSp>
        </p:grpSp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1519" y="2296"/>
              <a:ext cx="29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CA" altLang="fr-FR" sz="1400">
                  <a:solidFill>
                    <a:schemeClr val="bg2"/>
                  </a:solidFill>
                </a:rPr>
                <a:t>Etc.</a:t>
              </a:r>
            </a:p>
          </p:txBody>
        </p:sp>
      </p:grpSp>
      <p:sp>
        <p:nvSpPr>
          <p:cNvPr id="24713" name="Line 137"/>
          <p:cNvSpPr>
            <a:spLocks noChangeShapeType="1"/>
          </p:cNvSpPr>
          <p:nvPr/>
        </p:nvSpPr>
        <p:spPr bwMode="auto">
          <a:xfrm flipV="1">
            <a:off x="1835150" y="476250"/>
            <a:ext cx="4321175" cy="3024188"/>
          </a:xfrm>
          <a:prstGeom prst="line">
            <a:avLst/>
          </a:prstGeom>
          <a:noFill/>
          <a:ln w="19050">
            <a:solidFill>
              <a:srgbClr val="FF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24714" name="Line 138"/>
          <p:cNvSpPr>
            <a:spLocks noChangeShapeType="1"/>
          </p:cNvSpPr>
          <p:nvPr/>
        </p:nvSpPr>
        <p:spPr bwMode="auto">
          <a:xfrm>
            <a:off x="1835150" y="4581525"/>
            <a:ext cx="4321175" cy="2276475"/>
          </a:xfrm>
          <a:prstGeom prst="line">
            <a:avLst/>
          </a:prstGeom>
          <a:noFill/>
          <a:ln w="19050">
            <a:solidFill>
              <a:srgbClr val="FF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A"/>
          </a:p>
        </p:txBody>
      </p:sp>
      <p:grpSp>
        <p:nvGrpSpPr>
          <p:cNvPr id="24736" name="Group 160"/>
          <p:cNvGrpSpPr>
            <a:grpSpLocks/>
          </p:cNvGrpSpPr>
          <p:nvPr/>
        </p:nvGrpSpPr>
        <p:grpSpPr bwMode="auto">
          <a:xfrm rot="5400000">
            <a:off x="3653632" y="2834481"/>
            <a:ext cx="6096000" cy="1668463"/>
            <a:chOff x="1108" y="1347"/>
            <a:chExt cx="3840" cy="1051"/>
          </a:xfrm>
        </p:grpSpPr>
        <p:grpSp>
          <p:nvGrpSpPr>
            <p:cNvPr id="24737" name="Group 161"/>
            <p:cNvGrpSpPr>
              <a:grpSpLocks/>
            </p:cNvGrpSpPr>
            <p:nvPr/>
          </p:nvGrpSpPr>
          <p:grpSpPr bwMode="auto">
            <a:xfrm rot="-6063835">
              <a:off x="2502" y="-47"/>
              <a:ext cx="1051" cy="3840"/>
              <a:chOff x="2016" y="480"/>
              <a:chExt cx="1051" cy="3840"/>
            </a:xfrm>
          </p:grpSpPr>
          <p:grpSp>
            <p:nvGrpSpPr>
              <p:cNvPr id="24738" name="Group 162"/>
              <p:cNvGrpSpPr>
                <a:grpSpLocks/>
              </p:cNvGrpSpPr>
              <p:nvPr/>
            </p:nvGrpSpPr>
            <p:grpSpPr bwMode="auto">
              <a:xfrm>
                <a:off x="2064" y="480"/>
                <a:ext cx="1003" cy="3580"/>
                <a:chOff x="2064" y="480"/>
                <a:chExt cx="1003" cy="3580"/>
              </a:xfrm>
            </p:grpSpPr>
            <p:grpSp>
              <p:nvGrpSpPr>
                <p:cNvPr id="24739" name="Group 163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24740" name="Freeform 164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24741" name="Freeform 165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24742" name="Group 166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24743" name="Freeform 167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24744" name="Freeform 168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  <p:grpSp>
            <p:nvGrpSpPr>
              <p:cNvPr id="24745" name="Group 169"/>
              <p:cNvGrpSpPr>
                <a:grpSpLocks/>
              </p:cNvGrpSpPr>
              <p:nvPr/>
            </p:nvGrpSpPr>
            <p:grpSpPr bwMode="auto">
              <a:xfrm>
                <a:off x="2016" y="740"/>
                <a:ext cx="1003" cy="3580"/>
                <a:chOff x="2064" y="480"/>
                <a:chExt cx="1003" cy="3580"/>
              </a:xfrm>
            </p:grpSpPr>
            <p:grpSp>
              <p:nvGrpSpPr>
                <p:cNvPr id="24746" name="Group 170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24747" name="Freeform 171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24748" name="Freeform 172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24749" name="Group 173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24750" name="Freeform 174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24751" name="Freeform 175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</p:grpSp>
        <p:grpSp>
          <p:nvGrpSpPr>
            <p:cNvPr id="24752" name="Group 176"/>
            <p:cNvGrpSpPr>
              <a:grpSpLocks/>
            </p:cNvGrpSpPr>
            <p:nvPr/>
          </p:nvGrpSpPr>
          <p:grpSpPr bwMode="auto">
            <a:xfrm rot="-21696096">
              <a:off x="1969" y="1583"/>
              <a:ext cx="48" cy="192"/>
              <a:chOff x="2928" y="528"/>
              <a:chExt cx="0" cy="240"/>
            </a:xfrm>
          </p:grpSpPr>
          <p:sp>
            <p:nvSpPr>
              <p:cNvPr id="24753" name="Line 17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54" name="Line 17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55" name="Group 179"/>
            <p:cNvGrpSpPr>
              <a:grpSpLocks/>
            </p:cNvGrpSpPr>
            <p:nvPr/>
          </p:nvGrpSpPr>
          <p:grpSpPr bwMode="auto">
            <a:xfrm rot="-10757062">
              <a:off x="2302" y="2016"/>
              <a:ext cx="49" cy="47"/>
              <a:chOff x="2928" y="528"/>
              <a:chExt cx="0" cy="240"/>
            </a:xfrm>
          </p:grpSpPr>
          <p:sp>
            <p:nvSpPr>
              <p:cNvPr id="24756" name="Line 18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57" name="Line 18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58" name="Group 182"/>
            <p:cNvGrpSpPr>
              <a:grpSpLocks/>
            </p:cNvGrpSpPr>
            <p:nvPr/>
          </p:nvGrpSpPr>
          <p:grpSpPr bwMode="auto">
            <a:xfrm rot="-10919804">
              <a:off x="2208" y="1920"/>
              <a:ext cx="48" cy="192"/>
              <a:chOff x="2928" y="528"/>
              <a:chExt cx="0" cy="240"/>
            </a:xfrm>
          </p:grpSpPr>
          <p:sp>
            <p:nvSpPr>
              <p:cNvPr id="24759" name="Line 18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60" name="Line 18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61" name="Group 185"/>
            <p:cNvGrpSpPr>
              <a:grpSpLocks/>
            </p:cNvGrpSpPr>
            <p:nvPr/>
          </p:nvGrpSpPr>
          <p:grpSpPr bwMode="auto">
            <a:xfrm rot="3846" flipH="1">
              <a:off x="1535" y="1727"/>
              <a:ext cx="48" cy="240"/>
              <a:chOff x="3600" y="1200"/>
              <a:chExt cx="0" cy="240"/>
            </a:xfrm>
          </p:grpSpPr>
          <p:sp>
            <p:nvSpPr>
              <p:cNvPr id="24762" name="Line 186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63" name="Line 187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64" name="Group 188"/>
            <p:cNvGrpSpPr>
              <a:grpSpLocks/>
            </p:cNvGrpSpPr>
            <p:nvPr/>
          </p:nvGrpSpPr>
          <p:grpSpPr bwMode="auto">
            <a:xfrm rot="-10848682">
              <a:off x="2017" y="1583"/>
              <a:ext cx="48" cy="432"/>
              <a:chOff x="3600" y="1200"/>
              <a:chExt cx="0" cy="240"/>
            </a:xfrm>
          </p:grpSpPr>
          <p:sp>
            <p:nvSpPr>
              <p:cNvPr id="24765" name="Line 18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66" name="Line 19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67" name="Group 191"/>
            <p:cNvGrpSpPr>
              <a:grpSpLocks/>
            </p:cNvGrpSpPr>
            <p:nvPr/>
          </p:nvGrpSpPr>
          <p:grpSpPr bwMode="auto">
            <a:xfrm rot="-10815897">
              <a:off x="2400" y="1823"/>
              <a:ext cx="48" cy="288"/>
              <a:chOff x="3600" y="1200"/>
              <a:chExt cx="0" cy="240"/>
            </a:xfrm>
          </p:grpSpPr>
          <p:sp>
            <p:nvSpPr>
              <p:cNvPr id="24768" name="Line 192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69" name="Line 193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70" name="Group 194"/>
            <p:cNvGrpSpPr>
              <a:grpSpLocks/>
            </p:cNvGrpSpPr>
            <p:nvPr/>
          </p:nvGrpSpPr>
          <p:grpSpPr bwMode="auto">
            <a:xfrm rot="64559" flipH="1">
              <a:off x="4319" y="1679"/>
              <a:ext cx="51" cy="480"/>
              <a:chOff x="2928" y="528"/>
              <a:chExt cx="0" cy="240"/>
            </a:xfrm>
          </p:grpSpPr>
          <p:sp>
            <p:nvSpPr>
              <p:cNvPr id="24771" name="Line 19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72" name="Line 19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73" name="Group 197"/>
            <p:cNvGrpSpPr>
              <a:grpSpLocks/>
            </p:cNvGrpSpPr>
            <p:nvPr/>
          </p:nvGrpSpPr>
          <p:grpSpPr bwMode="auto">
            <a:xfrm rot="-10777600">
              <a:off x="3311" y="1823"/>
              <a:ext cx="48" cy="336"/>
              <a:chOff x="3600" y="1200"/>
              <a:chExt cx="0" cy="240"/>
            </a:xfrm>
          </p:grpSpPr>
          <p:sp>
            <p:nvSpPr>
              <p:cNvPr id="24774" name="Line 198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75" name="Line 199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76" name="Group 200"/>
            <p:cNvGrpSpPr>
              <a:grpSpLocks/>
            </p:cNvGrpSpPr>
            <p:nvPr/>
          </p:nvGrpSpPr>
          <p:grpSpPr bwMode="auto">
            <a:xfrm rot="-10896096">
              <a:off x="2927" y="1680"/>
              <a:ext cx="48" cy="433"/>
              <a:chOff x="3600" y="1200"/>
              <a:chExt cx="0" cy="240"/>
            </a:xfrm>
          </p:grpSpPr>
          <p:sp>
            <p:nvSpPr>
              <p:cNvPr id="24777" name="Line 201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78" name="Line 202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79" name="Group 203"/>
            <p:cNvGrpSpPr>
              <a:grpSpLocks/>
            </p:cNvGrpSpPr>
            <p:nvPr/>
          </p:nvGrpSpPr>
          <p:grpSpPr bwMode="auto">
            <a:xfrm rot="-10907968">
              <a:off x="2495" y="1680"/>
              <a:ext cx="48" cy="430"/>
              <a:chOff x="3600" y="1200"/>
              <a:chExt cx="0" cy="240"/>
            </a:xfrm>
          </p:grpSpPr>
          <p:sp>
            <p:nvSpPr>
              <p:cNvPr id="24780" name="Line 20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81" name="Line 20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82" name="Group 206"/>
            <p:cNvGrpSpPr>
              <a:grpSpLocks/>
            </p:cNvGrpSpPr>
            <p:nvPr/>
          </p:nvGrpSpPr>
          <p:grpSpPr bwMode="auto">
            <a:xfrm rot="-82753">
              <a:off x="1344" y="1727"/>
              <a:ext cx="48" cy="240"/>
              <a:chOff x="2928" y="528"/>
              <a:chExt cx="0" cy="240"/>
            </a:xfrm>
          </p:grpSpPr>
          <p:sp>
            <p:nvSpPr>
              <p:cNvPr id="24783" name="Line 20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84" name="Line 20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85" name="Group 209"/>
            <p:cNvGrpSpPr>
              <a:grpSpLocks/>
            </p:cNvGrpSpPr>
            <p:nvPr/>
          </p:nvGrpSpPr>
          <p:grpSpPr bwMode="auto">
            <a:xfrm rot="10663462" flipH="1">
              <a:off x="2590" y="1680"/>
              <a:ext cx="48" cy="288"/>
              <a:chOff x="2928" y="528"/>
              <a:chExt cx="0" cy="240"/>
            </a:xfrm>
          </p:grpSpPr>
          <p:sp>
            <p:nvSpPr>
              <p:cNvPr id="24786" name="Line 21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87" name="Line 21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88" name="Group 212"/>
            <p:cNvGrpSpPr>
              <a:grpSpLocks/>
            </p:cNvGrpSpPr>
            <p:nvPr/>
          </p:nvGrpSpPr>
          <p:grpSpPr bwMode="auto">
            <a:xfrm rot="-10807514">
              <a:off x="1679" y="1582"/>
              <a:ext cx="48" cy="290"/>
              <a:chOff x="2928" y="528"/>
              <a:chExt cx="0" cy="240"/>
            </a:xfrm>
          </p:grpSpPr>
          <p:sp>
            <p:nvSpPr>
              <p:cNvPr id="24789" name="Line 21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90" name="Line 21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91" name="Group 215"/>
            <p:cNvGrpSpPr>
              <a:grpSpLocks/>
            </p:cNvGrpSpPr>
            <p:nvPr/>
          </p:nvGrpSpPr>
          <p:grpSpPr bwMode="auto">
            <a:xfrm rot="3846" flipH="1">
              <a:off x="1776" y="1584"/>
              <a:ext cx="48" cy="96"/>
              <a:chOff x="3600" y="1200"/>
              <a:chExt cx="0" cy="240"/>
            </a:xfrm>
          </p:grpSpPr>
          <p:sp>
            <p:nvSpPr>
              <p:cNvPr id="24792" name="Line 216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93" name="Line 217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94" name="Group 218"/>
            <p:cNvGrpSpPr>
              <a:grpSpLocks/>
            </p:cNvGrpSpPr>
            <p:nvPr/>
          </p:nvGrpSpPr>
          <p:grpSpPr bwMode="auto">
            <a:xfrm rot="-10757062">
              <a:off x="1824" y="1584"/>
              <a:ext cx="49" cy="47"/>
              <a:chOff x="2928" y="528"/>
              <a:chExt cx="0" cy="240"/>
            </a:xfrm>
          </p:grpSpPr>
          <p:sp>
            <p:nvSpPr>
              <p:cNvPr id="24795" name="Line 219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96" name="Line 220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797" name="Group 221"/>
            <p:cNvGrpSpPr>
              <a:grpSpLocks/>
            </p:cNvGrpSpPr>
            <p:nvPr/>
          </p:nvGrpSpPr>
          <p:grpSpPr bwMode="auto">
            <a:xfrm rot="-10807514">
              <a:off x="1583" y="1584"/>
              <a:ext cx="48" cy="384"/>
              <a:chOff x="2928" y="528"/>
              <a:chExt cx="0" cy="240"/>
            </a:xfrm>
          </p:grpSpPr>
          <p:sp>
            <p:nvSpPr>
              <p:cNvPr id="24798" name="Line 22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799" name="Line 22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00" name="Group 224"/>
            <p:cNvGrpSpPr>
              <a:grpSpLocks/>
            </p:cNvGrpSpPr>
            <p:nvPr/>
          </p:nvGrpSpPr>
          <p:grpSpPr bwMode="auto">
            <a:xfrm rot="3846" flipH="1">
              <a:off x="1440" y="1872"/>
              <a:ext cx="48" cy="96"/>
              <a:chOff x="3600" y="1200"/>
              <a:chExt cx="0" cy="240"/>
            </a:xfrm>
          </p:grpSpPr>
          <p:sp>
            <p:nvSpPr>
              <p:cNvPr id="24801" name="Line 225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02" name="Line 226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03" name="Group 227"/>
            <p:cNvGrpSpPr>
              <a:grpSpLocks/>
            </p:cNvGrpSpPr>
            <p:nvPr/>
          </p:nvGrpSpPr>
          <p:grpSpPr bwMode="auto">
            <a:xfrm rot="-10807514">
              <a:off x="3024" y="1776"/>
              <a:ext cx="48" cy="384"/>
              <a:chOff x="2928" y="528"/>
              <a:chExt cx="0" cy="240"/>
            </a:xfrm>
          </p:grpSpPr>
          <p:sp>
            <p:nvSpPr>
              <p:cNvPr id="24804" name="Line 22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05" name="Line 22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06" name="Group 230"/>
            <p:cNvGrpSpPr>
              <a:grpSpLocks/>
            </p:cNvGrpSpPr>
            <p:nvPr/>
          </p:nvGrpSpPr>
          <p:grpSpPr bwMode="auto">
            <a:xfrm rot="-21696096">
              <a:off x="2880" y="1680"/>
              <a:ext cx="48" cy="192"/>
              <a:chOff x="2928" y="528"/>
              <a:chExt cx="0" cy="240"/>
            </a:xfrm>
          </p:grpSpPr>
          <p:sp>
            <p:nvSpPr>
              <p:cNvPr id="24807" name="Line 23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08" name="Line 23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09" name="Group 233"/>
            <p:cNvGrpSpPr>
              <a:grpSpLocks/>
            </p:cNvGrpSpPr>
            <p:nvPr/>
          </p:nvGrpSpPr>
          <p:grpSpPr bwMode="auto">
            <a:xfrm rot="3846" flipH="1">
              <a:off x="2784" y="1680"/>
              <a:ext cx="48" cy="48"/>
              <a:chOff x="3600" y="1200"/>
              <a:chExt cx="0" cy="240"/>
            </a:xfrm>
          </p:grpSpPr>
          <p:sp>
            <p:nvSpPr>
              <p:cNvPr id="24810" name="Line 23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11" name="Line 23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12" name="Group 236"/>
            <p:cNvGrpSpPr>
              <a:grpSpLocks/>
            </p:cNvGrpSpPr>
            <p:nvPr/>
          </p:nvGrpSpPr>
          <p:grpSpPr bwMode="auto">
            <a:xfrm rot="-10757062">
              <a:off x="2688" y="1728"/>
              <a:ext cx="49" cy="47"/>
              <a:chOff x="2928" y="528"/>
              <a:chExt cx="0" cy="240"/>
            </a:xfrm>
          </p:grpSpPr>
          <p:sp>
            <p:nvSpPr>
              <p:cNvPr id="24813" name="Line 23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14" name="Line 23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15" name="Group 239"/>
            <p:cNvGrpSpPr>
              <a:grpSpLocks/>
            </p:cNvGrpSpPr>
            <p:nvPr/>
          </p:nvGrpSpPr>
          <p:grpSpPr bwMode="auto">
            <a:xfrm rot="-10919804">
              <a:off x="3120" y="1968"/>
              <a:ext cx="48" cy="192"/>
              <a:chOff x="2928" y="528"/>
              <a:chExt cx="0" cy="240"/>
            </a:xfrm>
          </p:grpSpPr>
          <p:sp>
            <p:nvSpPr>
              <p:cNvPr id="24816" name="Line 24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17" name="Line 24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18" name="Group 242"/>
            <p:cNvGrpSpPr>
              <a:grpSpLocks/>
            </p:cNvGrpSpPr>
            <p:nvPr/>
          </p:nvGrpSpPr>
          <p:grpSpPr bwMode="auto">
            <a:xfrm rot="-10807514">
              <a:off x="3408" y="1727"/>
              <a:ext cx="48" cy="432"/>
              <a:chOff x="2928" y="528"/>
              <a:chExt cx="0" cy="240"/>
            </a:xfrm>
          </p:grpSpPr>
          <p:sp>
            <p:nvSpPr>
              <p:cNvPr id="24819" name="Line 24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20" name="Line 24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21" name="Group 245"/>
            <p:cNvGrpSpPr>
              <a:grpSpLocks/>
            </p:cNvGrpSpPr>
            <p:nvPr/>
          </p:nvGrpSpPr>
          <p:grpSpPr bwMode="auto">
            <a:xfrm rot="-82753">
              <a:off x="3552" y="1728"/>
              <a:ext cx="48" cy="288"/>
              <a:chOff x="2928" y="528"/>
              <a:chExt cx="0" cy="240"/>
            </a:xfrm>
          </p:grpSpPr>
          <p:sp>
            <p:nvSpPr>
              <p:cNvPr id="24822" name="Line 24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23" name="Line 24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24" name="Group 248"/>
            <p:cNvGrpSpPr>
              <a:grpSpLocks/>
            </p:cNvGrpSpPr>
            <p:nvPr/>
          </p:nvGrpSpPr>
          <p:grpSpPr bwMode="auto">
            <a:xfrm rot="3846" flipH="1">
              <a:off x="3648" y="1728"/>
              <a:ext cx="48" cy="48"/>
              <a:chOff x="3600" y="1200"/>
              <a:chExt cx="0" cy="240"/>
            </a:xfrm>
          </p:grpSpPr>
          <p:sp>
            <p:nvSpPr>
              <p:cNvPr id="24825" name="Line 24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26" name="Line 25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27" name="Group 251"/>
            <p:cNvGrpSpPr>
              <a:grpSpLocks/>
            </p:cNvGrpSpPr>
            <p:nvPr/>
          </p:nvGrpSpPr>
          <p:grpSpPr bwMode="auto">
            <a:xfrm rot="-10815897">
              <a:off x="3743" y="1680"/>
              <a:ext cx="48" cy="191"/>
              <a:chOff x="3600" y="1200"/>
              <a:chExt cx="0" cy="240"/>
            </a:xfrm>
          </p:grpSpPr>
          <p:sp>
            <p:nvSpPr>
              <p:cNvPr id="24828" name="Line 252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29" name="Line 253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30" name="Group 254"/>
            <p:cNvGrpSpPr>
              <a:grpSpLocks/>
            </p:cNvGrpSpPr>
            <p:nvPr/>
          </p:nvGrpSpPr>
          <p:grpSpPr bwMode="auto">
            <a:xfrm rot="64559" flipH="1">
              <a:off x="3888" y="1728"/>
              <a:ext cx="48" cy="336"/>
              <a:chOff x="2928" y="528"/>
              <a:chExt cx="0" cy="240"/>
            </a:xfrm>
          </p:grpSpPr>
          <p:sp>
            <p:nvSpPr>
              <p:cNvPr id="24831" name="Line 25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32" name="Line 25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33" name="Group 257"/>
            <p:cNvGrpSpPr>
              <a:grpSpLocks/>
            </p:cNvGrpSpPr>
            <p:nvPr/>
          </p:nvGrpSpPr>
          <p:grpSpPr bwMode="auto">
            <a:xfrm rot="10663462" flipH="1">
              <a:off x="3936" y="1774"/>
              <a:ext cx="48" cy="385"/>
              <a:chOff x="2928" y="528"/>
              <a:chExt cx="0" cy="240"/>
            </a:xfrm>
          </p:grpSpPr>
          <p:sp>
            <p:nvSpPr>
              <p:cNvPr id="24834" name="Line 25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35" name="Line 25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36" name="Group 260"/>
            <p:cNvGrpSpPr>
              <a:grpSpLocks/>
            </p:cNvGrpSpPr>
            <p:nvPr/>
          </p:nvGrpSpPr>
          <p:grpSpPr bwMode="auto">
            <a:xfrm rot="-10815897">
              <a:off x="4032" y="1919"/>
              <a:ext cx="48" cy="240"/>
              <a:chOff x="3600" y="1200"/>
              <a:chExt cx="0" cy="240"/>
            </a:xfrm>
          </p:grpSpPr>
          <p:sp>
            <p:nvSpPr>
              <p:cNvPr id="24837" name="Line 261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38" name="Line 262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39" name="Group 263"/>
            <p:cNvGrpSpPr>
              <a:grpSpLocks/>
            </p:cNvGrpSpPr>
            <p:nvPr/>
          </p:nvGrpSpPr>
          <p:grpSpPr bwMode="auto">
            <a:xfrm rot="-10919804">
              <a:off x="4128" y="1968"/>
              <a:ext cx="96" cy="192"/>
              <a:chOff x="2928" y="528"/>
              <a:chExt cx="0" cy="240"/>
            </a:xfrm>
          </p:grpSpPr>
          <p:sp>
            <p:nvSpPr>
              <p:cNvPr id="24840" name="Line 264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41" name="Line 265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42" name="Group 266"/>
            <p:cNvGrpSpPr>
              <a:grpSpLocks/>
            </p:cNvGrpSpPr>
            <p:nvPr/>
          </p:nvGrpSpPr>
          <p:grpSpPr bwMode="auto">
            <a:xfrm rot="-10848682">
              <a:off x="2113" y="1679"/>
              <a:ext cx="48" cy="432"/>
              <a:chOff x="3600" y="1200"/>
              <a:chExt cx="0" cy="240"/>
            </a:xfrm>
          </p:grpSpPr>
          <p:sp>
            <p:nvSpPr>
              <p:cNvPr id="24843" name="Line 267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44" name="Line 268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45" name="Group 269"/>
            <p:cNvGrpSpPr>
              <a:grpSpLocks/>
            </p:cNvGrpSpPr>
            <p:nvPr/>
          </p:nvGrpSpPr>
          <p:grpSpPr bwMode="auto">
            <a:xfrm rot="-10848682">
              <a:off x="4368" y="1680"/>
              <a:ext cx="48" cy="432"/>
              <a:chOff x="3600" y="1200"/>
              <a:chExt cx="0" cy="240"/>
            </a:xfrm>
          </p:grpSpPr>
          <p:sp>
            <p:nvSpPr>
              <p:cNvPr id="24846" name="Line 270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47" name="Line 271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48" name="Group 272"/>
            <p:cNvGrpSpPr>
              <a:grpSpLocks/>
            </p:cNvGrpSpPr>
            <p:nvPr/>
          </p:nvGrpSpPr>
          <p:grpSpPr bwMode="auto">
            <a:xfrm rot="-10919804">
              <a:off x="4416" y="1680"/>
              <a:ext cx="96" cy="192"/>
              <a:chOff x="2928" y="528"/>
              <a:chExt cx="0" cy="240"/>
            </a:xfrm>
          </p:grpSpPr>
          <p:sp>
            <p:nvSpPr>
              <p:cNvPr id="24849" name="Line 27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50" name="Line 27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51" name="Group 275"/>
            <p:cNvGrpSpPr>
              <a:grpSpLocks/>
            </p:cNvGrpSpPr>
            <p:nvPr/>
          </p:nvGrpSpPr>
          <p:grpSpPr bwMode="auto">
            <a:xfrm rot="-10815897">
              <a:off x="4704" y="1680"/>
              <a:ext cx="48" cy="240"/>
              <a:chOff x="3600" y="1200"/>
              <a:chExt cx="0" cy="240"/>
            </a:xfrm>
          </p:grpSpPr>
          <p:sp>
            <p:nvSpPr>
              <p:cNvPr id="24852" name="Line 276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53" name="Line 277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54" name="Group 278"/>
            <p:cNvGrpSpPr>
              <a:grpSpLocks/>
            </p:cNvGrpSpPr>
            <p:nvPr/>
          </p:nvGrpSpPr>
          <p:grpSpPr bwMode="auto">
            <a:xfrm rot="-10919804">
              <a:off x="4560" y="1680"/>
              <a:ext cx="96" cy="144"/>
              <a:chOff x="2928" y="528"/>
              <a:chExt cx="0" cy="240"/>
            </a:xfrm>
          </p:grpSpPr>
          <p:sp>
            <p:nvSpPr>
              <p:cNvPr id="24855" name="Line 279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56" name="Line 280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4857" name="Group 281"/>
            <p:cNvGrpSpPr>
              <a:grpSpLocks/>
            </p:cNvGrpSpPr>
            <p:nvPr/>
          </p:nvGrpSpPr>
          <p:grpSpPr bwMode="auto">
            <a:xfrm rot="-10919804">
              <a:off x="1200" y="1776"/>
              <a:ext cx="48" cy="192"/>
              <a:chOff x="2928" y="528"/>
              <a:chExt cx="0" cy="240"/>
            </a:xfrm>
          </p:grpSpPr>
          <p:sp>
            <p:nvSpPr>
              <p:cNvPr id="24858" name="Line 28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4859" name="Line 28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</p:grpSp>
      <p:sp>
        <p:nvSpPr>
          <p:cNvPr id="24860" name="Oval 284"/>
          <p:cNvSpPr>
            <a:spLocks noChangeArrowheads="1"/>
          </p:cNvSpPr>
          <p:nvPr/>
        </p:nvSpPr>
        <p:spPr bwMode="auto">
          <a:xfrm rot="17439298">
            <a:off x="6573044" y="3232944"/>
            <a:ext cx="941388" cy="825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24861" name="Rectangle 285"/>
          <p:cNvSpPr>
            <a:spLocks noChangeArrowheads="1"/>
          </p:cNvSpPr>
          <p:nvPr/>
        </p:nvSpPr>
        <p:spPr bwMode="auto">
          <a:xfrm>
            <a:off x="1835150" y="3500438"/>
            <a:ext cx="360363" cy="1081087"/>
          </a:xfrm>
          <a:prstGeom prst="rect">
            <a:avLst/>
          </a:prstGeom>
          <a:noFill/>
          <a:ln w="12700">
            <a:solidFill>
              <a:srgbClr val="FF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24862" name="Rectangle 286"/>
          <p:cNvSpPr>
            <a:spLocks noChangeArrowheads="1"/>
          </p:cNvSpPr>
          <p:nvPr/>
        </p:nvSpPr>
        <p:spPr bwMode="auto">
          <a:xfrm>
            <a:off x="6156325" y="476250"/>
            <a:ext cx="1944688" cy="6381750"/>
          </a:xfrm>
          <a:prstGeom prst="rect">
            <a:avLst/>
          </a:prstGeom>
          <a:noFill/>
          <a:ln w="15875">
            <a:solidFill>
              <a:srgbClr val="FF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24865" name="AutoShape 289"/>
          <p:cNvSpPr>
            <a:spLocks noChangeArrowheads="1"/>
          </p:cNvSpPr>
          <p:nvPr/>
        </p:nvSpPr>
        <p:spPr bwMode="auto">
          <a:xfrm rot="2020504">
            <a:off x="5802313" y="3227388"/>
            <a:ext cx="1146175" cy="141287"/>
          </a:xfrm>
          <a:prstGeom prst="rightArrow">
            <a:avLst>
              <a:gd name="adj1" fmla="val 50000"/>
              <a:gd name="adj2" fmla="val 202810"/>
            </a:avLst>
          </a:prstGeom>
          <a:solidFill>
            <a:schemeClr val="hlink"/>
          </a:solidFill>
          <a:ln w="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 sz="3200"/>
              <a:t>Sources des images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fr-FR" sz="1600"/>
              <a:t>Bactérie </a:t>
            </a:r>
            <a:r>
              <a:rPr lang="fr-CA" altLang="fr-FR" sz="1600" i="1"/>
              <a:t>E. coli</a:t>
            </a:r>
            <a:r>
              <a:rPr lang="fr-CA" altLang="fr-FR" sz="1600"/>
              <a:t> : </a:t>
            </a:r>
            <a:r>
              <a:rPr lang="fr-CA" altLang="fr-FR" sz="1600">
                <a:hlinkClick r:id="rId2"/>
              </a:rPr>
              <a:t>http://www.nbc11.com/health/1567576/detail.html</a:t>
            </a:r>
            <a:r>
              <a:rPr lang="fr-CA" altLang="fr-FR"/>
              <a:t> </a:t>
            </a:r>
            <a:endParaRPr lang="fr-CA" altLang="fr-FR" sz="1600"/>
          </a:p>
          <a:p>
            <a:endParaRPr lang="fr-CA" altLang="fr-FR" sz="1600"/>
          </a:p>
          <a:p>
            <a:r>
              <a:rPr lang="fr-CA" altLang="fr-FR" sz="1600"/>
              <a:t>Traduction ARNm en protéines : </a:t>
            </a:r>
            <a:r>
              <a:rPr lang="fr-CA" altLang="fr-FR" sz="1600">
                <a:hlinkClick r:id="rId3"/>
              </a:rPr>
              <a:t>http://www.ailuropus-mainecoon.com/genetique/synthese_proteine.html</a:t>
            </a:r>
            <a:r>
              <a:rPr lang="fr-CA" altLang="fr-FR" sz="1600"/>
              <a:t> </a:t>
            </a:r>
          </a:p>
          <a:p>
            <a:endParaRPr lang="fr-CA" altLang="fr-FR" sz="1600"/>
          </a:p>
          <a:p>
            <a:r>
              <a:rPr lang="fr-CA" altLang="fr-FR" sz="1600"/>
              <a:t>Luciole : </a:t>
            </a:r>
            <a:r>
              <a:rPr lang="fr-CA" altLang="fr-FR" sz="1600">
                <a:hlinkClick r:id="rId4"/>
              </a:rPr>
              <a:t>http://www.afriquechos.ch/IMG/jpg/Luciole-Anita-Patterson-Peppers-Fotolia-2.jpg</a:t>
            </a:r>
            <a:r>
              <a:rPr lang="fr-CA" altLang="fr-FR" sz="1600"/>
              <a:t> dans </a:t>
            </a:r>
            <a:r>
              <a:rPr lang="fr-CA" altLang="fr-FR" sz="1600">
                <a:hlinkClick r:id="rId5"/>
              </a:rPr>
              <a:t>http://www.afriquechos.ch/spip.php?article1587</a:t>
            </a:r>
            <a:r>
              <a:rPr lang="fr-CA" altLang="fr-FR" sz="1600"/>
              <a:t> </a:t>
            </a:r>
          </a:p>
          <a:p>
            <a:endParaRPr lang="fr-CA" altLang="fr-FR" sz="1600"/>
          </a:p>
          <a:p>
            <a:r>
              <a:rPr lang="fr-CA" altLang="fr-FR" sz="1600"/>
              <a:t>Plant de tabac : </a:t>
            </a:r>
            <a:r>
              <a:rPr lang="fr-CA" altLang="fr-FR" sz="1600">
                <a:hlinkClick r:id="rId6"/>
              </a:rPr>
              <a:t>http://fr.encarta.msn.com/media_461517503_761562287_-1_1/Plant_de_tabac.html</a:t>
            </a:r>
            <a:r>
              <a:rPr lang="fr-CA" altLang="fr-FR" sz="1600"/>
              <a:t> </a:t>
            </a:r>
          </a:p>
          <a:p>
            <a:endParaRPr lang="fr-CA" altLang="fr-FR" sz="1600"/>
          </a:p>
          <a:p>
            <a:r>
              <a:rPr lang="fr-CA" altLang="fr-FR" sz="1600"/>
              <a:t>Tabac transgénique : </a:t>
            </a:r>
            <a:r>
              <a:rPr lang="fr-CA" altLang="fr-FR" sz="1600">
                <a:hlinkClick r:id="rId7"/>
              </a:rPr>
              <a:t>http://www.ogm-info.com/</a:t>
            </a:r>
            <a:r>
              <a:rPr lang="fr-CA" altLang="fr-FR" sz="1600"/>
              <a:t> </a:t>
            </a:r>
          </a:p>
          <a:p>
            <a:endParaRPr lang="fr-CA" altLang="fr-F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116013" y="1052513"/>
            <a:ext cx="7010400" cy="240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Dans toutes ces cellules, on trouve de </a:t>
            </a:r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l’information génétique sous forme d’ADN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rPr>
              <a:t>(</a:t>
            </a:r>
            <a:r>
              <a:rPr lang="fr-FR" altLang="fr-FR" sz="2000" b="1" u="sng">
                <a:solidFill>
                  <a:schemeClr val="folHlink"/>
                </a:solidFill>
                <a:latin typeface="Comic Sans MS" panose="030F0702030302020204" pitchFamily="66" charset="0"/>
              </a:rPr>
              <a:t>a</a:t>
            </a:r>
            <a:r>
              <a: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rPr>
              <a:t>cide </a:t>
            </a:r>
            <a:r>
              <a:rPr lang="fr-FR" altLang="fr-FR" sz="2000" b="1" u="sng">
                <a:solidFill>
                  <a:schemeClr val="folHlink"/>
                </a:solidFill>
                <a:latin typeface="Comic Sans MS" panose="030F0702030302020204" pitchFamily="66" charset="0"/>
              </a:rPr>
              <a:t>d</a:t>
            </a:r>
            <a:r>
              <a: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rPr>
              <a:t>ésoxyribo</a:t>
            </a:r>
            <a:r>
              <a:rPr lang="fr-FR" altLang="fr-FR" sz="2000" b="1" u="sng">
                <a:solidFill>
                  <a:schemeClr val="folHlink"/>
                </a:solidFill>
                <a:latin typeface="Comic Sans MS" panose="030F0702030302020204" pitchFamily="66" charset="0"/>
              </a:rPr>
              <a:t>n</a:t>
            </a:r>
            <a:r>
              <a: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rPr>
              <a:t>ucléique).  </a:t>
            </a:r>
          </a:p>
          <a:p>
            <a:pPr algn="just"/>
            <a:endParaRPr lang="fr-FR" altLang="fr-FR" sz="2000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rPr>
              <a:t>Dans les cellules humaines, cet ADN est contenu dans le noyau ; il y en a aussi un peu dans les mitochondries.</a:t>
            </a:r>
            <a:endParaRPr lang="fr-FR" altLang="fr-FR" b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just"/>
            <a:endParaRPr lang="fr-FR" altLang="fr-FR"/>
          </a:p>
        </p:txBody>
      </p:sp>
      <p:pic>
        <p:nvPicPr>
          <p:cNvPr id="20483" name="Picture 3" descr="DSC00068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51" r="1750"/>
          <a:stretch>
            <a:fillRect/>
          </a:stretch>
        </p:blipFill>
        <p:spPr bwMode="auto">
          <a:xfrm>
            <a:off x="5076825" y="3284538"/>
            <a:ext cx="25908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4" name="AutoShape 4"/>
          <p:cNvSpPr>
            <a:spLocks noChangeArrowheads="1"/>
          </p:cNvSpPr>
          <p:nvPr/>
        </p:nvSpPr>
        <p:spPr bwMode="auto">
          <a:xfrm rot="5400000">
            <a:off x="3276600" y="3429001"/>
            <a:ext cx="2879725" cy="316865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6" t="6746" r="7249" b="3275"/>
          <a:stretch>
            <a:fillRect/>
          </a:stretch>
        </p:blipFill>
        <p:spPr bwMode="auto">
          <a:xfrm>
            <a:off x="1693863" y="3573463"/>
            <a:ext cx="1511300" cy="287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4" name="Text Box 86"/>
          <p:cNvSpPr txBox="1">
            <a:spLocks noChangeArrowheads="1"/>
          </p:cNvSpPr>
          <p:nvPr/>
        </p:nvSpPr>
        <p:spPr bwMode="auto">
          <a:xfrm>
            <a:off x="900113" y="5253038"/>
            <a:ext cx="5184775" cy="112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sz="1600" b="1">
                <a:solidFill>
                  <a:srgbClr val="FFCC00"/>
                </a:solidFill>
                <a:latin typeface="Comic Sans MS" panose="030F0702030302020204" pitchFamily="66" charset="0"/>
              </a:rPr>
              <a:t>un</a:t>
            </a:r>
            <a:r>
              <a:rPr lang="fr-FR" altLang="fr-FR">
                <a:solidFill>
                  <a:srgbClr val="FFCC00"/>
                </a:solidFill>
                <a:latin typeface="Comic Sans MS" panose="030F0702030302020204" pitchFamily="66" charset="0"/>
              </a:rPr>
              <a:t> </a:t>
            </a:r>
            <a:r>
              <a:rPr lang="fr-FR" altLang="fr-FR" sz="3200" b="1">
                <a:solidFill>
                  <a:srgbClr val="FFCC00"/>
                </a:solidFill>
                <a:latin typeface="Comic Sans MS" panose="030F0702030302020204" pitchFamily="66" charset="0"/>
              </a:rPr>
              <a:t>Chromosome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fr-FR" altLang="fr-FR" sz="1600" b="1">
                <a:solidFill>
                  <a:schemeClr val="folHlink"/>
                </a:solidFill>
                <a:latin typeface="Comic Sans MS" panose="030F0702030302020204" pitchFamily="66" charset="0"/>
              </a:rPr>
              <a:t>= une molécule d’ADN (une longue double hélice)</a:t>
            </a:r>
          </a:p>
          <a:p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			</a:t>
            </a:r>
            <a:endParaRPr lang="fr-FR" altLang="fr-FR" sz="1600" b="1"/>
          </a:p>
        </p:txBody>
      </p:sp>
      <p:grpSp>
        <p:nvGrpSpPr>
          <p:cNvPr id="7640" name="Group 472"/>
          <p:cNvGrpSpPr>
            <a:grpSpLocks/>
          </p:cNvGrpSpPr>
          <p:nvPr/>
        </p:nvGrpSpPr>
        <p:grpSpPr bwMode="auto">
          <a:xfrm>
            <a:off x="1116013" y="2924175"/>
            <a:ext cx="2736850" cy="2232025"/>
            <a:chOff x="2961" y="7101"/>
            <a:chExt cx="1980" cy="1980"/>
          </a:xfrm>
        </p:grpSpPr>
        <p:sp>
          <p:nvSpPr>
            <p:cNvPr id="7641" name="Oval 473"/>
            <p:cNvSpPr>
              <a:spLocks noChangeArrowheads="1"/>
            </p:cNvSpPr>
            <p:nvPr/>
          </p:nvSpPr>
          <p:spPr bwMode="auto">
            <a:xfrm>
              <a:off x="2961" y="7101"/>
              <a:ext cx="1980" cy="19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CA" altLang="fr-FR" sz="1100">
                <a:latin typeface="Times New Roman" panose="02020603050405020304" pitchFamily="18" charset="0"/>
              </a:endParaRPr>
            </a:p>
            <a:p>
              <a:endParaRPr lang="fr-CA" altLang="fr-FR" sz="1100">
                <a:latin typeface="Times New Roman" panose="02020603050405020304" pitchFamily="18" charset="0"/>
              </a:endParaRPr>
            </a:p>
            <a:p>
              <a:endParaRPr lang="fr-CA" altLang="fr-FR" sz="1100">
                <a:latin typeface="Times New Roman" panose="02020603050405020304" pitchFamily="18" charset="0"/>
              </a:endParaRPr>
            </a:p>
            <a:p>
              <a:r>
                <a:rPr lang="fr-CA" altLang="fr-FR" sz="1100">
                  <a:latin typeface="Times New Roman" panose="02020603050405020304" pitchFamily="18" charset="0"/>
                </a:rPr>
                <a:t>	Etc.</a:t>
              </a:r>
              <a:endParaRPr lang="fr-CA" altLang="fr-FR"/>
            </a:p>
          </p:txBody>
        </p:sp>
        <p:grpSp>
          <p:nvGrpSpPr>
            <p:cNvPr id="7642" name="Group 474"/>
            <p:cNvGrpSpPr>
              <a:grpSpLocks/>
            </p:cNvGrpSpPr>
            <p:nvPr/>
          </p:nvGrpSpPr>
          <p:grpSpPr bwMode="auto">
            <a:xfrm>
              <a:off x="3321" y="7641"/>
              <a:ext cx="360" cy="900"/>
              <a:chOff x="1701" y="3964"/>
              <a:chExt cx="360" cy="540"/>
            </a:xfrm>
          </p:grpSpPr>
          <p:sp>
            <p:nvSpPr>
              <p:cNvPr id="7643" name="Line 475"/>
              <p:cNvSpPr>
                <a:spLocks noChangeShapeType="1"/>
              </p:cNvSpPr>
              <p:nvPr/>
            </p:nvSpPr>
            <p:spPr bwMode="auto">
              <a:xfrm>
                <a:off x="1701" y="3964"/>
                <a:ext cx="0" cy="54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7644" name="Line 476"/>
              <p:cNvSpPr>
                <a:spLocks noChangeShapeType="1"/>
              </p:cNvSpPr>
              <p:nvPr/>
            </p:nvSpPr>
            <p:spPr bwMode="auto">
              <a:xfrm>
                <a:off x="2061" y="3964"/>
                <a:ext cx="0" cy="54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  <p:grpSp>
          <p:nvGrpSpPr>
            <p:cNvPr id="7645" name="Group 477"/>
            <p:cNvGrpSpPr>
              <a:grpSpLocks/>
            </p:cNvGrpSpPr>
            <p:nvPr/>
          </p:nvGrpSpPr>
          <p:grpSpPr bwMode="auto">
            <a:xfrm>
              <a:off x="4041" y="7641"/>
              <a:ext cx="360" cy="540"/>
              <a:chOff x="1701" y="3964"/>
              <a:chExt cx="360" cy="540"/>
            </a:xfrm>
          </p:grpSpPr>
          <p:sp>
            <p:nvSpPr>
              <p:cNvPr id="7646" name="Line 478"/>
              <p:cNvSpPr>
                <a:spLocks noChangeShapeType="1"/>
              </p:cNvSpPr>
              <p:nvPr/>
            </p:nvSpPr>
            <p:spPr bwMode="auto">
              <a:xfrm>
                <a:off x="1701" y="3964"/>
                <a:ext cx="0" cy="54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  <p:sp>
            <p:nvSpPr>
              <p:cNvPr id="7647" name="Line 479"/>
              <p:cNvSpPr>
                <a:spLocks noChangeShapeType="1"/>
              </p:cNvSpPr>
              <p:nvPr/>
            </p:nvSpPr>
            <p:spPr bwMode="auto">
              <a:xfrm>
                <a:off x="2061" y="3964"/>
                <a:ext cx="0" cy="54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CA"/>
              </a:p>
            </p:txBody>
          </p:sp>
        </p:grpSp>
      </p:grpSp>
      <p:sp>
        <p:nvSpPr>
          <p:cNvPr id="7648" name="Text Box 480"/>
          <p:cNvSpPr txBox="1">
            <a:spLocks noChangeArrowheads="1"/>
          </p:cNvSpPr>
          <p:nvPr/>
        </p:nvSpPr>
        <p:spPr bwMode="auto">
          <a:xfrm>
            <a:off x="2916238" y="4365625"/>
            <a:ext cx="4651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CA" altLang="fr-FR" sz="1400">
                <a:solidFill>
                  <a:schemeClr val="bg2"/>
                </a:solidFill>
              </a:rPr>
              <a:t>Etc.</a:t>
            </a:r>
          </a:p>
        </p:txBody>
      </p:sp>
      <p:sp>
        <p:nvSpPr>
          <p:cNvPr id="7650" name="Rectangle 482"/>
          <p:cNvSpPr>
            <a:spLocks noChangeArrowheads="1"/>
          </p:cNvSpPr>
          <p:nvPr/>
        </p:nvSpPr>
        <p:spPr bwMode="auto">
          <a:xfrm>
            <a:off x="971550" y="6237288"/>
            <a:ext cx="5113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sz="1800">
                <a:latin typeface="Comic Sans MS" panose="030F0702030302020204" pitchFamily="66" charset="0"/>
              </a:rPr>
              <a:t>Espèce humaine : 23 paires = 46 chromosomes</a:t>
            </a:r>
          </a:p>
        </p:txBody>
      </p:sp>
      <p:grpSp>
        <p:nvGrpSpPr>
          <p:cNvPr id="7496" name="Group 328"/>
          <p:cNvGrpSpPr>
            <a:grpSpLocks/>
          </p:cNvGrpSpPr>
          <p:nvPr/>
        </p:nvGrpSpPr>
        <p:grpSpPr bwMode="auto">
          <a:xfrm rot="5400000">
            <a:off x="4518819" y="2786857"/>
            <a:ext cx="6096000" cy="1668462"/>
            <a:chOff x="1108" y="1347"/>
            <a:chExt cx="3840" cy="1051"/>
          </a:xfrm>
        </p:grpSpPr>
        <p:grpSp>
          <p:nvGrpSpPr>
            <p:cNvPr id="7497" name="Group 329"/>
            <p:cNvGrpSpPr>
              <a:grpSpLocks/>
            </p:cNvGrpSpPr>
            <p:nvPr/>
          </p:nvGrpSpPr>
          <p:grpSpPr bwMode="auto">
            <a:xfrm rot="-6063835">
              <a:off x="2502" y="-47"/>
              <a:ext cx="1051" cy="3840"/>
              <a:chOff x="2016" y="480"/>
              <a:chExt cx="1051" cy="3840"/>
            </a:xfrm>
          </p:grpSpPr>
          <p:grpSp>
            <p:nvGrpSpPr>
              <p:cNvPr id="7498" name="Group 330"/>
              <p:cNvGrpSpPr>
                <a:grpSpLocks/>
              </p:cNvGrpSpPr>
              <p:nvPr/>
            </p:nvGrpSpPr>
            <p:grpSpPr bwMode="auto">
              <a:xfrm>
                <a:off x="2064" y="480"/>
                <a:ext cx="1003" cy="3580"/>
                <a:chOff x="2064" y="480"/>
                <a:chExt cx="1003" cy="3580"/>
              </a:xfrm>
            </p:grpSpPr>
            <p:grpSp>
              <p:nvGrpSpPr>
                <p:cNvPr id="7499" name="Group 331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7500" name="Freeform 332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7501" name="Freeform 333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7502" name="Group 334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7503" name="Freeform 335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7504" name="Freeform 336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  <p:grpSp>
            <p:nvGrpSpPr>
              <p:cNvPr id="7505" name="Group 337"/>
              <p:cNvGrpSpPr>
                <a:grpSpLocks/>
              </p:cNvGrpSpPr>
              <p:nvPr/>
            </p:nvGrpSpPr>
            <p:grpSpPr bwMode="auto">
              <a:xfrm>
                <a:off x="2016" y="740"/>
                <a:ext cx="1003" cy="3580"/>
                <a:chOff x="2064" y="480"/>
                <a:chExt cx="1003" cy="3580"/>
              </a:xfrm>
            </p:grpSpPr>
            <p:grpSp>
              <p:nvGrpSpPr>
                <p:cNvPr id="7506" name="Group 338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7507" name="Freeform 339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7508" name="Freeform 340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7509" name="Group 341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7510" name="Freeform 342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7511" name="Freeform 343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</p:grpSp>
        <p:grpSp>
          <p:nvGrpSpPr>
            <p:cNvPr id="7512" name="Group 344"/>
            <p:cNvGrpSpPr>
              <a:grpSpLocks/>
            </p:cNvGrpSpPr>
            <p:nvPr/>
          </p:nvGrpSpPr>
          <p:grpSpPr bwMode="auto">
            <a:xfrm rot="-21696096">
              <a:off x="1969" y="1583"/>
              <a:ext cx="48" cy="192"/>
              <a:chOff x="2928" y="528"/>
              <a:chExt cx="0" cy="240"/>
            </a:xfrm>
          </p:grpSpPr>
          <p:sp>
            <p:nvSpPr>
              <p:cNvPr id="7513" name="Line 34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14" name="Line 34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15" name="Group 347"/>
            <p:cNvGrpSpPr>
              <a:grpSpLocks/>
            </p:cNvGrpSpPr>
            <p:nvPr/>
          </p:nvGrpSpPr>
          <p:grpSpPr bwMode="auto">
            <a:xfrm rot="-10757062">
              <a:off x="2302" y="2016"/>
              <a:ext cx="49" cy="47"/>
              <a:chOff x="2928" y="528"/>
              <a:chExt cx="0" cy="240"/>
            </a:xfrm>
          </p:grpSpPr>
          <p:sp>
            <p:nvSpPr>
              <p:cNvPr id="7516" name="Line 34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17" name="Line 34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18" name="Group 350"/>
            <p:cNvGrpSpPr>
              <a:grpSpLocks/>
            </p:cNvGrpSpPr>
            <p:nvPr/>
          </p:nvGrpSpPr>
          <p:grpSpPr bwMode="auto">
            <a:xfrm rot="-10919804">
              <a:off x="2208" y="1920"/>
              <a:ext cx="48" cy="192"/>
              <a:chOff x="2928" y="528"/>
              <a:chExt cx="0" cy="240"/>
            </a:xfrm>
          </p:grpSpPr>
          <p:sp>
            <p:nvSpPr>
              <p:cNvPr id="7519" name="Line 35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20" name="Line 35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21" name="Group 353"/>
            <p:cNvGrpSpPr>
              <a:grpSpLocks/>
            </p:cNvGrpSpPr>
            <p:nvPr/>
          </p:nvGrpSpPr>
          <p:grpSpPr bwMode="auto">
            <a:xfrm rot="3846" flipH="1">
              <a:off x="1535" y="1727"/>
              <a:ext cx="48" cy="240"/>
              <a:chOff x="3600" y="1200"/>
              <a:chExt cx="0" cy="240"/>
            </a:xfrm>
          </p:grpSpPr>
          <p:sp>
            <p:nvSpPr>
              <p:cNvPr id="7522" name="Line 35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23" name="Line 35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24" name="Group 356"/>
            <p:cNvGrpSpPr>
              <a:grpSpLocks/>
            </p:cNvGrpSpPr>
            <p:nvPr/>
          </p:nvGrpSpPr>
          <p:grpSpPr bwMode="auto">
            <a:xfrm rot="-10848682">
              <a:off x="2017" y="1583"/>
              <a:ext cx="48" cy="432"/>
              <a:chOff x="3600" y="1200"/>
              <a:chExt cx="0" cy="240"/>
            </a:xfrm>
          </p:grpSpPr>
          <p:sp>
            <p:nvSpPr>
              <p:cNvPr id="7525" name="Line 357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26" name="Line 358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27" name="Group 359"/>
            <p:cNvGrpSpPr>
              <a:grpSpLocks/>
            </p:cNvGrpSpPr>
            <p:nvPr/>
          </p:nvGrpSpPr>
          <p:grpSpPr bwMode="auto">
            <a:xfrm rot="-10815897">
              <a:off x="2400" y="1823"/>
              <a:ext cx="48" cy="288"/>
              <a:chOff x="3600" y="1200"/>
              <a:chExt cx="0" cy="240"/>
            </a:xfrm>
          </p:grpSpPr>
          <p:sp>
            <p:nvSpPr>
              <p:cNvPr id="7528" name="Line 360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29" name="Line 361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30" name="Group 362"/>
            <p:cNvGrpSpPr>
              <a:grpSpLocks/>
            </p:cNvGrpSpPr>
            <p:nvPr/>
          </p:nvGrpSpPr>
          <p:grpSpPr bwMode="auto">
            <a:xfrm rot="64559" flipH="1">
              <a:off x="4319" y="1679"/>
              <a:ext cx="51" cy="480"/>
              <a:chOff x="2928" y="528"/>
              <a:chExt cx="0" cy="240"/>
            </a:xfrm>
          </p:grpSpPr>
          <p:sp>
            <p:nvSpPr>
              <p:cNvPr id="7531" name="Line 36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32" name="Line 36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33" name="Group 365"/>
            <p:cNvGrpSpPr>
              <a:grpSpLocks/>
            </p:cNvGrpSpPr>
            <p:nvPr/>
          </p:nvGrpSpPr>
          <p:grpSpPr bwMode="auto">
            <a:xfrm rot="-10777600">
              <a:off x="3311" y="1823"/>
              <a:ext cx="48" cy="336"/>
              <a:chOff x="3600" y="1200"/>
              <a:chExt cx="0" cy="240"/>
            </a:xfrm>
          </p:grpSpPr>
          <p:sp>
            <p:nvSpPr>
              <p:cNvPr id="7534" name="Line 366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35" name="Line 367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36" name="Group 368"/>
            <p:cNvGrpSpPr>
              <a:grpSpLocks/>
            </p:cNvGrpSpPr>
            <p:nvPr/>
          </p:nvGrpSpPr>
          <p:grpSpPr bwMode="auto">
            <a:xfrm rot="-10896096">
              <a:off x="2927" y="1680"/>
              <a:ext cx="48" cy="433"/>
              <a:chOff x="3600" y="1200"/>
              <a:chExt cx="0" cy="240"/>
            </a:xfrm>
          </p:grpSpPr>
          <p:sp>
            <p:nvSpPr>
              <p:cNvPr id="7537" name="Line 36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38" name="Line 37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39" name="Group 371"/>
            <p:cNvGrpSpPr>
              <a:grpSpLocks/>
            </p:cNvGrpSpPr>
            <p:nvPr/>
          </p:nvGrpSpPr>
          <p:grpSpPr bwMode="auto">
            <a:xfrm rot="-10907968">
              <a:off x="2495" y="1680"/>
              <a:ext cx="48" cy="430"/>
              <a:chOff x="3600" y="1200"/>
              <a:chExt cx="0" cy="240"/>
            </a:xfrm>
          </p:grpSpPr>
          <p:sp>
            <p:nvSpPr>
              <p:cNvPr id="7540" name="Line 372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41" name="Line 373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42" name="Group 374"/>
            <p:cNvGrpSpPr>
              <a:grpSpLocks/>
            </p:cNvGrpSpPr>
            <p:nvPr/>
          </p:nvGrpSpPr>
          <p:grpSpPr bwMode="auto">
            <a:xfrm rot="-82753">
              <a:off x="1344" y="1727"/>
              <a:ext cx="48" cy="240"/>
              <a:chOff x="2928" y="528"/>
              <a:chExt cx="0" cy="240"/>
            </a:xfrm>
          </p:grpSpPr>
          <p:sp>
            <p:nvSpPr>
              <p:cNvPr id="7543" name="Line 37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44" name="Line 37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45" name="Group 377"/>
            <p:cNvGrpSpPr>
              <a:grpSpLocks/>
            </p:cNvGrpSpPr>
            <p:nvPr/>
          </p:nvGrpSpPr>
          <p:grpSpPr bwMode="auto">
            <a:xfrm rot="10663462" flipH="1">
              <a:off x="2590" y="1680"/>
              <a:ext cx="48" cy="288"/>
              <a:chOff x="2928" y="528"/>
              <a:chExt cx="0" cy="240"/>
            </a:xfrm>
          </p:grpSpPr>
          <p:sp>
            <p:nvSpPr>
              <p:cNvPr id="7546" name="Line 37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47" name="Line 37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48" name="Group 380"/>
            <p:cNvGrpSpPr>
              <a:grpSpLocks/>
            </p:cNvGrpSpPr>
            <p:nvPr/>
          </p:nvGrpSpPr>
          <p:grpSpPr bwMode="auto">
            <a:xfrm rot="-10807514">
              <a:off x="1679" y="1582"/>
              <a:ext cx="48" cy="290"/>
              <a:chOff x="2928" y="528"/>
              <a:chExt cx="0" cy="240"/>
            </a:xfrm>
          </p:grpSpPr>
          <p:sp>
            <p:nvSpPr>
              <p:cNvPr id="7549" name="Line 38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50" name="Line 38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51" name="Group 383"/>
            <p:cNvGrpSpPr>
              <a:grpSpLocks/>
            </p:cNvGrpSpPr>
            <p:nvPr/>
          </p:nvGrpSpPr>
          <p:grpSpPr bwMode="auto">
            <a:xfrm rot="3846" flipH="1">
              <a:off x="1776" y="1584"/>
              <a:ext cx="48" cy="96"/>
              <a:chOff x="3600" y="1200"/>
              <a:chExt cx="0" cy="240"/>
            </a:xfrm>
          </p:grpSpPr>
          <p:sp>
            <p:nvSpPr>
              <p:cNvPr id="7552" name="Line 38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53" name="Line 38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54" name="Group 386"/>
            <p:cNvGrpSpPr>
              <a:grpSpLocks/>
            </p:cNvGrpSpPr>
            <p:nvPr/>
          </p:nvGrpSpPr>
          <p:grpSpPr bwMode="auto">
            <a:xfrm rot="-10757062">
              <a:off x="1824" y="1584"/>
              <a:ext cx="49" cy="47"/>
              <a:chOff x="2928" y="528"/>
              <a:chExt cx="0" cy="240"/>
            </a:xfrm>
          </p:grpSpPr>
          <p:sp>
            <p:nvSpPr>
              <p:cNvPr id="7555" name="Line 38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56" name="Line 38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57" name="Group 389"/>
            <p:cNvGrpSpPr>
              <a:grpSpLocks/>
            </p:cNvGrpSpPr>
            <p:nvPr/>
          </p:nvGrpSpPr>
          <p:grpSpPr bwMode="auto">
            <a:xfrm rot="-10807514">
              <a:off x="1583" y="1584"/>
              <a:ext cx="48" cy="384"/>
              <a:chOff x="2928" y="528"/>
              <a:chExt cx="0" cy="240"/>
            </a:xfrm>
          </p:grpSpPr>
          <p:sp>
            <p:nvSpPr>
              <p:cNvPr id="7558" name="Line 39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59" name="Line 39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60" name="Group 392"/>
            <p:cNvGrpSpPr>
              <a:grpSpLocks/>
            </p:cNvGrpSpPr>
            <p:nvPr/>
          </p:nvGrpSpPr>
          <p:grpSpPr bwMode="auto">
            <a:xfrm rot="3846" flipH="1">
              <a:off x="1440" y="1872"/>
              <a:ext cx="48" cy="96"/>
              <a:chOff x="3600" y="1200"/>
              <a:chExt cx="0" cy="240"/>
            </a:xfrm>
          </p:grpSpPr>
          <p:sp>
            <p:nvSpPr>
              <p:cNvPr id="7561" name="Line 393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62" name="Line 394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63" name="Group 395"/>
            <p:cNvGrpSpPr>
              <a:grpSpLocks/>
            </p:cNvGrpSpPr>
            <p:nvPr/>
          </p:nvGrpSpPr>
          <p:grpSpPr bwMode="auto">
            <a:xfrm rot="-10807514">
              <a:off x="3024" y="1776"/>
              <a:ext cx="48" cy="384"/>
              <a:chOff x="2928" y="528"/>
              <a:chExt cx="0" cy="240"/>
            </a:xfrm>
          </p:grpSpPr>
          <p:sp>
            <p:nvSpPr>
              <p:cNvPr id="7564" name="Line 39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65" name="Line 39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66" name="Group 398"/>
            <p:cNvGrpSpPr>
              <a:grpSpLocks/>
            </p:cNvGrpSpPr>
            <p:nvPr/>
          </p:nvGrpSpPr>
          <p:grpSpPr bwMode="auto">
            <a:xfrm rot="-21696096">
              <a:off x="2880" y="1680"/>
              <a:ext cx="48" cy="192"/>
              <a:chOff x="2928" y="528"/>
              <a:chExt cx="0" cy="240"/>
            </a:xfrm>
          </p:grpSpPr>
          <p:sp>
            <p:nvSpPr>
              <p:cNvPr id="7567" name="Line 399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68" name="Line 400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69" name="Group 401"/>
            <p:cNvGrpSpPr>
              <a:grpSpLocks/>
            </p:cNvGrpSpPr>
            <p:nvPr/>
          </p:nvGrpSpPr>
          <p:grpSpPr bwMode="auto">
            <a:xfrm rot="3846" flipH="1">
              <a:off x="2784" y="1680"/>
              <a:ext cx="48" cy="48"/>
              <a:chOff x="3600" y="1200"/>
              <a:chExt cx="0" cy="240"/>
            </a:xfrm>
          </p:grpSpPr>
          <p:sp>
            <p:nvSpPr>
              <p:cNvPr id="7570" name="Line 402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71" name="Line 403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72" name="Group 404"/>
            <p:cNvGrpSpPr>
              <a:grpSpLocks/>
            </p:cNvGrpSpPr>
            <p:nvPr/>
          </p:nvGrpSpPr>
          <p:grpSpPr bwMode="auto">
            <a:xfrm rot="-10757062">
              <a:off x="2688" y="1728"/>
              <a:ext cx="49" cy="47"/>
              <a:chOff x="2928" y="528"/>
              <a:chExt cx="0" cy="240"/>
            </a:xfrm>
          </p:grpSpPr>
          <p:sp>
            <p:nvSpPr>
              <p:cNvPr id="7573" name="Line 40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74" name="Line 40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75" name="Group 407"/>
            <p:cNvGrpSpPr>
              <a:grpSpLocks/>
            </p:cNvGrpSpPr>
            <p:nvPr/>
          </p:nvGrpSpPr>
          <p:grpSpPr bwMode="auto">
            <a:xfrm rot="-10919804">
              <a:off x="3120" y="1968"/>
              <a:ext cx="48" cy="192"/>
              <a:chOff x="2928" y="528"/>
              <a:chExt cx="0" cy="240"/>
            </a:xfrm>
          </p:grpSpPr>
          <p:sp>
            <p:nvSpPr>
              <p:cNvPr id="7576" name="Line 40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77" name="Line 40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78" name="Group 410"/>
            <p:cNvGrpSpPr>
              <a:grpSpLocks/>
            </p:cNvGrpSpPr>
            <p:nvPr/>
          </p:nvGrpSpPr>
          <p:grpSpPr bwMode="auto">
            <a:xfrm rot="-10807514">
              <a:off x="3408" y="1727"/>
              <a:ext cx="48" cy="432"/>
              <a:chOff x="2928" y="528"/>
              <a:chExt cx="0" cy="240"/>
            </a:xfrm>
          </p:grpSpPr>
          <p:sp>
            <p:nvSpPr>
              <p:cNvPr id="7579" name="Line 41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80" name="Line 41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81" name="Group 413"/>
            <p:cNvGrpSpPr>
              <a:grpSpLocks/>
            </p:cNvGrpSpPr>
            <p:nvPr/>
          </p:nvGrpSpPr>
          <p:grpSpPr bwMode="auto">
            <a:xfrm rot="-82753">
              <a:off x="3552" y="1728"/>
              <a:ext cx="48" cy="288"/>
              <a:chOff x="2928" y="528"/>
              <a:chExt cx="0" cy="240"/>
            </a:xfrm>
          </p:grpSpPr>
          <p:sp>
            <p:nvSpPr>
              <p:cNvPr id="7582" name="Line 414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83" name="Line 415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84" name="Group 416"/>
            <p:cNvGrpSpPr>
              <a:grpSpLocks/>
            </p:cNvGrpSpPr>
            <p:nvPr/>
          </p:nvGrpSpPr>
          <p:grpSpPr bwMode="auto">
            <a:xfrm rot="3846" flipH="1">
              <a:off x="3648" y="1728"/>
              <a:ext cx="48" cy="48"/>
              <a:chOff x="3600" y="1200"/>
              <a:chExt cx="0" cy="240"/>
            </a:xfrm>
          </p:grpSpPr>
          <p:sp>
            <p:nvSpPr>
              <p:cNvPr id="7585" name="Line 417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86" name="Line 418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87" name="Group 419"/>
            <p:cNvGrpSpPr>
              <a:grpSpLocks/>
            </p:cNvGrpSpPr>
            <p:nvPr/>
          </p:nvGrpSpPr>
          <p:grpSpPr bwMode="auto">
            <a:xfrm rot="-10815897">
              <a:off x="3743" y="1680"/>
              <a:ext cx="48" cy="191"/>
              <a:chOff x="3600" y="1200"/>
              <a:chExt cx="0" cy="240"/>
            </a:xfrm>
          </p:grpSpPr>
          <p:sp>
            <p:nvSpPr>
              <p:cNvPr id="7588" name="Line 420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89" name="Line 421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90" name="Group 422"/>
            <p:cNvGrpSpPr>
              <a:grpSpLocks/>
            </p:cNvGrpSpPr>
            <p:nvPr/>
          </p:nvGrpSpPr>
          <p:grpSpPr bwMode="auto">
            <a:xfrm rot="64559" flipH="1">
              <a:off x="3888" y="1728"/>
              <a:ext cx="48" cy="336"/>
              <a:chOff x="2928" y="528"/>
              <a:chExt cx="0" cy="240"/>
            </a:xfrm>
          </p:grpSpPr>
          <p:sp>
            <p:nvSpPr>
              <p:cNvPr id="7591" name="Line 42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92" name="Line 42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93" name="Group 425"/>
            <p:cNvGrpSpPr>
              <a:grpSpLocks/>
            </p:cNvGrpSpPr>
            <p:nvPr/>
          </p:nvGrpSpPr>
          <p:grpSpPr bwMode="auto">
            <a:xfrm rot="10663462" flipH="1">
              <a:off x="3936" y="1774"/>
              <a:ext cx="48" cy="385"/>
              <a:chOff x="2928" y="528"/>
              <a:chExt cx="0" cy="240"/>
            </a:xfrm>
          </p:grpSpPr>
          <p:sp>
            <p:nvSpPr>
              <p:cNvPr id="7594" name="Line 42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95" name="Line 42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96" name="Group 428"/>
            <p:cNvGrpSpPr>
              <a:grpSpLocks/>
            </p:cNvGrpSpPr>
            <p:nvPr/>
          </p:nvGrpSpPr>
          <p:grpSpPr bwMode="auto">
            <a:xfrm rot="-10815897">
              <a:off x="4032" y="1919"/>
              <a:ext cx="48" cy="240"/>
              <a:chOff x="3600" y="1200"/>
              <a:chExt cx="0" cy="240"/>
            </a:xfrm>
          </p:grpSpPr>
          <p:sp>
            <p:nvSpPr>
              <p:cNvPr id="7597" name="Line 42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598" name="Line 43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599" name="Group 431"/>
            <p:cNvGrpSpPr>
              <a:grpSpLocks/>
            </p:cNvGrpSpPr>
            <p:nvPr/>
          </p:nvGrpSpPr>
          <p:grpSpPr bwMode="auto">
            <a:xfrm rot="-10919804">
              <a:off x="4128" y="1968"/>
              <a:ext cx="96" cy="192"/>
              <a:chOff x="2928" y="528"/>
              <a:chExt cx="0" cy="240"/>
            </a:xfrm>
          </p:grpSpPr>
          <p:sp>
            <p:nvSpPr>
              <p:cNvPr id="7600" name="Line 43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601" name="Line 43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602" name="Group 434"/>
            <p:cNvGrpSpPr>
              <a:grpSpLocks/>
            </p:cNvGrpSpPr>
            <p:nvPr/>
          </p:nvGrpSpPr>
          <p:grpSpPr bwMode="auto">
            <a:xfrm rot="-10848682">
              <a:off x="2113" y="1679"/>
              <a:ext cx="48" cy="432"/>
              <a:chOff x="3600" y="1200"/>
              <a:chExt cx="0" cy="240"/>
            </a:xfrm>
          </p:grpSpPr>
          <p:sp>
            <p:nvSpPr>
              <p:cNvPr id="7603" name="Line 435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604" name="Line 436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605" name="Group 437"/>
            <p:cNvGrpSpPr>
              <a:grpSpLocks/>
            </p:cNvGrpSpPr>
            <p:nvPr/>
          </p:nvGrpSpPr>
          <p:grpSpPr bwMode="auto">
            <a:xfrm rot="-10848682">
              <a:off x="4368" y="1680"/>
              <a:ext cx="48" cy="432"/>
              <a:chOff x="3600" y="1200"/>
              <a:chExt cx="0" cy="240"/>
            </a:xfrm>
          </p:grpSpPr>
          <p:sp>
            <p:nvSpPr>
              <p:cNvPr id="7606" name="Line 438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607" name="Line 439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608" name="Group 440"/>
            <p:cNvGrpSpPr>
              <a:grpSpLocks/>
            </p:cNvGrpSpPr>
            <p:nvPr/>
          </p:nvGrpSpPr>
          <p:grpSpPr bwMode="auto">
            <a:xfrm rot="-10919804">
              <a:off x="4416" y="1680"/>
              <a:ext cx="96" cy="192"/>
              <a:chOff x="2928" y="528"/>
              <a:chExt cx="0" cy="240"/>
            </a:xfrm>
          </p:grpSpPr>
          <p:sp>
            <p:nvSpPr>
              <p:cNvPr id="7609" name="Line 44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610" name="Line 44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611" name="Group 443"/>
            <p:cNvGrpSpPr>
              <a:grpSpLocks/>
            </p:cNvGrpSpPr>
            <p:nvPr/>
          </p:nvGrpSpPr>
          <p:grpSpPr bwMode="auto">
            <a:xfrm rot="-10815897">
              <a:off x="4704" y="1680"/>
              <a:ext cx="48" cy="240"/>
              <a:chOff x="3600" y="1200"/>
              <a:chExt cx="0" cy="240"/>
            </a:xfrm>
          </p:grpSpPr>
          <p:sp>
            <p:nvSpPr>
              <p:cNvPr id="7612" name="Line 44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613" name="Line 44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614" name="Group 446"/>
            <p:cNvGrpSpPr>
              <a:grpSpLocks/>
            </p:cNvGrpSpPr>
            <p:nvPr/>
          </p:nvGrpSpPr>
          <p:grpSpPr bwMode="auto">
            <a:xfrm rot="-10919804">
              <a:off x="4560" y="1680"/>
              <a:ext cx="96" cy="144"/>
              <a:chOff x="2928" y="528"/>
              <a:chExt cx="0" cy="240"/>
            </a:xfrm>
          </p:grpSpPr>
          <p:sp>
            <p:nvSpPr>
              <p:cNvPr id="7615" name="Line 44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616" name="Line 44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7617" name="Group 449"/>
            <p:cNvGrpSpPr>
              <a:grpSpLocks/>
            </p:cNvGrpSpPr>
            <p:nvPr/>
          </p:nvGrpSpPr>
          <p:grpSpPr bwMode="auto">
            <a:xfrm rot="-10919804">
              <a:off x="1200" y="1776"/>
              <a:ext cx="48" cy="192"/>
              <a:chOff x="2928" y="528"/>
              <a:chExt cx="0" cy="240"/>
            </a:xfrm>
          </p:grpSpPr>
          <p:sp>
            <p:nvSpPr>
              <p:cNvPr id="7618" name="Line 45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7619" name="Line 45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</p:grpSp>
      <p:sp>
        <p:nvSpPr>
          <p:cNvPr id="7655" name="Line 487"/>
          <p:cNvSpPr>
            <a:spLocks noChangeShapeType="1"/>
          </p:cNvSpPr>
          <p:nvPr/>
        </p:nvSpPr>
        <p:spPr bwMode="auto">
          <a:xfrm flipV="1">
            <a:off x="2124075" y="765175"/>
            <a:ext cx="5327650" cy="2808288"/>
          </a:xfrm>
          <a:prstGeom prst="line">
            <a:avLst/>
          </a:prstGeom>
          <a:noFill/>
          <a:ln w="19050">
            <a:solidFill>
              <a:srgbClr val="FF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7656" name="Line 488"/>
          <p:cNvSpPr>
            <a:spLocks noChangeShapeType="1"/>
          </p:cNvSpPr>
          <p:nvPr/>
        </p:nvSpPr>
        <p:spPr bwMode="auto">
          <a:xfrm>
            <a:off x="2124075" y="4508500"/>
            <a:ext cx="5400675" cy="1873250"/>
          </a:xfrm>
          <a:prstGeom prst="line">
            <a:avLst/>
          </a:prstGeom>
          <a:noFill/>
          <a:ln w="19050">
            <a:solidFill>
              <a:srgbClr val="FF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7657" name="Text Box 489"/>
          <p:cNvSpPr txBox="1">
            <a:spLocks noChangeArrowheads="1"/>
          </p:cNvSpPr>
          <p:nvPr/>
        </p:nvSpPr>
        <p:spPr bwMode="auto">
          <a:xfrm>
            <a:off x="971550" y="620713"/>
            <a:ext cx="5275263" cy="188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fr-FR" sz="1800">
                <a:solidFill>
                  <a:schemeClr val="folHlink"/>
                </a:solidFill>
                <a:latin typeface="Comic Sans MS" panose="030F0702030302020204" pitchFamily="66" charset="0"/>
              </a:rPr>
              <a:t>Comme Watson &amp; Crick l’ont découvert en 1953 </a:t>
            </a:r>
          </a:p>
          <a:p>
            <a:r>
              <a:rPr lang="fr-FR" altLang="fr-FR" sz="1800">
                <a:solidFill>
                  <a:schemeClr val="folHlink"/>
                </a:solidFill>
                <a:latin typeface="Comic Sans MS" panose="030F0702030302020204" pitchFamily="66" charset="0"/>
              </a:rPr>
              <a:t>(ce qui leur a valu un prix Nobel en 1962),</a:t>
            </a:r>
          </a:p>
          <a:p>
            <a:endParaRPr lang="fr-FR" altLang="fr-FR" sz="1000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l’ADN</a:t>
            </a:r>
            <a:r>
              <a:rPr lang="fr-FR" altLang="fr-FR" b="1">
                <a:solidFill>
                  <a:schemeClr val="folHlink"/>
                </a:solidFill>
              </a:rPr>
              <a:t> 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est une </a:t>
            </a:r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molécule </a:t>
            </a:r>
          </a:p>
          <a:p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en forme de double hélice</a:t>
            </a:r>
          </a:p>
          <a:p>
            <a:r>
              <a:rPr lang="fr-FR" altLang="fr-FR">
                <a:solidFill>
                  <a:schemeClr val="folHlink"/>
                </a:solidFill>
                <a:latin typeface="Comic Sans MS" panose="030F0702030302020204" pitchFamily="66" charset="0"/>
              </a:rPr>
              <a:t>ou d’échelle torsadée.</a:t>
            </a:r>
            <a:endParaRPr lang="fr-FR" altLang="fr-F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54" grpId="0"/>
      <p:bldP spid="7648" grpId="0"/>
      <p:bldP spid="7650" grpId="0"/>
      <p:bldP spid="7655" grpId="0" animBg="1"/>
      <p:bldP spid="76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/>
          </p:cNvSpPr>
          <p:nvPr/>
        </p:nvSpPr>
        <p:spPr bwMode="auto">
          <a:xfrm rot="5400000">
            <a:off x="4423569" y="551657"/>
            <a:ext cx="636587" cy="6248400"/>
          </a:xfrm>
          <a:prstGeom prst="rightBrace">
            <a:avLst>
              <a:gd name="adj1" fmla="val 81796"/>
              <a:gd name="adj2" fmla="val 7276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411413" y="4221163"/>
            <a:ext cx="17287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sz="2000">
                <a:latin typeface="Comic Sans MS" panose="030F0702030302020204" pitchFamily="66" charset="0"/>
              </a:rPr>
              <a:t>Chromosome</a:t>
            </a:r>
          </a:p>
          <a:p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			</a:t>
            </a:r>
            <a:endParaRPr lang="fr-FR" altLang="fr-FR" sz="1600" b="1"/>
          </a:p>
        </p:txBody>
      </p:sp>
      <p:sp>
        <p:nvSpPr>
          <p:cNvPr id="22532" name="AutoShape 4"/>
          <p:cNvSpPr>
            <a:spLocks/>
          </p:cNvSpPr>
          <p:nvPr/>
        </p:nvSpPr>
        <p:spPr bwMode="auto">
          <a:xfrm rot="5400000" flipV="1">
            <a:off x="2371725" y="1670050"/>
            <a:ext cx="215900" cy="1143000"/>
          </a:xfrm>
          <a:prstGeom prst="leftBrace">
            <a:avLst>
              <a:gd name="adj1" fmla="val 4411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68313" y="5180013"/>
            <a:ext cx="8458200" cy="167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sz="1800" b="1">
                <a:latin typeface="Comic Sans MS" panose="030F0702030302020204" pitchFamily="66" charset="0"/>
              </a:rPr>
              <a:t>Il y a </a:t>
            </a:r>
            <a:r>
              <a:rPr lang="fr-FR" altLang="fr-FR" sz="1800" b="1">
                <a:solidFill>
                  <a:srgbClr val="FFCC00"/>
                </a:solidFill>
                <a:latin typeface="Comic Sans MS" panose="030F0702030302020204" pitchFamily="66" charset="0"/>
              </a:rPr>
              <a:t>un peu plus de 30 000 gènes</a:t>
            </a:r>
            <a:r>
              <a:rPr lang="fr-FR" altLang="fr-FR" sz="1800" b="1">
                <a:latin typeface="Comic Sans MS" panose="030F0702030302020204" pitchFamily="66" charset="0"/>
              </a:rPr>
              <a:t> dans l’ensemble du </a:t>
            </a:r>
            <a:r>
              <a:rPr lang="fr-FR" altLang="fr-FR" sz="1800" b="1">
                <a:solidFill>
                  <a:srgbClr val="FFCC00"/>
                </a:solidFill>
                <a:latin typeface="Comic Sans MS" panose="030F0702030302020204" pitchFamily="66" charset="0"/>
              </a:rPr>
              <a:t>génome humain.</a:t>
            </a:r>
          </a:p>
          <a:p>
            <a:endParaRPr lang="fr-FR" altLang="fr-FR" sz="1800" b="1">
              <a:latin typeface="Comic Sans MS" panose="030F0702030302020204" pitchFamily="66" charset="0"/>
            </a:endParaRPr>
          </a:p>
          <a:p>
            <a:endParaRPr lang="fr-FR" altLang="fr-FR" sz="1600" b="1">
              <a:latin typeface="Comic Sans MS" panose="030F0702030302020204" pitchFamily="66" charset="0"/>
            </a:endParaRPr>
          </a:p>
          <a:p>
            <a:pPr algn="just"/>
            <a:r>
              <a:rPr lang="fr-FR" altLang="fr-FR" sz="1200">
                <a:latin typeface="Comic Sans MS" panose="030F0702030302020204" pitchFamily="66" charset="0"/>
              </a:rPr>
              <a:t>Remarques : 	-un chromosome est en fait + long et contient + de gènes que sur le schéma</a:t>
            </a:r>
          </a:p>
          <a:p>
            <a:pPr algn="just"/>
            <a:r>
              <a:rPr lang="fr-FR" altLang="fr-FR" sz="1200">
                <a:latin typeface="Comic Sans MS" panose="030F0702030302020204" pitchFamily="66" charset="0"/>
              </a:rPr>
              <a:t>	-un gène est en fait + long (contient + de bases azotées </a:t>
            </a:r>
            <a:r>
              <a:rPr lang="fr-FR" altLang="fr-FR" sz="1200" i="1">
                <a:latin typeface="Comic Sans MS" panose="030F0702030302020204" pitchFamily="66" charset="0"/>
              </a:rPr>
              <a:t>-les bâtonnets colorés-</a:t>
            </a:r>
            <a:r>
              <a:rPr lang="fr-FR" altLang="fr-FR" sz="1200">
                <a:latin typeface="Comic Sans MS" panose="030F0702030302020204" pitchFamily="66" charset="0"/>
              </a:rPr>
              <a:t>) que sur le schéma</a:t>
            </a:r>
            <a:endParaRPr lang="fr-FR" altLang="fr-FR" sz="1200" i="1">
              <a:latin typeface="Comic Sans MS" panose="030F0702030302020204" pitchFamily="66" charset="0"/>
            </a:endParaRPr>
          </a:p>
          <a:p>
            <a:endParaRPr lang="fr-FR" altLang="fr-FR" sz="800" i="1">
              <a:latin typeface="Comic Sans MS" panose="030F0702030302020204" pitchFamily="66" charset="0"/>
            </a:endParaRPr>
          </a:p>
          <a:p>
            <a:endParaRPr lang="fr-FR" altLang="fr-FR" sz="2000" b="1">
              <a:latin typeface="Comic Sans MS" panose="030F0702030302020204" pitchFamily="66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211638" y="1376363"/>
            <a:ext cx="7699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fr-FR" sz="2000">
                <a:latin typeface="Comic Sans MS" panose="030F0702030302020204" pitchFamily="66" charset="0"/>
              </a:rPr>
              <a:t>Gène</a:t>
            </a:r>
          </a:p>
        </p:txBody>
      </p:sp>
      <p:sp>
        <p:nvSpPr>
          <p:cNvPr id="22535" name="AutoShape 7"/>
          <p:cNvSpPr>
            <a:spLocks/>
          </p:cNvSpPr>
          <p:nvPr/>
        </p:nvSpPr>
        <p:spPr bwMode="auto">
          <a:xfrm rot="16200000">
            <a:off x="4456113" y="1520825"/>
            <a:ext cx="292100" cy="1517650"/>
          </a:xfrm>
          <a:prstGeom prst="rightBrace">
            <a:avLst>
              <a:gd name="adj1" fmla="val 43297"/>
              <a:gd name="adj2" fmla="val 4922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22536" name="AutoShape 8"/>
          <p:cNvSpPr>
            <a:spLocks/>
          </p:cNvSpPr>
          <p:nvPr/>
        </p:nvSpPr>
        <p:spPr bwMode="auto">
          <a:xfrm rot="5400000" flipV="1">
            <a:off x="6611938" y="1893888"/>
            <a:ext cx="215900" cy="838200"/>
          </a:xfrm>
          <a:prstGeom prst="leftBrace">
            <a:avLst>
              <a:gd name="adj1" fmla="val 32353"/>
              <a:gd name="adj2" fmla="val 5132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372225" y="1412875"/>
            <a:ext cx="7699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fr-FR" sz="2000">
                <a:latin typeface="Comic Sans MS" panose="030F0702030302020204" pitchFamily="66" charset="0"/>
              </a:rPr>
              <a:t>Gène</a:t>
            </a:r>
            <a:endParaRPr lang="fr-FR" altLang="fr-FR">
              <a:latin typeface="Comic Sans MS" panose="030F0702030302020204" pitchFamily="66" charset="0"/>
            </a:endParaRPr>
          </a:p>
        </p:txBody>
      </p:sp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1758950" y="2138363"/>
            <a:ext cx="6096000" cy="1668462"/>
            <a:chOff x="1108" y="1347"/>
            <a:chExt cx="3840" cy="1051"/>
          </a:xfrm>
        </p:grpSpPr>
        <p:grpSp>
          <p:nvGrpSpPr>
            <p:cNvPr id="22539" name="Group 11"/>
            <p:cNvGrpSpPr>
              <a:grpSpLocks/>
            </p:cNvGrpSpPr>
            <p:nvPr/>
          </p:nvGrpSpPr>
          <p:grpSpPr bwMode="auto">
            <a:xfrm rot="-6063835">
              <a:off x="2502" y="-47"/>
              <a:ext cx="1051" cy="3840"/>
              <a:chOff x="2016" y="480"/>
              <a:chExt cx="1051" cy="3840"/>
            </a:xfrm>
          </p:grpSpPr>
          <p:grpSp>
            <p:nvGrpSpPr>
              <p:cNvPr id="22540" name="Group 12"/>
              <p:cNvGrpSpPr>
                <a:grpSpLocks/>
              </p:cNvGrpSpPr>
              <p:nvPr/>
            </p:nvGrpSpPr>
            <p:grpSpPr bwMode="auto">
              <a:xfrm>
                <a:off x="2064" y="480"/>
                <a:ext cx="1003" cy="3580"/>
                <a:chOff x="2064" y="480"/>
                <a:chExt cx="1003" cy="3580"/>
              </a:xfrm>
            </p:grpSpPr>
            <p:grpSp>
              <p:nvGrpSpPr>
                <p:cNvPr id="22541" name="Group 13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22542" name="Freeform 14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22543" name="Freeform 15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22544" name="Group 16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22545" name="Freeform 17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22546" name="Freeform 18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  <p:grpSp>
            <p:nvGrpSpPr>
              <p:cNvPr id="22547" name="Group 19"/>
              <p:cNvGrpSpPr>
                <a:grpSpLocks/>
              </p:cNvGrpSpPr>
              <p:nvPr/>
            </p:nvGrpSpPr>
            <p:grpSpPr bwMode="auto">
              <a:xfrm>
                <a:off x="2016" y="740"/>
                <a:ext cx="1003" cy="3580"/>
                <a:chOff x="2064" y="480"/>
                <a:chExt cx="1003" cy="3580"/>
              </a:xfrm>
            </p:grpSpPr>
            <p:grpSp>
              <p:nvGrpSpPr>
                <p:cNvPr id="22548" name="Group 20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22549" name="Freeform 21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22550" name="Freeform 22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22551" name="Group 23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22552" name="Freeform 24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22553" name="Freeform 25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</p:grpSp>
        <p:grpSp>
          <p:nvGrpSpPr>
            <p:cNvPr id="22554" name="Group 26"/>
            <p:cNvGrpSpPr>
              <a:grpSpLocks/>
            </p:cNvGrpSpPr>
            <p:nvPr/>
          </p:nvGrpSpPr>
          <p:grpSpPr bwMode="auto">
            <a:xfrm rot="-21696096">
              <a:off x="1969" y="1583"/>
              <a:ext cx="48" cy="192"/>
              <a:chOff x="2928" y="528"/>
              <a:chExt cx="0" cy="240"/>
            </a:xfrm>
          </p:grpSpPr>
          <p:sp>
            <p:nvSpPr>
              <p:cNvPr id="22555" name="Line 2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556" name="Line 2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557" name="Group 29"/>
            <p:cNvGrpSpPr>
              <a:grpSpLocks/>
            </p:cNvGrpSpPr>
            <p:nvPr/>
          </p:nvGrpSpPr>
          <p:grpSpPr bwMode="auto">
            <a:xfrm rot="-10757062">
              <a:off x="2302" y="2016"/>
              <a:ext cx="49" cy="47"/>
              <a:chOff x="2928" y="528"/>
              <a:chExt cx="0" cy="240"/>
            </a:xfrm>
          </p:grpSpPr>
          <p:sp>
            <p:nvSpPr>
              <p:cNvPr id="22558" name="Line 3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559" name="Line 3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560" name="Group 32"/>
            <p:cNvGrpSpPr>
              <a:grpSpLocks/>
            </p:cNvGrpSpPr>
            <p:nvPr/>
          </p:nvGrpSpPr>
          <p:grpSpPr bwMode="auto">
            <a:xfrm rot="-10919804">
              <a:off x="2208" y="1920"/>
              <a:ext cx="48" cy="192"/>
              <a:chOff x="2928" y="528"/>
              <a:chExt cx="0" cy="240"/>
            </a:xfrm>
          </p:grpSpPr>
          <p:sp>
            <p:nvSpPr>
              <p:cNvPr id="22561" name="Line 3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562" name="Line 3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563" name="Group 35"/>
            <p:cNvGrpSpPr>
              <a:grpSpLocks/>
            </p:cNvGrpSpPr>
            <p:nvPr/>
          </p:nvGrpSpPr>
          <p:grpSpPr bwMode="auto">
            <a:xfrm rot="3846" flipH="1">
              <a:off x="1535" y="1727"/>
              <a:ext cx="48" cy="240"/>
              <a:chOff x="3600" y="1200"/>
              <a:chExt cx="0" cy="240"/>
            </a:xfrm>
          </p:grpSpPr>
          <p:sp>
            <p:nvSpPr>
              <p:cNvPr id="22564" name="Line 36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565" name="Line 37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566" name="Group 38"/>
            <p:cNvGrpSpPr>
              <a:grpSpLocks/>
            </p:cNvGrpSpPr>
            <p:nvPr/>
          </p:nvGrpSpPr>
          <p:grpSpPr bwMode="auto">
            <a:xfrm rot="-10848682">
              <a:off x="2017" y="1583"/>
              <a:ext cx="48" cy="432"/>
              <a:chOff x="3600" y="1200"/>
              <a:chExt cx="0" cy="240"/>
            </a:xfrm>
          </p:grpSpPr>
          <p:sp>
            <p:nvSpPr>
              <p:cNvPr id="22567" name="Line 3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568" name="Line 4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569" name="Group 41"/>
            <p:cNvGrpSpPr>
              <a:grpSpLocks/>
            </p:cNvGrpSpPr>
            <p:nvPr/>
          </p:nvGrpSpPr>
          <p:grpSpPr bwMode="auto">
            <a:xfrm rot="-10815897">
              <a:off x="2400" y="1823"/>
              <a:ext cx="48" cy="288"/>
              <a:chOff x="3600" y="1200"/>
              <a:chExt cx="0" cy="240"/>
            </a:xfrm>
          </p:grpSpPr>
          <p:sp>
            <p:nvSpPr>
              <p:cNvPr id="22570" name="Line 42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571" name="Line 43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572" name="Group 44"/>
            <p:cNvGrpSpPr>
              <a:grpSpLocks/>
            </p:cNvGrpSpPr>
            <p:nvPr/>
          </p:nvGrpSpPr>
          <p:grpSpPr bwMode="auto">
            <a:xfrm rot="64559" flipH="1">
              <a:off x="4319" y="1679"/>
              <a:ext cx="51" cy="480"/>
              <a:chOff x="2928" y="528"/>
              <a:chExt cx="0" cy="240"/>
            </a:xfrm>
          </p:grpSpPr>
          <p:sp>
            <p:nvSpPr>
              <p:cNvPr id="22573" name="Line 4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574" name="Line 4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575" name="Group 47"/>
            <p:cNvGrpSpPr>
              <a:grpSpLocks/>
            </p:cNvGrpSpPr>
            <p:nvPr/>
          </p:nvGrpSpPr>
          <p:grpSpPr bwMode="auto">
            <a:xfrm rot="-10777600">
              <a:off x="3311" y="1823"/>
              <a:ext cx="48" cy="336"/>
              <a:chOff x="3600" y="1200"/>
              <a:chExt cx="0" cy="240"/>
            </a:xfrm>
          </p:grpSpPr>
          <p:sp>
            <p:nvSpPr>
              <p:cNvPr id="22576" name="Line 48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577" name="Line 49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578" name="Group 50"/>
            <p:cNvGrpSpPr>
              <a:grpSpLocks/>
            </p:cNvGrpSpPr>
            <p:nvPr/>
          </p:nvGrpSpPr>
          <p:grpSpPr bwMode="auto">
            <a:xfrm rot="-10896096">
              <a:off x="2927" y="1680"/>
              <a:ext cx="48" cy="433"/>
              <a:chOff x="3600" y="1200"/>
              <a:chExt cx="0" cy="240"/>
            </a:xfrm>
          </p:grpSpPr>
          <p:sp>
            <p:nvSpPr>
              <p:cNvPr id="22579" name="Line 51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580" name="Line 52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581" name="Group 53"/>
            <p:cNvGrpSpPr>
              <a:grpSpLocks/>
            </p:cNvGrpSpPr>
            <p:nvPr/>
          </p:nvGrpSpPr>
          <p:grpSpPr bwMode="auto">
            <a:xfrm rot="-10907968">
              <a:off x="2495" y="1680"/>
              <a:ext cx="48" cy="430"/>
              <a:chOff x="3600" y="1200"/>
              <a:chExt cx="0" cy="240"/>
            </a:xfrm>
          </p:grpSpPr>
          <p:sp>
            <p:nvSpPr>
              <p:cNvPr id="22582" name="Line 5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583" name="Line 5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584" name="Group 56"/>
            <p:cNvGrpSpPr>
              <a:grpSpLocks/>
            </p:cNvGrpSpPr>
            <p:nvPr/>
          </p:nvGrpSpPr>
          <p:grpSpPr bwMode="auto">
            <a:xfrm rot="-82753">
              <a:off x="1344" y="1727"/>
              <a:ext cx="48" cy="240"/>
              <a:chOff x="2928" y="528"/>
              <a:chExt cx="0" cy="240"/>
            </a:xfrm>
          </p:grpSpPr>
          <p:sp>
            <p:nvSpPr>
              <p:cNvPr id="22585" name="Line 5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586" name="Line 5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587" name="Group 59"/>
            <p:cNvGrpSpPr>
              <a:grpSpLocks/>
            </p:cNvGrpSpPr>
            <p:nvPr/>
          </p:nvGrpSpPr>
          <p:grpSpPr bwMode="auto">
            <a:xfrm rot="10663462" flipH="1">
              <a:off x="2590" y="1680"/>
              <a:ext cx="48" cy="288"/>
              <a:chOff x="2928" y="528"/>
              <a:chExt cx="0" cy="240"/>
            </a:xfrm>
          </p:grpSpPr>
          <p:sp>
            <p:nvSpPr>
              <p:cNvPr id="22588" name="Line 6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589" name="Line 6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590" name="Group 62"/>
            <p:cNvGrpSpPr>
              <a:grpSpLocks/>
            </p:cNvGrpSpPr>
            <p:nvPr/>
          </p:nvGrpSpPr>
          <p:grpSpPr bwMode="auto">
            <a:xfrm rot="-10807514">
              <a:off x="1679" y="1582"/>
              <a:ext cx="48" cy="290"/>
              <a:chOff x="2928" y="528"/>
              <a:chExt cx="0" cy="240"/>
            </a:xfrm>
          </p:grpSpPr>
          <p:sp>
            <p:nvSpPr>
              <p:cNvPr id="22591" name="Line 6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592" name="Line 6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593" name="Group 65"/>
            <p:cNvGrpSpPr>
              <a:grpSpLocks/>
            </p:cNvGrpSpPr>
            <p:nvPr/>
          </p:nvGrpSpPr>
          <p:grpSpPr bwMode="auto">
            <a:xfrm rot="3846" flipH="1">
              <a:off x="1776" y="1584"/>
              <a:ext cx="48" cy="96"/>
              <a:chOff x="3600" y="1200"/>
              <a:chExt cx="0" cy="240"/>
            </a:xfrm>
          </p:grpSpPr>
          <p:sp>
            <p:nvSpPr>
              <p:cNvPr id="22594" name="Line 66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595" name="Line 67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596" name="Group 68"/>
            <p:cNvGrpSpPr>
              <a:grpSpLocks/>
            </p:cNvGrpSpPr>
            <p:nvPr/>
          </p:nvGrpSpPr>
          <p:grpSpPr bwMode="auto">
            <a:xfrm rot="-10757062">
              <a:off x="1824" y="1584"/>
              <a:ext cx="49" cy="47"/>
              <a:chOff x="2928" y="528"/>
              <a:chExt cx="0" cy="240"/>
            </a:xfrm>
          </p:grpSpPr>
          <p:sp>
            <p:nvSpPr>
              <p:cNvPr id="22597" name="Line 69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598" name="Line 70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599" name="Group 71"/>
            <p:cNvGrpSpPr>
              <a:grpSpLocks/>
            </p:cNvGrpSpPr>
            <p:nvPr/>
          </p:nvGrpSpPr>
          <p:grpSpPr bwMode="auto">
            <a:xfrm rot="-10807514">
              <a:off x="1583" y="1584"/>
              <a:ext cx="48" cy="384"/>
              <a:chOff x="2928" y="528"/>
              <a:chExt cx="0" cy="240"/>
            </a:xfrm>
          </p:grpSpPr>
          <p:sp>
            <p:nvSpPr>
              <p:cNvPr id="22600" name="Line 7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01" name="Line 7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02" name="Group 74"/>
            <p:cNvGrpSpPr>
              <a:grpSpLocks/>
            </p:cNvGrpSpPr>
            <p:nvPr/>
          </p:nvGrpSpPr>
          <p:grpSpPr bwMode="auto">
            <a:xfrm rot="3846" flipH="1">
              <a:off x="1440" y="1872"/>
              <a:ext cx="48" cy="96"/>
              <a:chOff x="3600" y="1200"/>
              <a:chExt cx="0" cy="240"/>
            </a:xfrm>
          </p:grpSpPr>
          <p:sp>
            <p:nvSpPr>
              <p:cNvPr id="22603" name="Line 75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04" name="Line 76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05" name="Group 77"/>
            <p:cNvGrpSpPr>
              <a:grpSpLocks/>
            </p:cNvGrpSpPr>
            <p:nvPr/>
          </p:nvGrpSpPr>
          <p:grpSpPr bwMode="auto">
            <a:xfrm rot="-10807514">
              <a:off x="3024" y="1776"/>
              <a:ext cx="48" cy="384"/>
              <a:chOff x="2928" y="528"/>
              <a:chExt cx="0" cy="240"/>
            </a:xfrm>
          </p:grpSpPr>
          <p:sp>
            <p:nvSpPr>
              <p:cNvPr id="22606" name="Line 7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07" name="Line 7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08" name="Group 80"/>
            <p:cNvGrpSpPr>
              <a:grpSpLocks/>
            </p:cNvGrpSpPr>
            <p:nvPr/>
          </p:nvGrpSpPr>
          <p:grpSpPr bwMode="auto">
            <a:xfrm rot="-21696096">
              <a:off x="2880" y="1680"/>
              <a:ext cx="48" cy="192"/>
              <a:chOff x="2928" y="528"/>
              <a:chExt cx="0" cy="240"/>
            </a:xfrm>
          </p:grpSpPr>
          <p:sp>
            <p:nvSpPr>
              <p:cNvPr id="22609" name="Line 8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10" name="Line 8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11" name="Group 83"/>
            <p:cNvGrpSpPr>
              <a:grpSpLocks/>
            </p:cNvGrpSpPr>
            <p:nvPr/>
          </p:nvGrpSpPr>
          <p:grpSpPr bwMode="auto">
            <a:xfrm rot="3846" flipH="1">
              <a:off x="2784" y="1680"/>
              <a:ext cx="48" cy="48"/>
              <a:chOff x="3600" y="1200"/>
              <a:chExt cx="0" cy="240"/>
            </a:xfrm>
          </p:grpSpPr>
          <p:sp>
            <p:nvSpPr>
              <p:cNvPr id="22612" name="Line 8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13" name="Line 8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14" name="Group 86"/>
            <p:cNvGrpSpPr>
              <a:grpSpLocks/>
            </p:cNvGrpSpPr>
            <p:nvPr/>
          </p:nvGrpSpPr>
          <p:grpSpPr bwMode="auto">
            <a:xfrm rot="-10757062">
              <a:off x="2688" y="1728"/>
              <a:ext cx="49" cy="47"/>
              <a:chOff x="2928" y="528"/>
              <a:chExt cx="0" cy="240"/>
            </a:xfrm>
          </p:grpSpPr>
          <p:sp>
            <p:nvSpPr>
              <p:cNvPr id="22615" name="Line 8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16" name="Line 8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17" name="Group 89"/>
            <p:cNvGrpSpPr>
              <a:grpSpLocks/>
            </p:cNvGrpSpPr>
            <p:nvPr/>
          </p:nvGrpSpPr>
          <p:grpSpPr bwMode="auto">
            <a:xfrm rot="-10919804">
              <a:off x="3120" y="1968"/>
              <a:ext cx="48" cy="192"/>
              <a:chOff x="2928" y="528"/>
              <a:chExt cx="0" cy="240"/>
            </a:xfrm>
          </p:grpSpPr>
          <p:sp>
            <p:nvSpPr>
              <p:cNvPr id="22618" name="Line 9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19" name="Line 9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20" name="Group 92"/>
            <p:cNvGrpSpPr>
              <a:grpSpLocks/>
            </p:cNvGrpSpPr>
            <p:nvPr/>
          </p:nvGrpSpPr>
          <p:grpSpPr bwMode="auto">
            <a:xfrm rot="-10807514">
              <a:off x="3408" y="1727"/>
              <a:ext cx="48" cy="432"/>
              <a:chOff x="2928" y="528"/>
              <a:chExt cx="0" cy="240"/>
            </a:xfrm>
          </p:grpSpPr>
          <p:sp>
            <p:nvSpPr>
              <p:cNvPr id="22621" name="Line 9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22" name="Line 9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23" name="Group 95"/>
            <p:cNvGrpSpPr>
              <a:grpSpLocks/>
            </p:cNvGrpSpPr>
            <p:nvPr/>
          </p:nvGrpSpPr>
          <p:grpSpPr bwMode="auto">
            <a:xfrm rot="-82753">
              <a:off x="3552" y="1728"/>
              <a:ext cx="48" cy="288"/>
              <a:chOff x="2928" y="528"/>
              <a:chExt cx="0" cy="240"/>
            </a:xfrm>
          </p:grpSpPr>
          <p:sp>
            <p:nvSpPr>
              <p:cNvPr id="22624" name="Line 9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25" name="Line 9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26" name="Group 98"/>
            <p:cNvGrpSpPr>
              <a:grpSpLocks/>
            </p:cNvGrpSpPr>
            <p:nvPr/>
          </p:nvGrpSpPr>
          <p:grpSpPr bwMode="auto">
            <a:xfrm rot="3846" flipH="1">
              <a:off x="3648" y="1728"/>
              <a:ext cx="48" cy="48"/>
              <a:chOff x="3600" y="1200"/>
              <a:chExt cx="0" cy="240"/>
            </a:xfrm>
          </p:grpSpPr>
          <p:sp>
            <p:nvSpPr>
              <p:cNvPr id="22627" name="Line 9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28" name="Line 10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29" name="Group 101"/>
            <p:cNvGrpSpPr>
              <a:grpSpLocks/>
            </p:cNvGrpSpPr>
            <p:nvPr/>
          </p:nvGrpSpPr>
          <p:grpSpPr bwMode="auto">
            <a:xfrm rot="-10815897">
              <a:off x="3743" y="1680"/>
              <a:ext cx="48" cy="191"/>
              <a:chOff x="3600" y="1200"/>
              <a:chExt cx="0" cy="240"/>
            </a:xfrm>
          </p:grpSpPr>
          <p:sp>
            <p:nvSpPr>
              <p:cNvPr id="22630" name="Line 102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31" name="Line 103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32" name="Group 104"/>
            <p:cNvGrpSpPr>
              <a:grpSpLocks/>
            </p:cNvGrpSpPr>
            <p:nvPr/>
          </p:nvGrpSpPr>
          <p:grpSpPr bwMode="auto">
            <a:xfrm rot="64559" flipH="1">
              <a:off x="3888" y="1728"/>
              <a:ext cx="48" cy="336"/>
              <a:chOff x="2928" y="528"/>
              <a:chExt cx="0" cy="240"/>
            </a:xfrm>
          </p:grpSpPr>
          <p:sp>
            <p:nvSpPr>
              <p:cNvPr id="22633" name="Line 10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34" name="Line 10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35" name="Group 107"/>
            <p:cNvGrpSpPr>
              <a:grpSpLocks/>
            </p:cNvGrpSpPr>
            <p:nvPr/>
          </p:nvGrpSpPr>
          <p:grpSpPr bwMode="auto">
            <a:xfrm rot="10663462" flipH="1">
              <a:off x="3936" y="1774"/>
              <a:ext cx="48" cy="385"/>
              <a:chOff x="2928" y="528"/>
              <a:chExt cx="0" cy="240"/>
            </a:xfrm>
          </p:grpSpPr>
          <p:sp>
            <p:nvSpPr>
              <p:cNvPr id="22636" name="Line 10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37" name="Line 10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38" name="Group 110"/>
            <p:cNvGrpSpPr>
              <a:grpSpLocks/>
            </p:cNvGrpSpPr>
            <p:nvPr/>
          </p:nvGrpSpPr>
          <p:grpSpPr bwMode="auto">
            <a:xfrm rot="-10815897">
              <a:off x="4032" y="1919"/>
              <a:ext cx="48" cy="240"/>
              <a:chOff x="3600" y="1200"/>
              <a:chExt cx="0" cy="240"/>
            </a:xfrm>
          </p:grpSpPr>
          <p:sp>
            <p:nvSpPr>
              <p:cNvPr id="22639" name="Line 111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40" name="Line 112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41" name="Group 113"/>
            <p:cNvGrpSpPr>
              <a:grpSpLocks/>
            </p:cNvGrpSpPr>
            <p:nvPr/>
          </p:nvGrpSpPr>
          <p:grpSpPr bwMode="auto">
            <a:xfrm rot="-10919804">
              <a:off x="4128" y="1968"/>
              <a:ext cx="96" cy="192"/>
              <a:chOff x="2928" y="528"/>
              <a:chExt cx="0" cy="240"/>
            </a:xfrm>
          </p:grpSpPr>
          <p:sp>
            <p:nvSpPr>
              <p:cNvPr id="22642" name="Line 114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43" name="Line 115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44" name="Group 116"/>
            <p:cNvGrpSpPr>
              <a:grpSpLocks/>
            </p:cNvGrpSpPr>
            <p:nvPr/>
          </p:nvGrpSpPr>
          <p:grpSpPr bwMode="auto">
            <a:xfrm rot="-10848682">
              <a:off x="2113" y="1679"/>
              <a:ext cx="48" cy="432"/>
              <a:chOff x="3600" y="1200"/>
              <a:chExt cx="0" cy="240"/>
            </a:xfrm>
          </p:grpSpPr>
          <p:sp>
            <p:nvSpPr>
              <p:cNvPr id="22645" name="Line 117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46" name="Line 118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47" name="Group 119"/>
            <p:cNvGrpSpPr>
              <a:grpSpLocks/>
            </p:cNvGrpSpPr>
            <p:nvPr/>
          </p:nvGrpSpPr>
          <p:grpSpPr bwMode="auto">
            <a:xfrm rot="-10848682">
              <a:off x="4368" y="1680"/>
              <a:ext cx="48" cy="432"/>
              <a:chOff x="3600" y="1200"/>
              <a:chExt cx="0" cy="240"/>
            </a:xfrm>
          </p:grpSpPr>
          <p:sp>
            <p:nvSpPr>
              <p:cNvPr id="22648" name="Line 120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49" name="Line 121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50" name="Group 122"/>
            <p:cNvGrpSpPr>
              <a:grpSpLocks/>
            </p:cNvGrpSpPr>
            <p:nvPr/>
          </p:nvGrpSpPr>
          <p:grpSpPr bwMode="auto">
            <a:xfrm rot="-10919804">
              <a:off x="4416" y="1680"/>
              <a:ext cx="96" cy="192"/>
              <a:chOff x="2928" y="528"/>
              <a:chExt cx="0" cy="240"/>
            </a:xfrm>
          </p:grpSpPr>
          <p:sp>
            <p:nvSpPr>
              <p:cNvPr id="22651" name="Line 12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52" name="Line 12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53" name="Group 125"/>
            <p:cNvGrpSpPr>
              <a:grpSpLocks/>
            </p:cNvGrpSpPr>
            <p:nvPr/>
          </p:nvGrpSpPr>
          <p:grpSpPr bwMode="auto">
            <a:xfrm rot="-10815897">
              <a:off x="4704" y="1680"/>
              <a:ext cx="48" cy="240"/>
              <a:chOff x="3600" y="1200"/>
              <a:chExt cx="0" cy="240"/>
            </a:xfrm>
          </p:grpSpPr>
          <p:sp>
            <p:nvSpPr>
              <p:cNvPr id="22654" name="Line 126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55" name="Line 127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56" name="Group 128"/>
            <p:cNvGrpSpPr>
              <a:grpSpLocks/>
            </p:cNvGrpSpPr>
            <p:nvPr/>
          </p:nvGrpSpPr>
          <p:grpSpPr bwMode="auto">
            <a:xfrm rot="-10919804">
              <a:off x="4560" y="1680"/>
              <a:ext cx="96" cy="144"/>
              <a:chOff x="2928" y="528"/>
              <a:chExt cx="0" cy="240"/>
            </a:xfrm>
          </p:grpSpPr>
          <p:sp>
            <p:nvSpPr>
              <p:cNvPr id="22657" name="Line 129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58" name="Line 130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22659" name="Group 131"/>
            <p:cNvGrpSpPr>
              <a:grpSpLocks/>
            </p:cNvGrpSpPr>
            <p:nvPr/>
          </p:nvGrpSpPr>
          <p:grpSpPr bwMode="auto">
            <a:xfrm rot="-10919804">
              <a:off x="1200" y="1776"/>
              <a:ext cx="48" cy="192"/>
              <a:chOff x="2928" y="528"/>
              <a:chExt cx="0" cy="240"/>
            </a:xfrm>
          </p:grpSpPr>
          <p:sp>
            <p:nvSpPr>
              <p:cNvPr id="22660" name="Line 13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22661" name="Line 13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</p:grpSp>
      <p:sp>
        <p:nvSpPr>
          <p:cNvPr id="22663" name="Text Box 135"/>
          <p:cNvSpPr txBox="1">
            <a:spLocks noChangeArrowheads="1"/>
          </p:cNvSpPr>
          <p:nvPr/>
        </p:nvSpPr>
        <p:spPr bwMode="auto">
          <a:xfrm>
            <a:off x="323850" y="836613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>
                <a:solidFill>
                  <a:schemeClr val="folHlink"/>
                </a:solidFill>
              </a:rPr>
              <a:t>	        </a:t>
            </a:r>
            <a:r>
              <a:rPr lang="fr-FR" altLang="fr-FR" b="1">
                <a:solidFill>
                  <a:srgbClr val="FFCC00"/>
                </a:solidFill>
                <a:latin typeface="Comic Sans MS" panose="030F0702030302020204" pitchFamily="66" charset="0"/>
              </a:rPr>
              <a:t>Un Gène</a:t>
            </a:r>
            <a:endParaRPr lang="fr-FR" altLang="fr-FR">
              <a:solidFill>
                <a:srgbClr val="FFCC00"/>
              </a:solidFill>
              <a:latin typeface="Comic Sans MS" panose="030F0702030302020204" pitchFamily="66" charset="0"/>
            </a:endParaRPr>
          </a:p>
          <a:p>
            <a:r>
              <a:rPr lang="fr-FR" altLang="fr-FR" sz="2000">
                <a:latin typeface="Comic Sans MS" panose="030F0702030302020204" pitchFamily="66" charset="0"/>
              </a:rPr>
              <a:t>	 </a:t>
            </a:r>
            <a:r>
              <a: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rPr>
              <a:t>= un bout (segment) </a:t>
            </a:r>
          </a:p>
          <a:p>
            <a:r>
              <a:rPr lang="fr-FR" altLang="fr-FR" sz="2000">
                <a:solidFill>
                  <a:schemeClr val="folHlink"/>
                </a:solidFill>
                <a:latin typeface="Comic Sans MS" panose="030F0702030302020204" pitchFamily="66" charset="0"/>
              </a:rPr>
              <a:t>                de chromosome</a:t>
            </a:r>
            <a:endParaRPr lang="fr-FR" altLang="fr-FR" sz="2000">
              <a:latin typeface="Comic Sans MS" panose="030F0702030302020204" pitchFamily="66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1763713" y="1844675"/>
            <a:ext cx="601345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fr-FR" altLang="fr-FR" b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Concrètement, à quoi </a:t>
            </a:r>
            <a:r>
              <a:rPr lang="fr-FR" altLang="fr-FR" b="1">
                <a:solidFill>
                  <a:srgbClr val="FF9933"/>
                </a:solidFill>
                <a:latin typeface="Comic Sans MS" panose="030F0702030302020204" pitchFamily="66" charset="0"/>
              </a:rPr>
              <a:t>sert</a:t>
            </a:r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l’information contenue dans un gène?...</a:t>
            </a:r>
          </a:p>
          <a:p>
            <a:pPr algn="ctr"/>
            <a:endParaRPr lang="fr-FR" altLang="fr-FR" b="1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altLang="fr-FR" b="1">
                <a:solidFill>
                  <a:srgbClr val="FF9933"/>
                </a:solidFill>
                <a:latin typeface="Comic Sans MS" panose="030F0702030302020204" pitchFamily="66" charset="0"/>
              </a:rPr>
              <a:t>De quelle façon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cette information </a:t>
            </a:r>
          </a:p>
          <a:p>
            <a:pPr algn="ctr"/>
            <a:r>
              <a:rPr lang="fr-FR" altLang="fr-FR" b="1">
                <a:solidFill>
                  <a:srgbClr val="FF9933"/>
                </a:solidFill>
                <a:latin typeface="Comic Sans MS" panose="030F0702030302020204" pitchFamily="66" charset="0"/>
              </a:rPr>
              <a:t>détermine-t-elle</a:t>
            </a:r>
          </a:p>
          <a:p>
            <a:pPr algn="ctr"/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une </a:t>
            </a:r>
            <a:r>
              <a:rPr lang="fr-FR" altLang="fr-FR" b="1">
                <a:solidFill>
                  <a:srgbClr val="FF9933"/>
                </a:solidFill>
                <a:latin typeface="Comic Sans MS" panose="030F0702030302020204" pitchFamily="66" charset="0"/>
              </a:rPr>
              <a:t>caractéristique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 de l’individu </a:t>
            </a:r>
          </a:p>
          <a:p>
            <a:pPr algn="ctr"/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qui la possède dans son génome?</a:t>
            </a:r>
          </a:p>
          <a:p>
            <a:pPr algn="ctr"/>
            <a:endParaRPr lang="fr-FR" altLang="fr-FR" b="1">
              <a:solidFill>
                <a:schemeClr val="folHlink"/>
              </a:solidFill>
              <a:latin typeface="Comic Sans MS" panose="030F0702030302020204" pitchFamily="66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914400" y="1143000"/>
            <a:ext cx="7620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sz="3200" b="1">
                <a:solidFill>
                  <a:schemeClr val="folHlink"/>
                </a:solidFill>
                <a:latin typeface="Comic Sans MS" panose="030F0702030302020204" pitchFamily="66" charset="0"/>
              </a:rPr>
              <a:t>Dans l’ADN, l’information génétique est écrite avec </a:t>
            </a:r>
          </a:p>
          <a:p>
            <a:pPr algn="ctr"/>
            <a:r>
              <a:rPr lang="fr-FR" altLang="fr-FR" sz="3200" b="1">
                <a:solidFill>
                  <a:schemeClr val="folHlink"/>
                </a:solidFill>
                <a:latin typeface="Comic Sans MS" panose="030F0702030302020204" pitchFamily="66" charset="0"/>
              </a:rPr>
              <a:t>un </a:t>
            </a:r>
            <a:r>
              <a:rPr lang="fr-FR" altLang="fr-FR" sz="3200" b="1">
                <a:solidFill>
                  <a:srgbClr val="FF8000"/>
                </a:solidFill>
                <a:latin typeface="Comic Sans MS" panose="030F0702030302020204" pitchFamily="66" charset="0"/>
              </a:rPr>
              <a:t>alphabet</a:t>
            </a:r>
            <a:r>
              <a:rPr lang="fr-FR" altLang="fr-FR" sz="3200" b="1">
                <a:solidFill>
                  <a:schemeClr val="folHlink"/>
                </a:solidFill>
                <a:latin typeface="Comic Sans MS" panose="030F0702030302020204" pitchFamily="66" charset="0"/>
              </a:rPr>
              <a:t> de 4 lettres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 : </a:t>
            </a:r>
          </a:p>
          <a:p>
            <a:pPr algn="ctr"/>
            <a:r>
              <a:rPr lang="fr-FR" altLang="fr-FR" sz="3200" b="1">
                <a:solidFill>
                  <a:schemeClr val="folHlink"/>
                </a:solidFill>
                <a:latin typeface="Comic Sans MS" panose="030F0702030302020204" pitchFamily="66" charset="0"/>
              </a:rPr>
              <a:t>les bases azotées </a:t>
            </a:r>
            <a:r>
              <a:rPr lang="fr-FR" altLang="fr-FR" sz="3200" b="1">
                <a:solidFill>
                  <a:srgbClr val="FF8000"/>
                </a:solidFill>
                <a:latin typeface="Comic Sans MS" panose="030F0702030302020204" pitchFamily="66" charset="0"/>
              </a:rPr>
              <a:t>A,</a:t>
            </a:r>
            <a:r>
              <a:rPr lang="fr-FR" altLang="fr-FR" sz="3200" b="1">
                <a:latin typeface="Comic Sans MS" panose="030F0702030302020204" pitchFamily="66" charset="0"/>
              </a:rPr>
              <a:t> </a:t>
            </a:r>
            <a:r>
              <a:rPr lang="fr-FR" altLang="fr-FR" sz="3200" b="1">
                <a:solidFill>
                  <a:srgbClr val="00FF00"/>
                </a:solidFill>
                <a:latin typeface="Comic Sans MS" panose="030F0702030302020204" pitchFamily="66" charset="0"/>
              </a:rPr>
              <a:t>C,</a:t>
            </a:r>
            <a:r>
              <a:rPr lang="fr-FR" altLang="fr-FR" sz="3200" b="1">
                <a:latin typeface="Comic Sans MS" panose="030F0702030302020204" pitchFamily="66" charset="0"/>
              </a:rPr>
              <a:t> </a:t>
            </a:r>
            <a:r>
              <a:rPr lang="fr-FR" altLang="fr-FR" sz="3200" b="1">
                <a:solidFill>
                  <a:srgbClr val="FF0000"/>
                </a:solidFill>
                <a:latin typeface="Comic Sans MS" panose="030F0702030302020204" pitchFamily="66" charset="0"/>
              </a:rPr>
              <a:t>G,</a:t>
            </a:r>
            <a:r>
              <a:rPr lang="fr-FR" altLang="fr-FR" sz="2000" b="1">
                <a:latin typeface="Comic Sans MS" panose="030F0702030302020204" pitchFamily="66" charset="0"/>
              </a:rPr>
              <a:t> </a:t>
            </a:r>
            <a:r>
              <a:rPr lang="fr-FR" altLang="fr-FR" sz="3200" b="1">
                <a:solidFill>
                  <a:schemeClr val="folHlink"/>
                </a:solidFill>
                <a:latin typeface="Comic Sans MS" panose="030F0702030302020204" pitchFamily="66" charset="0"/>
              </a:rPr>
              <a:t>et </a:t>
            </a:r>
            <a:r>
              <a:rPr lang="fr-FR" altLang="fr-FR" sz="3200" b="1">
                <a:solidFill>
                  <a:srgbClr val="66CCFF"/>
                </a:solidFill>
                <a:latin typeface="Comic Sans MS" panose="030F0702030302020204" pitchFamily="66" charset="0"/>
              </a:rPr>
              <a:t>T</a:t>
            </a:r>
            <a:r>
              <a:rPr lang="fr-FR" altLang="fr-FR" sz="3200" b="1">
                <a:solidFill>
                  <a:schemeClr val="folHlink"/>
                </a:solidFill>
                <a:latin typeface="Comic Sans MS" panose="030F0702030302020204" pitchFamily="66" charset="0"/>
              </a:rPr>
              <a:t>.</a:t>
            </a:r>
            <a:endParaRPr lang="fr-FR" altLang="fr-FR" sz="2000" b="1">
              <a:solidFill>
                <a:schemeClr val="folHlink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086" name="Group 14"/>
          <p:cNvGrpSpPr>
            <a:grpSpLocks/>
          </p:cNvGrpSpPr>
          <p:nvPr/>
        </p:nvGrpSpPr>
        <p:grpSpPr bwMode="auto">
          <a:xfrm>
            <a:off x="1524000" y="3543300"/>
            <a:ext cx="2973388" cy="677863"/>
            <a:chOff x="1008" y="1791"/>
            <a:chExt cx="1873" cy="427"/>
          </a:xfrm>
        </p:grpSpPr>
        <p:sp>
          <p:nvSpPr>
            <p:cNvPr id="3075" name="WordArt 3"/>
            <p:cNvSpPr>
              <a:spLocks noChangeArrowheads="1" noChangeShapeType="1" noTextEdit="1"/>
            </p:cNvSpPr>
            <p:nvPr/>
          </p:nvSpPr>
          <p:spPr bwMode="auto">
            <a:xfrm rot="5760">
              <a:off x="1008" y="1872"/>
              <a:ext cx="1873" cy="2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fr-CA" kern="10" spc="-240">
                  <a:ln w="12700">
                    <a:solidFill>
                      <a:srgbClr val="000099"/>
                    </a:solidFill>
                    <a:round/>
                    <a:headEnd/>
                    <a:tailEnd/>
                  </a:ln>
                  <a:solidFill>
                    <a:srgbClr val="FF8000"/>
                  </a:solidFill>
                  <a:effectLst>
                    <a:outerShdw dist="125724" dir="18900000" algn="ctr" rotWithShape="0">
                      <a:srgbClr val="000099"/>
                    </a:outerShdw>
                  </a:effectLst>
                  <a:latin typeface="Impact" panose="020B0806030902050204" pitchFamily="34" charset="0"/>
                </a:rPr>
                <a:t>-Base Adénine-</a:t>
              </a:r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auto">
            <a:xfrm>
              <a:off x="1667" y="1791"/>
              <a:ext cx="368" cy="427"/>
            </a:xfrm>
            <a:custGeom>
              <a:avLst/>
              <a:gdLst>
                <a:gd name="T0" fmla="*/ 351 w 368"/>
                <a:gd name="T1" fmla="*/ 91 h 427"/>
                <a:gd name="T2" fmla="*/ 278 w 368"/>
                <a:gd name="T3" fmla="*/ 36 h 427"/>
                <a:gd name="T4" fmla="*/ 187 w 368"/>
                <a:gd name="T5" fmla="*/ 0 h 427"/>
                <a:gd name="T6" fmla="*/ 60 w 368"/>
                <a:gd name="T7" fmla="*/ 36 h 427"/>
                <a:gd name="T8" fmla="*/ 33 w 368"/>
                <a:gd name="T9" fmla="*/ 118 h 427"/>
                <a:gd name="T10" fmla="*/ 24 w 368"/>
                <a:gd name="T11" fmla="*/ 145 h 427"/>
                <a:gd name="T12" fmla="*/ 15 w 368"/>
                <a:gd name="T13" fmla="*/ 172 h 427"/>
                <a:gd name="T14" fmla="*/ 69 w 368"/>
                <a:gd name="T15" fmla="*/ 336 h 427"/>
                <a:gd name="T16" fmla="*/ 142 w 368"/>
                <a:gd name="T17" fmla="*/ 427 h 427"/>
                <a:gd name="T18" fmla="*/ 251 w 368"/>
                <a:gd name="T19" fmla="*/ 409 h 427"/>
                <a:gd name="T20" fmla="*/ 342 w 368"/>
                <a:gd name="T21" fmla="*/ 282 h 427"/>
                <a:gd name="T22" fmla="*/ 251 w 368"/>
                <a:gd name="T23" fmla="*/ 45 h 427"/>
                <a:gd name="T24" fmla="*/ 233 w 368"/>
                <a:gd name="T25" fmla="*/ 9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8" h="427">
                  <a:moveTo>
                    <a:pt x="351" y="91"/>
                  </a:moveTo>
                  <a:cubicBezTo>
                    <a:pt x="299" y="37"/>
                    <a:pt x="326" y="51"/>
                    <a:pt x="278" y="36"/>
                  </a:cubicBezTo>
                  <a:cubicBezTo>
                    <a:pt x="247" y="15"/>
                    <a:pt x="223" y="8"/>
                    <a:pt x="187" y="0"/>
                  </a:cubicBezTo>
                  <a:cubicBezTo>
                    <a:pt x="129" y="7"/>
                    <a:pt x="104" y="6"/>
                    <a:pt x="60" y="36"/>
                  </a:cubicBezTo>
                  <a:cubicBezTo>
                    <a:pt x="39" y="100"/>
                    <a:pt x="48" y="72"/>
                    <a:pt x="33" y="118"/>
                  </a:cubicBezTo>
                  <a:cubicBezTo>
                    <a:pt x="30" y="127"/>
                    <a:pt x="27" y="136"/>
                    <a:pt x="24" y="145"/>
                  </a:cubicBezTo>
                  <a:cubicBezTo>
                    <a:pt x="21" y="154"/>
                    <a:pt x="15" y="172"/>
                    <a:pt x="15" y="172"/>
                  </a:cubicBezTo>
                  <a:cubicBezTo>
                    <a:pt x="19" y="234"/>
                    <a:pt x="0" y="313"/>
                    <a:pt x="69" y="336"/>
                  </a:cubicBezTo>
                  <a:cubicBezTo>
                    <a:pt x="81" y="373"/>
                    <a:pt x="109" y="405"/>
                    <a:pt x="142" y="427"/>
                  </a:cubicBezTo>
                  <a:cubicBezTo>
                    <a:pt x="178" y="421"/>
                    <a:pt x="215" y="417"/>
                    <a:pt x="251" y="409"/>
                  </a:cubicBezTo>
                  <a:cubicBezTo>
                    <a:pt x="303" y="395"/>
                    <a:pt x="314" y="323"/>
                    <a:pt x="342" y="282"/>
                  </a:cubicBezTo>
                  <a:cubicBezTo>
                    <a:pt x="368" y="198"/>
                    <a:pt x="321" y="92"/>
                    <a:pt x="251" y="45"/>
                  </a:cubicBezTo>
                  <a:cubicBezTo>
                    <a:pt x="240" y="13"/>
                    <a:pt x="248" y="24"/>
                    <a:pt x="233" y="9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4724400" y="4695825"/>
            <a:ext cx="2978150" cy="677863"/>
            <a:chOff x="2928" y="2640"/>
            <a:chExt cx="1876" cy="427"/>
          </a:xfrm>
        </p:grpSpPr>
        <p:sp>
          <p:nvSpPr>
            <p:cNvPr id="3078" name="WordArt 6"/>
            <p:cNvSpPr>
              <a:spLocks noChangeArrowheads="1" noChangeShapeType="1" noTextEdit="1"/>
            </p:cNvSpPr>
            <p:nvPr/>
          </p:nvSpPr>
          <p:spPr bwMode="auto">
            <a:xfrm rot="-36966">
              <a:off x="2928" y="2688"/>
              <a:ext cx="1876" cy="29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fr-CA" kern="10" spc="-240">
                  <a:ln w="12700">
                    <a:solidFill>
                      <a:srgbClr val="0000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125724" dir="18900000" algn="ctr" rotWithShape="0">
                      <a:srgbClr val="000099"/>
                    </a:outerShdw>
                  </a:effectLst>
                  <a:latin typeface="Impact" panose="020B0806030902050204" pitchFamily="34" charset="0"/>
                </a:rPr>
                <a:t>-Base Guanine-</a:t>
              </a:r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auto">
            <a:xfrm>
              <a:off x="3600" y="2640"/>
              <a:ext cx="368" cy="427"/>
            </a:xfrm>
            <a:custGeom>
              <a:avLst/>
              <a:gdLst>
                <a:gd name="T0" fmla="*/ 351 w 368"/>
                <a:gd name="T1" fmla="*/ 91 h 427"/>
                <a:gd name="T2" fmla="*/ 278 w 368"/>
                <a:gd name="T3" fmla="*/ 36 h 427"/>
                <a:gd name="T4" fmla="*/ 187 w 368"/>
                <a:gd name="T5" fmla="*/ 0 h 427"/>
                <a:gd name="T6" fmla="*/ 60 w 368"/>
                <a:gd name="T7" fmla="*/ 36 h 427"/>
                <a:gd name="T8" fmla="*/ 33 w 368"/>
                <a:gd name="T9" fmla="*/ 118 h 427"/>
                <a:gd name="T10" fmla="*/ 24 w 368"/>
                <a:gd name="T11" fmla="*/ 145 h 427"/>
                <a:gd name="T12" fmla="*/ 15 w 368"/>
                <a:gd name="T13" fmla="*/ 172 h 427"/>
                <a:gd name="T14" fmla="*/ 69 w 368"/>
                <a:gd name="T15" fmla="*/ 336 h 427"/>
                <a:gd name="T16" fmla="*/ 142 w 368"/>
                <a:gd name="T17" fmla="*/ 427 h 427"/>
                <a:gd name="T18" fmla="*/ 251 w 368"/>
                <a:gd name="T19" fmla="*/ 409 h 427"/>
                <a:gd name="T20" fmla="*/ 342 w 368"/>
                <a:gd name="T21" fmla="*/ 282 h 427"/>
                <a:gd name="T22" fmla="*/ 251 w 368"/>
                <a:gd name="T23" fmla="*/ 45 h 427"/>
                <a:gd name="T24" fmla="*/ 233 w 368"/>
                <a:gd name="T25" fmla="*/ 9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8" h="427">
                  <a:moveTo>
                    <a:pt x="351" y="91"/>
                  </a:moveTo>
                  <a:cubicBezTo>
                    <a:pt x="299" y="37"/>
                    <a:pt x="326" y="51"/>
                    <a:pt x="278" y="36"/>
                  </a:cubicBezTo>
                  <a:cubicBezTo>
                    <a:pt x="247" y="15"/>
                    <a:pt x="223" y="8"/>
                    <a:pt x="187" y="0"/>
                  </a:cubicBezTo>
                  <a:cubicBezTo>
                    <a:pt x="129" y="7"/>
                    <a:pt x="104" y="6"/>
                    <a:pt x="60" y="36"/>
                  </a:cubicBezTo>
                  <a:cubicBezTo>
                    <a:pt x="39" y="100"/>
                    <a:pt x="48" y="72"/>
                    <a:pt x="33" y="118"/>
                  </a:cubicBezTo>
                  <a:cubicBezTo>
                    <a:pt x="30" y="127"/>
                    <a:pt x="27" y="136"/>
                    <a:pt x="24" y="145"/>
                  </a:cubicBezTo>
                  <a:cubicBezTo>
                    <a:pt x="21" y="154"/>
                    <a:pt x="15" y="172"/>
                    <a:pt x="15" y="172"/>
                  </a:cubicBezTo>
                  <a:cubicBezTo>
                    <a:pt x="19" y="234"/>
                    <a:pt x="0" y="313"/>
                    <a:pt x="69" y="336"/>
                  </a:cubicBezTo>
                  <a:cubicBezTo>
                    <a:pt x="81" y="373"/>
                    <a:pt x="109" y="405"/>
                    <a:pt x="142" y="427"/>
                  </a:cubicBezTo>
                  <a:cubicBezTo>
                    <a:pt x="178" y="421"/>
                    <a:pt x="215" y="417"/>
                    <a:pt x="251" y="409"/>
                  </a:cubicBezTo>
                  <a:cubicBezTo>
                    <a:pt x="303" y="395"/>
                    <a:pt x="314" y="323"/>
                    <a:pt x="342" y="282"/>
                  </a:cubicBezTo>
                  <a:cubicBezTo>
                    <a:pt x="368" y="198"/>
                    <a:pt x="321" y="92"/>
                    <a:pt x="251" y="45"/>
                  </a:cubicBezTo>
                  <a:cubicBezTo>
                    <a:pt x="240" y="13"/>
                    <a:pt x="248" y="24"/>
                    <a:pt x="233" y="9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371600" y="4695825"/>
            <a:ext cx="3124200" cy="677863"/>
            <a:chOff x="864" y="2640"/>
            <a:chExt cx="1968" cy="427"/>
          </a:xfrm>
        </p:grpSpPr>
        <p:sp>
          <p:nvSpPr>
            <p:cNvPr id="3077" name="WordArt 5"/>
            <p:cNvSpPr>
              <a:spLocks noChangeArrowheads="1" noChangeShapeType="1" noTextEdit="1"/>
            </p:cNvSpPr>
            <p:nvPr/>
          </p:nvSpPr>
          <p:spPr bwMode="auto">
            <a:xfrm rot="-36966">
              <a:off x="864" y="2688"/>
              <a:ext cx="1968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fr-CA" kern="10" spc="-240">
                  <a:ln w="12700">
                    <a:solidFill>
                      <a:srgbClr val="000099"/>
                    </a:solidFill>
                    <a:round/>
                    <a:headEnd/>
                    <a:tailEnd/>
                  </a:ln>
                  <a:solidFill>
                    <a:srgbClr val="00FF00"/>
                  </a:solidFill>
                  <a:effectLst>
                    <a:outerShdw dist="125724" dir="18900000" algn="ctr" rotWithShape="0">
                      <a:srgbClr val="000099"/>
                    </a:outerShdw>
                  </a:effectLst>
                  <a:latin typeface="Impact" panose="020B0806030902050204" pitchFamily="34" charset="0"/>
                </a:rPr>
                <a:t>-Base Cytosine-</a:t>
              </a:r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auto">
            <a:xfrm>
              <a:off x="1536" y="2640"/>
              <a:ext cx="368" cy="427"/>
            </a:xfrm>
            <a:custGeom>
              <a:avLst/>
              <a:gdLst>
                <a:gd name="T0" fmla="*/ 351 w 368"/>
                <a:gd name="T1" fmla="*/ 91 h 427"/>
                <a:gd name="T2" fmla="*/ 278 w 368"/>
                <a:gd name="T3" fmla="*/ 36 h 427"/>
                <a:gd name="T4" fmla="*/ 187 w 368"/>
                <a:gd name="T5" fmla="*/ 0 h 427"/>
                <a:gd name="T6" fmla="*/ 60 w 368"/>
                <a:gd name="T7" fmla="*/ 36 h 427"/>
                <a:gd name="T8" fmla="*/ 33 w 368"/>
                <a:gd name="T9" fmla="*/ 118 h 427"/>
                <a:gd name="T10" fmla="*/ 24 w 368"/>
                <a:gd name="T11" fmla="*/ 145 h 427"/>
                <a:gd name="T12" fmla="*/ 15 w 368"/>
                <a:gd name="T13" fmla="*/ 172 h 427"/>
                <a:gd name="T14" fmla="*/ 69 w 368"/>
                <a:gd name="T15" fmla="*/ 336 h 427"/>
                <a:gd name="T16" fmla="*/ 142 w 368"/>
                <a:gd name="T17" fmla="*/ 427 h 427"/>
                <a:gd name="T18" fmla="*/ 251 w 368"/>
                <a:gd name="T19" fmla="*/ 409 h 427"/>
                <a:gd name="T20" fmla="*/ 342 w 368"/>
                <a:gd name="T21" fmla="*/ 282 h 427"/>
                <a:gd name="T22" fmla="*/ 251 w 368"/>
                <a:gd name="T23" fmla="*/ 45 h 427"/>
                <a:gd name="T24" fmla="*/ 233 w 368"/>
                <a:gd name="T25" fmla="*/ 9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8" h="427">
                  <a:moveTo>
                    <a:pt x="351" y="91"/>
                  </a:moveTo>
                  <a:cubicBezTo>
                    <a:pt x="299" y="37"/>
                    <a:pt x="326" y="51"/>
                    <a:pt x="278" y="36"/>
                  </a:cubicBezTo>
                  <a:cubicBezTo>
                    <a:pt x="247" y="15"/>
                    <a:pt x="223" y="8"/>
                    <a:pt x="187" y="0"/>
                  </a:cubicBezTo>
                  <a:cubicBezTo>
                    <a:pt x="129" y="7"/>
                    <a:pt x="104" y="6"/>
                    <a:pt x="60" y="36"/>
                  </a:cubicBezTo>
                  <a:cubicBezTo>
                    <a:pt x="39" y="100"/>
                    <a:pt x="48" y="72"/>
                    <a:pt x="33" y="118"/>
                  </a:cubicBezTo>
                  <a:cubicBezTo>
                    <a:pt x="30" y="127"/>
                    <a:pt x="27" y="136"/>
                    <a:pt x="24" y="145"/>
                  </a:cubicBezTo>
                  <a:cubicBezTo>
                    <a:pt x="21" y="154"/>
                    <a:pt x="15" y="172"/>
                    <a:pt x="15" y="172"/>
                  </a:cubicBezTo>
                  <a:cubicBezTo>
                    <a:pt x="19" y="234"/>
                    <a:pt x="0" y="313"/>
                    <a:pt x="69" y="336"/>
                  </a:cubicBezTo>
                  <a:cubicBezTo>
                    <a:pt x="81" y="373"/>
                    <a:pt x="109" y="405"/>
                    <a:pt x="142" y="427"/>
                  </a:cubicBezTo>
                  <a:cubicBezTo>
                    <a:pt x="178" y="421"/>
                    <a:pt x="215" y="417"/>
                    <a:pt x="251" y="409"/>
                  </a:cubicBezTo>
                  <a:cubicBezTo>
                    <a:pt x="303" y="395"/>
                    <a:pt x="314" y="323"/>
                    <a:pt x="342" y="282"/>
                  </a:cubicBezTo>
                  <a:cubicBezTo>
                    <a:pt x="368" y="198"/>
                    <a:pt x="321" y="92"/>
                    <a:pt x="251" y="45"/>
                  </a:cubicBezTo>
                  <a:cubicBezTo>
                    <a:pt x="240" y="13"/>
                    <a:pt x="248" y="24"/>
                    <a:pt x="233" y="9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  <p:grpSp>
        <p:nvGrpSpPr>
          <p:cNvPr id="3087" name="Group 15"/>
          <p:cNvGrpSpPr>
            <a:grpSpLocks/>
          </p:cNvGrpSpPr>
          <p:nvPr/>
        </p:nvGrpSpPr>
        <p:grpSpPr bwMode="auto">
          <a:xfrm>
            <a:off x="4800600" y="3614738"/>
            <a:ext cx="2895600" cy="677862"/>
            <a:chOff x="3024" y="1824"/>
            <a:chExt cx="1824" cy="427"/>
          </a:xfrm>
        </p:grpSpPr>
        <p:sp>
          <p:nvSpPr>
            <p:cNvPr id="3076" name="WordArt 4"/>
            <p:cNvSpPr>
              <a:spLocks noChangeArrowheads="1" noChangeShapeType="1" noTextEdit="1"/>
            </p:cNvSpPr>
            <p:nvPr/>
          </p:nvSpPr>
          <p:spPr bwMode="auto">
            <a:xfrm rot="5760">
              <a:off x="3024" y="1872"/>
              <a:ext cx="1824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fr-CA" kern="10" spc="-240">
                  <a:ln w="12700">
                    <a:solidFill>
                      <a:srgbClr val="000099"/>
                    </a:solidFill>
                    <a:round/>
                    <a:headEnd/>
                    <a:tailEnd/>
                  </a:ln>
                  <a:solidFill>
                    <a:srgbClr val="33CCFF"/>
                  </a:solidFill>
                  <a:effectLst>
                    <a:outerShdw dist="125724" dir="18900000" algn="ctr" rotWithShape="0">
                      <a:srgbClr val="000099"/>
                    </a:outerShdw>
                  </a:effectLst>
                  <a:latin typeface="Impact" panose="020B0806030902050204" pitchFamily="34" charset="0"/>
                </a:rPr>
                <a:t>-Base Thymine-</a:t>
              </a:r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auto">
            <a:xfrm>
              <a:off x="3648" y="1824"/>
              <a:ext cx="368" cy="427"/>
            </a:xfrm>
            <a:custGeom>
              <a:avLst/>
              <a:gdLst>
                <a:gd name="T0" fmla="*/ 351 w 368"/>
                <a:gd name="T1" fmla="*/ 91 h 427"/>
                <a:gd name="T2" fmla="*/ 278 w 368"/>
                <a:gd name="T3" fmla="*/ 36 h 427"/>
                <a:gd name="T4" fmla="*/ 187 w 368"/>
                <a:gd name="T5" fmla="*/ 0 h 427"/>
                <a:gd name="T6" fmla="*/ 60 w 368"/>
                <a:gd name="T7" fmla="*/ 36 h 427"/>
                <a:gd name="T8" fmla="*/ 33 w 368"/>
                <a:gd name="T9" fmla="*/ 118 h 427"/>
                <a:gd name="T10" fmla="*/ 24 w 368"/>
                <a:gd name="T11" fmla="*/ 145 h 427"/>
                <a:gd name="T12" fmla="*/ 15 w 368"/>
                <a:gd name="T13" fmla="*/ 172 h 427"/>
                <a:gd name="T14" fmla="*/ 69 w 368"/>
                <a:gd name="T15" fmla="*/ 336 h 427"/>
                <a:gd name="T16" fmla="*/ 142 w 368"/>
                <a:gd name="T17" fmla="*/ 427 h 427"/>
                <a:gd name="T18" fmla="*/ 251 w 368"/>
                <a:gd name="T19" fmla="*/ 409 h 427"/>
                <a:gd name="T20" fmla="*/ 342 w 368"/>
                <a:gd name="T21" fmla="*/ 282 h 427"/>
                <a:gd name="T22" fmla="*/ 251 w 368"/>
                <a:gd name="T23" fmla="*/ 45 h 427"/>
                <a:gd name="T24" fmla="*/ 233 w 368"/>
                <a:gd name="T25" fmla="*/ 9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8" h="427">
                  <a:moveTo>
                    <a:pt x="351" y="91"/>
                  </a:moveTo>
                  <a:cubicBezTo>
                    <a:pt x="299" y="37"/>
                    <a:pt x="326" y="51"/>
                    <a:pt x="278" y="36"/>
                  </a:cubicBezTo>
                  <a:cubicBezTo>
                    <a:pt x="247" y="15"/>
                    <a:pt x="223" y="8"/>
                    <a:pt x="187" y="0"/>
                  </a:cubicBezTo>
                  <a:cubicBezTo>
                    <a:pt x="129" y="7"/>
                    <a:pt x="104" y="6"/>
                    <a:pt x="60" y="36"/>
                  </a:cubicBezTo>
                  <a:cubicBezTo>
                    <a:pt x="39" y="100"/>
                    <a:pt x="48" y="72"/>
                    <a:pt x="33" y="118"/>
                  </a:cubicBezTo>
                  <a:cubicBezTo>
                    <a:pt x="30" y="127"/>
                    <a:pt x="27" y="136"/>
                    <a:pt x="24" y="145"/>
                  </a:cubicBezTo>
                  <a:cubicBezTo>
                    <a:pt x="21" y="154"/>
                    <a:pt x="15" y="172"/>
                    <a:pt x="15" y="172"/>
                  </a:cubicBezTo>
                  <a:cubicBezTo>
                    <a:pt x="19" y="234"/>
                    <a:pt x="0" y="313"/>
                    <a:pt x="69" y="336"/>
                  </a:cubicBezTo>
                  <a:cubicBezTo>
                    <a:pt x="81" y="373"/>
                    <a:pt x="109" y="405"/>
                    <a:pt x="142" y="427"/>
                  </a:cubicBezTo>
                  <a:cubicBezTo>
                    <a:pt x="178" y="421"/>
                    <a:pt x="215" y="417"/>
                    <a:pt x="251" y="409"/>
                  </a:cubicBezTo>
                  <a:cubicBezTo>
                    <a:pt x="303" y="395"/>
                    <a:pt x="314" y="323"/>
                    <a:pt x="342" y="282"/>
                  </a:cubicBezTo>
                  <a:cubicBezTo>
                    <a:pt x="368" y="198"/>
                    <a:pt x="321" y="92"/>
                    <a:pt x="251" y="45"/>
                  </a:cubicBezTo>
                  <a:cubicBezTo>
                    <a:pt x="240" y="13"/>
                    <a:pt x="248" y="24"/>
                    <a:pt x="233" y="9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66" name="Group 146"/>
          <p:cNvGrpSpPr>
            <a:grpSpLocks/>
          </p:cNvGrpSpPr>
          <p:nvPr/>
        </p:nvGrpSpPr>
        <p:grpSpPr bwMode="auto">
          <a:xfrm>
            <a:off x="609600" y="1600200"/>
            <a:ext cx="8077200" cy="3581400"/>
            <a:chOff x="384" y="1008"/>
            <a:chExt cx="5088" cy="2256"/>
          </a:xfrm>
        </p:grpSpPr>
        <p:sp>
          <p:nvSpPr>
            <p:cNvPr id="30722" name="WordArt 2"/>
            <p:cNvSpPr>
              <a:spLocks noChangeArrowheads="1" noChangeShapeType="1" noTextEdit="1"/>
            </p:cNvSpPr>
            <p:nvPr/>
          </p:nvSpPr>
          <p:spPr bwMode="auto">
            <a:xfrm>
              <a:off x="384" y="1008"/>
              <a:ext cx="4992" cy="384"/>
            </a:xfrm>
            <a:prstGeom prst="rect">
              <a:avLst/>
            </a:prstGeom>
          </p:spPr>
          <p:txBody>
            <a:bodyPr wrap="none" fromWordArt="1">
              <a:prstTxWarp prst="textDoubleWave1">
                <a:avLst>
                  <a:gd name="adj1" fmla="val 10319"/>
                  <a:gd name="adj2" fmla="val 0"/>
                </a:avLst>
              </a:prstTxWarp>
            </a:bodyPr>
            <a:lstStyle/>
            <a:p>
              <a:pPr algn="ctr"/>
              <a:r>
                <a:rPr lang="fr-CA" sz="1600" kern="10" spc="-160">
                  <a:ln w="12700">
                    <a:solidFill>
                      <a:srgbClr val="000099"/>
                    </a:solidFill>
                    <a:round/>
                    <a:headEnd/>
                    <a:tailEnd/>
                  </a:ln>
                  <a:solidFill>
                    <a:srgbClr val="E6E6E6"/>
                  </a:solidFill>
                  <a:effectLst>
                    <a:outerShdw dist="125724" dir="18900000" algn="ctr" rotWithShape="0">
                      <a:srgbClr val="000099"/>
                    </a:outerShdw>
                  </a:effectLst>
                  <a:latin typeface="Impact" panose="020B0806030902050204" pitchFamily="34" charset="0"/>
                </a:rPr>
                <a:t>Sucre--Phosphate--Sucre--Phosphate--Sucre--Phosphate--Sucre</a:t>
              </a:r>
            </a:p>
          </p:txBody>
        </p:sp>
        <p:sp>
          <p:nvSpPr>
            <p:cNvPr id="30723" name="WordArt 3"/>
            <p:cNvSpPr>
              <a:spLocks noChangeArrowheads="1" noChangeShapeType="1" noTextEdit="1"/>
            </p:cNvSpPr>
            <p:nvPr/>
          </p:nvSpPr>
          <p:spPr bwMode="auto">
            <a:xfrm>
              <a:off x="480" y="2880"/>
              <a:ext cx="4992" cy="384"/>
            </a:xfrm>
            <a:prstGeom prst="rect">
              <a:avLst/>
            </a:prstGeom>
          </p:spPr>
          <p:txBody>
            <a:bodyPr wrap="none" fromWordArt="1">
              <a:prstTxWarp prst="textDoubleWave1">
                <a:avLst>
                  <a:gd name="adj1" fmla="val 10319"/>
                  <a:gd name="adj2" fmla="val 0"/>
                </a:avLst>
              </a:prstTxWarp>
            </a:bodyPr>
            <a:lstStyle/>
            <a:p>
              <a:pPr algn="ctr"/>
              <a:r>
                <a:rPr lang="fr-CA" sz="1600" kern="10" spc="-160">
                  <a:ln w="12700">
                    <a:solidFill>
                      <a:srgbClr val="000099"/>
                    </a:solidFill>
                    <a:round/>
                    <a:headEnd/>
                    <a:tailEnd/>
                  </a:ln>
                  <a:solidFill>
                    <a:srgbClr val="E6E6E6"/>
                  </a:solidFill>
                  <a:effectLst>
                    <a:outerShdw dist="125724" dir="18900000" algn="ctr" rotWithShape="0">
                      <a:srgbClr val="000099"/>
                    </a:outerShdw>
                  </a:effectLst>
                  <a:latin typeface="Impact" panose="020B0806030902050204" pitchFamily="34" charset="0"/>
                </a:rPr>
                <a:t>Sucre--Phosphate--Sucre--Phosphate--Sucre--Phosphate--Sucre</a:t>
              </a:r>
            </a:p>
          </p:txBody>
        </p:sp>
        <p:grpSp>
          <p:nvGrpSpPr>
            <p:cNvPr id="30724" name="Group 4"/>
            <p:cNvGrpSpPr>
              <a:grpSpLocks/>
            </p:cNvGrpSpPr>
            <p:nvPr/>
          </p:nvGrpSpPr>
          <p:grpSpPr bwMode="auto">
            <a:xfrm>
              <a:off x="3456" y="1248"/>
              <a:ext cx="334" cy="1680"/>
              <a:chOff x="3456" y="1248"/>
              <a:chExt cx="334" cy="2205"/>
            </a:xfrm>
          </p:grpSpPr>
          <p:sp>
            <p:nvSpPr>
              <p:cNvPr id="30725" name="WordArt 5"/>
              <p:cNvSpPr>
                <a:spLocks noChangeArrowheads="1" noChangeShapeType="1" noTextEdit="1"/>
              </p:cNvSpPr>
              <p:nvPr/>
            </p:nvSpPr>
            <p:spPr bwMode="auto">
              <a:xfrm rot="5095937">
                <a:off x="3024" y="1680"/>
                <a:ext cx="1101" cy="23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CA" kern="10" spc="-240">
                    <a:ln w="12700">
                      <a:solidFill>
                        <a:srgbClr val="000099"/>
                      </a:solidFill>
                      <a:round/>
                      <a:headEnd/>
                      <a:tailEnd/>
                    </a:ln>
                    <a:solidFill>
                      <a:srgbClr val="00FF00"/>
                    </a:solidFill>
                    <a:effectLst>
                      <a:outerShdw dist="125724" dir="18900000" algn="ctr" rotWithShape="0">
                        <a:srgbClr val="000099"/>
                      </a:outerShdw>
                    </a:effectLst>
                    <a:latin typeface="Impact" panose="020B0806030902050204" pitchFamily="34" charset="0"/>
                  </a:rPr>
                  <a:t>-Base C-</a:t>
                </a:r>
              </a:p>
            </p:txBody>
          </p:sp>
          <p:sp>
            <p:nvSpPr>
              <p:cNvPr id="30726" name="WordArt 6"/>
              <p:cNvSpPr>
                <a:spLocks noChangeArrowheads="1" noChangeShapeType="1" noTextEdit="1"/>
              </p:cNvSpPr>
              <p:nvPr/>
            </p:nvSpPr>
            <p:spPr bwMode="auto">
              <a:xfrm rot="5095937">
                <a:off x="3120" y="2784"/>
                <a:ext cx="1101" cy="23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CA" kern="10" spc="-240">
                    <a:ln w="12700">
                      <a:solidFill>
                        <a:srgbClr val="000099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125724" dir="18900000" algn="ctr" rotWithShape="0">
                        <a:srgbClr val="000099"/>
                      </a:outerShdw>
                    </a:effectLst>
                    <a:latin typeface="Impact" panose="020B0806030902050204" pitchFamily="34" charset="0"/>
                  </a:rPr>
                  <a:t>-Base G-</a:t>
                </a:r>
              </a:p>
            </p:txBody>
          </p:sp>
        </p:grpSp>
        <p:grpSp>
          <p:nvGrpSpPr>
            <p:cNvPr id="30727" name="Group 7"/>
            <p:cNvGrpSpPr>
              <a:grpSpLocks/>
            </p:cNvGrpSpPr>
            <p:nvPr/>
          </p:nvGrpSpPr>
          <p:grpSpPr bwMode="auto">
            <a:xfrm>
              <a:off x="4944" y="1344"/>
              <a:ext cx="334" cy="1632"/>
              <a:chOff x="4944" y="1344"/>
              <a:chExt cx="334" cy="2205"/>
            </a:xfrm>
          </p:grpSpPr>
          <p:sp>
            <p:nvSpPr>
              <p:cNvPr id="30728" name="WordArt 8"/>
              <p:cNvSpPr>
                <a:spLocks noChangeArrowheads="1" noChangeShapeType="1" noTextEdit="1"/>
              </p:cNvSpPr>
              <p:nvPr/>
            </p:nvSpPr>
            <p:spPr bwMode="auto">
              <a:xfrm rot="5095937">
                <a:off x="4512" y="1776"/>
                <a:ext cx="1101" cy="23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CA" kern="10" spc="-240">
                    <a:ln w="12700">
                      <a:solidFill>
                        <a:srgbClr val="000099"/>
                      </a:solidFill>
                      <a:round/>
                      <a:headEnd/>
                      <a:tailEnd/>
                    </a:ln>
                    <a:solidFill>
                      <a:srgbClr val="33CCFF"/>
                    </a:solidFill>
                    <a:effectLst>
                      <a:outerShdw dist="125724" dir="18900000" algn="ctr" rotWithShape="0">
                        <a:srgbClr val="000099"/>
                      </a:outerShdw>
                    </a:effectLst>
                    <a:latin typeface="Impact" panose="020B0806030902050204" pitchFamily="34" charset="0"/>
                  </a:rPr>
                  <a:t>-Base T-</a:t>
                </a:r>
              </a:p>
            </p:txBody>
          </p:sp>
          <p:sp>
            <p:nvSpPr>
              <p:cNvPr id="30729" name="WordArt 9"/>
              <p:cNvSpPr>
                <a:spLocks noChangeArrowheads="1" noChangeShapeType="1" noTextEdit="1"/>
              </p:cNvSpPr>
              <p:nvPr/>
            </p:nvSpPr>
            <p:spPr bwMode="auto">
              <a:xfrm rot="5095937">
                <a:off x="4608" y="2880"/>
                <a:ext cx="1101" cy="23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CA" kern="10" spc="-240">
                    <a:ln w="12700">
                      <a:solidFill>
                        <a:srgbClr val="000099"/>
                      </a:solidFill>
                      <a:round/>
                      <a:headEnd/>
                      <a:tailEnd/>
                    </a:ln>
                    <a:solidFill>
                      <a:srgbClr val="FF8000"/>
                    </a:solidFill>
                    <a:effectLst>
                      <a:outerShdw dist="125724" dir="18900000" algn="ctr" rotWithShape="0">
                        <a:srgbClr val="000099"/>
                      </a:outerShdw>
                    </a:effectLst>
                    <a:latin typeface="Impact" panose="020B0806030902050204" pitchFamily="34" charset="0"/>
                  </a:rPr>
                  <a:t>-Base A-</a:t>
                </a:r>
              </a:p>
            </p:txBody>
          </p:sp>
        </p:grpSp>
        <p:grpSp>
          <p:nvGrpSpPr>
            <p:cNvPr id="30730" name="Group 10"/>
            <p:cNvGrpSpPr>
              <a:grpSpLocks/>
            </p:cNvGrpSpPr>
            <p:nvPr/>
          </p:nvGrpSpPr>
          <p:grpSpPr bwMode="auto">
            <a:xfrm>
              <a:off x="1968" y="1344"/>
              <a:ext cx="330" cy="1632"/>
              <a:chOff x="1968" y="1344"/>
              <a:chExt cx="330" cy="2203"/>
            </a:xfrm>
          </p:grpSpPr>
          <p:sp>
            <p:nvSpPr>
              <p:cNvPr id="30731" name="WordArt 11"/>
              <p:cNvSpPr>
                <a:spLocks noChangeArrowheads="1" noChangeShapeType="1" noTextEdit="1"/>
              </p:cNvSpPr>
              <p:nvPr/>
            </p:nvSpPr>
            <p:spPr bwMode="auto">
              <a:xfrm rot="5095937">
                <a:off x="1536" y="1776"/>
                <a:ext cx="1101" cy="23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CA" kern="10" spc="-240">
                    <a:ln w="12700">
                      <a:solidFill>
                        <a:srgbClr val="000099"/>
                      </a:solidFill>
                      <a:round/>
                      <a:headEnd/>
                      <a:tailEnd/>
                    </a:ln>
                    <a:solidFill>
                      <a:srgbClr val="00FF00"/>
                    </a:solidFill>
                    <a:effectLst>
                      <a:outerShdw dist="125724" dir="18900000" algn="ctr" rotWithShape="0">
                        <a:srgbClr val="000099"/>
                      </a:outerShdw>
                    </a:effectLst>
                    <a:latin typeface="Impact" panose="020B0806030902050204" pitchFamily="34" charset="0"/>
                  </a:rPr>
                  <a:t>-Base C-</a:t>
                </a:r>
              </a:p>
            </p:txBody>
          </p:sp>
          <p:sp>
            <p:nvSpPr>
              <p:cNvPr id="30732" name="WordArt 12"/>
              <p:cNvSpPr>
                <a:spLocks noChangeArrowheads="1" noChangeShapeType="1" noTextEdit="1"/>
              </p:cNvSpPr>
              <p:nvPr/>
            </p:nvSpPr>
            <p:spPr bwMode="auto">
              <a:xfrm rot="5095937">
                <a:off x="1628" y="2878"/>
                <a:ext cx="1101" cy="23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CA" kern="10" spc="-240">
                    <a:ln w="12700">
                      <a:solidFill>
                        <a:srgbClr val="000099"/>
                      </a:solidFill>
                      <a:round/>
                      <a:headEnd/>
                      <a:tailEnd/>
                    </a:ln>
                    <a:solidFill>
                      <a:srgbClr val="FF0000"/>
                    </a:solidFill>
                    <a:effectLst>
                      <a:outerShdw dist="125724" dir="18900000" algn="ctr" rotWithShape="0">
                        <a:srgbClr val="000099"/>
                      </a:outerShdw>
                    </a:effectLst>
                    <a:latin typeface="Impact" panose="020B0806030902050204" pitchFamily="34" charset="0"/>
                  </a:rPr>
                  <a:t>-Base G-</a:t>
                </a:r>
              </a:p>
            </p:txBody>
          </p:sp>
        </p:grpSp>
        <p:grpSp>
          <p:nvGrpSpPr>
            <p:cNvPr id="30733" name="Group 13"/>
            <p:cNvGrpSpPr>
              <a:grpSpLocks/>
            </p:cNvGrpSpPr>
            <p:nvPr/>
          </p:nvGrpSpPr>
          <p:grpSpPr bwMode="auto">
            <a:xfrm>
              <a:off x="480" y="1296"/>
              <a:ext cx="330" cy="1632"/>
              <a:chOff x="480" y="1296"/>
              <a:chExt cx="330" cy="2203"/>
            </a:xfrm>
          </p:grpSpPr>
          <p:sp>
            <p:nvSpPr>
              <p:cNvPr id="30734" name="WordArt 14"/>
              <p:cNvSpPr>
                <a:spLocks noChangeArrowheads="1" noChangeShapeType="1" noTextEdit="1"/>
              </p:cNvSpPr>
              <p:nvPr/>
            </p:nvSpPr>
            <p:spPr bwMode="auto">
              <a:xfrm rot="5095937">
                <a:off x="48" y="1728"/>
                <a:ext cx="1101" cy="23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CA" kern="10" spc="-240">
                    <a:ln w="12700">
                      <a:solidFill>
                        <a:srgbClr val="000099"/>
                      </a:solidFill>
                      <a:round/>
                      <a:headEnd/>
                      <a:tailEnd/>
                    </a:ln>
                    <a:solidFill>
                      <a:srgbClr val="FF8000"/>
                    </a:solidFill>
                    <a:effectLst>
                      <a:outerShdw dist="125724" dir="18900000" algn="ctr" rotWithShape="0">
                        <a:srgbClr val="000099"/>
                      </a:outerShdw>
                    </a:effectLst>
                    <a:latin typeface="Impact" panose="020B0806030902050204" pitchFamily="34" charset="0"/>
                  </a:rPr>
                  <a:t>-Base A-</a:t>
                </a:r>
              </a:p>
            </p:txBody>
          </p:sp>
          <p:sp>
            <p:nvSpPr>
              <p:cNvPr id="30735" name="WordArt 15"/>
              <p:cNvSpPr>
                <a:spLocks noChangeArrowheads="1" noChangeShapeType="1" noTextEdit="1"/>
              </p:cNvSpPr>
              <p:nvPr/>
            </p:nvSpPr>
            <p:spPr bwMode="auto">
              <a:xfrm rot="5095937">
                <a:off x="140" y="2830"/>
                <a:ext cx="1101" cy="23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CA" kern="10" spc="-240">
                    <a:ln w="12700">
                      <a:solidFill>
                        <a:srgbClr val="000099"/>
                      </a:solidFill>
                      <a:round/>
                      <a:headEnd/>
                      <a:tailEnd/>
                    </a:ln>
                    <a:solidFill>
                      <a:srgbClr val="33CCFF"/>
                    </a:solidFill>
                    <a:effectLst>
                      <a:outerShdw dist="125724" dir="18900000" algn="ctr" rotWithShape="0">
                        <a:srgbClr val="000099"/>
                      </a:outerShdw>
                    </a:effectLst>
                    <a:latin typeface="Impact" panose="020B0806030902050204" pitchFamily="34" charset="0"/>
                  </a:rPr>
                  <a:t>-Base T-</a:t>
                </a:r>
              </a:p>
            </p:txBody>
          </p:sp>
        </p:grpSp>
      </p:grpSp>
      <p:grpSp>
        <p:nvGrpSpPr>
          <p:cNvPr id="30867" name="Group 147"/>
          <p:cNvGrpSpPr>
            <a:grpSpLocks/>
          </p:cNvGrpSpPr>
          <p:nvPr/>
        </p:nvGrpSpPr>
        <p:grpSpPr bwMode="auto">
          <a:xfrm>
            <a:off x="974725" y="2590800"/>
            <a:ext cx="7940675" cy="3717925"/>
            <a:chOff x="614" y="1632"/>
            <a:chExt cx="5002" cy="2342"/>
          </a:xfrm>
        </p:grpSpPr>
        <p:sp>
          <p:nvSpPr>
            <p:cNvPr id="30736" name="Line 16"/>
            <p:cNvSpPr>
              <a:spLocks noChangeShapeType="1"/>
            </p:cNvSpPr>
            <p:nvPr/>
          </p:nvSpPr>
          <p:spPr bwMode="auto">
            <a:xfrm flipH="1">
              <a:off x="816" y="1632"/>
              <a:ext cx="336" cy="288"/>
            </a:xfrm>
            <a:prstGeom prst="line">
              <a:avLst/>
            </a:prstGeom>
            <a:noFill/>
            <a:ln w="28575">
              <a:solidFill>
                <a:srgbClr val="FF99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0737" name="Line 17"/>
            <p:cNvSpPr>
              <a:spLocks noChangeShapeType="1"/>
            </p:cNvSpPr>
            <p:nvPr/>
          </p:nvSpPr>
          <p:spPr bwMode="auto">
            <a:xfrm flipH="1">
              <a:off x="5280" y="1728"/>
              <a:ext cx="336" cy="288"/>
            </a:xfrm>
            <a:prstGeom prst="line">
              <a:avLst/>
            </a:prstGeom>
            <a:noFill/>
            <a:ln w="28575">
              <a:solidFill>
                <a:srgbClr val="FF99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0738" name="Line 18"/>
            <p:cNvSpPr>
              <a:spLocks noChangeShapeType="1"/>
            </p:cNvSpPr>
            <p:nvPr/>
          </p:nvSpPr>
          <p:spPr bwMode="auto">
            <a:xfrm flipH="1">
              <a:off x="3792" y="1632"/>
              <a:ext cx="336" cy="288"/>
            </a:xfrm>
            <a:prstGeom prst="line">
              <a:avLst/>
            </a:prstGeom>
            <a:noFill/>
            <a:ln w="28575">
              <a:solidFill>
                <a:srgbClr val="FF99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0739" name="Line 19"/>
            <p:cNvSpPr>
              <a:spLocks noChangeShapeType="1"/>
            </p:cNvSpPr>
            <p:nvPr/>
          </p:nvSpPr>
          <p:spPr bwMode="auto">
            <a:xfrm flipH="1">
              <a:off x="2304" y="1661"/>
              <a:ext cx="336" cy="288"/>
            </a:xfrm>
            <a:prstGeom prst="line">
              <a:avLst/>
            </a:prstGeom>
            <a:noFill/>
            <a:ln w="28575">
              <a:solidFill>
                <a:srgbClr val="FF99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CA"/>
            </a:p>
          </p:txBody>
        </p:sp>
        <p:sp>
          <p:nvSpPr>
            <p:cNvPr id="30740" name="Text Box 20"/>
            <p:cNvSpPr txBox="1">
              <a:spLocks noChangeArrowheads="1"/>
            </p:cNvSpPr>
            <p:nvPr/>
          </p:nvSpPr>
          <p:spPr bwMode="auto">
            <a:xfrm>
              <a:off x="614" y="3456"/>
              <a:ext cx="4725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b="1">
                  <a:solidFill>
                    <a:schemeClr val="folHlink"/>
                  </a:solidFill>
                  <a:latin typeface="Comic Sans MS" panose="030F0702030302020204" pitchFamily="66" charset="0"/>
                </a:rPr>
                <a:t>…on voit que des </a:t>
              </a:r>
              <a:r>
                <a:rPr lang="fr-FR" altLang="fr-FR" b="1">
                  <a:solidFill>
                    <a:srgbClr val="FF9933"/>
                  </a:solidFill>
                  <a:latin typeface="Comic Sans MS" panose="030F0702030302020204" pitchFamily="66" charset="0"/>
                </a:rPr>
                <a:t>bases azotées</a:t>
              </a:r>
              <a:r>
                <a:rPr lang="fr-FR" altLang="fr-FR" b="1">
                  <a:solidFill>
                    <a:schemeClr val="folHlink"/>
                  </a:solidFill>
                  <a:latin typeface="Comic Sans MS" panose="030F0702030302020204" pitchFamily="66" charset="0"/>
                </a:rPr>
                <a:t> placées en paires</a:t>
              </a:r>
            </a:p>
            <a:p>
              <a:pPr algn="ctr"/>
              <a:r>
                <a:rPr lang="fr-FR" altLang="fr-FR" b="1">
                  <a:solidFill>
                    <a:schemeClr val="folHlink"/>
                  </a:solidFill>
                  <a:latin typeface="Comic Sans MS" panose="030F0702030302020204" pitchFamily="66" charset="0"/>
                </a:rPr>
                <a:t> forment les barreaux d’une échelle.</a:t>
              </a:r>
              <a:endParaRPr lang="fr-FR" altLang="fr-FR">
                <a:solidFill>
                  <a:srgbClr val="FFFF66"/>
                </a:solidFill>
              </a:endParaRPr>
            </a:p>
          </p:txBody>
        </p:sp>
      </p:grp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1824038" y="706438"/>
            <a:ext cx="5840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Si on déroule un peu la double hélice…</a:t>
            </a:r>
            <a:endParaRPr lang="fr-FR" altLang="fr-FR"/>
          </a:p>
        </p:txBody>
      </p:sp>
      <p:grpSp>
        <p:nvGrpSpPr>
          <p:cNvPr id="30742" name="Group 22"/>
          <p:cNvGrpSpPr>
            <a:grpSpLocks/>
          </p:cNvGrpSpPr>
          <p:nvPr/>
        </p:nvGrpSpPr>
        <p:grpSpPr bwMode="auto">
          <a:xfrm>
            <a:off x="1752600" y="2265363"/>
            <a:ext cx="6096000" cy="1668462"/>
            <a:chOff x="1108" y="1347"/>
            <a:chExt cx="3840" cy="1051"/>
          </a:xfrm>
        </p:grpSpPr>
        <p:grpSp>
          <p:nvGrpSpPr>
            <p:cNvPr id="30743" name="Group 23"/>
            <p:cNvGrpSpPr>
              <a:grpSpLocks/>
            </p:cNvGrpSpPr>
            <p:nvPr/>
          </p:nvGrpSpPr>
          <p:grpSpPr bwMode="auto">
            <a:xfrm rot="-6063835">
              <a:off x="2502" y="-47"/>
              <a:ext cx="1051" cy="3840"/>
              <a:chOff x="2016" y="480"/>
              <a:chExt cx="1051" cy="3840"/>
            </a:xfrm>
          </p:grpSpPr>
          <p:grpSp>
            <p:nvGrpSpPr>
              <p:cNvPr id="30744" name="Group 24"/>
              <p:cNvGrpSpPr>
                <a:grpSpLocks/>
              </p:cNvGrpSpPr>
              <p:nvPr/>
            </p:nvGrpSpPr>
            <p:grpSpPr bwMode="auto">
              <a:xfrm>
                <a:off x="2064" y="480"/>
                <a:ext cx="1003" cy="3580"/>
                <a:chOff x="2064" y="480"/>
                <a:chExt cx="1003" cy="3580"/>
              </a:xfrm>
            </p:grpSpPr>
            <p:grpSp>
              <p:nvGrpSpPr>
                <p:cNvPr id="30745" name="Group 25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30746" name="Freeform 26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30747" name="Freeform 27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30748" name="Group 28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30749" name="Freeform 29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30750" name="Freeform 30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  <p:grpSp>
            <p:nvGrpSpPr>
              <p:cNvPr id="30751" name="Group 31"/>
              <p:cNvGrpSpPr>
                <a:grpSpLocks/>
              </p:cNvGrpSpPr>
              <p:nvPr/>
            </p:nvGrpSpPr>
            <p:grpSpPr bwMode="auto">
              <a:xfrm>
                <a:off x="2016" y="740"/>
                <a:ext cx="1003" cy="3580"/>
                <a:chOff x="2064" y="480"/>
                <a:chExt cx="1003" cy="3580"/>
              </a:xfrm>
            </p:grpSpPr>
            <p:grpSp>
              <p:nvGrpSpPr>
                <p:cNvPr id="30752" name="Group 32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30753" name="Freeform 33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30754" name="Freeform 34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30755" name="Group 35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30756" name="Freeform 36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30757" name="Freeform 37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</p:grpSp>
        <p:grpSp>
          <p:nvGrpSpPr>
            <p:cNvPr id="30758" name="Group 38"/>
            <p:cNvGrpSpPr>
              <a:grpSpLocks/>
            </p:cNvGrpSpPr>
            <p:nvPr/>
          </p:nvGrpSpPr>
          <p:grpSpPr bwMode="auto">
            <a:xfrm rot="-21696096">
              <a:off x="1969" y="1583"/>
              <a:ext cx="48" cy="192"/>
              <a:chOff x="2928" y="528"/>
              <a:chExt cx="0" cy="240"/>
            </a:xfrm>
          </p:grpSpPr>
          <p:sp>
            <p:nvSpPr>
              <p:cNvPr id="30759" name="Line 39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760" name="Line 40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761" name="Group 41"/>
            <p:cNvGrpSpPr>
              <a:grpSpLocks/>
            </p:cNvGrpSpPr>
            <p:nvPr/>
          </p:nvGrpSpPr>
          <p:grpSpPr bwMode="auto">
            <a:xfrm rot="-10757062">
              <a:off x="2302" y="2016"/>
              <a:ext cx="49" cy="47"/>
              <a:chOff x="2928" y="528"/>
              <a:chExt cx="0" cy="240"/>
            </a:xfrm>
          </p:grpSpPr>
          <p:sp>
            <p:nvSpPr>
              <p:cNvPr id="30762" name="Line 4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763" name="Line 4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764" name="Group 44"/>
            <p:cNvGrpSpPr>
              <a:grpSpLocks/>
            </p:cNvGrpSpPr>
            <p:nvPr/>
          </p:nvGrpSpPr>
          <p:grpSpPr bwMode="auto">
            <a:xfrm rot="-10919804">
              <a:off x="2208" y="1920"/>
              <a:ext cx="48" cy="192"/>
              <a:chOff x="2928" y="528"/>
              <a:chExt cx="0" cy="240"/>
            </a:xfrm>
          </p:grpSpPr>
          <p:sp>
            <p:nvSpPr>
              <p:cNvPr id="30765" name="Line 4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766" name="Line 4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767" name="Group 47"/>
            <p:cNvGrpSpPr>
              <a:grpSpLocks/>
            </p:cNvGrpSpPr>
            <p:nvPr/>
          </p:nvGrpSpPr>
          <p:grpSpPr bwMode="auto">
            <a:xfrm rot="3846" flipH="1">
              <a:off x="1535" y="1727"/>
              <a:ext cx="48" cy="240"/>
              <a:chOff x="3600" y="1200"/>
              <a:chExt cx="0" cy="240"/>
            </a:xfrm>
          </p:grpSpPr>
          <p:sp>
            <p:nvSpPr>
              <p:cNvPr id="30768" name="Line 48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769" name="Line 49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770" name="Group 50"/>
            <p:cNvGrpSpPr>
              <a:grpSpLocks/>
            </p:cNvGrpSpPr>
            <p:nvPr/>
          </p:nvGrpSpPr>
          <p:grpSpPr bwMode="auto">
            <a:xfrm rot="-10848682">
              <a:off x="2017" y="1583"/>
              <a:ext cx="48" cy="432"/>
              <a:chOff x="3600" y="1200"/>
              <a:chExt cx="0" cy="240"/>
            </a:xfrm>
          </p:grpSpPr>
          <p:sp>
            <p:nvSpPr>
              <p:cNvPr id="30771" name="Line 51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772" name="Line 52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773" name="Group 53"/>
            <p:cNvGrpSpPr>
              <a:grpSpLocks/>
            </p:cNvGrpSpPr>
            <p:nvPr/>
          </p:nvGrpSpPr>
          <p:grpSpPr bwMode="auto">
            <a:xfrm rot="-10815897">
              <a:off x="2400" y="1823"/>
              <a:ext cx="48" cy="288"/>
              <a:chOff x="3600" y="1200"/>
              <a:chExt cx="0" cy="240"/>
            </a:xfrm>
          </p:grpSpPr>
          <p:sp>
            <p:nvSpPr>
              <p:cNvPr id="30774" name="Line 5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775" name="Line 5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776" name="Group 56"/>
            <p:cNvGrpSpPr>
              <a:grpSpLocks/>
            </p:cNvGrpSpPr>
            <p:nvPr/>
          </p:nvGrpSpPr>
          <p:grpSpPr bwMode="auto">
            <a:xfrm rot="64559" flipH="1">
              <a:off x="4319" y="1679"/>
              <a:ext cx="51" cy="480"/>
              <a:chOff x="2928" y="528"/>
              <a:chExt cx="0" cy="240"/>
            </a:xfrm>
          </p:grpSpPr>
          <p:sp>
            <p:nvSpPr>
              <p:cNvPr id="30777" name="Line 5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778" name="Line 5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779" name="Group 59"/>
            <p:cNvGrpSpPr>
              <a:grpSpLocks/>
            </p:cNvGrpSpPr>
            <p:nvPr/>
          </p:nvGrpSpPr>
          <p:grpSpPr bwMode="auto">
            <a:xfrm rot="-10777600">
              <a:off x="3311" y="1823"/>
              <a:ext cx="48" cy="336"/>
              <a:chOff x="3600" y="1200"/>
              <a:chExt cx="0" cy="240"/>
            </a:xfrm>
          </p:grpSpPr>
          <p:sp>
            <p:nvSpPr>
              <p:cNvPr id="30780" name="Line 60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781" name="Line 61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782" name="Group 62"/>
            <p:cNvGrpSpPr>
              <a:grpSpLocks/>
            </p:cNvGrpSpPr>
            <p:nvPr/>
          </p:nvGrpSpPr>
          <p:grpSpPr bwMode="auto">
            <a:xfrm rot="-10896096">
              <a:off x="2927" y="1680"/>
              <a:ext cx="48" cy="433"/>
              <a:chOff x="3600" y="1200"/>
              <a:chExt cx="0" cy="240"/>
            </a:xfrm>
          </p:grpSpPr>
          <p:sp>
            <p:nvSpPr>
              <p:cNvPr id="30783" name="Line 63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784" name="Line 64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785" name="Group 65"/>
            <p:cNvGrpSpPr>
              <a:grpSpLocks/>
            </p:cNvGrpSpPr>
            <p:nvPr/>
          </p:nvGrpSpPr>
          <p:grpSpPr bwMode="auto">
            <a:xfrm rot="-10907968">
              <a:off x="2495" y="1680"/>
              <a:ext cx="48" cy="430"/>
              <a:chOff x="3600" y="1200"/>
              <a:chExt cx="0" cy="240"/>
            </a:xfrm>
          </p:grpSpPr>
          <p:sp>
            <p:nvSpPr>
              <p:cNvPr id="30786" name="Line 66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787" name="Line 67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788" name="Group 68"/>
            <p:cNvGrpSpPr>
              <a:grpSpLocks/>
            </p:cNvGrpSpPr>
            <p:nvPr/>
          </p:nvGrpSpPr>
          <p:grpSpPr bwMode="auto">
            <a:xfrm rot="-82753">
              <a:off x="1344" y="1727"/>
              <a:ext cx="48" cy="240"/>
              <a:chOff x="2928" y="528"/>
              <a:chExt cx="0" cy="240"/>
            </a:xfrm>
          </p:grpSpPr>
          <p:sp>
            <p:nvSpPr>
              <p:cNvPr id="30789" name="Line 69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790" name="Line 70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791" name="Group 71"/>
            <p:cNvGrpSpPr>
              <a:grpSpLocks/>
            </p:cNvGrpSpPr>
            <p:nvPr/>
          </p:nvGrpSpPr>
          <p:grpSpPr bwMode="auto">
            <a:xfrm rot="10663462" flipH="1">
              <a:off x="2590" y="1680"/>
              <a:ext cx="48" cy="288"/>
              <a:chOff x="2928" y="528"/>
              <a:chExt cx="0" cy="240"/>
            </a:xfrm>
          </p:grpSpPr>
          <p:sp>
            <p:nvSpPr>
              <p:cNvPr id="30792" name="Line 7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793" name="Line 7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794" name="Group 74"/>
            <p:cNvGrpSpPr>
              <a:grpSpLocks/>
            </p:cNvGrpSpPr>
            <p:nvPr/>
          </p:nvGrpSpPr>
          <p:grpSpPr bwMode="auto">
            <a:xfrm rot="-10807514">
              <a:off x="1679" y="1582"/>
              <a:ext cx="48" cy="290"/>
              <a:chOff x="2928" y="528"/>
              <a:chExt cx="0" cy="240"/>
            </a:xfrm>
          </p:grpSpPr>
          <p:sp>
            <p:nvSpPr>
              <p:cNvPr id="30795" name="Line 7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796" name="Line 7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797" name="Group 77"/>
            <p:cNvGrpSpPr>
              <a:grpSpLocks/>
            </p:cNvGrpSpPr>
            <p:nvPr/>
          </p:nvGrpSpPr>
          <p:grpSpPr bwMode="auto">
            <a:xfrm rot="3846" flipH="1">
              <a:off x="1776" y="1584"/>
              <a:ext cx="48" cy="96"/>
              <a:chOff x="3600" y="1200"/>
              <a:chExt cx="0" cy="240"/>
            </a:xfrm>
          </p:grpSpPr>
          <p:sp>
            <p:nvSpPr>
              <p:cNvPr id="30798" name="Line 78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799" name="Line 79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00" name="Group 80"/>
            <p:cNvGrpSpPr>
              <a:grpSpLocks/>
            </p:cNvGrpSpPr>
            <p:nvPr/>
          </p:nvGrpSpPr>
          <p:grpSpPr bwMode="auto">
            <a:xfrm rot="-10757062">
              <a:off x="1824" y="1584"/>
              <a:ext cx="49" cy="47"/>
              <a:chOff x="2928" y="528"/>
              <a:chExt cx="0" cy="240"/>
            </a:xfrm>
          </p:grpSpPr>
          <p:sp>
            <p:nvSpPr>
              <p:cNvPr id="30801" name="Line 8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02" name="Line 8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03" name="Group 83"/>
            <p:cNvGrpSpPr>
              <a:grpSpLocks/>
            </p:cNvGrpSpPr>
            <p:nvPr/>
          </p:nvGrpSpPr>
          <p:grpSpPr bwMode="auto">
            <a:xfrm rot="-10807514">
              <a:off x="1583" y="1584"/>
              <a:ext cx="48" cy="384"/>
              <a:chOff x="2928" y="528"/>
              <a:chExt cx="0" cy="240"/>
            </a:xfrm>
          </p:grpSpPr>
          <p:sp>
            <p:nvSpPr>
              <p:cNvPr id="30804" name="Line 84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05" name="Line 85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06" name="Group 86"/>
            <p:cNvGrpSpPr>
              <a:grpSpLocks/>
            </p:cNvGrpSpPr>
            <p:nvPr/>
          </p:nvGrpSpPr>
          <p:grpSpPr bwMode="auto">
            <a:xfrm rot="3846" flipH="1">
              <a:off x="1440" y="1872"/>
              <a:ext cx="48" cy="96"/>
              <a:chOff x="3600" y="1200"/>
              <a:chExt cx="0" cy="240"/>
            </a:xfrm>
          </p:grpSpPr>
          <p:sp>
            <p:nvSpPr>
              <p:cNvPr id="30807" name="Line 87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08" name="Line 88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09" name="Group 89"/>
            <p:cNvGrpSpPr>
              <a:grpSpLocks/>
            </p:cNvGrpSpPr>
            <p:nvPr/>
          </p:nvGrpSpPr>
          <p:grpSpPr bwMode="auto">
            <a:xfrm rot="-10807514">
              <a:off x="3024" y="1776"/>
              <a:ext cx="48" cy="384"/>
              <a:chOff x="2928" y="528"/>
              <a:chExt cx="0" cy="240"/>
            </a:xfrm>
          </p:grpSpPr>
          <p:sp>
            <p:nvSpPr>
              <p:cNvPr id="30810" name="Line 9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11" name="Line 9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12" name="Group 92"/>
            <p:cNvGrpSpPr>
              <a:grpSpLocks/>
            </p:cNvGrpSpPr>
            <p:nvPr/>
          </p:nvGrpSpPr>
          <p:grpSpPr bwMode="auto">
            <a:xfrm rot="-21696096">
              <a:off x="2880" y="1680"/>
              <a:ext cx="48" cy="192"/>
              <a:chOff x="2928" y="528"/>
              <a:chExt cx="0" cy="240"/>
            </a:xfrm>
          </p:grpSpPr>
          <p:sp>
            <p:nvSpPr>
              <p:cNvPr id="30813" name="Line 9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14" name="Line 9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15" name="Group 95"/>
            <p:cNvGrpSpPr>
              <a:grpSpLocks/>
            </p:cNvGrpSpPr>
            <p:nvPr/>
          </p:nvGrpSpPr>
          <p:grpSpPr bwMode="auto">
            <a:xfrm rot="3846" flipH="1">
              <a:off x="2784" y="1680"/>
              <a:ext cx="48" cy="48"/>
              <a:chOff x="3600" y="1200"/>
              <a:chExt cx="0" cy="240"/>
            </a:xfrm>
          </p:grpSpPr>
          <p:sp>
            <p:nvSpPr>
              <p:cNvPr id="30816" name="Line 96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17" name="Line 97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18" name="Group 98"/>
            <p:cNvGrpSpPr>
              <a:grpSpLocks/>
            </p:cNvGrpSpPr>
            <p:nvPr/>
          </p:nvGrpSpPr>
          <p:grpSpPr bwMode="auto">
            <a:xfrm rot="-10757062">
              <a:off x="2688" y="1728"/>
              <a:ext cx="49" cy="47"/>
              <a:chOff x="2928" y="528"/>
              <a:chExt cx="0" cy="240"/>
            </a:xfrm>
          </p:grpSpPr>
          <p:sp>
            <p:nvSpPr>
              <p:cNvPr id="30819" name="Line 99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20" name="Line 100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21" name="Group 101"/>
            <p:cNvGrpSpPr>
              <a:grpSpLocks/>
            </p:cNvGrpSpPr>
            <p:nvPr/>
          </p:nvGrpSpPr>
          <p:grpSpPr bwMode="auto">
            <a:xfrm rot="-10919804">
              <a:off x="3120" y="1968"/>
              <a:ext cx="48" cy="192"/>
              <a:chOff x="2928" y="528"/>
              <a:chExt cx="0" cy="240"/>
            </a:xfrm>
          </p:grpSpPr>
          <p:sp>
            <p:nvSpPr>
              <p:cNvPr id="30822" name="Line 10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23" name="Line 10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24" name="Group 104"/>
            <p:cNvGrpSpPr>
              <a:grpSpLocks/>
            </p:cNvGrpSpPr>
            <p:nvPr/>
          </p:nvGrpSpPr>
          <p:grpSpPr bwMode="auto">
            <a:xfrm rot="-10807514">
              <a:off x="3408" y="1727"/>
              <a:ext cx="48" cy="432"/>
              <a:chOff x="2928" y="528"/>
              <a:chExt cx="0" cy="240"/>
            </a:xfrm>
          </p:grpSpPr>
          <p:sp>
            <p:nvSpPr>
              <p:cNvPr id="30825" name="Line 10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26" name="Line 10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27" name="Group 107"/>
            <p:cNvGrpSpPr>
              <a:grpSpLocks/>
            </p:cNvGrpSpPr>
            <p:nvPr/>
          </p:nvGrpSpPr>
          <p:grpSpPr bwMode="auto">
            <a:xfrm rot="-82753">
              <a:off x="3552" y="1728"/>
              <a:ext cx="48" cy="288"/>
              <a:chOff x="2928" y="528"/>
              <a:chExt cx="0" cy="240"/>
            </a:xfrm>
          </p:grpSpPr>
          <p:sp>
            <p:nvSpPr>
              <p:cNvPr id="30828" name="Line 10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29" name="Line 10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30" name="Group 110"/>
            <p:cNvGrpSpPr>
              <a:grpSpLocks/>
            </p:cNvGrpSpPr>
            <p:nvPr/>
          </p:nvGrpSpPr>
          <p:grpSpPr bwMode="auto">
            <a:xfrm rot="3846" flipH="1">
              <a:off x="3648" y="1728"/>
              <a:ext cx="48" cy="48"/>
              <a:chOff x="3600" y="1200"/>
              <a:chExt cx="0" cy="240"/>
            </a:xfrm>
          </p:grpSpPr>
          <p:sp>
            <p:nvSpPr>
              <p:cNvPr id="30831" name="Line 111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32" name="Line 112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33" name="Group 113"/>
            <p:cNvGrpSpPr>
              <a:grpSpLocks/>
            </p:cNvGrpSpPr>
            <p:nvPr/>
          </p:nvGrpSpPr>
          <p:grpSpPr bwMode="auto">
            <a:xfrm rot="-10815897">
              <a:off x="3743" y="1680"/>
              <a:ext cx="48" cy="191"/>
              <a:chOff x="3600" y="1200"/>
              <a:chExt cx="0" cy="240"/>
            </a:xfrm>
          </p:grpSpPr>
          <p:sp>
            <p:nvSpPr>
              <p:cNvPr id="30834" name="Line 11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35" name="Line 11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36" name="Group 116"/>
            <p:cNvGrpSpPr>
              <a:grpSpLocks/>
            </p:cNvGrpSpPr>
            <p:nvPr/>
          </p:nvGrpSpPr>
          <p:grpSpPr bwMode="auto">
            <a:xfrm rot="64559" flipH="1">
              <a:off x="3888" y="1728"/>
              <a:ext cx="48" cy="336"/>
              <a:chOff x="2928" y="528"/>
              <a:chExt cx="0" cy="240"/>
            </a:xfrm>
          </p:grpSpPr>
          <p:sp>
            <p:nvSpPr>
              <p:cNvPr id="30837" name="Line 11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38" name="Line 11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39" name="Group 119"/>
            <p:cNvGrpSpPr>
              <a:grpSpLocks/>
            </p:cNvGrpSpPr>
            <p:nvPr/>
          </p:nvGrpSpPr>
          <p:grpSpPr bwMode="auto">
            <a:xfrm rot="10663462" flipH="1">
              <a:off x="3936" y="1774"/>
              <a:ext cx="48" cy="385"/>
              <a:chOff x="2928" y="528"/>
              <a:chExt cx="0" cy="240"/>
            </a:xfrm>
          </p:grpSpPr>
          <p:sp>
            <p:nvSpPr>
              <p:cNvPr id="30840" name="Line 12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41" name="Line 12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42" name="Group 122"/>
            <p:cNvGrpSpPr>
              <a:grpSpLocks/>
            </p:cNvGrpSpPr>
            <p:nvPr/>
          </p:nvGrpSpPr>
          <p:grpSpPr bwMode="auto">
            <a:xfrm rot="-10815897">
              <a:off x="4032" y="1919"/>
              <a:ext cx="48" cy="240"/>
              <a:chOff x="3600" y="1200"/>
              <a:chExt cx="0" cy="240"/>
            </a:xfrm>
          </p:grpSpPr>
          <p:sp>
            <p:nvSpPr>
              <p:cNvPr id="30843" name="Line 123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44" name="Line 124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45" name="Group 125"/>
            <p:cNvGrpSpPr>
              <a:grpSpLocks/>
            </p:cNvGrpSpPr>
            <p:nvPr/>
          </p:nvGrpSpPr>
          <p:grpSpPr bwMode="auto">
            <a:xfrm rot="-10919804">
              <a:off x="4128" y="1968"/>
              <a:ext cx="96" cy="192"/>
              <a:chOff x="2928" y="528"/>
              <a:chExt cx="0" cy="240"/>
            </a:xfrm>
          </p:grpSpPr>
          <p:sp>
            <p:nvSpPr>
              <p:cNvPr id="30846" name="Line 12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47" name="Line 12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48" name="Group 128"/>
            <p:cNvGrpSpPr>
              <a:grpSpLocks/>
            </p:cNvGrpSpPr>
            <p:nvPr/>
          </p:nvGrpSpPr>
          <p:grpSpPr bwMode="auto">
            <a:xfrm rot="-10848682">
              <a:off x="2113" y="1679"/>
              <a:ext cx="48" cy="432"/>
              <a:chOff x="3600" y="1200"/>
              <a:chExt cx="0" cy="240"/>
            </a:xfrm>
          </p:grpSpPr>
          <p:sp>
            <p:nvSpPr>
              <p:cNvPr id="30849" name="Line 12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50" name="Line 13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51" name="Group 131"/>
            <p:cNvGrpSpPr>
              <a:grpSpLocks/>
            </p:cNvGrpSpPr>
            <p:nvPr/>
          </p:nvGrpSpPr>
          <p:grpSpPr bwMode="auto">
            <a:xfrm rot="-10848682">
              <a:off x="4368" y="1680"/>
              <a:ext cx="48" cy="432"/>
              <a:chOff x="3600" y="1200"/>
              <a:chExt cx="0" cy="240"/>
            </a:xfrm>
          </p:grpSpPr>
          <p:sp>
            <p:nvSpPr>
              <p:cNvPr id="30852" name="Line 132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53" name="Line 133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54" name="Group 134"/>
            <p:cNvGrpSpPr>
              <a:grpSpLocks/>
            </p:cNvGrpSpPr>
            <p:nvPr/>
          </p:nvGrpSpPr>
          <p:grpSpPr bwMode="auto">
            <a:xfrm rot="-10919804">
              <a:off x="4416" y="1680"/>
              <a:ext cx="96" cy="192"/>
              <a:chOff x="2928" y="528"/>
              <a:chExt cx="0" cy="240"/>
            </a:xfrm>
          </p:grpSpPr>
          <p:sp>
            <p:nvSpPr>
              <p:cNvPr id="30855" name="Line 13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56" name="Line 13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57" name="Group 137"/>
            <p:cNvGrpSpPr>
              <a:grpSpLocks/>
            </p:cNvGrpSpPr>
            <p:nvPr/>
          </p:nvGrpSpPr>
          <p:grpSpPr bwMode="auto">
            <a:xfrm rot="-10815897">
              <a:off x="4704" y="1680"/>
              <a:ext cx="48" cy="240"/>
              <a:chOff x="3600" y="1200"/>
              <a:chExt cx="0" cy="240"/>
            </a:xfrm>
          </p:grpSpPr>
          <p:sp>
            <p:nvSpPr>
              <p:cNvPr id="30858" name="Line 138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59" name="Line 139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60" name="Group 140"/>
            <p:cNvGrpSpPr>
              <a:grpSpLocks/>
            </p:cNvGrpSpPr>
            <p:nvPr/>
          </p:nvGrpSpPr>
          <p:grpSpPr bwMode="auto">
            <a:xfrm rot="-10919804">
              <a:off x="4560" y="1680"/>
              <a:ext cx="96" cy="144"/>
              <a:chOff x="2928" y="528"/>
              <a:chExt cx="0" cy="240"/>
            </a:xfrm>
          </p:grpSpPr>
          <p:sp>
            <p:nvSpPr>
              <p:cNvPr id="30861" name="Line 14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62" name="Line 14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30863" name="Group 143"/>
            <p:cNvGrpSpPr>
              <a:grpSpLocks/>
            </p:cNvGrpSpPr>
            <p:nvPr/>
          </p:nvGrpSpPr>
          <p:grpSpPr bwMode="auto">
            <a:xfrm rot="-10919804">
              <a:off x="1200" y="1776"/>
              <a:ext cx="48" cy="192"/>
              <a:chOff x="2928" y="528"/>
              <a:chExt cx="0" cy="240"/>
            </a:xfrm>
          </p:grpSpPr>
          <p:sp>
            <p:nvSpPr>
              <p:cNvPr id="30864" name="Line 144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30865" name="Line 145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20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6" name="AutoShape 72"/>
          <p:cNvSpPr>
            <a:spLocks/>
          </p:cNvSpPr>
          <p:nvPr/>
        </p:nvSpPr>
        <p:spPr bwMode="auto">
          <a:xfrm rot="-5400000">
            <a:off x="2436813" y="2035175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0" y="3933825"/>
            <a:ext cx="89662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La séquence 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(l’ordre) des</a:t>
            </a:r>
            <a:r>
              <a:rPr lang="fr-FR" altLang="fr-FR" b="1">
                <a:latin typeface="Comic Sans MS" panose="030F0702030302020204" pitchFamily="66" charset="0"/>
              </a:rPr>
              <a:t> </a:t>
            </a:r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bases azotées 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dans un</a:t>
            </a:r>
            <a:r>
              <a:rPr lang="fr-FR" altLang="fr-FR" b="1">
                <a:latin typeface="Comic Sans MS" panose="030F0702030302020204" pitchFamily="66" charset="0"/>
              </a:rPr>
              <a:t> </a:t>
            </a:r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gène</a:t>
            </a:r>
            <a:r>
              <a:rPr lang="fr-FR" altLang="fr-FR" b="1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= l’information, le message </a:t>
            </a:r>
          </a:p>
          <a:p>
            <a:pPr algn="ctr"/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= la recette pour faire une</a:t>
            </a:r>
            <a:r>
              <a:rPr lang="fr-FR" altLang="fr-FR" b="1">
                <a:latin typeface="Comic Sans MS" panose="030F0702030302020204" pitchFamily="66" charset="0"/>
              </a:rPr>
              <a:t> </a:t>
            </a:r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protéine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!</a:t>
            </a:r>
          </a:p>
          <a:p>
            <a:endParaRPr lang="fr-FR" altLang="fr-FR" b="1">
              <a:latin typeface="Comic Sans MS" panose="030F0702030302020204" pitchFamily="66" charset="0"/>
            </a:endParaRPr>
          </a:p>
          <a:p>
            <a:pPr algn="ctr"/>
            <a:r>
              <a:rPr lang="fr-FR" altLang="fr-FR" b="1">
                <a:latin typeface="Comic Sans MS" panose="030F0702030302020204" pitchFamily="66" charset="0"/>
              </a:rPr>
              <a:t>     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Les protéines </a:t>
            </a:r>
          </a:p>
          <a:p>
            <a:pPr algn="ctr"/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sont à l’origine des</a:t>
            </a:r>
            <a:r>
              <a:rPr lang="fr-FR" altLang="fr-FR" b="1">
                <a:latin typeface="Comic Sans MS" panose="030F0702030302020204" pitchFamily="66" charset="0"/>
              </a:rPr>
              <a:t> </a:t>
            </a:r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caractères</a:t>
            </a:r>
            <a:r>
              <a:rPr lang="fr-FR" altLang="fr-FR" b="1">
                <a:latin typeface="Comic Sans MS" panose="030F0702030302020204" pitchFamily="66" charset="0"/>
              </a:rPr>
              <a:t> </a:t>
            </a:r>
            <a:r>
              <a:rPr lang="fr-FR" altLang="fr-FR" b="1">
                <a:solidFill>
                  <a:schemeClr val="folHlink"/>
                </a:solidFill>
                <a:latin typeface="Comic Sans MS" panose="030F0702030302020204" pitchFamily="66" charset="0"/>
              </a:rPr>
              <a:t>dits </a:t>
            </a:r>
            <a:r>
              <a:rPr lang="fr-FR" altLang="fr-FR" b="1">
                <a:solidFill>
                  <a:srgbClr val="FF8000"/>
                </a:solidFill>
                <a:latin typeface="Comic Sans MS" panose="030F0702030302020204" pitchFamily="66" charset="0"/>
              </a:rPr>
              <a:t>génétiques</a:t>
            </a:r>
            <a:r>
              <a:rPr lang="fr-FR" altLang="fr-FR" sz="2000" b="1">
                <a:solidFill>
                  <a:srgbClr val="FF8000"/>
                </a:solidFill>
                <a:latin typeface="Comic Sans MS" panose="030F0702030302020204" pitchFamily="66" charset="0"/>
              </a:rPr>
              <a:t>.</a:t>
            </a:r>
            <a:endParaRPr lang="fr-FR" altLang="fr-FR" sz="2000" b="1">
              <a:latin typeface="Comic Sans MS" panose="030F0702030302020204" pitchFamily="66" charset="0"/>
            </a:endParaRPr>
          </a:p>
        </p:txBody>
      </p:sp>
      <p:sp>
        <p:nvSpPr>
          <p:cNvPr id="11341" name="Text Box 77"/>
          <p:cNvSpPr txBox="1">
            <a:spLocks noChangeArrowheads="1"/>
          </p:cNvSpPr>
          <p:nvPr/>
        </p:nvSpPr>
        <p:spPr bwMode="auto">
          <a:xfrm>
            <a:off x="3851275" y="1052513"/>
            <a:ext cx="411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Bases</a:t>
            </a:r>
            <a:r>
              <a:rPr lang="fr-FR" altLang="fr-FR" sz="2000" b="1">
                <a:latin typeface="Comic Sans MS" panose="030F0702030302020204" pitchFamily="66" charset="0"/>
              </a:rPr>
              <a:t> 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(</a:t>
            </a:r>
            <a:r>
              <a:rPr lang="fr-FR" altLang="fr-FR" sz="2000" b="1">
                <a:solidFill>
                  <a:srgbClr val="FF8000"/>
                </a:solidFill>
                <a:latin typeface="Comic Sans MS" panose="030F0702030302020204" pitchFamily="66" charset="0"/>
              </a:rPr>
              <a:t>A,</a:t>
            </a:r>
            <a:r>
              <a:rPr lang="fr-FR" altLang="fr-FR" sz="2000" b="1">
                <a:latin typeface="Comic Sans MS" panose="030F0702030302020204" pitchFamily="66" charset="0"/>
              </a:rPr>
              <a:t> </a:t>
            </a:r>
            <a:r>
              <a:rPr lang="fr-FR" altLang="fr-FR" sz="2000" b="1">
                <a:solidFill>
                  <a:srgbClr val="00FF00"/>
                </a:solidFill>
                <a:latin typeface="Comic Sans MS" panose="030F0702030302020204" pitchFamily="66" charset="0"/>
              </a:rPr>
              <a:t>C,</a:t>
            </a:r>
            <a:r>
              <a:rPr lang="fr-FR" altLang="fr-FR" sz="2000" b="1">
                <a:latin typeface="Comic Sans MS" panose="030F0702030302020204" pitchFamily="66" charset="0"/>
              </a:rPr>
              <a:t> </a:t>
            </a:r>
            <a:r>
              <a:rPr lang="fr-FR" altLang="fr-FR" sz="2000" b="1">
                <a:solidFill>
                  <a:srgbClr val="FF0000"/>
                </a:solidFill>
                <a:latin typeface="Comic Sans MS" panose="030F0702030302020204" pitchFamily="66" charset="0"/>
              </a:rPr>
              <a:t>G,</a:t>
            </a:r>
            <a:r>
              <a:rPr lang="fr-FR" altLang="fr-FR" sz="2000" b="1">
                <a:latin typeface="Comic Sans MS" panose="030F0702030302020204" pitchFamily="66" charset="0"/>
              </a:rPr>
              <a:t> </a:t>
            </a:r>
            <a:r>
              <a:rPr lang="fr-FR" altLang="fr-FR" sz="2000" b="1">
                <a:solidFill>
                  <a:srgbClr val="66CCFF"/>
                </a:solidFill>
                <a:latin typeface="Comic Sans MS" panose="030F0702030302020204" pitchFamily="66" charset="0"/>
              </a:rPr>
              <a:t>T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)</a:t>
            </a:r>
            <a:endParaRPr lang="fr-FR" altLang="fr-FR" sz="2000" b="1"/>
          </a:p>
        </p:txBody>
      </p:sp>
      <p:sp>
        <p:nvSpPr>
          <p:cNvPr id="11343" name="Text Box 79"/>
          <p:cNvSpPr txBox="1">
            <a:spLocks noChangeArrowheads="1"/>
          </p:cNvSpPr>
          <p:nvPr/>
        </p:nvSpPr>
        <p:spPr bwMode="auto">
          <a:xfrm>
            <a:off x="6248400" y="4052888"/>
            <a:ext cx="1841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CA" altLang="fr-FR">
              <a:latin typeface="Comic Sans MS" panose="030F0702030302020204" pitchFamily="66" charset="0"/>
            </a:endParaRPr>
          </a:p>
        </p:txBody>
      </p:sp>
      <p:grpSp>
        <p:nvGrpSpPr>
          <p:cNvPr id="11344" name="Group 80"/>
          <p:cNvGrpSpPr>
            <a:grpSpLocks/>
          </p:cNvGrpSpPr>
          <p:nvPr/>
        </p:nvGrpSpPr>
        <p:grpSpPr bwMode="auto">
          <a:xfrm>
            <a:off x="1752600" y="1212850"/>
            <a:ext cx="6096000" cy="1668463"/>
            <a:chOff x="1108" y="1347"/>
            <a:chExt cx="3840" cy="1051"/>
          </a:xfrm>
        </p:grpSpPr>
        <p:grpSp>
          <p:nvGrpSpPr>
            <p:cNvPr id="11345" name="Group 81"/>
            <p:cNvGrpSpPr>
              <a:grpSpLocks/>
            </p:cNvGrpSpPr>
            <p:nvPr/>
          </p:nvGrpSpPr>
          <p:grpSpPr bwMode="auto">
            <a:xfrm rot="-6063835">
              <a:off x="2502" y="-47"/>
              <a:ext cx="1051" cy="3840"/>
              <a:chOff x="2016" y="480"/>
              <a:chExt cx="1051" cy="3840"/>
            </a:xfrm>
          </p:grpSpPr>
          <p:grpSp>
            <p:nvGrpSpPr>
              <p:cNvPr id="11346" name="Group 82"/>
              <p:cNvGrpSpPr>
                <a:grpSpLocks/>
              </p:cNvGrpSpPr>
              <p:nvPr/>
            </p:nvGrpSpPr>
            <p:grpSpPr bwMode="auto">
              <a:xfrm>
                <a:off x="2064" y="480"/>
                <a:ext cx="1003" cy="3580"/>
                <a:chOff x="2064" y="480"/>
                <a:chExt cx="1003" cy="3580"/>
              </a:xfrm>
            </p:grpSpPr>
            <p:grpSp>
              <p:nvGrpSpPr>
                <p:cNvPr id="11347" name="Group 83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11348" name="Freeform 84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11349" name="Freeform 85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11350" name="Group 86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11351" name="Freeform 87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11352" name="Freeform 88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  <p:grpSp>
            <p:nvGrpSpPr>
              <p:cNvPr id="11353" name="Group 89"/>
              <p:cNvGrpSpPr>
                <a:grpSpLocks/>
              </p:cNvGrpSpPr>
              <p:nvPr/>
            </p:nvGrpSpPr>
            <p:grpSpPr bwMode="auto">
              <a:xfrm>
                <a:off x="2016" y="740"/>
                <a:ext cx="1003" cy="3580"/>
                <a:chOff x="2064" y="480"/>
                <a:chExt cx="1003" cy="3580"/>
              </a:xfrm>
            </p:grpSpPr>
            <p:grpSp>
              <p:nvGrpSpPr>
                <p:cNvPr id="11354" name="Group 90"/>
                <p:cNvGrpSpPr>
                  <a:grpSpLocks/>
                </p:cNvGrpSpPr>
                <p:nvPr/>
              </p:nvGrpSpPr>
              <p:grpSpPr bwMode="auto">
                <a:xfrm rot="526776">
                  <a:off x="2496" y="480"/>
                  <a:ext cx="571" cy="1804"/>
                  <a:chOff x="2352" y="432"/>
                  <a:chExt cx="571" cy="1804"/>
                </a:xfrm>
              </p:grpSpPr>
              <p:sp>
                <p:nvSpPr>
                  <p:cNvPr id="11355" name="Freeform 91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11356" name="Freeform 92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  <p:grpSp>
              <p:nvGrpSpPr>
                <p:cNvPr id="11357" name="Group 93"/>
                <p:cNvGrpSpPr>
                  <a:grpSpLocks/>
                </p:cNvGrpSpPr>
                <p:nvPr/>
              </p:nvGrpSpPr>
              <p:grpSpPr bwMode="auto">
                <a:xfrm>
                  <a:off x="2064" y="2256"/>
                  <a:ext cx="571" cy="1804"/>
                  <a:chOff x="2352" y="432"/>
                  <a:chExt cx="571" cy="1804"/>
                </a:xfrm>
              </p:grpSpPr>
              <p:sp>
                <p:nvSpPr>
                  <p:cNvPr id="11358" name="Freeform 94"/>
                  <p:cNvSpPr>
                    <a:spLocks/>
                  </p:cNvSpPr>
                  <p:nvPr/>
                </p:nvSpPr>
                <p:spPr bwMode="auto">
                  <a:xfrm>
                    <a:off x="2496" y="432"/>
                    <a:ext cx="427" cy="91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  <p:sp>
                <p:nvSpPr>
                  <p:cNvPr id="11359" name="Freeform 95"/>
                  <p:cNvSpPr>
                    <a:spLocks/>
                  </p:cNvSpPr>
                  <p:nvPr/>
                </p:nvSpPr>
                <p:spPr bwMode="auto">
                  <a:xfrm rot="-145982">
                    <a:off x="2352" y="1344"/>
                    <a:ext cx="427" cy="892"/>
                  </a:xfrm>
                  <a:custGeom>
                    <a:avLst/>
                    <a:gdLst>
                      <a:gd name="T0" fmla="*/ 287 w 427"/>
                      <a:gd name="T1" fmla="*/ 0 h 892"/>
                      <a:gd name="T2" fmla="*/ 116 w 427"/>
                      <a:gd name="T3" fmla="*/ 39 h 892"/>
                      <a:gd name="T4" fmla="*/ 90 w 427"/>
                      <a:gd name="T5" fmla="*/ 66 h 892"/>
                      <a:gd name="T6" fmla="*/ 51 w 427"/>
                      <a:gd name="T7" fmla="*/ 79 h 892"/>
                      <a:gd name="T8" fmla="*/ 37 w 427"/>
                      <a:gd name="T9" fmla="*/ 118 h 892"/>
                      <a:gd name="T10" fmla="*/ 11 w 427"/>
                      <a:gd name="T11" fmla="*/ 157 h 892"/>
                      <a:gd name="T12" fmla="*/ 37 w 427"/>
                      <a:gd name="T13" fmla="*/ 328 h 892"/>
                      <a:gd name="T14" fmla="*/ 116 w 427"/>
                      <a:gd name="T15" fmla="*/ 367 h 892"/>
                      <a:gd name="T16" fmla="*/ 287 w 427"/>
                      <a:gd name="T17" fmla="*/ 446 h 892"/>
                      <a:gd name="T18" fmla="*/ 391 w 427"/>
                      <a:gd name="T19" fmla="*/ 525 h 892"/>
                      <a:gd name="T20" fmla="*/ 326 w 427"/>
                      <a:gd name="T21" fmla="*/ 787 h 892"/>
                      <a:gd name="T22" fmla="*/ 313 w 427"/>
                      <a:gd name="T23" fmla="*/ 826 h 892"/>
                      <a:gd name="T24" fmla="*/ 273 w 427"/>
                      <a:gd name="T25" fmla="*/ 839 h 892"/>
                      <a:gd name="T26" fmla="*/ 129 w 427"/>
                      <a:gd name="T27" fmla="*/ 892 h 8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427" h="892">
                        <a:moveTo>
                          <a:pt x="287" y="0"/>
                        </a:moveTo>
                        <a:cubicBezTo>
                          <a:pt x="226" y="9"/>
                          <a:pt x="174" y="24"/>
                          <a:pt x="116" y="39"/>
                        </a:cubicBezTo>
                        <a:cubicBezTo>
                          <a:pt x="107" y="48"/>
                          <a:pt x="100" y="59"/>
                          <a:pt x="90" y="66"/>
                        </a:cubicBezTo>
                        <a:cubicBezTo>
                          <a:pt x="78" y="73"/>
                          <a:pt x="60" y="69"/>
                          <a:pt x="51" y="79"/>
                        </a:cubicBezTo>
                        <a:cubicBezTo>
                          <a:pt x="41" y="88"/>
                          <a:pt x="43" y="105"/>
                          <a:pt x="37" y="118"/>
                        </a:cubicBezTo>
                        <a:cubicBezTo>
                          <a:pt x="29" y="131"/>
                          <a:pt x="19" y="144"/>
                          <a:pt x="11" y="157"/>
                        </a:cubicBezTo>
                        <a:cubicBezTo>
                          <a:pt x="16" y="214"/>
                          <a:pt x="0" y="283"/>
                          <a:pt x="37" y="328"/>
                        </a:cubicBezTo>
                        <a:cubicBezTo>
                          <a:pt x="58" y="354"/>
                          <a:pt x="87" y="354"/>
                          <a:pt x="116" y="367"/>
                        </a:cubicBezTo>
                        <a:cubicBezTo>
                          <a:pt x="174" y="391"/>
                          <a:pt x="227" y="426"/>
                          <a:pt x="287" y="446"/>
                        </a:cubicBezTo>
                        <a:cubicBezTo>
                          <a:pt x="375" y="504"/>
                          <a:pt x="343" y="475"/>
                          <a:pt x="391" y="525"/>
                        </a:cubicBezTo>
                        <a:cubicBezTo>
                          <a:pt x="427" y="627"/>
                          <a:pt x="414" y="728"/>
                          <a:pt x="326" y="787"/>
                        </a:cubicBezTo>
                        <a:cubicBezTo>
                          <a:pt x="321" y="800"/>
                          <a:pt x="322" y="816"/>
                          <a:pt x="313" y="826"/>
                        </a:cubicBezTo>
                        <a:cubicBezTo>
                          <a:pt x="302" y="835"/>
                          <a:pt x="286" y="834"/>
                          <a:pt x="273" y="839"/>
                        </a:cubicBezTo>
                        <a:cubicBezTo>
                          <a:pt x="224" y="855"/>
                          <a:pt x="174" y="869"/>
                          <a:pt x="129" y="892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fr-CA"/>
                  </a:p>
                </p:txBody>
              </p:sp>
            </p:grpSp>
          </p:grpSp>
        </p:grpSp>
        <p:grpSp>
          <p:nvGrpSpPr>
            <p:cNvPr id="11360" name="Group 96"/>
            <p:cNvGrpSpPr>
              <a:grpSpLocks/>
            </p:cNvGrpSpPr>
            <p:nvPr/>
          </p:nvGrpSpPr>
          <p:grpSpPr bwMode="auto">
            <a:xfrm rot="-21696096">
              <a:off x="1969" y="1583"/>
              <a:ext cx="48" cy="192"/>
              <a:chOff x="2928" y="528"/>
              <a:chExt cx="0" cy="240"/>
            </a:xfrm>
          </p:grpSpPr>
          <p:sp>
            <p:nvSpPr>
              <p:cNvPr id="11361" name="Line 9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362" name="Line 9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363" name="Group 99"/>
            <p:cNvGrpSpPr>
              <a:grpSpLocks/>
            </p:cNvGrpSpPr>
            <p:nvPr/>
          </p:nvGrpSpPr>
          <p:grpSpPr bwMode="auto">
            <a:xfrm rot="-10757062">
              <a:off x="2302" y="2016"/>
              <a:ext cx="49" cy="47"/>
              <a:chOff x="2928" y="528"/>
              <a:chExt cx="0" cy="240"/>
            </a:xfrm>
          </p:grpSpPr>
          <p:sp>
            <p:nvSpPr>
              <p:cNvPr id="11364" name="Line 10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365" name="Line 10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366" name="Group 102"/>
            <p:cNvGrpSpPr>
              <a:grpSpLocks/>
            </p:cNvGrpSpPr>
            <p:nvPr/>
          </p:nvGrpSpPr>
          <p:grpSpPr bwMode="auto">
            <a:xfrm rot="-10919804">
              <a:off x="2208" y="1920"/>
              <a:ext cx="48" cy="192"/>
              <a:chOff x="2928" y="528"/>
              <a:chExt cx="0" cy="240"/>
            </a:xfrm>
          </p:grpSpPr>
          <p:sp>
            <p:nvSpPr>
              <p:cNvPr id="11367" name="Line 10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368" name="Line 10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369" name="Group 105"/>
            <p:cNvGrpSpPr>
              <a:grpSpLocks/>
            </p:cNvGrpSpPr>
            <p:nvPr/>
          </p:nvGrpSpPr>
          <p:grpSpPr bwMode="auto">
            <a:xfrm rot="3846" flipH="1">
              <a:off x="1535" y="1727"/>
              <a:ext cx="48" cy="240"/>
              <a:chOff x="3600" y="1200"/>
              <a:chExt cx="0" cy="240"/>
            </a:xfrm>
          </p:grpSpPr>
          <p:sp>
            <p:nvSpPr>
              <p:cNvPr id="11370" name="Line 106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371" name="Line 107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372" name="Group 108"/>
            <p:cNvGrpSpPr>
              <a:grpSpLocks/>
            </p:cNvGrpSpPr>
            <p:nvPr/>
          </p:nvGrpSpPr>
          <p:grpSpPr bwMode="auto">
            <a:xfrm rot="-10848682">
              <a:off x="2017" y="1583"/>
              <a:ext cx="48" cy="432"/>
              <a:chOff x="3600" y="1200"/>
              <a:chExt cx="0" cy="240"/>
            </a:xfrm>
          </p:grpSpPr>
          <p:sp>
            <p:nvSpPr>
              <p:cNvPr id="11373" name="Line 10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374" name="Line 11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375" name="Group 111"/>
            <p:cNvGrpSpPr>
              <a:grpSpLocks/>
            </p:cNvGrpSpPr>
            <p:nvPr/>
          </p:nvGrpSpPr>
          <p:grpSpPr bwMode="auto">
            <a:xfrm rot="-10815897">
              <a:off x="2400" y="1823"/>
              <a:ext cx="48" cy="288"/>
              <a:chOff x="3600" y="1200"/>
              <a:chExt cx="0" cy="240"/>
            </a:xfrm>
          </p:grpSpPr>
          <p:sp>
            <p:nvSpPr>
              <p:cNvPr id="11376" name="Line 112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377" name="Line 113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378" name="Group 114"/>
            <p:cNvGrpSpPr>
              <a:grpSpLocks/>
            </p:cNvGrpSpPr>
            <p:nvPr/>
          </p:nvGrpSpPr>
          <p:grpSpPr bwMode="auto">
            <a:xfrm rot="64559" flipH="1">
              <a:off x="4319" y="1679"/>
              <a:ext cx="51" cy="480"/>
              <a:chOff x="2928" y="528"/>
              <a:chExt cx="0" cy="240"/>
            </a:xfrm>
          </p:grpSpPr>
          <p:sp>
            <p:nvSpPr>
              <p:cNvPr id="11379" name="Line 11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380" name="Line 11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381" name="Group 117"/>
            <p:cNvGrpSpPr>
              <a:grpSpLocks/>
            </p:cNvGrpSpPr>
            <p:nvPr/>
          </p:nvGrpSpPr>
          <p:grpSpPr bwMode="auto">
            <a:xfrm rot="-10777600">
              <a:off x="3311" y="1823"/>
              <a:ext cx="48" cy="336"/>
              <a:chOff x="3600" y="1200"/>
              <a:chExt cx="0" cy="240"/>
            </a:xfrm>
          </p:grpSpPr>
          <p:sp>
            <p:nvSpPr>
              <p:cNvPr id="11382" name="Line 118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383" name="Line 119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384" name="Group 120"/>
            <p:cNvGrpSpPr>
              <a:grpSpLocks/>
            </p:cNvGrpSpPr>
            <p:nvPr/>
          </p:nvGrpSpPr>
          <p:grpSpPr bwMode="auto">
            <a:xfrm rot="-10896096">
              <a:off x="2927" y="1680"/>
              <a:ext cx="48" cy="433"/>
              <a:chOff x="3600" y="1200"/>
              <a:chExt cx="0" cy="240"/>
            </a:xfrm>
          </p:grpSpPr>
          <p:sp>
            <p:nvSpPr>
              <p:cNvPr id="11385" name="Line 121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386" name="Line 122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387" name="Group 123"/>
            <p:cNvGrpSpPr>
              <a:grpSpLocks/>
            </p:cNvGrpSpPr>
            <p:nvPr/>
          </p:nvGrpSpPr>
          <p:grpSpPr bwMode="auto">
            <a:xfrm rot="-10907968">
              <a:off x="2495" y="1680"/>
              <a:ext cx="48" cy="430"/>
              <a:chOff x="3600" y="1200"/>
              <a:chExt cx="0" cy="240"/>
            </a:xfrm>
          </p:grpSpPr>
          <p:sp>
            <p:nvSpPr>
              <p:cNvPr id="11388" name="Line 12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389" name="Line 12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390" name="Group 126"/>
            <p:cNvGrpSpPr>
              <a:grpSpLocks/>
            </p:cNvGrpSpPr>
            <p:nvPr/>
          </p:nvGrpSpPr>
          <p:grpSpPr bwMode="auto">
            <a:xfrm rot="-82753">
              <a:off x="1344" y="1727"/>
              <a:ext cx="48" cy="240"/>
              <a:chOff x="2928" y="528"/>
              <a:chExt cx="0" cy="240"/>
            </a:xfrm>
          </p:grpSpPr>
          <p:sp>
            <p:nvSpPr>
              <p:cNvPr id="11391" name="Line 12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392" name="Line 12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393" name="Group 129"/>
            <p:cNvGrpSpPr>
              <a:grpSpLocks/>
            </p:cNvGrpSpPr>
            <p:nvPr/>
          </p:nvGrpSpPr>
          <p:grpSpPr bwMode="auto">
            <a:xfrm rot="10663462" flipH="1">
              <a:off x="2590" y="1680"/>
              <a:ext cx="48" cy="288"/>
              <a:chOff x="2928" y="528"/>
              <a:chExt cx="0" cy="240"/>
            </a:xfrm>
          </p:grpSpPr>
          <p:sp>
            <p:nvSpPr>
              <p:cNvPr id="11394" name="Line 13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395" name="Line 13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396" name="Group 132"/>
            <p:cNvGrpSpPr>
              <a:grpSpLocks/>
            </p:cNvGrpSpPr>
            <p:nvPr/>
          </p:nvGrpSpPr>
          <p:grpSpPr bwMode="auto">
            <a:xfrm rot="-10807514">
              <a:off x="1679" y="1582"/>
              <a:ext cx="48" cy="290"/>
              <a:chOff x="2928" y="528"/>
              <a:chExt cx="0" cy="240"/>
            </a:xfrm>
          </p:grpSpPr>
          <p:sp>
            <p:nvSpPr>
              <p:cNvPr id="11397" name="Line 13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398" name="Line 13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399" name="Group 135"/>
            <p:cNvGrpSpPr>
              <a:grpSpLocks/>
            </p:cNvGrpSpPr>
            <p:nvPr/>
          </p:nvGrpSpPr>
          <p:grpSpPr bwMode="auto">
            <a:xfrm rot="3846" flipH="1">
              <a:off x="1776" y="1584"/>
              <a:ext cx="48" cy="96"/>
              <a:chOff x="3600" y="1200"/>
              <a:chExt cx="0" cy="240"/>
            </a:xfrm>
          </p:grpSpPr>
          <p:sp>
            <p:nvSpPr>
              <p:cNvPr id="11400" name="Line 136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01" name="Line 137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02" name="Group 138"/>
            <p:cNvGrpSpPr>
              <a:grpSpLocks/>
            </p:cNvGrpSpPr>
            <p:nvPr/>
          </p:nvGrpSpPr>
          <p:grpSpPr bwMode="auto">
            <a:xfrm rot="-10757062">
              <a:off x="1824" y="1584"/>
              <a:ext cx="49" cy="47"/>
              <a:chOff x="2928" y="528"/>
              <a:chExt cx="0" cy="240"/>
            </a:xfrm>
          </p:grpSpPr>
          <p:sp>
            <p:nvSpPr>
              <p:cNvPr id="11403" name="Line 139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04" name="Line 140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05" name="Group 141"/>
            <p:cNvGrpSpPr>
              <a:grpSpLocks/>
            </p:cNvGrpSpPr>
            <p:nvPr/>
          </p:nvGrpSpPr>
          <p:grpSpPr bwMode="auto">
            <a:xfrm rot="-10807514">
              <a:off x="1583" y="1584"/>
              <a:ext cx="48" cy="384"/>
              <a:chOff x="2928" y="528"/>
              <a:chExt cx="0" cy="240"/>
            </a:xfrm>
          </p:grpSpPr>
          <p:sp>
            <p:nvSpPr>
              <p:cNvPr id="11406" name="Line 14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07" name="Line 14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08" name="Group 144"/>
            <p:cNvGrpSpPr>
              <a:grpSpLocks/>
            </p:cNvGrpSpPr>
            <p:nvPr/>
          </p:nvGrpSpPr>
          <p:grpSpPr bwMode="auto">
            <a:xfrm rot="3846" flipH="1">
              <a:off x="1440" y="1872"/>
              <a:ext cx="48" cy="96"/>
              <a:chOff x="3600" y="1200"/>
              <a:chExt cx="0" cy="240"/>
            </a:xfrm>
          </p:grpSpPr>
          <p:sp>
            <p:nvSpPr>
              <p:cNvPr id="11409" name="Line 145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10" name="Line 146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11" name="Group 147"/>
            <p:cNvGrpSpPr>
              <a:grpSpLocks/>
            </p:cNvGrpSpPr>
            <p:nvPr/>
          </p:nvGrpSpPr>
          <p:grpSpPr bwMode="auto">
            <a:xfrm rot="-10807514">
              <a:off x="3024" y="1776"/>
              <a:ext cx="48" cy="384"/>
              <a:chOff x="2928" y="528"/>
              <a:chExt cx="0" cy="240"/>
            </a:xfrm>
          </p:grpSpPr>
          <p:sp>
            <p:nvSpPr>
              <p:cNvPr id="11412" name="Line 14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13" name="Line 14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14" name="Group 150"/>
            <p:cNvGrpSpPr>
              <a:grpSpLocks/>
            </p:cNvGrpSpPr>
            <p:nvPr/>
          </p:nvGrpSpPr>
          <p:grpSpPr bwMode="auto">
            <a:xfrm rot="-21696096">
              <a:off x="2880" y="1680"/>
              <a:ext cx="48" cy="192"/>
              <a:chOff x="2928" y="528"/>
              <a:chExt cx="0" cy="240"/>
            </a:xfrm>
          </p:grpSpPr>
          <p:sp>
            <p:nvSpPr>
              <p:cNvPr id="11415" name="Line 151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16" name="Line 152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17" name="Group 153"/>
            <p:cNvGrpSpPr>
              <a:grpSpLocks/>
            </p:cNvGrpSpPr>
            <p:nvPr/>
          </p:nvGrpSpPr>
          <p:grpSpPr bwMode="auto">
            <a:xfrm rot="3846" flipH="1">
              <a:off x="2784" y="1680"/>
              <a:ext cx="48" cy="48"/>
              <a:chOff x="3600" y="1200"/>
              <a:chExt cx="0" cy="240"/>
            </a:xfrm>
          </p:grpSpPr>
          <p:sp>
            <p:nvSpPr>
              <p:cNvPr id="11418" name="Line 15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19" name="Line 155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20" name="Group 156"/>
            <p:cNvGrpSpPr>
              <a:grpSpLocks/>
            </p:cNvGrpSpPr>
            <p:nvPr/>
          </p:nvGrpSpPr>
          <p:grpSpPr bwMode="auto">
            <a:xfrm rot="-10757062">
              <a:off x="2688" y="1728"/>
              <a:ext cx="49" cy="47"/>
              <a:chOff x="2928" y="528"/>
              <a:chExt cx="0" cy="240"/>
            </a:xfrm>
          </p:grpSpPr>
          <p:sp>
            <p:nvSpPr>
              <p:cNvPr id="11421" name="Line 157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22" name="Line 158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23" name="Group 159"/>
            <p:cNvGrpSpPr>
              <a:grpSpLocks/>
            </p:cNvGrpSpPr>
            <p:nvPr/>
          </p:nvGrpSpPr>
          <p:grpSpPr bwMode="auto">
            <a:xfrm rot="-10919804">
              <a:off x="3120" y="1968"/>
              <a:ext cx="48" cy="192"/>
              <a:chOff x="2928" y="528"/>
              <a:chExt cx="0" cy="240"/>
            </a:xfrm>
          </p:grpSpPr>
          <p:sp>
            <p:nvSpPr>
              <p:cNvPr id="11424" name="Line 160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25" name="Line 161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26" name="Group 162"/>
            <p:cNvGrpSpPr>
              <a:grpSpLocks/>
            </p:cNvGrpSpPr>
            <p:nvPr/>
          </p:nvGrpSpPr>
          <p:grpSpPr bwMode="auto">
            <a:xfrm rot="-10807514">
              <a:off x="3408" y="1727"/>
              <a:ext cx="48" cy="432"/>
              <a:chOff x="2928" y="528"/>
              <a:chExt cx="0" cy="240"/>
            </a:xfrm>
          </p:grpSpPr>
          <p:sp>
            <p:nvSpPr>
              <p:cNvPr id="11427" name="Line 16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28" name="Line 16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29" name="Group 165"/>
            <p:cNvGrpSpPr>
              <a:grpSpLocks/>
            </p:cNvGrpSpPr>
            <p:nvPr/>
          </p:nvGrpSpPr>
          <p:grpSpPr bwMode="auto">
            <a:xfrm rot="-82753">
              <a:off x="3552" y="1728"/>
              <a:ext cx="48" cy="288"/>
              <a:chOff x="2928" y="528"/>
              <a:chExt cx="0" cy="240"/>
            </a:xfrm>
          </p:grpSpPr>
          <p:sp>
            <p:nvSpPr>
              <p:cNvPr id="11430" name="Line 166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31" name="Line 167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32" name="Group 168"/>
            <p:cNvGrpSpPr>
              <a:grpSpLocks/>
            </p:cNvGrpSpPr>
            <p:nvPr/>
          </p:nvGrpSpPr>
          <p:grpSpPr bwMode="auto">
            <a:xfrm rot="3846" flipH="1">
              <a:off x="3648" y="1728"/>
              <a:ext cx="48" cy="48"/>
              <a:chOff x="3600" y="1200"/>
              <a:chExt cx="0" cy="240"/>
            </a:xfrm>
          </p:grpSpPr>
          <p:sp>
            <p:nvSpPr>
              <p:cNvPr id="11433" name="Line 169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34" name="Line 170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35" name="Group 171"/>
            <p:cNvGrpSpPr>
              <a:grpSpLocks/>
            </p:cNvGrpSpPr>
            <p:nvPr/>
          </p:nvGrpSpPr>
          <p:grpSpPr bwMode="auto">
            <a:xfrm rot="-10815897">
              <a:off x="3743" y="1680"/>
              <a:ext cx="48" cy="191"/>
              <a:chOff x="3600" y="1200"/>
              <a:chExt cx="0" cy="240"/>
            </a:xfrm>
          </p:grpSpPr>
          <p:sp>
            <p:nvSpPr>
              <p:cNvPr id="11436" name="Line 172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37" name="Line 173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38" name="Group 174"/>
            <p:cNvGrpSpPr>
              <a:grpSpLocks/>
            </p:cNvGrpSpPr>
            <p:nvPr/>
          </p:nvGrpSpPr>
          <p:grpSpPr bwMode="auto">
            <a:xfrm rot="64559" flipH="1">
              <a:off x="3888" y="1728"/>
              <a:ext cx="48" cy="336"/>
              <a:chOff x="2928" y="528"/>
              <a:chExt cx="0" cy="240"/>
            </a:xfrm>
          </p:grpSpPr>
          <p:sp>
            <p:nvSpPr>
              <p:cNvPr id="11439" name="Line 175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40" name="Line 176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41" name="Group 177"/>
            <p:cNvGrpSpPr>
              <a:grpSpLocks/>
            </p:cNvGrpSpPr>
            <p:nvPr/>
          </p:nvGrpSpPr>
          <p:grpSpPr bwMode="auto">
            <a:xfrm rot="10663462" flipH="1">
              <a:off x="3936" y="1774"/>
              <a:ext cx="48" cy="385"/>
              <a:chOff x="2928" y="528"/>
              <a:chExt cx="0" cy="240"/>
            </a:xfrm>
          </p:grpSpPr>
          <p:sp>
            <p:nvSpPr>
              <p:cNvPr id="11442" name="Line 178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43" name="Line 179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44" name="Group 180"/>
            <p:cNvGrpSpPr>
              <a:grpSpLocks/>
            </p:cNvGrpSpPr>
            <p:nvPr/>
          </p:nvGrpSpPr>
          <p:grpSpPr bwMode="auto">
            <a:xfrm rot="-10815897">
              <a:off x="4032" y="1919"/>
              <a:ext cx="48" cy="240"/>
              <a:chOff x="3600" y="1200"/>
              <a:chExt cx="0" cy="240"/>
            </a:xfrm>
          </p:grpSpPr>
          <p:sp>
            <p:nvSpPr>
              <p:cNvPr id="11445" name="Line 181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46" name="Line 182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47" name="Group 183"/>
            <p:cNvGrpSpPr>
              <a:grpSpLocks/>
            </p:cNvGrpSpPr>
            <p:nvPr/>
          </p:nvGrpSpPr>
          <p:grpSpPr bwMode="auto">
            <a:xfrm rot="-10919804">
              <a:off x="4128" y="1968"/>
              <a:ext cx="96" cy="192"/>
              <a:chOff x="2928" y="528"/>
              <a:chExt cx="0" cy="240"/>
            </a:xfrm>
          </p:grpSpPr>
          <p:sp>
            <p:nvSpPr>
              <p:cNvPr id="11448" name="Line 184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49" name="Line 185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50" name="Group 186"/>
            <p:cNvGrpSpPr>
              <a:grpSpLocks/>
            </p:cNvGrpSpPr>
            <p:nvPr/>
          </p:nvGrpSpPr>
          <p:grpSpPr bwMode="auto">
            <a:xfrm rot="-10848682">
              <a:off x="2113" y="1679"/>
              <a:ext cx="48" cy="432"/>
              <a:chOff x="3600" y="1200"/>
              <a:chExt cx="0" cy="240"/>
            </a:xfrm>
          </p:grpSpPr>
          <p:sp>
            <p:nvSpPr>
              <p:cNvPr id="11451" name="Line 187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52" name="Line 188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53" name="Group 189"/>
            <p:cNvGrpSpPr>
              <a:grpSpLocks/>
            </p:cNvGrpSpPr>
            <p:nvPr/>
          </p:nvGrpSpPr>
          <p:grpSpPr bwMode="auto">
            <a:xfrm rot="-10848682">
              <a:off x="4368" y="1680"/>
              <a:ext cx="48" cy="432"/>
              <a:chOff x="3600" y="1200"/>
              <a:chExt cx="0" cy="240"/>
            </a:xfrm>
          </p:grpSpPr>
          <p:sp>
            <p:nvSpPr>
              <p:cNvPr id="11454" name="Line 190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55" name="Line 191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56" name="Group 192"/>
            <p:cNvGrpSpPr>
              <a:grpSpLocks/>
            </p:cNvGrpSpPr>
            <p:nvPr/>
          </p:nvGrpSpPr>
          <p:grpSpPr bwMode="auto">
            <a:xfrm rot="-10919804">
              <a:off x="4416" y="1680"/>
              <a:ext cx="96" cy="192"/>
              <a:chOff x="2928" y="528"/>
              <a:chExt cx="0" cy="240"/>
            </a:xfrm>
          </p:grpSpPr>
          <p:sp>
            <p:nvSpPr>
              <p:cNvPr id="11457" name="Line 193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58" name="Line 194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59" name="Group 195"/>
            <p:cNvGrpSpPr>
              <a:grpSpLocks/>
            </p:cNvGrpSpPr>
            <p:nvPr/>
          </p:nvGrpSpPr>
          <p:grpSpPr bwMode="auto">
            <a:xfrm rot="-10815897">
              <a:off x="4704" y="1680"/>
              <a:ext cx="48" cy="240"/>
              <a:chOff x="3600" y="1200"/>
              <a:chExt cx="0" cy="240"/>
            </a:xfrm>
          </p:grpSpPr>
          <p:sp>
            <p:nvSpPr>
              <p:cNvPr id="11460" name="Line 196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33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61" name="Line 197"/>
              <p:cNvSpPr>
                <a:spLocks noChangeShapeType="1"/>
              </p:cNvSpPr>
              <p:nvPr/>
            </p:nvSpPr>
            <p:spPr bwMode="auto">
              <a:xfrm>
                <a:off x="3600" y="1296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FF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62" name="Group 198"/>
            <p:cNvGrpSpPr>
              <a:grpSpLocks/>
            </p:cNvGrpSpPr>
            <p:nvPr/>
          </p:nvGrpSpPr>
          <p:grpSpPr bwMode="auto">
            <a:xfrm rot="-10919804">
              <a:off x="4560" y="1680"/>
              <a:ext cx="96" cy="144"/>
              <a:chOff x="2928" y="528"/>
              <a:chExt cx="0" cy="240"/>
            </a:xfrm>
          </p:grpSpPr>
          <p:sp>
            <p:nvSpPr>
              <p:cNvPr id="11463" name="Line 199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64" name="Line 200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  <p:grpSp>
          <p:nvGrpSpPr>
            <p:cNvPr id="11465" name="Group 201"/>
            <p:cNvGrpSpPr>
              <a:grpSpLocks/>
            </p:cNvGrpSpPr>
            <p:nvPr/>
          </p:nvGrpSpPr>
          <p:grpSpPr bwMode="auto">
            <a:xfrm rot="-10919804">
              <a:off x="1200" y="1776"/>
              <a:ext cx="48" cy="192"/>
              <a:chOff x="2928" y="528"/>
              <a:chExt cx="0" cy="240"/>
            </a:xfrm>
          </p:grpSpPr>
          <p:sp>
            <p:nvSpPr>
              <p:cNvPr id="11466" name="Line 202"/>
              <p:cNvSpPr>
                <a:spLocks noChangeShapeType="1"/>
              </p:cNvSpPr>
              <p:nvPr/>
            </p:nvSpPr>
            <p:spPr bwMode="auto">
              <a:xfrm>
                <a:off x="2928" y="5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  <p:sp>
            <p:nvSpPr>
              <p:cNvPr id="11467" name="Line 203"/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CA"/>
              </a:p>
            </p:txBody>
          </p:sp>
        </p:grpSp>
      </p:grpSp>
      <p:sp>
        <p:nvSpPr>
          <p:cNvPr id="11340" name="Line 76"/>
          <p:cNvSpPr>
            <a:spLocks noChangeShapeType="1"/>
          </p:cNvSpPr>
          <p:nvPr/>
        </p:nvSpPr>
        <p:spPr bwMode="auto">
          <a:xfrm flipH="1">
            <a:off x="2590800" y="1365250"/>
            <a:ext cx="1143000" cy="3810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  <p:sp>
        <p:nvSpPr>
          <p:cNvPr id="11468" name="Text Box 204"/>
          <p:cNvSpPr txBox="1">
            <a:spLocks noChangeArrowheads="1"/>
          </p:cNvSpPr>
          <p:nvPr/>
        </p:nvSpPr>
        <p:spPr bwMode="auto">
          <a:xfrm>
            <a:off x="2124075" y="2852738"/>
            <a:ext cx="825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Gène</a:t>
            </a:r>
            <a:endParaRPr lang="fr-FR" altLang="fr-FR" sz="2000" b="1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0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1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2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3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4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5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6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7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8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9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2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20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21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22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23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3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4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5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6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7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8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9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1079</Words>
  <Application>Microsoft Office PowerPoint</Application>
  <PresentationFormat>Affichage à l'écran (4:3)</PresentationFormat>
  <Paragraphs>246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9" baseType="lpstr">
      <vt:lpstr>Times</vt:lpstr>
      <vt:lpstr>Comic Sans MS</vt:lpstr>
      <vt:lpstr>Times New Roman</vt:lpstr>
      <vt:lpstr>Wingdings</vt:lpstr>
      <vt:lpstr>Nouvelle présentation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Sources des images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 Lavoie</dc:creator>
  <cp:lastModifiedBy>Lavoie Julie</cp:lastModifiedBy>
  <cp:revision>269</cp:revision>
  <dcterms:created xsi:type="dcterms:W3CDTF">2003-05-27T18:51:03Z</dcterms:created>
  <dcterms:modified xsi:type="dcterms:W3CDTF">2017-11-21T19:59:09Z</dcterms:modified>
</cp:coreProperties>
</file>