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89" r:id="rId5"/>
    <p:sldId id="301" r:id="rId6"/>
    <p:sldId id="269" r:id="rId7"/>
    <p:sldId id="300" r:id="rId8"/>
    <p:sldId id="302" r:id="rId9"/>
    <p:sldId id="314" r:id="rId10"/>
    <p:sldId id="290" r:id="rId11"/>
    <p:sldId id="270" r:id="rId12"/>
    <p:sldId id="313" r:id="rId13"/>
    <p:sldId id="256" r:id="rId14"/>
    <p:sldId id="257" r:id="rId15"/>
    <p:sldId id="265" r:id="rId16"/>
    <p:sldId id="271" r:id="rId17"/>
    <p:sldId id="272" r:id="rId18"/>
    <p:sldId id="308" r:id="rId19"/>
    <p:sldId id="309" r:id="rId20"/>
    <p:sldId id="310" r:id="rId21"/>
    <p:sldId id="311" r:id="rId22"/>
    <p:sldId id="312" r:id="rId2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928C-A620-4FFF-97AE-9FF9C597F2B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8448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59B1A-D1D2-481F-A961-5A3AF5F685E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699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96AE6-6E56-44FB-9948-AD89BB611FB0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2312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2246-AD67-469B-9CD6-EBE870E11A6E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679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4F1FC-9216-42B1-951B-1B9AD1AA17B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1571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21EF-B765-4B1E-A089-3096ECE16C1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4767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11783-7324-4D41-83BE-63A5C9C6DAC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8042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4F4E7-37E0-4830-B9AF-3CF5AD010809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5381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A378F-ABD9-4067-9ECE-BFA7B3CA5E42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7728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EB093-2D9E-4197-8EC4-99BB9DFCB7C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1287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F2065-FD16-43EC-80BA-B6220DB5B399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6206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fr-CA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fr-CA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9C553FF-47C4-4F55-9530-FCA0B47531EE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hfournie.free.fr/popups_travx/pop_stif/trav_sti02.htm" TargetMode="External"/><Relationship Id="rId13" Type="http://schemas.openxmlformats.org/officeDocument/2006/relationships/hyperlink" Target="http://www.ustboniface.mb.ca/cusb/abernier/Biologie/Cellule/membrane-feuilles-etudiants-2.html" TargetMode="External"/><Relationship Id="rId18" Type="http://schemas.openxmlformats.org/officeDocument/2006/relationships/hyperlink" Target="http://homepage.mac.com/danielbalas/HISTOLOGIE/HISTGENE/histgen1/histgen6/histgen6.htm" TargetMode="External"/><Relationship Id="rId3" Type="http://schemas.openxmlformats.org/officeDocument/2006/relationships/hyperlink" Target="http://www.futura-sciences.com/comprendre/g/definition-tableau-mendeleiev-periodique-elements_4425.php" TargetMode="External"/><Relationship Id="rId21" Type="http://schemas.openxmlformats.org/officeDocument/2006/relationships/hyperlink" Target="http://en.wikipedia.org/wiki/Enzyme" TargetMode="External"/><Relationship Id="rId7" Type="http://schemas.openxmlformats.org/officeDocument/2006/relationships/hyperlink" Target="http://www.fendt.com/index.php?id=1971f0f9bfd5150d89f500577889dfea231c11f5fe1819f145&amp;l=3" TargetMode="External"/><Relationship Id="rId12" Type="http://schemas.openxmlformats.org/officeDocument/2006/relationships/hyperlink" Target="http://ens.univ-rennes1.fr/QCM-BIOCHIMIE-SV1/Lipides.htm" TargetMode="External"/><Relationship Id="rId17" Type="http://schemas.openxmlformats.org/officeDocument/2006/relationships/hyperlink" Target="http://www.infoscience.fr/dossier/sida/reaction.html" TargetMode="External"/><Relationship Id="rId2" Type="http://schemas.openxmlformats.org/officeDocument/2006/relationships/hyperlink" Target="http://www.hrw.com/science/si-science/chemistry/atomic_structure/molecules/02mol.html" TargetMode="External"/><Relationship Id="rId16" Type="http://schemas.openxmlformats.org/officeDocument/2006/relationships/hyperlink" Target="http://fr.wikipedia.org/wiki/Anticorps" TargetMode="External"/><Relationship Id="rId20" Type="http://schemas.openxmlformats.org/officeDocument/2006/relationships/hyperlink" Target="http://fr.janssen-cilag.be/disease/detail.jhtml?itemname=c_05_nierfal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.ch/mhn/expositions/mhn_et.htm" TargetMode="External"/><Relationship Id="rId11" Type="http://schemas.openxmlformats.org/officeDocument/2006/relationships/hyperlink" Target="http://www2.canoe.com/techno/nouvelles/archives/2004/11/20041124-142133.html" TargetMode="External"/><Relationship Id="rId5" Type="http://schemas.openxmlformats.org/officeDocument/2006/relationships/hyperlink" Target="http://www.tastout.ulg.ac.be/pages/comm35.htm" TargetMode="External"/><Relationship Id="rId15" Type="http://schemas.openxmlformats.org/officeDocument/2006/relationships/hyperlink" Target="https://fr.wikipedia.org/wiki/Dimorphisme_sexuel" TargetMode="External"/><Relationship Id="rId10" Type="http://schemas.openxmlformats.org/officeDocument/2006/relationships/hyperlink" Target="http://ead.univ-angers.fr/~jaspard/Page2/COURS/3CoursdeBiochSTRUCT/2GLUCIDES/2FIGURES/6Glycogene/1Glycogene.htm" TargetMode="External"/><Relationship Id="rId19" Type="http://schemas.openxmlformats.org/officeDocument/2006/relationships/hyperlink" Target="http://ici.cegep-ste-foy.qc.ca/profs/gbourbonnais/pascal/fya/chimcell/notesmolecules/proteines_2.htm" TargetMode="External"/><Relationship Id="rId4" Type="http://schemas.openxmlformats.org/officeDocument/2006/relationships/hyperlink" Target="http://www.boitearecettes.com/repas_prepares/04-05-17-nutrition.gif" TargetMode="External"/><Relationship Id="rId9" Type="http://schemas.openxmlformats.org/officeDocument/2006/relationships/hyperlink" Target="http://staff.jccc.net/PDECELL/biochemistry/carbohyd.html" TargetMode="External"/><Relationship Id="rId14" Type="http://schemas.openxmlformats.org/officeDocument/2006/relationships/hyperlink" Target="http://ici.cegep-ste-foy.qc.ca/profs/gbourbonnais/pascal/fya/chimcell/notesmolecules/lipides_3.htm" TargetMode="External"/><Relationship Id="rId22" Type="http://schemas.openxmlformats.org/officeDocument/2006/relationships/hyperlink" Target="http://www.sden.org/jdr/prophecy/creation/galerie_des_artiste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upload.wikimedia.org/wikipedia/en/b/b9/Eie-TRIGLYCERID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rvus_elaphus_17.jpg?uselang=f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  <a:noFill/>
          <a:ln/>
        </p:spPr>
        <p:txBody>
          <a:bodyPr/>
          <a:lstStyle/>
          <a:p>
            <a:r>
              <a:rPr lang="fr-CA" altLang="fr-FR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NIVEAU D’ORGANISATION MOLÉCULAIRE</a:t>
            </a:r>
          </a:p>
        </p:txBody>
      </p:sp>
      <p:pic>
        <p:nvPicPr>
          <p:cNvPr id="15365" name="Picture 5" descr="molec H2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349500"/>
            <a:ext cx="3387725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408488" y="6262688"/>
            <a:ext cx="448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200" i="1"/>
              <a:t>Julie Lavoie, enseignante en biologie au Collège Lionel-Groulx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600" b="1">
                <a:solidFill>
                  <a:schemeClr val="hlink"/>
                </a:solidFill>
                <a:latin typeface="Comic Sans MS" panose="030F0702030302020204" pitchFamily="66" charset="0"/>
              </a:rPr>
              <a:t>Les protéines</a:t>
            </a:r>
          </a:p>
        </p:txBody>
      </p:sp>
      <p:pic>
        <p:nvPicPr>
          <p:cNvPr id="43013" name="Picture 5" descr="prote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76475"/>
            <a:ext cx="3024188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27088" y="2276475"/>
            <a:ext cx="2212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b="1">
                <a:hlinkClick r:id="rId3" action="ppaction://hlinksldjump"/>
              </a:rPr>
              <a:t>Acteurs de</a:t>
            </a:r>
          </a:p>
          <a:p>
            <a:r>
              <a:rPr lang="fr-CA" altLang="fr-FR" b="1">
                <a:hlinkClick r:id="rId3" action="ppaction://hlinksldjump"/>
              </a:rPr>
              <a:t>la contraction</a:t>
            </a:r>
          </a:p>
          <a:p>
            <a:r>
              <a:rPr lang="fr-CA" altLang="fr-FR" b="1">
                <a:hlinkClick r:id="rId3" action="ppaction://hlinksldjump"/>
              </a:rPr>
              <a:t>musculaire</a:t>
            </a:r>
            <a:endParaRPr lang="fr-CA" altLang="fr-FR" b="1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00113" y="4149725"/>
            <a:ext cx="1878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b="1">
                <a:hlinkClick r:id="rId4" action="ppaction://hlinksldjump"/>
              </a:rPr>
              <a:t>Catalyseurs</a:t>
            </a:r>
          </a:p>
          <a:p>
            <a:r>
              <a:rPr lang="fr-CA" altLang="fr-FR" b="1">
                <a:hlinkClick r:id="rId4" action="ppaction://hlinksldjump"/>
              </a:rPr>
              <a:t>biologiques</a:t>
            </a:r>
            <a:endParaRPr lang="fr-CA" altLang="fr-FR" b="1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877050" y="4149725"/>
            <a:ext cx="2009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b="1">
                <a:hlinkClick r:id="rId5" action="ppaction://hlinksldjump"/>
              </a:rPr>
              <a:t>Armes</a:t>
            </a:r>
          </a:p>
          <a:p>
            <a:r>
              <a:rPr lang="fr-CA" altLang="fr-FR" b="1">
                <a:hlinkClick r:id="rId5" action="ppaction://hlinksldjump"/>
              </a:rPr>
              <a:t>immunitaires</a:t>
            </a:r>
            <a:endParaRPr lang="fr-CA" altLang="fr-FR" b="1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804025" y="2276475"/>
            <a:ext cx="1731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b="1">
                <a:hlinkClick r:id="rId6" action="ppaction://hlinksldjump"/>
              </a:rPr>
              <a:t>Messagers</a:t>
            </a:r>
          </a:p>
          <a:p>
            <a:r>
              <a:rPr lang="fr-CA" altLang="fr-FR" b="1">
                <a:hlinkClick r:id="rId6" action="ppaction://hlinksldjump"/>
              </a:rPr>
              <a:t>hormonaux</a:t>
            </a:r>
            <a:endParaRPr lang="fr-CA" altLang="fr-FR" b="1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635375" y="5516563"/>
            <a:ext cx="2255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b="1">
                <a:hlinkClick r:id="rId7" action="ppaction://hlinksldjump"/>
              </a:rPr>
              <a:t>Transporteurs</a:t>
            </a:r>
          </a:p>
          <a:p>
            <a:r>
              <a:rPr lang="fr-CA" altLang="fr-FR" b="1"/>
              <a:t>      </a:t>
            </a:r>
            <a:r>
              <a:rPr lang="fr-CA" altLang="fr-FR" b="1">
                <a:hlinkClick r:id="rId7" action="ppaction://hlinksldjump"/>
              </a:rPr>
              <a:t>d’O</a:t>
            </a:r>
            <a:r>
              <a:rPr lang="fr-CA" altLang="fr-FR" b="1" baseline="-25000">
                <a:hlinkClick r:id="rId7" action="ppaction://hlinksldjump"/>
              </a:rPr>
              <a:t>2</a:t>
            </a:r>
            <a:endParaRPr lang="fr-CA" altLang="fr-FR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600" b="1">
                <a:solidFill>
                  <a:schemeClr val="hlink"/>
                </a:solidFill>
                <a:latin typeface="Comic Sans MS" panose="030F0702030302020204" pitchFamily="66" charset="0"/>
              </a:rPr>
              <a:t>Les acides nucléiques</a:t>
            </a:r>
          </a:p>
        </p:txBody>
      </p:sp>
      <p:pic>
        <p:nvPicPr>
          <p:cNvPr id="19461" name="Picture 5" descr="adngrande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2689225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Les acides nucléiques</a:t>
            </a:r>
          </a:p>
        </p:txBody>
      </p:sp>
      <p:pic>
        <p:nvPicPr>
          <p:cNvPr id="70659" name="Picture 3" descr="adngrande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2689225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148263" y="3068638"/>
            <a:ext cx="251936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CA" altLang="fr-FR" b="1"/>
              <a:t>L’ADN : support de l’information génétique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727200"/>
          </a:xfrm>
        </p:spPr>
        <p:txBody>
          <a:bodyPr anchor="ctr"/>
          <a:lstStyle/>
          <a:p>
            <a:r>
              <a:rPr lang="fr-CA" altLang="fr-FR" sz="4000" b="1" dirty="0">
                <a:solidFill>
                  <a:schemeClr val="folHlink"/>
                </a:solidFill>
                <a:latin typeface="Comic Sans MS" panose="030F0702030302020204" pitchFamily="66" charset="0"/>
              </a:rPr>
              <a:t>NIVEAU D’ORGANISATION </a:t>
            </a:r>
            <a:r>
              <a:rPr lang="fr-CA" altLang="fr-FR" sz="4000" b="1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CELLULAIRE</a:t>
            </a:r>
            <a:endParaRPr lang="fr-CA" altLang="fr-FR" sz="4000" b="1" dirty="0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997200"/>
            <a:ext cx="7559675" cy="2519363"/>
          </a:xfrm>
        </p:spPr>
        <p:txBody>
          <a:bodyPr/>
          <a:lstStyle/>
          <a:p>
            <a:r>
              <a:rPr lang="fr-CA" altLang="fr-FR" sz="3200" b="1" dirty="0">
                <a:latin typeface="Comic Sans MS" panose="030F0702030302020204" pitchFamily="66" charset="0"/>
              </a:rPr>
              <a:t>Cellules aux </a:t>
            </a:r>
            <a:r>
              <a:rPr lang="fr-CA" altLang="fr-FR" sz="3200" b="1" dirty="0">
                <a:solidFill>
                  <a:srgbClr val="00A800"/>
                </a:solidFill>
                <a:latin typeface="Comic Sans MS" panose="030F0702030302020204" pitchFamily="66" charset="0"/>
              </a:rPr>
              <a:t>fonctions spécialisées</a:t>
            </a:r>
          </a:p>
          <a:p>
            <a:endParaRPr lang="fr-CA" altLang="fr-FR" sz="3200" b="1" dirty="0">
              <a:latin typeface="Comic Sans MS" panose="030F0702030302020204" pitchFamily="66" charset="0"/>
            </a:endParaRPr>
          </a:p>
          <a:p>
            <a:endParaRPr lang="fr-CA" altLang="fr-FR" sz="3200" b="1" dirty="0">
              <a:latin typeface="Comic Sans MS" panose="030F0702030302020204" pitchFamily="66" charset="0"/>
            </a:endParaRPr>
          </a:p>
          <a:p>
            <a:r>
              <a:rPr lang="fr-CA" altLang="fr-FR" sz="3200" b="1" dirty="0">
                <a:latin typeface="Comic Sans MS" panose="030F0702030302020204" pitchFamily="66" charset="0"/>
              </a:rPr>
              <a:t>Cellules aux </a:t>
            </a:r>
            <a:r>
              <a:rPr lang="fr-CA" altLang="fr-FR" sz="3200" b="1" dirty="0" smtClean="0">
                <a:solidFill>
                  <a:srgbClr val="00A800"/>
                </a:solidFill>
                <a:latin typeface="Comic Sans MS" panose="030F0702030302020204" pitchFamily="66" charset="0"/>
              </a:rPr>
              <a:t>formes </a:t>
            </a:r>
            <a:r>
              <a:rPr lang="fr-CA" altLang="fr-FR" sz="3200" b="1" dirty="0">
                <a:solidFill>
                  <a:srgbClr val="00A800"/>
                </a:solidFill>
                <a:latin typeface="Comic Sans MS" panose="030F0702030302020204" pitchFamily="66" charset="0"/>
              </a:rPr>
              <a:t>particulières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427538" y="3716338"/>
            <a:ext cx="504825" cy="936625"/>
          </a:xfrm>
          <a:prstGeom prst="upDownArrow">
            <a:avLst>
              <a:gd name="adj1" fmla="val 50000"/>
              <a:gd name="adj2" fmla="val 3710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altLang="fr-FR" dirty="0"/>
          </a:p>
        </p:txBody>
      </p:sp>
      <p:pic>
        <p:nvPicPr>
          <p:cNvPr id="5126" name="Picture 6" descr="171w7565_scalp-hu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2"/>
          <a:stretch/>
        </p:blipFill>
        <p:spPr bwMode="auto">
          <a:xfrm>
            <a:off x="230458" y="1273027"/>
            <a:ext cx="2507081" cy="245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69850" y="240509"/>
            <a:ext cx="72723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CA" altLang="fr-FR" sz="1800" dirty="0">
                <a:latin typeface="Comic Sans MS" panose="030F0702030302020204" pitchFamily="66" charset="0"/>
              </a:rPr>
              <a:t>Où </a:t>
            </a:r>
            <a:r>
              <a:rPr lang="fr-CA" altLang="fr-FR" sz="1800" dirty="0" smtClean="0">
                <a:latin typeface="Comic Sans MS" panose="030F0702030302020204" pitchFamily="66" charset="0"/>
              </a:rPr>
              <a:t>ont </a:t>
            </a:r>
            <a:r>
              <a:rPr lang="fr-CA" altLang="fr-FR" sz="1800" dirty="0">
                <a:latin typeface="Comic Sans MS" panose="030F0702030302020204" pitchFamily="66" charset="0"/>
              </a:rPr>
              <a:t>été </a:t>
            </a:r>
            <a:r>
              <a:rPr lang="fr-CA" altLang="fr-FR" sz="1800" dirty="0" smtClean="0">
                <a:latin typeface="Comic Sans MS" panose="030F0702030302020204" pitchFamily="66" charset="0"/>
              </a:rPr>
              <a:t>prises ces photos?...  </a:t>
            </a:r>
            <a:endParaRPr lang="fr-CA" altLang="fr-FR" sz="1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fr-CA" altLang="fr-FR" sz="1800" dirty="0">
                <a:latin typeface="Comic Sans MS" panose="030F0702030302020204" pitchFamily="66" charset="0"/>
              </a:rPr>
              <a:t>Quels types de cellules peut-on y observer?</a:t>
            </a:r>
          </a:p>
        </p:txBody>
      </p:sp>
      <p:pic>
        <p:nvPicPr>
          <p:cNvPr id="5" name="Picture 4" descr="epithelium_voiesrespi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0"/>
          <a:stretch/>
        </p:blipFill>
        <p:spPr bwMode="auto">
          <a:xfrm>
            <a:off x="222656" y="4027200"/>
            <a:ext cx="2518173" cy="24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171w7193_striated musc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b="2828"/>
          <a:stretch/>
        </p:blipFill>
        <p:spPr bwMode="auto">
          <a:xfrm>
            <a:off x="2954624" y="4019312"/>
            <a:ext cx="2483556" cy="247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171w7221_giant multipolar motor neur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35" y="51753"/>
            <a:ext cx="3717585" cy="24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171w7326_human bloo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r="5961"/>
          <a:stretch/>
        </p:blipFill>
        <p:spPr bwMode="auto">
          <a:xfrm>
            <a:off x="2957843" y="1273026"/>
            <a:ext cx="2530998" cy="24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171" y="2564904"/>
            <a:ext cx="2809629" cy="2178425"/>
          </a:xfrm>
          <a:prstGeom prst="rect">
            <a:avLst/>
          </a:prstGeom>
        </p:spPr>
      </p:pic>
      <p:pic>
        <p:nvPicPr>
          <p:cNvPr id="10" name="Picture 4" descr="171w7685_spermatozhumain-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5" b="31027"/>
          <a:stretch/>
        </p:blipFill>
        <p:spPr bwMode="auto">
          <a:xfrm>
            <a:off x="5877170" y="4797152"/>
            <a:ext cx="2809629" cy="196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fr-CA" altLang="fr-F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Cette </a:t>
            </a:r>
            <a:r>
              <a:rPr lang="fr-CA" alt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semaine…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564904"/>
            <a:ext cx="8229600" cy="2376090"/>
          </a:xfrm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fr-CA" altLang="fr-FR" dirty="0">
                <a:latin typeface="Comic Sans MS" panose="030F0702030302020204" pitchFamily="66" charset="0"/>
              </a:rPr>
              <a:t>VOUS explorerez </a:t>
            </a:r>
            <a:r>
              <a:rPr lang="fr-CA" altLang="fr-FR" dirty="0" smtClean="0">
                <a:latin typeface="Comic Sans MS" panose="030F0702030302020204" pitchFamily="66" charset="0"/>
              </a:rPr>
              <a:t>ce </a:t>
            </a:r>
            <a:r>
              <a:rPr lang="fr-CA" altLang="fr-FR" dirty="0">
                <a:latin typeface="Comic Sans MS" panose="030F0702030302020204" pitchFamily="66" charset="0"/>
              </a:rPr>
              <a:t>que </a:t>
            </a:r>
            <a:endParaRPr lang="fr-CA" altLang="fr-FR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CA" altLang="fr-FR" b="1" dirty="0" smtClean="0">
                <a:solidFill>
                  <a:srgbClr val="00A800"/>
                </a:solidFill>
                <a:latin typeface="Comic Sans MS" panose="030F0702030302020204" pitchFamily="66" charset="0"/>
              </a:rPr>
              <a:t>TOUTES les </a:t>
            </a:r>
            <a:r>
              <a:rPr lang="fr-CA" altLang="fr-FR" b="1" dirty="0">
                <a:solidFill>
                  <a:srgbClr val="00A800"/>
                </a:solidFill>
                <a:latin typeface="Comic Sans MS" panose="030F0702030302020204" pitchFamily="66" charset="0"/>
              </a:rPr>
              <a:t>cellules </a:t>
            </a:r>
            <a:r>
              <a:rPr lang="fr-CA" altLang="fr-FR" b="1" dirty="0" smtClean="0">
                <a:solidFill>
                  <a:srgbClr val="00A800"/>
                </a:solidFill>
                <a:latin typeface="Comic Sans MS" panose="030F0702030302020204" pitchFamily="66" charset="0"/>
              </a:rPr>
              <a:t>ont </a:t>
            </a:r>
            <a:r>
              <a:rPr lang="fr-CA" altLang="fr-FR" b="1" dirty="0">
                <a:solidFill>
                  <a:srgbClr val="00A800"/>
                </a:solidFill>
                <a:latin typeface="Comic Sans MS" panose="030F0702030302020204" pitchFamily="66" charset="0"/>
              </a:rPr>
              <a:t>EN </a:t>
            </a:r>
            <a:r>
              <a:rPr lang="fr-CA" altLang="fr-FR" b="1" dirty="0" smtClean="0">
                <a:solidFill>
                  <a:srgbClr val="00A800"/>
                </a:solidFill>
                <a:latin typeface="Comic Sans MS" panose="030F0702030302020204" pitchFamily="66" charset="0"/>
              </a:rPr>
              <a:t>COMMUN : 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CA" altLang="fr-FR" dirty="0" smtClean="0">
                <a:latin typeface="Comic Sans MS" panose="030F0702030302020204" pitchFamily="66" charset="0"/>
              </a:rPr>
              <a:t>membrane, cytoplasme</a:t>
            </a:r>
            <a:r>
              <a:rPr lang="fr-CA" altLang="fr-FR" dirty="0">
                <a:latin typeface="Comic Sans MS" panose="030F0702030302020204" pitchFamily="66" charset="0"/>
              </a:rPr>
              <a:t> </a:t>
            </a:r>
            <a:r>
              <a:rPr lang="fr-CA" altLang="fr-FR" dirty="0" smtClean="0">
                <a:latin typeface="Comic Sans MS" panose="030F0702030302020204" pitchFamily="66" charset="0"/>
              </a:rPr>
              <a:t>et organites.</a:t>
            </a:r>
            <a:endParaRPr lang="fr-CA" altLang="fr-F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fr-CA" altLang="fr-FR" sz="3200"/>
              <a:t>Sources des images tirées du web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050"/>
            <a:ext cx="8820150" cy="5732463"/>
          </a:xfrm>
        </p:spPr>
        <p:txBody>
          <a:bodyPr/>
          <a:lstStyle/>
          <a:p>
            <a:pPr>
              <a:buFontTx/>
              <a:buNone/>
            </a:pPr>
            <a:r>
              <a:rPr lang="fr-CA" altLang="fr-FR" sz="1200" dirty="0"/>
              <a:t>Molécules d’eau et d’ADN : </a:t>
            </a:r>
          </a:p>
          <a:p>
            <a:pPr>
              <a:buFontTx/>
              <a:buNone/>
            </a:pPr>
            <a:r>
              <a:rPr lang="fr-CA" altLang="fr-FR" sz="1200" dirty="0">
                <a:hlinkClick r:id="rId2"/>
              </a:rPr>
              <a:t>http://www.hrw.com/science/si-science/chemistry/atomic_structure/molecules/02mol.html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Tableau périodique :</a:t>
            </a:r>
          </a:p>
          <a:p>
            <a:pPr>
              <a:buFontTx/>
              <a:buNone/>
            </a:pPr>
            <a:r>
              <a:rPr lang="fr-CA" altLang="fr-FR" sz="1200" dirty="0">
                <a:hlinkClick r:id="rId3"/>
              </a:rPr>
              <a:t>http://www.futura-sciences.com/comprendre/g/definition-tableau-mendeleiev-periodique-elements_4425.php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Informations nutritionnelles :</a:t>
            </a:r>
          </a:p>
          <a:p>
            <a:pPr>
              <a:buFontTx/>
              <a:buNone/>
            </a:pPr>
            <a:r>
              <a:rPr lang="fr-CA" altLang="fr-FR" sz="1200" dirty="0">
                <a:hlinkClick r:id="rId4"/>
              </a:rPr>
              <a:t>http://www.boitearecettes.com/repas_prepares/04-05-17-nutrition.gif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Illustrations représentant les aliments renfermant différents nutriments </a:t>
            </a:r>
            <a:r>
              <a:rPr lang="fr-CA" altLang="fr-FR" sz="1200" dirty="0" smtClean="0"/>
              <a:t>: </a:t>
            </a:r>
            <a:r>
              <a:rPr lang="fr-CA" altLang="fr-FR" sz="1200" dirty="0" smtClean="0">
                <a:hlinkClick r:id="rId5"/>
              </a:rPr>
              <a:t>http</a:t>
            </a:r>
            <a:r>
              <a:rPr lang="fr-CA" altLang="fr-FR" sz="1200" dirty="0">
                <a:hlinkClick r:id="rId5"/>
              </a:rPr>
              <a:t>://www.tastout.ulg.ac.be/pages/comm35.htm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Sucre : </a:t>
            </a:r>
            <a:r>
              <a:rPr lang="fr-CA" altLang="fr-FR" sz="1200" dirty="0">
                <a:hlinkClick r:id="rId6"/>
              </a:rPr>
              <a:t>http://www.fr.ch/mhn/expositions/mhn_et.htm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Pompe essence : </a:t>
            </a:r>
            <a:r>
              <a:rPr lang="fr-CA" altLang="fr-FR" sz="1200" dirty="0">
                <a:hlinkClick r:id="rId7"/>
              </a:rPr>
              <a:t>http://www.fendt.com/index.php?id=1971f0f9bfd5150d89f500577889dfea231c11f5fe1819f145&amp;l=3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Cellule : </a:t>
            </a:r>
            <a:r>
              <a:rPr lang="fr-CA" altLang="fr-FR" sz="1200" dirty="0">
                <a:hlinkClick r:id="rId8"/>
              </a:rPr>
              <a:t>http://hfournie.free.fr/popups_travx/pop_stif/trav_sti02.htm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Glucose : </a:t>
            </a:r>
            <a:r>
              <a:rPr lang="fr-CA" altLang="fr-FR" sz="1200" dirty="0">
                <a:hlinkClick r:id="rId9"/>
              </a:rPr>
              <a:t>http://staff.jccc.net/PDECELL/biochemistry/carbohyd.html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Glycogène : </a:t>
            </a:r>
            <a:r>
              <a:rPr lang="fr-CA" altLang="fr-FR" sz="1200" dirty="0">
                <a:hlinkClick r:id="rId10"/>
              </a:rPr>
              <a:t>http://ead.univ-angers.fr/~jaspard/Page2/COURS/3CoursdeBiochSTRUCT/2GLUCIDES/2FIGURES/6Glycogene/1Glycogene.htm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Embonpoint : </a:t>
            </a:r>
            <a:r>
              <a:rPr lang="fr-CA" altLang="fr-FR" sz="1200" dirty="0">
                <a:hlinkClick r:id="rId11"/>
              </a:rPr>
              <a:t>http://www2.canoe.com/techno/nouvelles/archives/2004/11/20041124-142133.html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Lipides membrane : </a:t>
            </a:r>
            <a:r>
              <a:rPr lang="fr-CA" altLang="fr-FR" sz="1200" dirty="0">
                <a:hlinkClick r:id="rId12"/>
              </a:rPr>
              <a:t>http://ens.univ-rennes1.fr/QCM-BIOCHIMIE-SV1/Lipides.htm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Membrane cellulaire : </a:t>
            </a:r>
            <a:r>
              <a:rPr lang="fr-CA" altLang="fr-FR" sz="1200" dirty="0">
                <a:hlinkClick r:id="rId13"/>
              </a:rPr>
              <a:t>http://www.ustboniface.mb.ca/cusb/abernier/Biologie/Cellule/membrane-feuilles-etudiants-2.html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Stéroïdes : </a:t>
            </a:r>
            <a:r>
              <a:rPr lang="fr-CA" altLang="fr-FR" sz="1200" dirty="0">
                <a:hlinkClick r:id="rId14"/>
              </a:rPr>
              <a:t>http://ici.cegep-ste-foy.qc.ca/profs/gbourbonnais/pascal/fya/chimcell/notesmolecules/lipides_3.htm</a:t>
            </a:r>
            <a:r>
              <a:rPr lang="fr-CA" altLang="fr-FR" sz="1200" dirty="0"/>
              <a:t> </a:t>
            </a:r>
            <a:r>
              <a:rPr lang="fr-CA" altLang="fr-FR" sz="1200" dirty="0" smtClean="0"/>
              <a:t>et </a:t>
            </a:r>
            <a:r>
              <a:rPr lang="fr-CA" sz="1200" dirty="0">
                <a:hlinkClick r:id="rId15"/>
              </a:rPr>
              <a:t>https://fr.wikipedia.org/wiki/Dimorphisme_sexuel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Anticorps : </a:t>
            </a:r>
            <a:r>
              <a:rPr lang="fr-CA" altLang="fr-FR" sz="1200" dirty="0">
                <a:hlinkClick r:id="rId16"/>
              </a:rPr>
              <a:t>http://fr.wikipedia.org/wiki/Anticorps</a:t>
            </a:r>
            <a:r>
              <a:rPr lang="fr-CA" altLang="fr-FR" sz="1200" dirty="0"/>
              <a:t> ET </a:t>
            </a:r>
            <a:r>
              <a:rPr lang="fr-CA" altLang="fr-FR" sz="1200" dirty="0">
                <a:hlinkClick r:id="rId17"/>
              </a:rPr>
              <a:t>http://www.infoscience.fr/dossier/sida/reaction.html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Actine et myosine :  </a:t>
            </a:r>
            <a:r>
              <a:rPr lang="fr-CA" altLang="fr-FR" sz="1200" dirty="0">
                <a:hlinkClick r:id="rId18"/>
              </a:rPr>
              <a:t>http://homepage.mac.com/danielbalas/HISTOLOGIE/HISTGENE/histgen1/histgen6/histgen6.htm</a:t>
            </a:r>
            <a:endParaRPr lang="fr-CA" altLang="fr-FR" sz="1200" dirty="0"/>
          </a:p>
          <a:p>
            <a:pPr>
              <a:buFontTx/>
              <a:buNone/>
            </a:pP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Hémoglobine : </a:t>
            </a:r>
            <a:r>
              <a:rPr lang="fr-CA" altLang="fr-FR" sz="1200" dirty="0">
                <a:hlinkClick r:id="rId19"/>
              </a:rPr>
              <a:t>http://ici.cegep-ste-foy.qc.ca/profs/gbourbonnais/pascal/fya/chimcell/notesmolecules/proteines_2.htm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 ET </a:t>
            </a:r>
            <a:r>
              <a:rPr lang="fr-CA" altLang="fr-FR" sz="1200" dirty="0">
                <a:hlinkClick r:id="rId20"/>
              </a:rPr>
              <a:t>http://fr.janssen-cilag.be/disease/detail.jhtml?itemname=c_05_nierfalen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Enzyme : </a:t>
            </a:r>
            <a:r>
              <a:rPr lang="fr-CA" altLang="fr-FR" sz="1200" dirty="0">
                <a:hlinkClick r:id="rId21"/>
              </a:rPr>
              <a:t>http://en.wikipedia.org/wiki/Enzyme</a:t>
            </a:r>
            <a:endParaRPr lang="fr-CA" altLang="fr-FR" sz="1200" dirty="0"/>
          </a:p>
          <a:p>
            <a:pPr>
              <a:buFontTx/>
              <a:buNone/>
            </a:pPr>
            <a:r>
              <a:rPr lang="fr-CA" altLang="fr-FR" sz="1200" dirty="0"/>
              <a:t>Hormone : </a:t>
            </a:r>
            <a:r>
              <a:rPr lang="fr-CA" altLang="fr-FR" sz="1200" dirty="0">
                <a:hlinkClick r:id="rId22"/>
              </a:rPr>
              <a:t>http://www.sden.org/jdr/prophecy/creation/galerie_des_artistes.htm</a:t>
            </a:r>
            <a:r>
              <a:rPr lang="fr-CA" altLang="fr-FR" sz="1200" dirty="0"/>
              <a:t> ET </a:t>
            </a:r>
            <a:r>
              <a:rPr lang="fr-CA" altLang="fr-FR" sz="1200" dirty="0">
                <a:hlinkClick r:id="rId8"/>
              </a:rPr>
              <a:t>http://hfournie.free.fr/popups_travx/pop_stif/trav_sti02.htm</a:t>
            </a:r>
            <a:endParaRPr lang="fr-CA" altLang="fr-FR" sz="1200" dirty="0"/>
          </a:p>
          <a:p>
            <a:pPr>
              <a:buFontTx/>
              <a:buNone/>
            </a:pPr>
            <a:endParaRPr lang="fr-CA" altLang="fr-FR" sz="1200" dirty="0"/>
          </a:p>
          <a:p>
            <a:endParaRPr lang="fr-CA" altLang="fr-FR" sz="1600" dirty="0"/>
          </a:p>
          <a:p>
            <a:endParaRPr lang="fr-CA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720725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CA" altLang="fr-FR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Protéines : messagers hormonaux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11275" y="6070600"/>
            <a:ext cx="1274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000">
                <a:hlinkClick r:id="rId2" action="ppaction://hlinksldjump"/>
              </a:rPr>
              <a:t>Retour - protéines</a:t>
            </a:r>
            <a:endParaRPr lang="fr-CA" altLang="fr-FR" sz="1000"/>
          </a:p>
        </p:txBody>
      </p:sp>
      <p:pic>
        <p:nvPicPr>
          <p:cNvPr id="21509" name="Picture 5" descr="Messagerm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96"/>
          <a:stretch>
            <a:fillRect/>
          </a:stretch>
        </p:blipFill>
        <p:spPr bwMode="auto">
          <a:xfrm>
            <a:off x="6526213" y="3783013"/>
            <a:ext cx="2617787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ell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"/>
          <a:stretch>
            <a:fillRect/>
          </a:stretch>
        </p:blipFill>
        <p:spPr bwMode="auto">
          <a:xfrm>
            <a:off x="395288" y="2549525"/>
            <a:ext cx="3240087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140200" y="1628775"/>
            <a:ext cx="2592388" cy="2520950"/>
          </a:xfrm>
          <a:prstGeom prst="wedgeRectCallout">
            <a:avLst>
              <a:gd name="adj1" fmla="val 63778"/>
              <a:gd name="adj2" fmla="val 55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CA" altLang="fr-FR" b="1" i="1">
                <a:latin typeface="Lucida Calligraphy" panose="03010101010101010101" pitchFamily="66" charset="0"/>
              </a:rPr>
              <a:t>Par ordre du pancréas : laissez entrer le glucose!!!</a:t>
            </a:r>
          </a:p>
        </p:txBody>
      </p:sp>
      <p:sp>
        <p:nvSpPr>
          <p:cNvPr id="2" name="Rectangle 1"/>
          <p:cNvSpPr/>
          <p:nvPr/>
        </p:nvSpPr>
        <p:spPr>
          <a:xfrm rot="20113934">
            <a:off x="7007124" y="5443289"/>
            <a:ext cx="11368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fr-FR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nsuline</a:t>
            </a:r>
            <a:endParaRPr lang="fr-FR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720725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CA" altLang="fr-FR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Protéines : acteurs de la contraction musculaire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311275" y="6070600"/>
            <a:ext cx="1274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000">
                <a:hlinkClick r:id="rId2" action="ppaction://hlinksldjump"/>
              </a:rPr>
              <a:t>Retour - protéines</a:t>
            </a:r>
            <a:endParaRPr lang="fr-CA" altLang="fr-FR" sz="10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1" y="1340768"/>
            <a:ext cx="7159797" cy="41570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94727" y="1412776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 smtClean="0">
                <a:solidFill>
                  <a:srgbClr val="C00000"/>
                </a:solidFill>
              </a:rPr>
              <a:t>(Unité musculaire)</a:t>
            </a:r>
            <a:endParaRPr lang="fr-CA" sz="16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3311305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720725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CA" altLang="fr-FR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Protéines : armes immunitaires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311275" y="6070600"/>
            <a:ext cx="1274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000">
                <a:hlinkClick r:id="rId2" action="ppaction://hlinksldjump"/>
              </a:rPr>
              <a:t>Retour - protéines</a:t>
            </a:r>
            <a:endParaRPr lang="fr-CA" altLang="fr-FR" sz="1000"/>
          </a:p>
        </p:txBody>
      </p:sp>
      <p:pic>
        <p:nvPicPr>
          <p:cNvPr id="65540" name="Picture 4" descr="Anticor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34544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anticorps-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33851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6300192" y="4941168"/>
            <a:ext cx="10801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Les sortes d’</a:t>
            </a:r>
            <a:r>
              <a:rPr lang="fr-CA" altLang="fr-FR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atomes</a:t>
            </a:r>
            <a:r>
              <a:rPr lang="fr-CA" altLang="fr-FR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br>
              <a:rPr lang="fr-CA" altLang="fr-FR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fr-CA" altLang="fr-FR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qui se combinent en molécules…</a:t>
            </a:r>
            <a:r>
              <a:rPr lang="fr-CA" altLang="fr-FR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6390" name="Picture 6" descr="tableau_periodique_mendelei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8064500" cy="4860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720725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CA" altLang="fr-FR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Protéines : transporteurs d’O</a:t>
            </a:r>
            <a:r>
              <a:rPr lang="fr-CA" altLang="fr-FR" sz="24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311275" y="6070600"/>
            <a:ext cx="1274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000">
                <a:hlinkClick r:id="rId2" action="ppaction://hlinksldjump"/>
              </a:rPr>
              <a:t>Retour - protéines</a:t>
            </a:r>
            <a:endParaRPr lang="fr-CA" altLang="fr-FR" sz="1000"/>
          </a:p>
        </p:txBody>
      </p:sp>
      <p:pic>
        <p:nvPicPr>
          <p:cNvPr id="66566" name="Picture 6" descr="globulero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"/>
          <a:stretch>
            <a:fillRect/>
          </a:stretch>
        </p:blipFill>
        <p:spPr bwMode="auto">
          <a:xfrm>
            <a:off x="755650" y="1916113"/>
            <a:ext cx="4176713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8" name="AutoShape 8"/>
          <p:cNvSpPr>
            <a:spLocks noChangeArrowheads="1"/>
          </p:cNvSpPr>
          <p:nvPr/>
        </p:nvSpPr>
        <p:spPr bwMode="auto">
          <a:xfrm flipH="1">
            <a:off x="3708400" y="2997200"/>
            <a:ext cx="1512888" cy="11525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pic>
        <p:nvPicPr>
          <p:cNvPr id="66569" name="Picture 9" descr="hemoglobin01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1482725" cy="1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 descr="hemoglobin01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89363"/>
            <a:ext cx="1512888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 descr="hemoglobin01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72878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2" name="Picture 12" descr="hemoglobin01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165735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Picture 13" descr="hemoglobin01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172878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emoglobin01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234632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720725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CA" altLang="fr-FR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Protéines : catalyseurs biologiques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311275" y="6070600"/>
            <a:ext cx="1133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000">
                <a:hlinkClick r:id="rId2" action="ppaction://hlinksldjump"/>
              </a:rPr>
              <a:t>Suite - enzymes</a:t>
            </a:r>
            <a:endParaRPr lang="fr-CA" altLang="fr-FR" sz="1000"/>
          </a:p>
        </p:txBody>
      </p:sp>
      <p:pic>
        <p:nvPicPr>
          <p:cNvPr id="67588" name="Picture 4" descr="activite enzymat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032250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courbe reaction enz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297363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720725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CA" altLang="fr-FR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Protéines : catalyseurs biologiques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311275" y="6070600"/>
            <a:ext cx="1274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000">
                <a:hlinkClick r:id="rId2" action="ppaction://hlinksldjump"/>
              </a:rPr>
              <a:t>Retour - protéines</a:t>
            </a:r>
            <a:endParaRPr lang="fr-CA" altLang="fr-FR" sz="1000"/>
          </a:p>
        </p:txBody>
      </p: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684213" y="2276475"/>
            <a:ext cx="8243887" cy="2592388"/>
            <a:chOff x="431" y="1207"/>
            <a:chExt cx="5193" cy="1633"/>
          </a:xfrm>
        </p:grpSpPr>
        <p:pic>
          <p:nvPicPr>
            <p:cNvPr id="68614" name="Picture 6" descr="Glucose_Hawort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661"/>
              <a:ext cx="960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5" name="Picture 7" descr="2Glyco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207"/>
              <a:ext cx="2925" cy="1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616" name="AutoShape 8"/>
            <p:cNvSpPr>
              <a:spLocks noChangeArrowheads="1"/>
            </p:cNvSpPr>
            <p:nvPr/>
          </p:nvSpPr>
          <p:spPr bwMode="auto">
            <a:xfrm>
              <a:off x="1565" y="1706"/>
              <a:ext cx="1043" cy="181"/>
            </a:xfrm>
            <a:prstGeom prst="rightArrow">
              <a:avLst>
                <a:gd name="adj1" fmla="val 50000"/>
                <a:gd name="adj2" fmla="val 14406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 sz="2000" b="1" i="1">
                <a:solidFill>
                  <a:schemeClr val="hlink"/>
                </a:solidFill>
              </a:endParaRPr>
            </a:p>
          </p:txBody>
        </p:sp>
        <p:sp>
          <p:nvSpPr>
            <p:cNvPr id="68617" name="AutoShape 9"/>
            <p:cNvSpPr>
              <a:spLocks noChangeArrowheads="1"/>
            </p:cNvSpPr>
            <p:nvPr/>
          </p:nvSpPr>
          <p:spPr bwMode="auto">
            <a:xfrm flipH="1">
              <a:off x="1565" y="2160"/>
              <a:ext cx="997" cy="181"/>
            </a:xfrm>
            <a:prstGeom prst="rightArrow">
              <a:avLst>
                <a:gd name="adj1" fmla="val 50000"/>
                <a:gd name="adj2" fmla="val 13770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1701" y="1888"/>
              <a:ext cx="7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A" altLang="fr-FR" sz="2000" b="1" i="1">
                  <a:solidFill>
                    <a:schemeClr val="hlink"/>
                  </a:solidFill>
                </a:rPr>
                <a:t>enzymes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1189"/>
            <a:ext cx="9144000" cy="1143000"/>
          </a:xfrm>
        </p:spPr>
        <p:txBody>
          <a:bodyPr/>
          <a:lstStyle/>
          <a:p>
            <a:r>
              <a:rPr lang="fr-CA" altLang="fr-FR" sz="32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Constitution </a:t>
            </a:r>
            <a:r>
              <a:rPr lang="fr-CA" altLang="fr-FR" sz="3200" b="1" u="sng" dirty="0">
                <a:solidFill>
                  <a:schemeClr val="hlink"/>
                </a:solidFill>
                <a:latin typeface="Comic Sans MS" panose="030F0702030302020204" pitchFamily="66" charset="0"/>
              </a:rPr>
              <a:t>moléculaire</a:t>
            </a:r>
            <a:r>
              <a:rPr lang="fr-CA" altLang="fr-FR" sz="32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  <a:r>
              <a:rPr lang="fr-CA" altLang="fr-FR" sz="32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/>
            </a:r>
            <a:br>
              <a:rPr lang="fr-CA" altLang="fr-FR" sz="32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</a:br>
            <a:r>
              <a:rPr lang="fr-CA" altLang="fr-FR" sz="32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des vivants </a:t>
            </a:r>
            <a:r>
              <a:rPr lang="fr-CA" altLang="fr-FR" sz="24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(plantes/animaux)</a:t>
            </a:r>
            <a:r>
              <a:rPr lang="fr-CA" altLang="fr-FR" sz="32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… </a:t>
            </a:r>
            <a:br>
              <a:rPr lang="fr-CA" altLang="fr-FR" sz="32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</a:br>
            <a:r>
              <a:rPr lang="fr-CA" altLang="fr-FR" sz="32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et des aliments </a:t>
            </a:r>
            <a:r>
              <a:rPr lang="fr-CA" altLang="fr-FR" sz="24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(d’origine végétale/animale)</a:t>
            </a:r>
            <a:r>
              <a:rPr lang="fr-CA" altLang="fr-FR" sz="32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!</a:t>
            </a:r>
            <a:endParaRPr lang="fr-CA" altLang="fr-FR" sz="2400" dirty="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4" descr="infosnutr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3" y="2071389"/>
            <a:ext cx="44592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Freeform 5"/>
          <p:cNvSpPr>
            <a:spLocks/>
          </p:cNvSpPr>
          <p:nvPr/>
        </p:nvSpPr>
        <p:spPr bwMode="auto">
          <a:xfrm>
            <a:off x="3425825" y="4128789"/>
            <a:ext cx="869950" cy="14288"/>
          </a:xfrm>
          <a:custGeom>
            <a:avLst/>
            <a:gdLst>
              <a:gd name="T0" fmla="*/ 0 w 548"/>
              <a:gd name="T1" fmla="*/ 0 h 9"/>
              <a:gd name="T2" fmla="*/ 548 w 548"/>
              <a:gd name="T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8" h="9">
                <a:moveTo>
                  <a:pt x="0" y="0"/>
                </a:moveTo>
                <a:lnTo>
                  <a:pt x="548" y="9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3135313" y="4419302"/>
            <a:ext cx="1581150" cy="14287"/>
          </a:xfrm>
          <a:custGeom>
            <a:avLst/>
            <a:gdLst>
              <a:gd name="T0" fmla="*/ 0 w 996"/>
              <a:gd name="T1" fmla="*/ 0 h 9"/>
              <a:gd name="T2" fmla="*/ 996 w 996"/>
              <a:gd name="T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6" h="9">
                <a:moveTo>
                  <a:pt x="0" y="0"/>
                </a:moveTo>
                <a:lnTo>
                  <a:pt x="996" y="9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3948113" y="5813127"/>
            <a:ext cx="827087" cy="1587"/>
          </a:xfrm>
          <a:custGeom>
            <a:avLst/>
            <a:gdLst>
              <a:gd name="T0" fmla="*/ 0 w 521"/>
              <a:gd name="T1" fmla="*/ 0 h 1"/>
              <a:gd name="T2" fmla="*/ 521 w 52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1" h="1">
                <a:moveTo>
                  <a:pt x="0" y="0"/>
                </a:moveTo>
                <a:lnTo>
                  <a:pt x="521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6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Les glucides </a:t>
            </a:r>
            <a:r>
              <a:rPr lang="fr-CA" altLang="fr-FR" sz="36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ou sucres</a:t>
            </a:r>
            <a:endParaRPr lang="fr-CA" altLang="fr-FR" sz="3600" dirty="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8" name="Picture 4" descr="gluci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276475"/>
            <a:ext cx="3495675" cy="328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1" name="Picture 7" descr="suc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3773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Les </a:t>
            </a:r>
            <a:r>
              <a:rPr lang="fr-CA" altLang="fr-FR" sz="3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glucides</a:t>
            </a:r>
            <a:endParaRPr lang="fr-CA" altLang="fr-FR" sz="3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354" name="Picture 10" descr="pompe ess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7"/>
          <a:stretch/>
        </p:blipFill>
        <p:spPr bwMode="auto">
          <a:xfrm>
            <a:off x="716842" y="955965"/>
            <a:ext cx="867650" cy="11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gluc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1" y="2308310"/>
            <a:ext cx="132397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2Glycoge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290" y="3573016"/>
            <a:ext cx="4643437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7" name="Picture 13" descr="cell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92" y="4007792"/>
            <a:ext cx="2357923" cy="20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355976" y="2444214"/>
            <a:ext cx="47877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CA" altLang="fr-FR" b="1" dirty="0"/>
              <a:t>… et son </a:t>
            </a:r>
            <a:r>
              <a:rPr lang="fr-CA" altLang="fr-FR" b="1" u="sng" dirty="0" smtClean="0"/>
              <a:t>entreposage (énergie)</a:t>
            </a:r>
            <a:r>
              <a:rPr lang="fr-CA" altLang="fr-FR" b="1" dirty="0" smtClean="0"/>
              <a:t> </a:t>
            </a:r>
            <a:endParaRPr lang="fr-CA" altLang="fr-FR" b="1" dirty="0"/>
          </a:p>
          <a:p>
            <a:pPr algn="r"/>
            <a:r>
              <a:rPr lang="fr-CA" altLang="fr-FR" b="1" dirty="0"/>
              <a:t>à </a:t>
            </a:r>
            <a:r>
              <a:rPr lang="fr-CA" altLang="fr-FR" b="1" u="sng" dirty="0" smtClean="0"/>
              <a:t>court/moyen terme</a:t>
            </a:r>
            <a:r>
              <a:rPr lang="fr-CA" altLang="fr-FR" b="1" dirty="0" smtClean="0"/>
              <a:t> :</a:t>
            </a:r>
          </a:p>
          <a:p>
            <a:pPr algn="r"/>
            <a:r>
              <a:rPr lang="fr-CA" altLang="fr-FR" b="1" dirty="0" smtClean="0"/>
              <a:t> </a:t>
            </a:r>
            <a:r>
              <a:rPr lang="fr-CA" altLang="fr-FR" dirty="0" smtClean="0"/>
              <a:t>le GLYCOGÈNE.</a:t>
            </a:r>
            <a:endParaRPr lang="fr-CA" altLang="fr-FR" dirty="0"/>
          </a:p>
        </p:txBody>
      </p:sp>
      <p:pic>
        <p:nvPicPr>
          <p:cNvPr id="57360" name="Picture 16" descr="Glucose_Hawor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25" y="2366465"/>
            <a:ext cx="166846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331640" y="1301214"/>
            <a:ext cx="44818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CA" altLang="fr-FR" b="1" dirty="0" smtClean="0"/>
              <a:t>Le </a:t>
            </a:r>
            <a:r>
              <a:rPr lang="fr-CA" altLang="fr-FR" b="1" u="sng" dirty="0"/>
              <a:t>« carburant » </a:t>
            </a:r>
            <a:r>
              <a:rPr lang="fr-CA" altLang="fr-FR" b="1" u="sng" dirty="0" smtClean="0"/>
              <a:t>(énergie)</a:t>
            </a:r>
            <a:r>
              <a:rPr lang="fr-CA" altLang="fr-FR" b="1" dirty="0" smtClean="0"/>
              <a:t> </a:t>
            </a:r>
          </a:p>
          <a:p>
            <a:pPr algn="r"/>
            <a:r>
              <a:rPr lang="fr-CA" altLang="fr-FR" b="1" dirty="0" smtClean="0"/>
              <a:t>des cellules : </a:t>
            </a:r>
            <a:r>
              <a:rPr lang="fr-CA" altLang="fr-FR" dirty="0" smtClean="0"/>
              <a:t>le GLUCOSE…</a:t>
            </a:r>
            <a:endParaRPr lang="fr-CA" altLang="fr-FR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6237312"/>
            <a:ext cx="8969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CA" altLang="fr-FR" sz="1600" dirty="0" smtClean="0"/>
              <a:t>Autre glucide complexe entreposé, mais chez les végétaux </a:t>
            </a:r>
          </a:p>
          <a:p>
            <a:pPr algn="r"/>
            <a:r>
              <a:rPr lang="fr-CA" altLang="fr-FR" sz="1600" dirty="0" smtClean="0"/>
              <a:t>(donc présent dans les aliments mais non dans le corps humaine) : l’amidon.</a:t>
            </a:r>
            <a:endParaRPr lang="fr-CA" alt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6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Les lipides </a:t>
            </a:r>
            <a:r>
              <a:rPr lang="fr-CA" altLang="fr-FR" sz="36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ou gras</a:t>
            </a:r>
            <a:endParaRPr lang="fr-CA" altLang="fr-FR" sz="3600" dirty="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6" name="Picture 4" descr="lipi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974850"/>
            <a:ext cx="3889375" cy="3660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Les </a:t>
            </a:r>
            <a:r>
              <a:rPr lang="fr-CA" altLang="fr-FR" sz="3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lipides</a:t>
            </a:r>
            <a:endParaRPr lang="fr-CA" altLang="fr-FR" sz="3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57200" y="1773238"/>
            <a:ext cx="8201025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CA" altLang="fr-FR" b="1" u="sng" dirty="0"/>
              <a:t>Énergie de </a:t>
            </a:r>
            <a:r>
              <a:rPr lang="fr-CA" altLang="fr-FR" b="1" u="sng" dirty="0" smtClean="0"/>
              <a:t>réserve </a:t>
            </a:r>
            <a:r>
              <a:rPr lang="fr-CA" altLang="fr-FR" b="1" dirty="0" smtClean="0"/>
              <a:t>(</a:t>
            </a:r>
            <a:r>
              <a:rPr lang="fr-CA" altLang="fr-FR" b="1" dirty="0"/>
              <a:t>entreposage </a:t>
            </a:r>
            <a:r>
              <a:rPr lang="fr-CA" altLang="fr-FR" b="1" u="sng" dirty="0"/>
              <a:t>à long terme</a:t>
            </a:r>
            <a:r>
              <a:rPr lang="fr-CA" altLang="fr-FR" b="1" dirty="0"/>
              <a:t>) : </a:t>
            </a:r>
          </a:p>
          <a:p>
            <a:pPr>
              <a:lnSpc>
                <a:spcPct val="130000"/>
              </a:lnSpc>
            </a:pPr>
            <a:r>
              <a:rPr lang="fr-CA" altLang="fr-FR" dirty="0"/>
              <a:t>les </a:t>
            </a:r>
            <a:r>
              <a:rPr lang="fr-CA" altLang="fr-FR" dirty="0" smtClean="0"/>
              <a:t>GRAISSES </a:t>
            </a:r>
            <a:r>
              <a:rPr lang="fr-CA" altLang="fr-FR" dirty="0"/>
              <a:t>ou triglycérides</a:t>
            </a:r>
          </a:p>
        </p:txBody>
      </p:sp>
      <p:pic>
        <p:nvPicPr>
          <p:cNvPr id="56325" name="Picture 5" descr="embon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905" y="3861048"/>
            <a:ext cx="3149600" cy="237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6817" b="25465"/>
          <a:stretch/>
        </p:blipFill>
        <p:spPr>
          <a:xfrm>
            <a:off x="3894505" y="3523360"/>
            <a:ext cx="2224377" cy="1728192"/>
          </a:xfrm>
          <a:prstGeom prst="rect">
            <a:avLst/>
          </a:prstGeom>
        </p:spPr>
      </p:pic>
      <p:pic>
        <p:nvPicPr>
          <p:cNvPr id="2051" name="Picture 3" descr="File:Eie-TRIGLYCERID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82" y="2749775"/>
            <a:ext cx="2567918" cy="15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Les </a:t>
            </a:r>
            <a:r>
              <a:rPr lang="fr-CA" altLang="fr-FR" sz="3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lipides</a:t>
            </a:r>
            <a:endParaRPr lang="fr-CA" altLang="fr-FR" sz="3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84867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A" altLang="fr-FR" b="1" dirty="0"/>
              <a:t>Constitution des </a:t>
            </a:r>
            <a:r>
              <a:rPr lang="fr-CA" altLang="fr-FR" b="1" u="sng" dirty="0" smtClean="0"/>
              <a:t>membranes cellulaires</a:t>
            </a:r>
            <a:r>
              <a:rPr lang="fr-CA" altLang="fr-FR" b="1" dirty="0" smtClean="0"/>
              <a:t> </a:t>
            </a:r>
            <a:r>
              <a:rPr lang="fr-CA" altLang="fr-FR" b="1" dirty="0"/>
              <a:t>: </a:t>
            </a:r>
            <a:endParaRPr lang="fr-CA" altLang="fr-FR" sz="1000" b="1" dirty="0"/>
          </a:p>
          <a:p>
            <a:pPr>
              <a:lnSpc>
                <a:spcPct val="140000"/>
              </a:lnSpc>
            </a:pPr>
            <a:r>
              <a:rPr lang="fr-CA" altLang="fr-FR" dirty="0" smtClean="0"/>
              <a:t>PHOSPHOLOPIDES </a:t>
            </a:r>
            <a:r>
              <a:rPr lang="fr-CA" altLang="fr-FR" dirty="0"/>
              <a:t>et </a:t>
            </a:r>
            <a:r>
              <a:rPr lang="fr-CA" altLang="fr-FR" dirty="0" smtClean="0"/>
              <a:t>CHOLESTÉROL</a:t>
            </a:r>
            <a:endParaRPr lang="fr-CA" altLang="fr-FR" dirty="0"/>
          </a:p>
        </p:txBody>
      </p:sp>
      <p:pic>
        <p:nvPicPr>
          <p:cNvPr id="58375" name="Picture 7" descr="membplasmique_pro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80" y="3146772"/>
            <a:ext cx="5344600" cy="28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Lipides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20193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 flipH="1">
            <a:off x="1691680" y="2348880"/>
            <a:ext cx="72008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2748518" y="2348880"/>
            <a:ext cx="1247418" cy="151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cell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14" y="778313"/>
            <a:ext cx="2357923" cy="20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isocèle 4"/>
          <p:cNvSpPr/>
          <p:nvPr/>
        </p:nvSpPr>
        <p:spPr>
          <a:xfrm>
            <a:off x="4458138" y="980728"/>
            <a:ext cx="4489724" cy="2893408"/>
          </a:xfrm>
          <a:prstGeom prst="triangle">
            <a:avLst>
              <a:gd name="adj" fmla="val 73734"/>
            </a:avLst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riangle isocèle 11"/>
          <p:cNvSpPr/>
          <p:nvPr/>
        </p:nvSpPr>
        <p:spPr>
          <a:xfrm rot="5400000">
            <a:off x="2626632" y="4226034"/>
            <a:ext cx="2683284" cy="945199"/>
          </a:xfrm>
          <a:prstGeom prst="triangle">
            <a:avLst>
              <a:gd name="adj" fmla="val 59768"/>
            </a:avLst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944" y="2420888"/>
            <a:ext cx="3721100" cy="116344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CA" altLang="fr-FR" sz="2400" b="1" u="sng" dirty="0">
                <a:latin typeface="Comic Sans MS" panose="030F0702030302020204" pitchFamily="66" charset="0"/>
              </a:rPr>
              <a:t>Messagers</a:t>
            </a:r>
            <a:r>
              <a:rPr lang="fr-CA" altLang="fr-FR" sz="2400" b="1" dirty="0">
                <a:latin typeface="Comic Sans MS" panose="030F0702030302020204" pitchFamily="66" charset="0"/>
              </a:rPr>
              <a:t> hormonaux : </a:t>
            </a:r>
            <a:endParaRPr lang="fr-CA" altLang="fr-FR" sz="2400" b="1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altLang="fr-FR" sz="2400" dirty="0" smtClean="0">
                <a:latin typeface="Comic Sans MS" panose="030F0702030302020204" pitchFamily="66" charset="0"/>
              </a:rPr>
              <a:t>HORMONES </a:t>
            </a:r>
            <a:r>
              <a:rPr lang="fr-CA" altLang="fr-FR" sz="2400" dirty="0">
                <a:latin typeface="Comic Sans MS" panose="030F0702030302020204" pitchFamily="66" charset="0"/>
              </a:rPr>
              <a:t>sexuelles </a:t>
            </a:r>
            <a:endParaRPr lang="fr-CA" altLang="fr-FR" sz="24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altLang="fr-FR" sz="2400" dirty="0" smtClean="0">
                <a:latin typeface="Comic Sans MS" panose="030F0702030302020204" pitchFamily="66" charset="0"/>
              </a:rPr>
              <a:t>et corticoïdes</a:t>
            </a:r>
            <a:endParaRPr lang="fr-CA" altLang="fr-FR" sz="2400" dirty="0">
              <a:latin typeface="Comic Sans MS" panose="030F0702030302020204" pitchFamily="66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CA" altLang="fr-FR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Les </a:t>
            </a:r>
            <a:r>
              <a:rPr lang="fr-CA" altLang="fr-FR" sz="3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lipides</a:t>
            </a:r>
            <a:endParaRPr lang="fr-CA" altLang="fr-FR" sz="3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3933226" y="1417638"/>
            <a:ext cx="4581525" cy="3524250"/>
            <a:chOff x="1292" y="1434"/>
            <a:chExt cx="2886" cy="2220"/>
          </a:xfrm>
        </p:grpSpPr>
        <p:pic>
          <p:nvPicPr>
            <p:cNvPr id="72711" name="Picture 7" descr="steroid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434"/>
              <a:ext cx="2886" cy="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2290" y="1434"/>
              <a:ext cx="1134" cy="589"/>
            </a:xfrm>
            <a:prstGeom prst="rect">
              <a:avLst/>
            </a:prstGeom>
            <a:solidFill>
              <a:schemeClr val="accent1">
                <a:alpha val="6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1338" y="2023"/>
              <a:ext cx="861" cy="862"/>
            </a:xfrm>
            <a:prstGeom prst="rect">
              <a:avLst/>
            </a:prstGeom>
            <a:solidFill>
              <a:schemeClr val="accent1">
                <a:alpha val="6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pic>
        <p:nvPicPr>
          <p:cNvPr id="1029" name="Picture 5" descr="https://upload.wikimedia.org/wikipedia/commons/thumb/f/ff/Cervus_elaphus_17.jpg/240px-Cervus_elaphus_17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9" b="8661"/>
          <a:stretch/>
        </p:blipFill>
        <p:spPr bwMode="auto">
          <a:xfrm>
            <a:off x="4120552" y="5030225"/>
            <a:ext cx="4206875" cy="18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371</Words>
  <Application>Microsoft Office PowerPoint</Application>
  <PresentationFormat>Affichage à l'écran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Lucida Calligraphy</vt:lpstr>
      <vt:lpstr>Modèle par défaut</vt:lpstr>
      <vt:lpstr>NIVEAU D’ORGANISATION MOLÉCULAIRE</vt:lpstr>
      <vt:lpstr>Les sortes d’atomes,  qui se combinent en molécules… </vt:lpstr>
      <vt:lpstr>Constitution moléculaire  des vivants (plantes/animaux)…  et des aliments (d’origine végétale/animale)!</vt:lpstr>
      <vt:lpstr>Les glucides ou sucres</vt:lpstr>
      <vt:lpstr>Les glucides</vt:lpstr>
      <vt:lpstr>Les lipides ou gras</vt:lpstr>
      <vt:lpstr>Les lipides</vt:lpstr>
      <vt:lpstr>Les lipides</vt:lpstr>
      <vt:lpstr>Les lipides</vt:lpstr>
      <vt:lpstr>Les protéines</vt:lpstr>
      <vt:lpstr>Les acides nucléiques</vt:lpstr>
      <vt:lpstr>Les acides nucléiques</vt:lpstr>
      <vt:lpstr>NIVEAU D’ORGANISATION CELLULAIRE</vt:lpstr>
      <vt:lpstr>Présentation PowerPoint</vt:lpstr>
      <vt:lpstr>Cette semaine…</vt:lpstr>
      <vt:lpstr>Sources des images tirées du web</vt:lpstr>
      <vt:lpstr>Protéines : messagers hormonaux</vt:lpstr>
      <vt:lpstr>Protéines : acteurs de la contraction musculaire</vt:lpstr>
      <vt:lpstr>Protéines : armes immunitaires</vt:lpstr>
      <vt:lpstr>Protéines : transporteurs d’O2</vt:lpstr>
      <vt:lpstr>Protéines : catalyseurs biologiques</vt:lpstr>
      <vt:lpstr>Protéines : catalyseurs biologiques</vt:lpstr>
    </vt:vector>
  </TitlesOfParts>
  <Company>CLG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</dc:creator>
  <cp:lastModifiedBy>Lavoie Julie</cp:lastModifiedBy>
  <cp:revision>55</cp:revision>
  <dcterms:created xsi:type="dcterms:W3CDTF">2007-01-29T18:27:21Z</dcterms:created>
  <dcterms:modified xsi:type="dcterms:W3CDTF">2020-01-21T03:16:48Z</dcterms:modified>
</cp:coreProperties>
</file>